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6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48" r:id="rId2"/>
    <p:sldMasterId id="2147484054" r:id="rId3"/>
    <p:sldMasterId id="2147484060" r:id="rId4"/>
    <p:sldMasterId id="2147484066" r:id="rId5"/>
    <p:sldMasterId id="2147484072" r:id="rId6"/>
    <p:sldMasterId id="2147484078" r:id="rId7"/>
    <p:sldMasterId id="2147484084" r:id="rId8"/>
  </p:sldMasterIdLst>
  <p:notesMasterIdLst>
    <p:notesMasterId r:id="rId38"/>
  </p:notesMasterIdLst>
  <p:sldIdLst>
    <p:sldId id="2467" r:id="rId9"/>
    <p:sldId id="2468" r:id="rId10"/>
    <p:sldId id="2485" r:id="rId11"/>
    <p:sldId id="2486" r:id="rId12"/>
    <p:sldId id="2487" r:id="rId13"/>
    <p:sldId id="2488" r:id="rId14"/>
    <p:sldId id="2490" r:id="rId15"/>
    <p:sldId id="2491" r:id="rId16"/>
    <p:sldId id="2489" r:id="rId17"/>
    <p:sldId id="2475" r:id="rId18"/>
    <p:sldId id="2470" r:id="rId19"/>
    <p:sldId id="2484" r:id="rId20"/>
    <p:sldId id="2472" r:id="rId21"/>
    <p:sldId id="2474" r:id="rId22"/>
    <p:sldId id="2483" r:id="rId23"/>
    <p:sldId id="2492" r:id="rId24"/>
    <p:sldId id="2473" r:id="rId25"/>
    <p:sldId id="2479" r:id="rId26"/>
    <p:sldId id="268" r:id="rId27"/>
    <p:sldId id="2493" r:id="rId28"/>
    <p:sldId id="2466" r:id="rId29"/>
    <p:sldId id="2480" r:id="rId30"/>
    <p:sldId id="2495" r:id="rId31"/>
    <p:sldId id="2496" r:id="rId32"/>
    <p:sldId id="2497" r:id="rId33"/>
    <p:sldId id="2498" r:id="rId34"/>
    <p:sldId id="2499" r:id="rId35"/>
    <p:sldId id="2494" r:id="rId36"/>
    <p:sldId id="2476" r:id="rId37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D1F2"/>
    <a:srgbClr val="D2D3D5"/>
    <a:srgbClr val="FE44E8"/>
    <a:srgbClr val="FABEED"/>
    <a:srgbClr val="FEBACD"/>
    <a:srgbClr val="EC72A5"/>
    <a:srgbClr val="583F52"/>
    <a:srgbClr val="002452"/>
    <a:srgbClr val="E3E4E6"/>
    <a:srgbClr val="000C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9" autoAdjust="0"/>
    <p:restoredTop sz="94049" autoAdjust="0"/>
  </p:normalViewPr>
  <p:slideViewPr>
    <p:cSldViewPr snapToGrid="0" snapToObjects="1">
      <p:cViewPr varScale="1">
        <p:scale>
          <a:sx n="35" d="100"/>
          <a:sy n="35" d="100"/>
        </p:scale>
        <p:origin x="654" y="60"/>
      </p:cViewPr>
      <p:guideLst>
        <p:guide orient="horz" pos="4320"/>
        <p:guide pos="76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presProps" Target="presProps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D88B1C-00BA-4A8E-BA0D-FEC25EA99A63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AAD8D35-C1BB-46B7-A690-A690867FFBC4}">
      <dgm:prSet phldrT="[نص]" custT="1"/>
      <dgm:spPr/>
      <dgm:t>
        <a:bodyPr/>
        <a:lstStyle/>
        <a:p>
          <a:pPr rtl="1"/>
          <a:endParaRPr lang="en-US" sz="4000" dirty="0"/>
        </a:p>
        <a:p>
          <a:pPr rtl="1"/>
          <a:r>
            <a:rPr lang="en-US" sz="3200" dirty="0">
              <a:solidFill>
                <a:schemeClr val="accent4"/>
              </a:solidFill>
            </a:rPr>
            <a:t>Wisdom</a:t>
          </a:r>
          <a:endParaRPr lang="ar-SA" sz="3200" dirty="0">
            <a:solidFill>
              <a:schemeClr val="accent4"/>
            </a:solidFill>
          </a:endParaRPr>
        </a:p>
      </dgm:t>
    </dgm:pt>
    <dgm:pt modelId="{01B6F7BB-8C75-4AC8-9146-644CC0163384}" type="parTrans" cxnId="{8777C055-A222-4A52-808E-EBD54B37422C}">
      <dgm:prSet/>
      <dgm:spPr/>
      <dgm:t>
        <a:bodyPr/>
        <a:lstStyle/>
        <a:p>
          <a:pPr rtl="1"/>
          <a:endParaRPr lang="ar-SA"/>
        </a:p>
      </dgm:t>
    </dgm:pt>
    <dgm:pt modelId="{E1770F94-FF5B-4644-A1C2-D0C5ACDC625F}" type="sibTrans" cxnId="{8777C055-A222-4A52-808E-EBD54B37422C}">
      <dgm:prSet/>
      <dgm:spPr/>
      <dgm:t>
        <a:bodyPr/>
        <a:lstStyle/>
        <a:p>
          <a:pPr rtl="1"/>
          <a:endParaRPr lang="ar-SA"/>
        </a:p>
      </dgm:t>
    </dgm:pt>
    <dgm:pt modelId="{E3EB9C2B-8DD6-4F98-AB19-203FD862071C}">
      <dgm:prSet phldrT="[نص]" custT="1"/>
      <dgm:spPr/>
      <dgm:t>
        <a:bodyPr/>
        <a:lstStyle/>
        <a:p>
          <a:pPr rtl="1"/>
          <a:endParaRPr lang="en-US" sz="3500" dirty="0">
            <a:solidFill>
              <a:schemeClr val="accent4"/>
            </a:solidFill>
          </a:endParaRPr>
        </a:p>
        <a:p>
          <a:pPr rtl="1"/>
          <a:r>
            <a:rPr lang="en-US" sz="3500" dirty="0">
              <a:solidFill>
                <a:schemeClr val="accent4"/>
              </a:solidFill>
            </a:rPr>
            <a:t>Knowledge</a:t>
          </a:r>
          <a:endParaRPr lang="ar-SA" sz="3500" dirty="0">
            <a:solidFill>
              <a:schemeClr val="accent4"/>
            </a:solidFill>
          </a:endParaRPr>
        </a:p>
      </dgm:t>
    </dgm:pt>
    <dgm:pt modelId="{419FE87A-F0A9-4146-9F55-459AD8AE237D}" type="parTrans" cxnId="{B445B43F-FB6F-4D48-A0F7-425D547295AE}">
      <dgm:prSet/>
      <dgm:spPr/>
      <dgm:t>
        <a:bodyPr/>
        <a:lstStyle/>
        <a:p>
          <a:pPr rtl="1"/>
          <a:endParaRPr lang="ar-SA"/>
        </a:p>
      </dgm:t>
    </dgm:pt>
    <dgm:pt modelId="{0E95351D-425C-4728-ADD8-3E4D91D83632}" type="sibTrans" cxnId="{B445B43F-FB6F-4D48-A0F7-425D547295AE}">
      <dgm:prSet/>
      <dgm:spPr/>
      <dgm:t>
        <a:bodyPr/>
        <a:lstStyle/>
        <a:p>
          <a:pPr rtl="1"/>
          <a:endParaRPr lang="ar-SA"/>
        </a:p>
      </dgm:t>
    </dgm:pt>
    <dgm:pt modelId="{560A24CA-C25F-4457-B6F6-467849DEF0D6}">
      <dgm:prSet phldrT="[نص]" custT="1"/>
      <dgm:spPr/>
      <dgm:t>
        <a:bodyPr/>
        <a:lstStyle/>
        <a:p>
          <a:pPr rtl="1"/>
          <a:endParaRPr lang="en-US" sz="3500" dirty="0"/>
        </a:p>
        <a:p>
          <a:pPr rtl="1"/>
          <a:r>
            <a:rPr lang="en-US" sz="3500" dirty="0">
              <a:solidFill>
                <a:schemeClr val="accent4"/>
              </a:solidFill>
            </a:rPr>
            <a:t>Information</a:t>
          </a:r>
          <a:r>
            <a:rPr lang="en-US" sz="6000" dirty="0">
              <a:solidFill>
                <a:schemeClr val="accent4"/>
              </a:solidFill>
            </a:rPr>
            <a:t> </a:t>
          </a:r>
          <a:endParaRPr lang="ar-SA" sz="6000" dirty="0">
            <a:solidFill>
              <a:schemeClr val="accent4"/>
            </a:solidFill>
          </a:endParaRPr>
        </a:p>
      </dgm:t>
    </dgm:pt>
    <dgm:pt modelId="{53C13735-B67D-4843-A9AE-2C088DF87AF5}" type="parTrans" cxnId="{53CE4A06-04D1-4172-B8C3-469EF3C74B9A}">
      <dgm:prSet/>
      <dgm:spPr/>
      <dgm:t>
        <a:bodyPr/>
        <a:lstStyle/>
        <a:p>
          <a:pPr rtl="1"/>
          <a:endParaRPr lang="ar-SA"/>
        </a:p>
      </dgm:t>
    </dgm:pt>
    <dgm:pt modelId="{7DBC65B9-2B80-410E-AF79-5230A1CCF972}" type="sibTrans" cxnId="{53CE4A06-04D1-4172-B8C3-469EF3C74B9A}">
      <dgm:prSet/>
      <dgm:spPr/>
      <dgm:t>
        <a:bodyPr/>
        <a:lstStyle/>
        <a:p>
          <a:pPr rtl="1"/>
          <a:endParaRPr lang="ar-SA"/>
        </a:p>
      </dgm:t>
    </dgm:pt>
    <dgm:pt modelId="{EB72D044-6709-47E0-8B66-9AF5EF50ED16}">
      <dgm:prSet phldrT="[نص]" custT="1"/>
      <dgm:spPr/>
      <dgm:t>
        <a:bodyPr/>
        <a:lstStyle/>
        <a:p>
          <a:pPr rtl="1"/>
          <a:endParaRPr lang="en-US" sz="3500" dirty="0">
            <a:solidFill>
              <a:schemeClr val="accent4"/>
            </a:solidFill>
          </a:endParaRPr>
        </a:p>
        <a:p>
          <a:pPr rtl="1"/>
          <a:r>
            <a:rPr lang="en-US" sz="3500" dirty="0">
              <a:solidFill>
                <a:schemeClr val="accent4"/>
              </a:solidFill>
            </a:rPr>
            <a:t>Data</a:t>
          </a:r>
          <a:endParaRPr lang="ar-SA" sz="3500" dirty="0">
            <a:solidFill>
              <a:schemeClr val="accent4"/>
            </a:solidFill>
          </a:endParaRPr>
        </a:p>
      </dgm:t>
    </dgm:pt>
    <dgm:pt modelId="{3833E7B1-DA7B-4091-8B45-23C344B3320D}" type="sibTrans" cxnId="{F1521737-84AE-47C5-BF22-8DC831186ACC}">
      <dgm:prSet/>
      <dgm:spPr/>
      <dgm:t>
        <a:bodyPr/>
        <a:lstStyle/>
        <a:p>
          <a:pPr rtl="1"/>
          <a:endParaRPr lang="ar-SA"/>
        </a:p>
      </dgm:t>
    </dgm:pt>
    <dgm:pt modelId="{D968B4FB-9A76-4059-B416-259C67811831}" type="parTrans" cxnId="{F1521737-84AE-47C5-BF22-8DC831186ACC}">
      <dgm:prSet/>
      <dgm:spPr/>
      <dgm:t>
        <a:bodyPr/>
        <a:lstStyle/>
        <a:p>
          <a:pPr rtl="1"/>
          <a:endParaRPr lang="ar-SA"/>
        </a:p>
      </dgm:t>
    </dgm:pt>
    <dgm:pt modelId="{0FFE399F-0724-4329-A5CC-3B42B771285A}" type="pres">
      <dgm:prSet presAssocID="{31D88B1C-00BA-4A8E-BA0D-FEC25EA99A63}" presName="Name0" presStyleCnt="0">
        <dgm:presLayoutVars>
          <dgm:dir/>
          <dgm:animLvl val="lvl"/>
          <dgm:resizeHandles val="exact"/>
        </dgm:presLayoutVars>
      </dgm:prSet>
      <dgm:spPr/>
    </dgm:pt>
    <dgm:pt modelId="{B5140B28-1B0E-44F8-B6B2-D0C3628B73C1}" type="pres">
      <dgm:prSet presAssocID="{EAAD8D35-C1BB-46B7-A690-A690867FFBC4}" presName="Name8" presStyleCnt="0"/>
      <dgm:spPr/>
    </dgm:pt>
    <dgm:pt modelId="{3424F166-7955-4F61-A298-D10F01D9FEFD}" type="pres">
      <dgm:prSet presAssocID="{EAAD8D35-C1BB-46B7-A690-A690867FFBC4}" presName="level" presStyleLbl="node1" presStyleIdx="0" presStyleCnt="4" custLinFactNeighborX="-119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3724BF-6D78-4125-9015-2D8E9C733C16}" type="pres">
      <dgm:prSet presAssocID="{EAAD8D35-C1BB-46B7-A690-A690867FFBC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913E7-FB1F-44FF-A373-2F1713815BEE}" type="pres">
      <dgm:prSet presAssocID="{E3EB9C2B-8DD6-4F98-AB19-203FD862071C}" presName="Name8" presStyleCnt="0"/>
      <dgm:spPr/>
    </dgm:pt>
    <dgm:pt modelId="{1A9227B4-1E49-4942-9320-40F2E4541B2D}" type="pres">
      <dgm:prSet presAssocID="{E3EB9C2B-8DD6-4F98-AB19-203FD862071C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AE641B-950D-4A82-BA50-CA651D009AEC}" type="pres">
      <dgm:prSet presAssocID="{E3EB9C2B-8DD6-4F98-AB19-203FD862071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66368-D32B-4EB2-949B-562750FE6CD1}" type="pres">
      <dgm:prSet presAssocID="{560A24CA-C25F-4457-B6F6-467849DEF0D6}" presName="Name8" presStyleCnt="0"/>
      <dgm:spPr/>
    </dgm:pt>
    <dgm:pt modelId="{E2DDACF6-D3C2-4859-B427-1547C172B758}" type="pres">
      <dgm:prSet presAssocID="{560A24CA-C25F-4457-B6F6-467849DEF0D6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A47E3C-2869-4DFD-8077-7C30DC98A181}" type="pres">
      <dgm:prSet presAssocID="{560A24CA-C25F-4457-B6F6-467849DEF0D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420A55-119F-4221-80E8-15C52602A44A}" type="pres">
      <dgm:prSet presAssocID="{EB72D044-6709-47E0-8B66-9AF5EF50ED16}" presName="Name8" presStyleCnt="0"/>
      <dgm:spPr/>
    </dgm:pt>
    <dgm:pt modelId="{E6C71403-4E66-4CC6-9E77-7567FDFB5027}" type="pres">
      <dgm:prSet presAssocID="{EB72D044-6709-47E0-8B66-9AF5EF50ED16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BA80C-C037-416A-9715-985B80D4D342}" type="pres">
      <dgm:prSet presAssocID="{EB72D044-6709-47E0-8B66-9AF5EF50ED1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77C055-A222-4A52-808E-EBD54B37422C}" srcId="{31D88B1C-00BA-4A8E-BA0D-FEC25EA99A63}" destId="{EAAD8D35-C1BB-46B7-A690-A690867FFBC4}" srcOrd="0" destOrd="0" parTransId="{01B6F7BB-8C75-4AC8-9146-644CC0163384}" sibTransId="{E1770F94-FF5B-4644-A1C2-D0C5ACDC625F}"/>
    <dgm:cxn modelId="{F1521737-84AE-47C5-BF22-8DC831186ACC}" srcId="{31D88B1C-00BA-4A8E-BA0D-FEC25EA99A63}" destId="{EB72D044-6709-47E0-8B66-9AF5EF50ED16}" srcOrd="3" destOrd="0" parTransId="{D968B4FB-9A76-4059-B416-259C67811831}" sibTransId="{3833E7B1-DA7B-4091-8B45-23C344B3320D}"/>
    <dgm:cxn modelId="{B445B43F-FB6F-4D48-A0F7-425D547295AE}" srcId="{31D88B1C-00BA-4A8E-BA0D-FEC25EA99A63}" destId="{E3EB9C2B-8DD6-4F98-AB19-203FD862071C}" srcOrd="1" destOrd="0" parTransId="{419FE87A-F0A9-4146-9F55-459AD8AE237D}" sibTransId="{0E95351D-425C-4728-ADD8-3E4D91D83632}"/>
    <dgm:cxn modelId="{7572A57F-4B3D-470B-8A81-76F411832FEB}" type="presOf" srcId="{EB72D044-6709-47E0-8B66-9AF5EF50ED16}" destId="{7CEBA80C-C037-416A-9715-985B80D4D342}" srcOrd="1" destOrd="0" presId="urn:microsoft.com/office/officeart/2005/8/layout/pyramid1"/>
    <dgm:cxn modelId="{2D1C7EA3-79E4-412F-B245-235AECEB958E}" type="presOf" srcId="{EAAD8D35-C1BB-46B7-A690-A690867FFBC4}" destId="{813724BF-6D78-4125-9015-2D8E9C733C16}" srcOrd="1" destOrd="0" presId="urn:microsoft.com/office/officeart/2005/8/layout/pyramid1"/>
    <dgm:cxn modelId="{E7FAC2AB-7297-4FB4-9E05-E7BA7BBB0752}" type="presOf" srcId="{EAAD8D35-C1BB-46B7-A690-A690867FFBC4}" destId="{3424F166-7955-4F61-A298-D10F01D9FEFD}" srcOrd="0" destOrd="0" presId="urn:microsoft.com/office/officeart/2005/8/layout/pyramid1"/>
    <dgm:cxn modelId="{53CE4A06-04D1-4172-B8C3-469EF3C74B9A}" srcId="{31D88B1C-00BA-4A8E-BA0D-FEC25EA99A63}" destId="{560A24CA-C25F-4457-B6F6-467849DEF0D6}" srcOrd="2" destOrd="0" parTransId="{53C13735-B67D-4843-A9AE-2C088DF87AF5}" sibTransId="{7DBC65B9-2B80-410E-AF79-5230A1CCF972}"/>
    <dgm:cxn modelId="{E2441D98-4282-4E04-9C39-8ED5E630E9DB}" type="presOf" srcId="{EB72D044-6709-47E0-8B66-9AF5EF50ED16}" destId="{E6C71403-4E66-4CC6-9E77-7567FDFB5027}" srcOrd="0" destOrd="0" presId="urn:microsoft.com/office/officeart/2005/8/layout/pyramid1"/>
    <dgm:cxn modelId="{6B934EE7-CDE6-40CE-8E50-23F301251F1A}" type="presOf" srcId="{E3EB9C2B-8DD6-4F98-AB19-203FD862071C}" destId="{1AAE641B-950D-4A82-BA50-CA651D009AEC}" srcOrd="1" destOrd="0" presId="urn:microsoft.com/office/officeart/2005/8/layout/pyramid1"/>
    <dgm:cxn modelId="{F124DB89-9E12-4EE2-94CD-4793A62B64E7}" type="presOf" srcId="{31D88B1C-00BA-4A8E-BA0D-FEC25EA99A63}" destId="{0FFE399F-0724-4329-A5CC-3B42B771285A}" srcOrd="0" destOrd="0" presId="urn:microsoft.com/office/officeart/2005/8/layout/pyramid1"/>
    <dgm:cxn modelId="{F9B27F3C-ECC0-4CF6-B169-BBA50111D3F6}" type="presOf" srcId="{E3EB9C2B-8DD6-4F98-AB19-203FD862071C}" destId="{1A9227B4-1E49-4942-9320-40F2E4541B2D}" srcOrd="0" destOrd="0" presId="urn:microsoft.com/office/officeart/2005/8/layout/pyramid1"/>
    <dgm:cxn modelId="{9B975BD0-E14C-49BC-8002-76F21EE2FADA}" type="presOf" srcId="{560A24CA-C25F-4457-B6F6-467849DEF0D6}" destId="{E2DDACF6-D3C2-4859-B427-1547C172B758}" srcOrd="0" destOrd="0" presId="urn:microsoft.com/office/officeart/2005/8/layout/pyramid1"/>
    <dgm:cxn modelId="{0CBC342B-9603-461A-B028-7021EC3CE16F}" type="presOf" srcId="{560A24CA-C25F-4457-B6F6-467849DEF0D6}" destId="{5EA47E3C-2869-4DFD-8077-7C30DC98A181}" srcOrd="1" destOrd="0" presId="urn:microsoft.com/office/officeart/2005/8/layout/pyramid1"/>
    <dgm:cxn modelId="{E555268B-C3EB-46E1-B7FB-55C1C8195EE6}" type="presParOf" srcId="{0FFE399F-0724-4329-A5CC-3B42B771285A}" destId="{B5140B28-1B0E-44F8-B6B2-D0C3628B73C1}" srcOrd="0" destOrd="0" presId="urn:microsoft.com/office/officeart/2005/8/layout/pyramid1"/>
    <dgm:cxn modelId="{7239FFEA-0A92-46B8-B3B1-3B87053FA731}" type="presParOf" srcId="{B5140B28-1B0E-44F8-B6B2-D0C3628B73C1}" destId="{3424F166-7955-4F61-A298-D10F01D9FEFD}" srcOrd="0" destOrd="0" presId="urn:microsoft.com/office/officeart/2005/8/layout/pyramid1"/>
    <dgm:cxn modelId="{823F4AA8-47EA-43EF-A037-16DF8E46A64E}" type="presParOf" srcId="{B5140B28-1B0E-44F8-B6B2-D0C3628B73C1}" destId="{813724BF-6D78-4125-9015-2D8E9C733C16}" srcOrd="1" destOrd="0" presId="urn:microsoft.com/office/officeart/2005/8/layout/pyramid1"/>
    <dgm:cxn modelId="{FC8C3D0C-F39F-4559-AADE-7D40BCCE442D}" type="presParOf" srcId="{0FFE399F-0724-4329-A5CC-3B42B771285A}" destId="{8EC913E7-FB1F-44FF-A373-2F1713815BEE}" srcOrd="1" destOrd="0" presId="urn:microsoft.com/office/officeart/2005/8/layout/pyramid1"/>
    <dgm:cxn modelId="{7A24164A-79AC-4602-8B2F-778474DC3537}" type="presParOf" srcId="{8EC913E7-FB1F-44FF-A373-2F1713815BEE}" destId="{1A9227B4-1E49-4942-9320-40F2E4541B2D}" srcOrd="0" destOrd="0" presId="urn:microsoft.com/office/officeart/2005/8/layout/pyramid1"/>
    <dgm:cxn modelId="{72CEFA3D-CB0A-4BF5-A29C-0C8BA95FB408}" type="presParOf" srcId="{8EC913E7-FB1F-44FF-A373-2F1713815BEE}" destId="{1AAE641B-950D-4A82-BA50-CA651D009AEC}" srcOrd="1" destOrd="0" presId="urn:microsoft.com/office/officeart/2005/8/layout/pyramid1"/>
    <dgm:cxn modelId="{7F539135-9D5C-4F86-861B-CF9461FC6999}" type="presParOf" srcId="{0FFE399F-0724-4329-A5CC-3B42B771285A}" destId="{A7A66368-D32B-4EB2-949B-562750FE6CD1}" srcOrd="2" destOrd="0" presId="urn:microsoft.com/office/officeart/2005/8/layout/pyramid1"/>
    <dgm:cxn modelId="{62332335-AC24-4597-ACFA-5B28D00F6E2C}" type="presParOf" srcId="{A7A66368-D32B-4EB2-949B-562750FE6CD1}" destId="{E2DDACF6-D3C2-4859-B427-1547C172B758}" srcOrd="0" destOrd="0" presId="urn:microsoft.com/office/officeart/2005/8/layout/pyramid1"/>
    <dgm:cxn modelId="{4C34D39A-9B95-4EEA-A6A8-E1AB15F1BB41}" type="presParOf" srcId="{A7A66368-D32B-4EB2-949B-562750FE6CD1}" destId="{5EA47E3C-2869-4DFD-8077-7C30DC98A181}" srcOrd="1" destOrd="0" presId="urn:microsoft.com/office/officeart/2005/8/layout/pyramid1"/>
    <dgm:cxn modelId="{11EE2789-25D0-4EB5-8006-6CFD40D27AD9}" type="presParOf" srcId="{0FFE399F-0724-4329-A5CC-3B42B771285A}" destId="{09420A55-119F-4221-80E8-15C52602A44A}" srcOrd="3" destOrd="0" presId="urn:microsoft.com/office/officeart/2005/8/layout/pyramid1"/>
    <dgm:cxn modelId="{724A3721-7B55-47A0-A6E7-F3FF14822668}" type="presParOf" srcId="{09420A55-119F-4221-80E8-15C52602A44A}" destId="{E6C71403-4E66-4CC6-9E77-7567FDFB5027}" srcOrd="0" destOrd="0" presId="urn:microsoft.com/office/officeart/2005/8/layout/pyramid1"/>
    <dgm:cxn modelId="{10C06CAB-A0E9-4ED8-B1DD-34244EA6A58C}" type="presParOf" srcId="{09420A55-119F-4221-80E8-15C52602A44A}" destId="{7CEBA80C-C037-416A-9715-985B80D4D34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24F166-7955-4F61-A298-D10F01D9FEFD}">
      <dsp:nvSpPr>
        <dsp:cNvPr id="0" name=""/>
        <dsp:cNvSpPr/>
      </dsp:nvSpPr>
      <dsp:spPr>
        <a:xfrm>
          <a:off x="3636707" y="0"/>
          <a:ext cx="2444007" cy="1828587"/>
        </a:xfrm>
        <a:prstGeom prst="trapezoid">
          <a:avLst>
            <a:gd name="adj" fmla="val 668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 dirty="0"/>
        </a:p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>
              <a:solidFill>
                <a:schemeClr val="accent4"/>
              </a:solidFill>
            </a:rPr>
            <a:t>Wisdom</a:t>
          </a:r>
          <a:endParaRPr lang="ar-SA" sz="3200" kern="1200" dirty="0">
            <a:solidFill>
              <a:schemeClr val="accent4"/>
            </a:solidFill>
          </a:endParaRPr>
        </a:p>
      </dsp:txBody>
      <dsp:txXfrm>
        <a:off x="3636707" y="0"/>
        <a:ext cx="2444007" cy="1828587"/>
      </dsp:txXfrm>
    </dsp:sp>
    <dsp:sp modelId="{1A9227B4-1E49-4942-9320-40F2E4541B2D}">
      <dsp:nvSpPr>
        <dsp:cNvPr id="0" name=""/>
        <dsp:cNvSpPr/>
      </dsp:nvSpPr>
      <dsp:spPr>
        <a:xfrm>
          <a:off x="2444007" y="1828587"/>
          <a:ext cx="4888015" cy="1828587"/>
        </a:xfrm>
        <a:prstGeom prst="trapezoid">
          <a:avLst>
            <a:gd name="adj" fmla="val 668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>
            <a:solidFill>
              <a:schemeClr val="accent4"/>
            </a:solidFill>
          </a:endParaRPr>
        </a:p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>
              <a:solidFill>
                <a:schemeClr val="accent4"/>
              </a:solidFill>
            </a:rPr>
            <a:t>Knowledge</a:t>
          </a:r>
          <a:endParaRPr lang="ar-SA" sz="3500" kern="1200" dirty="0">
            <a:solidFill>
              <a:schemeClr val="accent4"/>
            </a:solidFill>
          </a:endParaRPr>
        </a:p>
      </dsp:txBody>
      <dsp:txXfrm>
        <a:off x="3299410" y="1828587"/>
        <a:ext cx="3177209" cy="1828587"/>
      </dsp:txXfrm>
    </dsp:sp>
    <dsp:sp modelId="{E2DDACF6-D3C2-4859-B427-1547C172B758}">
      <dsp:nvSpPr>
        <dsp:cNvPr id="0" name=""/>
        <dsp:cNvSpPr/>
      </dsp:nvSpPr>
      <dsp:spPr>
        <a:xfrm>
          <a:off x="1222003" y="3657174"/>
          <a:ext cx="7332022" cy="1828587"/>
        </a:xfrm>
        <a:prstGeom prst="trapezoid">
          <a:avLst>
            <a:gd name="adj" fmla="val 668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/>
        </a:p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>
              <a:solidFill>
                <a:schemeClr val="accent4"/>
              </a:solidFill>
            </a:rPr>
            <a:t>Information</a:t>
          </a:r>
          <a:r>
            <a:rPr lang="en-US" sz="6000" kern="1200" dirty="0">
              <a:solidFill>
                <a:schemeClr val="accent4"/>
              </a:solidFill>
            </a:rPr>
            <a:t> </a:t>
          </a:r>
          <a:endParaRPr lang="ar-SA" sz="6000" kern="1200" dirty="0">
            <a:solidFill>
              <a:schemeClr val="accent4"/>
            </a:solidFill>
          </a:endParaRPr>
        </a:p>
      </dsp:txBody>
      <dsp:txXfrm>
        <a:off x="2505107" y="3657174"/>
        <a:ext cx="4765814" cy="1828587"/>
      </dsp:txXfrm>
    </dsp:sp>
    <dsp:sp modelId="{E6C71403-4E66-4CC6-9E77-7567FDFB5027}">
      <dsp:nvSpPr>
        <dsp:cNvPr id="0" name=""/>
        <dsp:cNvSpPr/>
      </dsp:nvSpPr>
      <dsp:spPr>
        <a:xfrm>
          <a:off x="0" y="5485761"/>
          <a:ext cx="9776030" cy="1828587"/>
        </a:xfrm>
        <a:prstGeom prst="trapezoid">
          <a:avLst>
            <a:gd name="adj" fmla="val 668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>
            <a:solidFill>
              <a:schemeClr val="accent4"/>
            </a:solidFill>
          </a:endParaRPr>
        </a:p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>
              <a:solidFill>
                <a:schemeClr val="accent4"/>
              </a:solidFill>
            </a:rPr>
            <a:t>Data</a:t>
          </a:r>
          <a:endParaRPr lang="ar-SA" sz="3500" kern="1200" dirty="0">
            <a:solidFill>
              <a:schemeClr val="accent4"/>
            </a:solidFill>
          </a:endParaRPr>
        </a:p>
      </dsp:txBody>
      <dsp:txXfrm>
        <a:off x="1710805" y="5485761"/>
        <a:ext cx="6354419" cy="18285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1/15/2022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183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118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6bd7ecb23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6bd7ecb238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6131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760a3cf719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760a3cf719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98839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559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760a3cf719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760a3cf719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28251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229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2139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6835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5654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405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2416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7567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3511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1939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443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6bd7ecb23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6bd7ecb238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3624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18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637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18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789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864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637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97365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2188825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99416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285034" y="579864"/>
            <a:ext cx="1895707" cy="691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178216" y="0"/>
            <a:ext cx="12199434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90303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948692" y="5393933"/>
            <a:ext cx="8026709" cy="67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218895" lvl="0" indent="-846455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732"/>
            </a:lvl1pPr>
            <a:lvl2pPr marL="2437790" lvl="1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2pPr>
            <a:lvl3pPr marL="3656686" lvl="2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3pPr>
            <a:lvl4pPr marL="4875581" lvl="3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4pPr>
            <a:lvl5pPr marL="6094476" lvl="4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5pPr>
            <a:lvl6pPr marL="7313371" lvl="5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6pPr>
            <a:lvl7pPr marL="8532266" lvl="6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7pPr>
            <a:lvl8pPr marL="9751162" lvl="7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8pPr>
            <a:lvl9pPr marL="10970057" lvl="8" indent="-846455">
              <a:spcBef>
                <a:spcPts val="4266"/>
              </a:spcBef>
              <a:spcAft>
                <a:spcPts val="4266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1491212" y="1186733"/>
            <a:ext cx="21395227" cy="15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/>
          <p:nvPr/>
        </p:nvSpPr>
        <p:spPr>
          <a:xfrm>
            <a:off x="-663894" y="1186733"/>
            <a:ext cx="1526802" cy="152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99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76301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579041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2025639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1319509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17257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2188825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22341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285034" y="579864"/>
            <a:ext cx="1895707" cy="691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178216" y="0"/>
            <a:ext cx="12199434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98958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948692" y="5393933"/>
            <a:ext cx="8026709" cy="67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218895" lvl="0" indent="-846455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732"/>
            </a:lvl1pPr>
            <a:lvl2pPr marL="2437790" lvl="1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2pPr>
            <a:lvl3pPr marL="3656686" lvl="2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3pPr>
            <a:lvl4pPr marL="4875581" lvl="3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4pPr>
            <a:lvl5pPr marL="6094476" lvl="4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5pPr>
            <a:lvl6pPr marL="7313371" lvl="5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6pPr>
            <a:lvl7pPr marL="8532266" lvl="6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7pPr>
            <a:lvl8pPr marL="9751162" lvl="7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8pPr>
            <a:lvl9pPr marL="10970057" lvl="8" indent="-846455">
              <a:spcBef>
                <a:spcPts val="4266"/>
              </a:spcBef>
              <a:spcAft>
                <a:spcPts val="4266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1491212" y="1186733"/>
            <a:ext cx="21395227" cy="15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/>
          <p:nvPr/>
        </p:nvSpPr>
        <p:spPr>
          <a:xfrm>
            <a:off x="-663894" y="1186733"/>
            <a:ext cx="1526802" cy="152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981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70172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579041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2025639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1319509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01059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579041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2025639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1319509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95366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2188825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4844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285034" y="579864"/>
            <a:ext cx="1895707" cy="691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178216" y="0"/>
            <a:ext cx="12199434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85605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948692" y="5393933"/>
            <a:ext cx="8026709" cy="67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218895" lvl="0" indent="-846455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732"/>
            </a:lvl1pPr>
            <a:lvl2pPr marL="2437790" lvl="1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2pPr>
            <a:lvl3pPr marL="3656686" lvl="2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3pPr>
            <a:lvl4pPr marL="4875581" lvl="3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4pPr>
            <a:lvl5pPr marL="6094476" lvl="4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5pPr>
            <a:lvl6pPr marL="7313371" lvl="5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6pPr>
            <a:lvl7pPr marL="8532266" lvl="6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7pPr>
            <a:lvl8pPr marL="9751162" lvl="7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8pPr>
            <a:lvl9pPr marL="10970057" lvl="8" indent="-846455">
              <a:spcBef>
                <a:spcPts val="4266"/>
              </a:spcBef>
              <a:spcAft>
                <a:spcPts val="4266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1491212" y="1186733"/>
            <a:ext cx="21395227" cy="15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/>
          <p:nvPr/>
        </p:nvSpPr>
        <p:spPr>
          <a:xfrm>
            <a:off x="-663894" y="1186733"/>
            <a:ext cx="1526802" cy="152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2957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804642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579041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2025639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1319509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05138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2188825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21816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285034" y="579864"/>
            <a:ext cx="1895707" cy="691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178216" y="0"/>
            <a:ext cx="12199434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79844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948692" y="5393933"/>
            <a:ext cx="8026709" cy="67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218895" lvl="0" indent="-846455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732"/>
            </a:lvl1pPr>
            <a:lvl2pPr marL="2437790" lvl="1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2pPr>
            <a:lvl3pPr marL="3656686" lvl="2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3pPr>
            <a:lvl4pPr marL="4875581" lvl="3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4pPr>
            <a:lvl5pPr marL="6094476" lvl="4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5pPr>
            <a:lvl6pPr marL="7313371" lvl="5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6pPr>
            <a:lvl7pPr marL="8532266" lvl="6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7pPr>
            <a:lvl8pPr marL="9751162" lvl="7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8pPr>
            <a:lvl9pPr marL="10970057" lvl="8" indent="-846455">
              <a:spcBef>
                <a:spcPts val="4266"/>
              </a:spcBef>
              <a:spcAft>
                <a:spcPts val="4266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1491212" y="1186733"/>
            <a:ext cx="21395227" cy="15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/>
          <p:nvPr/>
        </p:nvSpPr>
        <p:spPr>
          <a:xfrm>
            <a:off x="-663894" y="1186733"/>
            <a:ext cx="1526802" cy="152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831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44526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579041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2025639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1319509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70971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2188825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0598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2188825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39899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285034" y="579864"/>
            <a:ext cx="1895707" cy="691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178216" y="0"/>
            <a:ext cx="12199434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33457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948692" y="5393933"/>
            <a:ext cx="8026709" cy="67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218895" lvl="0" indent="-846455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732"/>
            </a:lvl1pPr>
            <a:lvl2pPr marL="2437790" lvl="1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2pPr>
            <a:lvl3pPr marL="3656686" lvl="2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3pPr>
            <a:lvl4pPr marL="4875581" lvl="3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4pPr>
            <a:lvl5pPr marL="6094476" lvl="4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5pPr>
            <a:lvl6pPr marL="7313371" lvl="5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6pPr>
            <a:lvl7pPr marL="8532266" lvl="6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7pPr>
            <a:lvl8pPr marL="9751162" lvl="7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8pPr>
            <a:lvl9pPr marL="10970057" lvl="8" indent="-846455">
              <a:spcBef>
                <a:spcPts val="4266"/>
              </a:spcBef>
              <a:spcAft>
                <a:spcPts val="4266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1491212" y="1186733"/>
            <a:ext cx="21395227" cy="15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/>
          <p:nvPr/>
        </p:nvSpPr>
        <p:spPr>
          <a:xfrm>
            <a:off x="-663894" y="1186733"/>
            <a:ext cx="1526802" cy="152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1112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890858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579041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2025639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1319509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280089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2188825" y="6623824"/>
            <a:ext cx="12188825" cy="709217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77011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285034" y="579864"/>
            <a:ext cx="1895707" cy="691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178216" y="0"/>
            <a:ext cx="12199434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61309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948692" y="5393933"/>
            <a:ext cx="8026709" cy="67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218895" lvl="0" indent="-846455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732"/>
            </a:lvl1pPr>
            <a:lvl2pPr marL="2437790" lvl="1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2pPr>
            <a:lvl3pPr marL="3656686" lvl="2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3pPr>
            <a:lvl4pPr marL="4875581" lvl="3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4pPr>
            <a:lvl5pPr marL="6094476" lvl="4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5pPr>
            <a:lvl6pPr marL="7313371" lvl="5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6pPr>
            <a:lvl7pPr marL="8532266" lvl="6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7pPr>
            <a:lvl8pPr marL="9751162" lvl="7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8pPr>
            <a:lvl9pPr marL="10970057" lvl="8" indent="-846455">
              <a:spcBef>
                <a:spcPts val="4266"/>
              </a:spcBef>
              <a:spcAft>
                <a:spcPts val="4266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1491212" y="1186733"/>
            <a:ext cx="21395227" cy="15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/>
          <p:nvPr/>
        </p:nvSpPr>
        <p:spPr>
          <a:xfrm>
            <a:off x="-663894" y="1186733"/>
            <a:ext cx="1526802" cy="152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9942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E1CD0F0-C157-4A74-85C5-3764950204CE}"/>
              </a:ext>
            </a:extLst>
          </p:cNvPr>
          <p:cNvSpPr/>
          <p:nvPr userDrawn="1"/>
        </p:nvSpPr>
        <p:spPr>
          <a:xfrm>
            <a:off x="1" y="0"/>
            <a:ext cx="24377648" cy="51045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 defTabSz="1828206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A88E2B-8914-4A51-93D1-53EE236F8DAE}"/>
              </a:ext>
            </a:extLst>
          </p:cNvPr>
          <p:cNvGrpSpPr/>
          <p:nvPr userDrawn="1"/>
        </p:nvGrpSpPr>
        <p:grpSpPr>
          <a:xfrm>
            <a:off x="2" y="5086240"/>
            <a:ext cx="24377650" cy="184996"/>
            <a:chOff x="11445923" y="0"/>
            <a:chExt cx="1119115" cy="255228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13FC2A0-2C8C-454E-A2FC-805728A75C98}"/>
                </a:ext>
              </a:extLst>
            </p:cNvPr>
            <p:cNvSpPr/>
            <p:nvPr/>
          </p:nvSpPr>
          <p:spPr>
            <a:xfrm>
              <a:off x="11818961" y="0"/>
              <a:ext cx="373038" cy="25522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206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690C1EE-6A6F-42D3-83B8-026B5166B341}"/>
                </a:ext>
              </a:extLst>
            </p:cNvPr>
            <p:cNvSpPr/>
            <p:nvPr/>
          </p:nvSpPr>
          <p:spPr>
            <a:xfrm>
              <a:off x="11445923" y="0"/>
              <a:ext cx="373038" cy="25522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206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AAFA40F-A963-4E4B-8411-ED8116D801AE}"/>
                </a:ext>
              </a:extLst>
            </p:cNvPr>
            <p:cNvSpPr/>
            <p:nvPr/>
          </p:nvSpPr>
          <p:spPr>
            <a:xfrm>
              <a:off x="12192000" y="0"/>
              <a:ext cx="373038" cy="255228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206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F457DA5-8BD8-4BD1-ABAC-1702790078A5}"/>
              </a:ext>
            </a:extLst>
          </p:cNvPr>
          <p:cNvGrpSpPr/>
          <p:nvPr userDrawn="1"/>
        </p:nvGrpSpPr>
        <p:grpSpPr>
          <a:xfrm>
            <a:off x="22247266" y="119921"/>
            <a:ext cx="1966638" cy="2452350"/>
            <a:chOff x="8411919" y="701065"/>
            <a:chExt cx="2800065" cy="349070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5DD6D29-DDE2-45C1-A138-CADB303F7C9F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FDC7CD9-2180-42AE-8704-20DBF67B10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D0A05A7-05C3-49E0-9D7D-F545E41AF2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7A9F57B-F0AC-4B12-9AF5-A2D627622BC2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1285139-F2C4-446A-B33F-24C8A0E0D2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D5932DE-97EB-4356-AB7E-C15C95618C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C91D568-C449-4AA9-82B1-5329497816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58F475E-0095-4F26-BB26-022930977535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5EFA47E-8BD9-48B8-8713-E45FE90BC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56E6CA7-B7F3-4621-A76D-BA617AA32ED8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74EE110-4344-4F52-A647-018872E82CB7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8D380D3-EEA7-40C1-B43D-07CD1E39FD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8724384-2A2C-43ED-8941-9540034BD8C4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F0ACFEA-6181-41EB-8BED-A51527F7C0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11BAF15-78AF-4795-B4FC-753D1EF9E0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050C95F-629C-490C-8BAC-78DABCD855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5A19A85-9EC7-455C-8DD6-187CB92EDEE4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7240E26-80CD-41EC-B8BB-D59466F37C2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DC3978A-C5FA-42C9-8D7B-F6438BA6096E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4388F42-C696-4539-BD00-F21F87F844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148E84D-1A6D-4271-8A0A-660F1B15D1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2B5DA5F-B400-4F36-B83F-421F789314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44EE669-9E4C-4CA7-A3A7-33BC296CAA71}"/>
              </a:ext>
            </a:extLst>
          </p:cNvPr>
          <p:cNvGrpSpPr/>
          <p:nvPr userDrawn="1"/>
        </p:nvGrpSpPr>
        <p:grpSpPr>
          <a:xfrm rot="15730005">
            <a:off x="20067578" y="525509"/>
            <a:ext cx="1967150" cy="2451711"/>
            <a:chOff x="8411919" y="701065"/>
            <a:chExt cx="2800065" cy="3490702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EC4FCD0-D80E-4BDE-A5CD-8F0BC7673FD2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CA6BF7A-2F64-4D37-A80A-A731FAAE69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7D40FFE-6973-4966-BE8A-2C8BFC6DED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8D0628B-4C25-405C-B92F-967A2F552D5E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55B7347-0448-457F-8A6E-209E78A221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1F3020F-2980-43D8-A6E1-A1C268398A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62F092F-EF39-4548-B871-05F5F502CC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36979FA-828A-48D4-9C8B-6F50EEDAC5A3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50A29C4-0BDC-4C57-A752-FBD4848DD6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195D661-139C-43DA-B191-64D4E3EB6F2C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A0B6320-BEEA-4ED4-886F-54835A7A8DCB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F0C052C-0C49-45D2-95B4-EB71C5303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8C62899-030E-4CD7-8551-E8FB609D8372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753D3BE-5268-47BB-88DC-D80B006144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E2C63B3-FEBC-4E81-A83F-442EFD970C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9839260-DA6B-4278-8342-339E9D7EEA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A9196E6-7FB0-4C52-A592-204D37882FDF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F56BBE9-7A54-44FD-8960-0A51776C14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7F9F36F4-C91F-4046-832E-002EF0AE5503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7280801-44E2-40E6-9915-0A3ADC2636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3EA181D-8A90-4729-8E01-BAB32AE981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9547D6E-9ECC-481E-83BB-010BB8DA42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17AD10F-453A-4E8D-AD1B-4B24EAEAFAD1}"/>
              </a:ext>
            </a:extLst>
          </p:cNvPr>
          <p:cNvGrpSpPr/>
          <p:nvPr userDrawn="1"/>
        </p:nvGrpSpPr>
        <p:grpSpPr>
          <a:xfrm rot="6889181">
            <a:off x="20820282" y="3204115"/>
            <a:ext cx="1592942" cy="1985327"/>
            <a:chOff x="8411919" y="701065"/>
            <a:chExt cx="2800065" cy="3490702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DD64DF2-DC03-4DA2-8ECD-92414187EC81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6570102-6A32-4B3B-906D-BD8943799E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C6062CC-F21A-41D5-B8B5-545A842812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B52F408-DC70-476B-A49E-0EC9DCC8A68E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A5B904B-857F-43D9-88E8-9889A777C5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EBCEDAA-E03D-4863-BBCD-A3499AB578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4D46D37-1080-4754-9469-9332FD8D44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25EE8BE-F561-4363-B07C-2A8568C849D8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CDEA6CE-6883-439C-90F3-B682651821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39EBADE-0038-4448-AE69-7A30F68146A9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C478AC4-0F9A-4B28-B8AE-A5C3FC191FD9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64C4057-53E5-4332-A8BC-0476466B17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6E5EB65-4860-47A3-A636-1D5B4086EBE5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18726D1F-8E94-41C4-91B4-FE73F6CA4A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C5EE4BC-D4F2-4506-A3BC-1F4923320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A371812-5AE7-41A7-8354-03341B0DD5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B530347-4200-441B-ABAD-B145DCE83342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DE61C81E-2924-483B-81DE-205FCB7A445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324DC81-1E85-4D25-9885-81ACFF8EF9CE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F3CC859-CABB-414D-A81B-30AF7FDC40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C5B7264-49F4-4210-9CA1-CF355D0959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FED197B-9A2F-4634-9DE3-0062A5B452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A6F875E-26AF-47EC-80DA-4A202F58A299}"/>
              </a:ext>
            </a:extLst>
          </p:cNvPr>
          <p:cNvGrpSpPr/>
          <p:nvPr userDrawn="1"/>
        </p:nvGrpSpPr>
        <p:grpSpPr>
          <a:xfrm rot="20334324">
            <a:off x="22048337" y="1502264"/>
            <a:ext cx="2329313" cy="2904596"/>
            <a:chOff x="8411919" y="701065"/>
            <a:chExt cx="2800065" cy="3490702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677BA5B5-C758-4877-800C-0C7E4D9CEBE4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83A37C0-EC73-49DF-8FB5-5ECE4448FD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B1BA5729-6339-4F12-87C6-59FE607335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A12BFEE7-A77F-4E6A-9E50-307AEE0A93E3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F402FDBD-1882-4637-A220-48C025A195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BB18570-115A-4B82-B5E8-DEFEE35E36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3A398FB-C068-4429-A23D-89DBCBB6FF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2B571856-F9E7-4ED8-B06C-57DFF6B9CC0F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A8CAEB4-E5DC-46B5-B31F-0CEF96845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1937CDF-54A0-4EB9-87AA-3A6F53380AA3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EEC0EDC4-79A2-48AC-9C2F-EC89AA5AF409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C7274A9-AD57-4BC8-9D3E-4444CD75C0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CE58877-41A8-426A-A97C-C7E929F3EBE6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6DEBC82F-0A62-4539-9DAC-1F7078C43F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6A5A7A4C-C4AC-4031-8AE8-3C1D0B91DF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73F73277-134F-4896-A41B-6121A44641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84486BE-FF72-4400-AED7-FC2F51FF896E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7E4E1DC-4629-41E4-881E-039F4A4E34F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BEBF3104-364F-4626-A5B8-05B4D1ADCA6A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EA45D2F-F00F-4129-99E1-0B7C1B4A45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6CA710A-0CE7-4CEF-B09B-27A332D959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CF51995-51FB-475E-94CD-AEE40B2178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0D5CCF4-AEE8-4235-B77C-72150C7B86A8}"/>
              </a:ext>
            </a:extLst>
          </p:cNvPr>
          <p:cNvGrpSpPr/>
          <p:nvPr userDrawn="1"/>
        </p:nvGrpSpPr>
        <p:grpSpPr>
          <a:xfrm rot="20334324">
            <a:off x="18069606" y="143328"/>
            <a:ext cx="1506422" cy="1474708"/>
            <a:chOff x="8411919" y="701065"/>
            <a:chExt cx="2800065" cy="3490702"/>
          </a:xfrm>
        </p:grpSpPr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666712C-D9DC-4E1B-B224-EE2C1109D35C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63352840-ABD4-47EF-ADD9-AA88424C91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E9F6F136-D82F-4732-9A09-51877B3006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2357C639-5D19-43DF-9527-8D32F5DC8C97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69BA665B-04B0-4300-9EB4-1CFFE3ED45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EF1951ED-ABFB-4722-9F63-B0B27E2C29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364E12DE-0E57-4B8F-A49C-688E0958E9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E4BC377-B444-49A0-A473-E947787673A9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B6B46601-4F83-4893-8A97-6736B822C1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67EEF4EC-D9C6-4972-9B35-88DF77520A96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E2B4C8D5-FD70-44AE-8137-B0A8F4ACCEA6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EE403C5D-66B6-4B98-9623-F82EEB8A97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2521883D-899C-437B-9424-C11E887F4C76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11EE4CB0-E6F1-4616-8CFD-ABC0841896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FD622344-682A-45AB-BDAC-D83955B30D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E3F36C3A-AAA2-43EC-A1CA-D5CCDC6E35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AD7E67AE-8D68-43B6-A73E-4A33D1A25236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CA0A232-916A-46A2-A7C1-987C261630A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78AD056-AB72-4926-86BA-E77C4E1712FA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189B293-9518-480B-92F2-B3FD6AE4D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39E57236-C826-4A70-BF3F-87A183C24D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28F2DAEF-A763-4480-9B9B-5510A70DD6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574C772B-1928-4597-8A34-F77909439262}"/>
              </a:ext>
            </a:extLst>
          </p:cNvPr>
          <p:cNvGrpSpPr/>
          <p:nvPr userDrawn="1"/>
        </p:nvGrpSpPr>
        <p:grpSpPr>
          <a:xfrm rot="19421998">
            <a:off x="19491085" y="2768460"/>
            <a:ext cx="1434042" cy="1403852"/>
            <a:chOff x="8411919" y="701065"/>
            <a:chExt cx="2800065" cy="3490702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7089472D-6102-4681-8E55-2C5794EE4E05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45D7A623-A535-43CF-9E20-EB48163EBA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4DDAD5E-B095-422F-B6CD-672CE6F954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68204260-9189-46EB-869A-E95AE4088988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5B13CB03-7EDD-43E9-A3EE-08A70D250D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424ACA07-2AC8-4301-AF7A-F872F5BCBF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5E9DDC0C-BE86-40AC-BA9D-02E3CE7A15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04D754C4-75A5-4238-AA8C-BB7B243E7233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1819C5E5-16FB-4BD7-ABFF-2AFB5E55E9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4C7A9859-4815-4EA4-8F65-F968C9FC849F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57B13CD7-AC6F-456F-9E2D-A202EA93C04D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F2B697B7-B1AF-408B-A9B5-014F75EB3E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AFF57946-E60E-4726-9F65-63637C96D9AC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7CB79018-A974-42C3-9327-9EE494BBBC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A027431D-F6A9-4475-92D1-2C456BFCEC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B510266C-E548-470A-8A98-08A02F3E2E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37175B15-68E2-4A5E-9813-8991CCF80A48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3A100DAD-AFB1-40DB-ADE7-B83F5DD896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620490C3-05EB-4F8F-B133-39AC8E8CA87F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B64D449B-2D2F-4B3F-8257-1F8D0DD919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7C287B58-6106-4047-BAA2-C3406DDB25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9B63D3A8-33D6-4BC7-8CC9-857AAE669D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17F06A6F-6318-483E-B452-C88B27C43350}"/>
              </a:ext>
            </a:extLst>
          </p:cNvPr>
          <p:cNvGrpSpPr/>
          <p:nvPr userDrawn="1"/>
        </p:nvGrpSpPr>
        <p:grpSpPr>
          <a:xfrm rot="19421998">
            <a:off x="18484012" y="2651151"/>
            <a:ext cx="916519" cy="897222"/>
            <a:chOff x="8411919" y="701065"/>
            <a:chExt cx="2800065" cy="3490702"/>
          </a:xfrm>
        </p:grpSpPr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E91CD7AF-1692-4440-B8BA-E670A60CBCCA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1356FF31-B953-4F4E-B596-E60EA148F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5C49752A-D43C-45B6-993D-EA5E0844C9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B753FBDD-B18B-409C-A47A-F97D2E3F5EF6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61749067-1D7E-4678-B43D-843D42744B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BB90CE84-57B1-4386-B44F-156E4FFC61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15B6C08B-4B3D-4F15-9BA5-AB40A1E1F8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BC1DF333-9292-43D8-96FF-D38D03FC80C0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DC4CB3EA-34E0-4265-818A-640BBCAED2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885D7418-DA23-4D62-ADDA-A33D8629D46F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7DA01C98-3668-44DC-BD8A-21C1F9B9CC2B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7874D64-B6D5-4B26-9D31-C32312A1FD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67A0BDD8-5F2F-4871-AC80-15065F48B7B4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774FF47B-975B-495B-AFA7-626EA3CB0B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9979DDAC-383E-484D-AD43-6040954E5D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5E20253B-FE44-45FD-9073-793A2ACD30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4A967840-EB8D-4A8D-9023-BA05C472301C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5BFA0587-ECDE-4476-B6DA-8C1636CCCB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9332D652-2851-49FA-9380-17419EF0B2EB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0AB93698-E5DF-418F-84ED-95993EFBD6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7253BEA4-85D6-4559-8CD4-CD651FA044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33186F57-FF32-469C-8E8F-0D5A121C0D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B39A1B71-4BFB-417F-8ADF-A50673257A72}"/>
              </a:ext>
            </a:extLst>
          </p:cNvPr>
          <p:cNvGrpSpPr/>
          <p:nvPr userDrawn="1"/>
        </p:nvGrpSpPr>
        <p:grpSpPr>
          <a:xfrm rot="19421998">
            <a:off x="21524559" y="87535"/>
            <a:ext cx="825245" cy="807870"/>
            <a:chOff x="8411919" y="701065"/>
            <a:chExt cx="2800065" cy="3490702"/>
          </a:xfrm>
        </p:grpSpPr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F5970A27-55A6-4D07-8C70-C55D06337EBD}"/>
                </a:ext>
              </a:extLst>
            </p:cNvPr>
            <p:cNvCxnSpPr/>
            <p:nvPr/>
          </p:nvCxnSpPr>
          <p:spPr>
            <a:xfrm>
              <a:off x="9105681" y="1504009"/>
              <a:ext cx="914400" cy="91440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E83ABF58-61A0-409C-A57E-EA1E39EFB7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2418409"/>
              <a:ext cx="1596788" cy="1910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A072E919-222D-4E11-9FBF-4092D8A0EA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3" y="1504009"/>
              <a:ext cx="682388" cy="110546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B669C07E-C483-453C-AAEC-C3FBEDB040FD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469" y="701066"/>
              <a:ext cx="509515" cy="1260143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344DE8EA-742F-48A6-BEBC-F6781301ED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701065"/>
              <a:ext cx="682388" cy="171734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16CB3F9E-2089-4472-92AB-7C98031C05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5681" y="701067"/>
              <a:ext cx="1596788" cy="8029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70B846A2-CA79-4A17-A686-E022D57453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4487" y="2415851"/>
              <a:ext cx="1255594" cy="11950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719E7FB7-9E8D-44B6-8718-865071D50168}"/>
                </a:ext>
              </a:extLst>
            </p:cNvPr>
            <p:cNvCxnSpPr>
              <a:cxnSpLocks/>
            </p:cNvCxnSpPr>
            <p:nvPr/>
          </p:nvCxnSpPr>
          <p:spPr>
            <a:xfrm>
              <a:off x="8423293" y="2609478"/>
              <a:ext cx="341194" cy="100140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1D0C8432-AFF4-4746-83E6-40A3AD7EBA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2415851"/>
              <a:ext cx="0" cy="177591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E4C7F024-C3FD-44DA-B543-9D4C33842F03}"/>
                </a:ext>
              </a:extLst>
            </p:cNvPr>
            <p:cNvCxnSpPr>
              <a:cxnSpLocks/>
            </p:cNvCxnSpPr>
            <p:nvPr/>
          </p:nvCxnSpPr>
          <p:spPr>
            <a:xfrm>
              <a:off x="10020081" y="2418409"/>
              <a:ext cx="1026994" cy="7403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11DFA92C-51B2-4F6C-AE96-147198D89D7A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68" y="1501451"/>
              <a:ext cx="792707" cy="1535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1F9FB3DC-4DAF-4AAE-9F4C-EFB7B0B94E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4075" y="701065"/>
              <a:ext cx="798394" cy="8151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9FEA2574-D8E8-4BE5-9DEF-F08B7AF24CBB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3610883"/>
              <a:ext cx="1249907" cy="58088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DC142A40-9738-4197-9048-6E3CE28229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4394" y="3158800"/>
              <a:ext cx="1032681" cy="10329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DA05D9C8-371D-4CB4-967D-A728CB6DE2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20081" y="1961209"/>
              <a:ext cx="1191903" cy="45464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9EB1DF40-1EA3-479A-8E44-C460A09111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2762" y="1961209"/>
              <a:ext cx="159222" cy="11975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9194C8E4-D8F1-4623-8319-FC3C7547D1E9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75" y="1501451"/>
              <a:ext cx="116006" cy="91440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C2521ABC-062E-4457-999D-4BC3DE953E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7606" y="3605125"/>
              <a:ext cx="343470" cy="320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994EDE13-F833-42D7-A127-BB45FBFCB58B}"/>
                </a:ext>
              </a:extLst>
            </p:cNvPr>
            <p:cNvCxnSpPr>
              <a:cxnSpLocks/>
            </p:cNvCxnSpPr>
            <p:nvPr/>
          </p:nvCxnSpPr>
          <p:spPr>
            <a:xfrm>
              <a:off x="8764487" y="1040840"/>
              <a:ext cx="346881" cy="47539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6DD19A0-42AC-4680-A070-B7D26A7ECB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3292" y="1040840"/>
              <a:ext cx="329821" cy="1568638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4823B065-A184-4DE8-A2E9-BD9454771D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1075" y="734546"/>
              <a:ext cx="1941393" cy="3219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06A0FAEF-9B32-47C8-BD6B-48A2993CE3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1919" y="2609478"/>
              <a:ext cx="11374" cy="99564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2" name="Rectangle 191">
            <a:extLst>
              <a:ext uri="{FF2B5EF4-FFF2-40B4-BE49-F238E27FC236}">
                <a16:creationId xmlns:a16="http://schemas.microsoft.com/office/drawing/2014/main" id="{6C54488B-4AA8-4A29-9071-60D6AF00DA6E}"/>
              </a:ext>
            </a:extLst>
          </p:cNvPr>
          <p:cNvSpPr/>
          <p:nvPr userDrawn="1"/>
        </p:nvSpPr>
        <p:spPr>
          <a:xfrm>
            <a:off x="22885884" y="0"/>
            <a:ext cx="745882" cy="51045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43" tIns="91422" rIns="182843" bIns="914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28206"/>
            <a:endParaRPr lang="en-US">
              <a:solidFill>
                <a:prstClr val="white"/>
              </a:solidFill>
            </a:endParaRP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6AA5F804-B564-42DA-88D6-915FE7EFD1E7}"/>
              </a:ext>
            </a:extLst>
          </p:cNvPr>
          <p:cNvSpPr/>
          <p:nvPr userDrawn="1"/>
        </p:nvSpPr>
        <p:spPr>
          <a:xfrm>
            <a:off x="23631766" y="0"/>
            <a:ext cx="745882" cy="510456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43" tIns="91422" rIns="182843" bIns="914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28206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6633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351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come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10372479" y="4043359"/>
            <a:ext cx="3665318" cy="3665318"/>
          </a:xfrm>
          <a:prstGeom prst="ellipse">
            <a:avLst/>
          </a:prstGeom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18788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94959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03701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5802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3591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1282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tyle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10527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46891" y="679019"/>
            <a:ext cx="23140366" cy="1448494"/>
          </a:xfrm>
          <a:prstGeom prst="rect">
            <a:avLst/>
          </a:prstGeom>
        </p:spPr>
        <p:txBody>
          <a:bodyPr lIns="182843" tIns="91422" rIns="182843" bIns="91422" anchor="ctr"/>
          <a:lstStyle>
            <a:lvl1pPr marL="0" indent="0" algn="ctr">
              <a:buNone/>
              <a:defRPr sz="108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3981161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46891" y="679019"/>
            <a:ext cx="23140366" cy="1448494"/>
          </a:xfrm>
          <a:prstGeom prst="rect">
            <a:avLst/>
          </a:prstGeom>
        </p:spPr>
        <p:txBody>
          <a:bodyPr lIns="182843" tIns="91422" rIns="182843" bIns="91422" anchor="ctr"/>
          <a:lstStyle>
            <a:lvl1pPr marL="0" indent="0" algn="ctr">
              <a:buNone/>
              <a:defRPr sz="108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3730480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61267" y="790419"/>
            <a:ext cx="23228531" cy="58177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2843" tIns="91422" rIns="182843" bIns="91422" anchor="ctr"/>
          <a:lstStyle>
            <a:lvl1pPr marL="0" indent="0" algn="ctr">
              <a:buNone/>
              <a:defRPr sz="2400">
                <a:latin typeface="+mn-lt"/>
                <a:cs typeface="Arial" pitchFamily="34" charset="0"/>
              </a:defRPr>
            </a:lvl1pPr>
            <a:lvl2pPr marL="914263" indent="0">
              <a:buNone/>
              <a:defRPr sz="5600"/>
            </a:lvl2pPr>
            <a:lvl3pPr marL="1828526" indent="0">
              <a:buNone/>
              <a:defRPr sz="4800"/>
            </a:lvl3pPr>
            <a:lvl4pPr marL="2742789" indent="0">
              <a:buNone/>
              <a:defRPr sz="4000"/>
            </a:lvl4pPr>
            <a:lvl5pPr marL="3657050" indent="0">
              <a:buNone/>
              <a:defRPr sz="4000"/>
            </a:lvl5pPr>
            <a:lvl6pPr marL="4571314" indent="0">
              <a:buNone/>
              <a:defRPr sz="4000"/>
            </a:lvl6pPr>
            <a:lvl7pPr marL="5485577" indent="0">
              <a:buNone/>
              <a:defRPr sz="4000"/>
            </a:lvl7pPr>
            <a:lvl8pPr marL="6399840" indent="0">
              <a:buNone/>
              <a:defRPr sz="4000"/>
            </a:lvl8pPr>
            <a:lvl9pPr marL="7314103" indent="0">
              <a:buNone/>
              <a:defRPr sz="4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1716608" y="5391078"/>
            <a:ext cx="4321892" cy="43204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lIns="182843" tIns="91422" rIns="182843" bIns="91422" anchor="ctr"/>
          <a:lstStyle>
            <a:lvl1pPr marL="0" indent="0" algn="ctr">
              <a:buNone/>
              <a:defRPr sz="2400">
                <a:latin typeface="+mn-lt"/>
                <a:cs typeface="Arial" pitchFamily="34" charset="0"/>
              </a:defRPr>
            </a:lvl1pPr>
            <a:lvl2pPr marL="914263" indent="0">
              <a:buNone/>
              <a:defRPr sz="5600"/>
            </a:lvl2pPr>
            <a:lvl3pPr marL="1828526" indent="0">
              <a:buNone/>
              <a:defRPr sz="4800"/>
            </a:lvl3pPr>
            <a:lvl4pPr marL="2742789" indent="0">
              <a:buNone/>
              <a:defRPr sz="4000"/>
            </a:lvl4pPr>
            <a:lvl5pPr marL="3657050" indent="0">
              <a:buNone/>
              <a:defRPr sz="4000"/>
            </a:lvl5pPr>
            <a:lvl6pPr marL="4571314" indent="0">
              <a:buNone/>
              <a:defRPr sz="4000"/>
            </a:lvl6pPr>
            <a:lvl7pPr marL="5485577" indent="0">
              <a:buNone/>
              <a:defRPr sz="4000"/>
            </a:lvl7pPr>
            <a:lvl8pPr marL="6399840" indent="0">
              <a:buNone/>
              <a:defRPr sz="4000"/>
            </a:lvl8pPr>
            <a:lvl9pPr marL="7314103" indent="0">
              <a:buNone/>
              <a:defRPr sz="4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255043" y="5391078"/>
            <a:ext cx="4321892" cy="43204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lIns="182843" tIns="91422" rIns="182843" bIns="91422" anchor="ctr"/>
          <a:lstStyle>
            <a:lvl1pPr marL="0" indent="0" algn="ctr">
              <a:buNone/>
              <a:defRPr sz="2400">
                <a:latin typeface="+mn-lt"/>
                <a:cs typeface="Arial" pitchFamily="34" charset="0"/>
              </a:defRPr>
            </a:lvl1pPr>
            <a:lvl2pPr marL="914263" indent="0">
              <a:buNone/>
              <a:defRPr sz="5600"/>
            </a:lvl2pPr>
            <a:lvl3pPr marL="1828526" indent="0">
              <a:buNone/>
              <a:defRPr sz="4800"/>
            </a:lvl3pPr>
            <a:lvl4pPr marL="2742789" indent="0">
              <a:buNone/>
              <a:defRPr sz="4000"/>
            </a:lvl4pPr>
            <a:lvl5pPr marL="3657050" indent="0">
              <a:buNone/>
              <a:defRPr sz="4000"/>
            </a:lvl5pPr>
            <a:lvl6pPr marL="4571314" indent="0">
              <a:buNone/>
              <a:defRPr sz="4000"/>
            </a:lvl6pPr>
            <a:lvl7pPr marL="5485577" indent="0">
              <a:buNone/>
              <a:defRPr sz="4000"/>
            </a:lvl7pPr>
            <a:lvl8pPr marL="6399840" indent="0">
              <a:buNone/>
              <a:defRPr sz="4000"/>
            </a:lvl8pPr>
            <a:lvl9pPr marL="7314103" indent="0">
              <a:buNone/>
              <a:defRPr sz="4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12793479" y="5391078"/>
            <a:ext cx="4321892" cy="43204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lIns="182843" tIns="91422" rIns="182843" bIns="91422" anchor="ctr"/>
          <a:lstStyle>
            <a:lvl1pPr marL="0" indent="0" algn="ctr">
              <a:buNone/>
              <a:defRPr sz="2400">
                <a:latin typeface="+mn-lt"/>
                <a:cs typeface="Arial" pitchFamily="34" charset="0"/>
              </a:defRPr>
            </a:lvl1pPr>
            <a:lvl2pPr marL="914263" indent="0">
              <a:buNone/>
              <a:defRPr sz="5600"/>
            </a:lvl2pPr>
            <a:lvl3pPr marL="1828526" indent="0">
              <a:buNone/>
              <a:defRPr sz="4800"/>
            </a:lvl3pPr>
            <a:lvl4pPr marL="2742789" indent="0">
              <a:buNone/>
              <a:defRPr sz="4000"/>
            </a:lvl4pPr>
            <a:lvl5pPr marL="3657050" indent="0">
              <a:buNone/>
              <a:defRPr sz="4000"/>
            </a:lvl5pPr>
            <a:lvl6pPr marL="4571314" indent="0">
              <a:buNone/>
              <a:defRPr sz="4000"/>
            </a:lvl6pPr>
            <a:lvl7pPr marL="5485577" indent="0">
              <a:buNone/>
              <a:defRPr sz="4000"/>
            </a:lvl7pPr>
            <a:lvl8pPr marL="6399840" indent="0">
              <a:buNone/>
              <a:defRPr sz="4000"/>
            </a:lvl8pPr>
            <a:lvl9pPr marL="7314103" indent="0">
              <a:buNone/>
              <a:defRPr sz="4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6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18331912" y="5391078"/>
            <a:ext cx="4321892" cy="43204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lIns="182843" tIns="91422" rIns="182843" bIns="91422" anchor="ctr"/>
          <a:lstStyle>
            <a:lvl1pPr marL="0" indent="0" algn="ctr">
              <a:buNone/>
              <a:defRPr sz="2400">
                <a:latin typeface="+mn-lt"/>
                <a:cs typeface="Arial" pitchFamily="34" charset="0"/>
              </a:defRPr>
            </a:lvl1pPr>
            <a:lvl2pPr marL="914263" indent="0">
              <a:buNone/>
              <a:defRPr sz="5600"/>
            </a:lvl2pPr>
            <a:lvl3pPr marL="1828526" indent="0">
              <a:buNone/>
              <a:defRPr sz="4800"/>
            </a:lvl3pPr>
            <a:lvl4pPr marL="2742789" indent="0">
              <a:buNone/>
              <a:defRPr sz="4000"/>
            </a:lvl4pPr>
            <a:lvl5pPr marL="3657050" indent="0">
              <a:buNone/>
              <a:defRPr sz="4000"/>
            </a:lvl5pPr>
            <a:lvl6pPr marL="4571314" indent="0">
              <a:buNone/>
              <a:defRPr sz="4000"/>
            </a:lvl6pPr>
            <a:lvl7pPr marL="5485577" indent="0">
              <a:buNone/>
              <a:defRPr sz="4000"/>
            </a:lvl7pPr>
            <a:lvl8pPr marL="6399840" indent="0">
              <a:buNone/>
              <a:defRPr sz="4000"/>
            </a:lvl8pPr>
            <a:lvl9pPr marL="7314103" indent="0">
              <a:buNone/>
              <a:defRPr sz="4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14716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S LAYOUT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2"/>
          <p:cNvSpPr>
            <a:spLocks noGrp="1"/>
          </p:cNvSpPr>
          <p:nvPr>
            <p:ph type="pic" sz="quarter" idx="46" hasCustomPrompt="1"/>
          </p:nvPr>
        </p:nvSpPr>
        <p:spPr>
          <a:xfrm>
            <a:off x="1458769" y="3030597"/>
            <a:ext cx="6599559" cy="95603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43" tIns="91422" rIns="182843" bIns="91422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그림 개체 틀 2"/>
          <p:cNvSpPr>
            <a:spLocks noGrp="1"/>
          </p:cNvSpPr>
          <p:nvPr>
            <p:ph type="pic" sz="quarter" idx="58" hasCustomPrompt="1"/>
          </p:nvPr>
        </p:nvSpPr>
        <p:spPr>
          <a:xfrm>
            <a:off x="16419906" y="3030597"/>
            <a:ext cx="6599559" cy="95603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43" tIns="91422" rIns="182843" bIns="91422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id="{AE1361B6-8316-4AC7-8C5C-5371D9A5B6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521296"/>
            <a:ext cx="24377650" cy="1603596"/>
          </a:xfrm>
          <a:prstGeom prst="rect">
            <a:avLst/>
          </a:prstGeom>
        </p:spPr>
        <p:txBody>
          <a:bodyPr lIns="182843" tIns="91422" rIns="182843" bIns="91422" anchor="ctr">
            <a:noAutofit/>
          </a:bodyPr>
          <a:lstStyle>
            <a:lvl1pPr algn="ctr">
              <a:defRPr sz="108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BASIC LAYOUT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5659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285034" y="579864"/>
            <a:ext cx="1895707" cy="691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178216" y="0"/>
            <a:ext cx="12199434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81560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46891" y="664965"/>
            <a:ext cx="23140366" cy="1448494"/>
          </a:xfrm>
          <a:prstGeom prst="rect">
            <a:avLst/>
          </a:prstGeom>
        </p:spPr>
        <p:txBody>
          <a:bodyPr lIns="182843" tIns="91422" rIns="182843" bIns="91422" anchor="ctr"/>
          <a:lstStyle>
            <a:lvl1pPr marL="0" indent="0" algn="ctr">
              <a:buNone/>
              <a:defRPr sz="108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15783484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46891" y="246957"/>
            <a:ext cx="23140366" cy="1448494"/>
          </a:xfrm>
          <a:prstGeom prst="rect">
            <a:avLst/>
          </a:prstGeom>
        </p:spPr>
        <p:txBody>
          <a:bodyPr lIns="182843" tIns="91422" rIns="182843" bIns="91422" anchor="ctr"/>
          <a:lstStyle>
            <a:lvl1pPr marL="0" indent="0" algn="ctr">
              <a:buNone/>
              <a:defRPr sz="108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707837" y="2263183"/>
            <a:ext cx="7119679" cy="10805122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 defTabSz="1828206"/>
            <a:endParaRPr lang="ko-KR" altLang="en-US" sz="2700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1063589" y="2695000"/>
            <a:ext cx="307656" cy="100304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 defTabSz="1828206"/>
            <a:endParaRPr lang="ko-KR" altLang="en-US" sz="2700">
              <a:solidFill>
                <a:prstClr val="white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6112584" y="2553485"/>
            <a:ext cx="1371698" cy="1369939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 defTabSz="1828206"/>
            <a:endParaRPr lang="ko-KR" altLang="en-US" sz="270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1423038" y="3274428"/>
            <a:ext cx="4463333" cy="1046440"/>
          </a:xfrm>
          <a:prstGeom prst="rect">
            <a:avLst/>
          </a:prstGeom>
          <a:noFill/>
        </p:spPr>
        <p:txBody>
          <a:bodyPr wrap="square" lIns="182843" tIns="91422" rIns="182843" bIns="91422" rtlCol="0" anchor="ctr">
            <a:spAutoFit/>
          </a:bodyPr>
          <a:lstStyle/>
          <a:p>
            <a:pPr defTabSz="1828206"/>
            <a:r>
              <a:rPr lang="en-US" altLang="ko-KR" sz="2800" b="1" dirty="0">
                <a:solidFill>
                  <a:prstClr val="white"/>
                </a:solidFill>
                <a:cs typeface="Arial" pitchFamily="34" charset="0"/>
              </a:rPr>
              <a:t>You can Resize without losing quality</a:t>
            </a:r>
            <a:endParaRPr lang="ko-KR" altLang="en-US" sz="2800" b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1423038" y="4254926"/>
            <a:ext cx="4463333" cy="1477328"/>
          </a:xfrm>
          <a:prstGeom prst="rect">
            <a:avLst/>
          </a:prstGeom>
          <a:noFill/>
        </p:spPr>
        <p:txBody>
          <a:bodyPr wrap="square" lIns="182843" tIns="91422" rIns="182843" bIns="91422" rtlCol="0" anchor="ctr">
            <a:spAutoFit/>
          </a:bodyPr>
          <a:lstStyle/>
          <a:p>
            <a:pPr defTabSz="1828206"/>
            <a:r>
              <a:rPr lang="en-US" altLang="ko-KR" sz="2800" b="1" dirty="0">
                <a:solidFill>
                  <a:prstClr val="white"/>
                </a:solidFill>
                <a:cs typeface="Arial" pitchFamily="34" charset="0"/>
              </a:rPr>
              <a:t>You can Change Fill Color &amp;</a:t>
            </a:r>
          </a:p>
          <a:p>
            <a:pPr defTabSz="1828206"/>
            <a:r>
              <a:rPr lang="en-US" altLang="ko-KR" sz="2800" b="1" dirty="0">
                <a:solidFill>
                  <a:prstClr val="white"/>
                </a:solidFill>
                <a:cs typeface="Arial" pitchFamily="34" charset="0"/>
              </a:rPr>
              <a:t>Line Color</a:t>
            </a:r>
            <a:endParaRPr lang="ko-KR" altLang="en-US" sz="2800" b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1442082" y="11616877"/>
            <a:ext cx="4462838" cy="615554"/>
          </a:xfrm>
          <a:prstGeom prst="rect">
            <a:avLst/>
          </a:prstGeom>
          <a:noFill/>
        </p:spPr>
        <p:txBody>
          <a:bodyPr wrap="square" lIns="182843" tIns="91422" rIns="182843" bIns="91422" rtlCol="0" anchor="ctr">
            <a:spAutoFit/>
          </a:bodyPr>
          <a:lstStyle/>
          <a:p>
            <a:pPr defTabSz="1828206"/>
            <a:r>
              <a:rPr lang="en-US" altLang="ko-KR" sz="2800" dirty="0">
                <a:solidFill>
                  <a:prstClr val="white"/>
                </a:solidFill>
                <a:cs typeface="Arial" pitchFamily="34" charset="0"/>
              </a:rPr>
              <a:t>www.allppt.com</a:t>
            </a:r>
            <a:endParaRPr lang="ko-KR" altLang="en-US" sz="280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1442082" y="8900649"/>
            <a:ext cx="5433177" cy="2769990"/>
          </a:xfrm>
          <a:prstGeom prst="rect">
            <a:avLst/>
          </a:prstGeom>
          <a:noFill/>
        </p:spPr>
        <p:txBody>
          <a:bodyPr wrap="square" lIns="182843" tIns="91422" rIns="182843" bIns="91422" rtlCol="0" anchor="ctr">
            <a:spAutoFit/>
          </a:bodyPr>
          <a:lstStyle/>
          <a:p>
            <a:pPr defTabSz="1828206"/>
            <a:r>
              <a:rPr lang="en-US" altLang="ko-KR" sz="5600" b="1" dirty="0">
                <a:solidFill>
                  <a:prstClr val="white"/>
                </a:solidFill>
                <a:cs typeface="Arial" pitchFamily="34" charset="0"/>
              </a:rPr>
              <a:t>FREE </a:t>
            </a:r>
          </a:p>
          <a:p>
            <a:pPr defTabSz="1828206"/>
            <a:r>
              <a:rPr lang="en-US" altLang="ko-KR" sz="5600" b="1" dirty="0">
                <a:solidFill>
                  <a:prstClr val="white"/>
                </a:solidFill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7637116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자유형: 도형 20">
            <a:extLst>
              <a:ext uri="{FF2B5EF4-FFF2-40B4-BE49-F238E27FC236}">
                <a16:creationId xmlns:a16="http://schemas.microsoft.com/office/drawing/2014/main" id="{A1DEFAEA-9F02-4B9F-ACC6-353AF6C3EFF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6306900" y="592199"/>
            <a:ext cx="7287178" cy="7332618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lIns="182843" tIns="91422" rIns="182843" bIns="91422" anchor="ctr">
            <a:noAutofit/>
          </a:bodyPr>
          <a:lstStyle>
            <a:lvl1pPr marL="0" marR="0" indent="0" algn="ctr" defTabSz="1828526" rtl="0" eaLnBrk="1" fontAlgn="auto" latinLnBrk="1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03515A44-D3E9-44BA-B3D4-43ECDBD5159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6306900" y="5782509"/>
            <a:ext cx="7287178" cy="7332618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lIns="182843" tIns="91422" rIns="182843" bIns="91422" anchor="ctr">
            <a:noAutofit/>
          </a:bodyPr>
          <a:lstStyle>
            <a:lvl1pPr marL="0" marR="0" indent="0" algn="ctr" defTabSz="1828526" rtl="0" eaLnBrk="1" fontAlgn="auto" latinLnBrk="1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5CED0A4D-1B43-4F94-A1B2-796349C976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100528" y="5782509"/>
            <a:ext cx="7287178" cy="7332618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lIns="182843" tIns="91422" rIns="182843" bIns="91422" anchor="ctr">
            <a:noAutofit/>
          </a:bodyPr>
          <a:lstStyle>
            <a:lvl1pPr marL="0" marR="0" indent="0" algn="ctr" defTabSz="1828526" rtl="0" eaLnBrk="1" fontAlgn="auto" latinLnBrk="1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1D5AFB38-0AC4-4043-A23A-C86F3145AE1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100528" y="592199"/>
            <a:ext cx="7287178" cy="7332618"/>
          </a:xfrm>
          <a:custGeom>
            <a:avLst/>
            <a:gdLst>
              <a:gd name="connsiteX0" fmla="*/ 1171303 w 3644538"/>
              <a:gd name="connsiteY0" fmla="*/ 1323703 h 3666309"/>
              <a:gd name="connsiteX1" fmla="*/ 2342606 w 3644538"/>
              <a:gd name="connsiteY1" fmla="*/ 2495006 h 3666309"/>
              <a:gd name="connsiteX2" fmla="*/ 1171303 w 3644538"/>
              <a:gd name="connsiteY2" fmla="*/ 3666309 h 3666309"/>
              <a:gd name="connsiteX3" fmla="*/ 0 w 3644538"/>
              <a:gd name="connsiteY3" fmla="*/ 2495006 h 3666309"/>
              <a:gd name="connsiteX4" fmla="*/ 2473235 w 3644538"/>
              <a:gd name="connsiteY4" fmla="*/ 0 h 3666309"/>
              <a:gd name="connsiteX5" fmla="*/ 3644538 w 3644538"/>
              <a:gd name="connsiteY5" fmla="*/ 1171303 h 3666309"/>
              <a:gd name="connsiteX6" fmla="*/ 2473235 w 3644538"/>
              <a:gd name="connsiteY6" fmla="*/ 2342606 h 3666309"/>
              <a:gd name="connsiteX7" fmla="*/ 1301932 w 3644538"/>
              <a:gd name="connsiteY7" fmla="*/ 1171303 h 366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538" h="3666309">
                <a:moveTo>
                  <a:pt x="1171303" y="1323703"/>
                </a:moveTo>
                <a:lnTo>
                  <a:pt x="2342606" y="2495006"/>
                </a:lnTo>
                <a:lnTo>
                  <a:pt x="1171303" y="3666309"/>
                </a:lnTo>
                <a:lnTo>
                  <a:pt x="0" y="2495006"/>
                </a:lnTo>
                <a:close/>
                <a:moveTo>
                  <a:pt x="2473235" y="0"/>
                </a:moveTo>
                <a:lnTo>
                  <a:pt x="3644538" y="1171303"/>
                </a:lnTo>
                <a:lnTo>
                  <a:pt x="2473235" y="2342606"/>
                </a:lnTo>
                <a:lnTo>
                  <a:pt x="1301932" y="11713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lIns="182843" tIns="91422" rIns="182843" bIns="91422" anchor="ctr">
            <a:noAutofit/>
          </a:bodyPr>
          <a:lstStyle>
            <a:lvl1pPr marL="0" marR="0" indent="0" algn="ctr" defTabSz="1828526" rtl="0" eaLnBrk="1" fontAlgn="auto" latinLnBrk="1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53796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그림 개체 틀 23">
            <a:extLst>
              <a:ext uri="{FF2B5EF4-FFF2-40B4-BE49-F238E27FC236}">
                <a16:creationId xmlns:a16="http://schemas.microsoft.com/office/drawing/2014/main" id="{ADD85E6C-2694-4BB6-B396-E6F812C0190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" y="6511299"/>
            <a:ext cx="23801910" cy="7204706"/>
          </a:xfrm>
          <a:custGeom>
            <a:avLst/>
            <a:gdLst>
              <a:gd name="connsiteX0" fmla="*/ 11582341 w 11904055"/>
              <a:gd name="connsiteY0" fmla="*/ 2503750 h 3602353"/>
              <a:gd name="connsiteX1" fmla="*/ 11769730 w 11904055"/>
              <a:gd name="connsiteY1" fmla="*/ 2573468 h 3602353"/>
              <a:gd name="connsiteX2" fmla="*/ 11833752 w 11904055"/>
              <a:gd name="connsiteY2" fmla="*/ 3052873 h 3602353"/>
              <a:gd name="connsiteX3" fmla="*/ 11413744 w 11904055"/>
              <a:gd name="connsiteY3" fmla="*/ 3602352 h 3602353"/>
              <a:gd name="connsiteX4" fmla="*/ 10552808 w 11904055"/>
              <a:gd name="connsiteY4" fmla="*/ 3602352 h 3602353"/>
              <a:gd name="connsiteX5" fmla="*/ 11290325 w 11904055"/>
              <a:gd name="connsiteY5" fmla="*/ 2637490 h 3602353"/>
              <a:gd name="connsiteX6" fmla="*/ 11582341 w 11904055"/>
              <a:gd name="connsiteY6" fmla="*/ 2503750 h 3602353"/>
              <a:gd name="connsiteX7" fmla="*/ 10782012 w 11904055"/>
              <a:gd name="connsiteY7" fmla="*/ 2174396 h 3602353"/>
              <a:gd name="connsiteX8" fmla="*/ 10969399 w 11904055"/>
              <a:gd name="connsiteY8" fmla="*/ 2244113 h 3602353"/>
              <a:gd name="connsiteX9" fmla="*/ 11033422 w 11904055"/>
              <a:gd name="connsiteY9" fmla="*/ 2723518 h 3602353"/>
              <a:gd name="connsiteX10" fmla="*/ 10361662 w 11904055"/>
              <a:gd name="connsiteY10" fmla="*/ 3602352 h 3602353"/>
              <a:gd name="connsiteX11" fmla="*/ 9500727 w 11904055"/>
              <a:gd name="connsiteY11" fmla="*/ 3602352 h 3602353"/>
              <a:gd name="connsiteX12" fmla="*/ 10489995 w 11904055"/>
              <a:gd name="connsiteY12" fmla="*/ 2308135 h 3602353"/>
              <a:gd name="connsiteX13" fmla="*/ 10782012 w 11904055"/>
              <a:gd name="connsiteY13" fmla="*/ 2174396 h 3602353"/>
              <a:gd name="connsiteX14" fmla="*/ 1691966 w 11904055"/>
              <a:gd name="connsiteY14" fmla="*/ 1637118 h 3602353"/>
              <a:gd name="connsiteX15" fmla="*/ 1879354 w 11904055"/>
              <a:gd name="connsiteY15" fmla="*/ 1706836 h 3602353"/>
              <a:gd name="connsiteX16" fmla="*/ 1943376 w 11904055"/>
              <a:gd name="connsiteY16" fmla="*/ 2186241 h 3602353"/>
              <a:gd name="connsiteX17" fmla="*/ 860935 w 11904055"/>
              <a:gd name="connsiteY17" fmla="*/ 3602352 h 3602353"/>
              <a:gd name="connsiteX18" fmla="*/ 0 w 11904055"/>
              <a:gd name="connsiteY18" fmla="*/ 3602352 h 3602353"/>
              <a:gd name="connsiteX19" fmla="*/ 0 w 11904055"/>
              <a:gd name="connsiteY19" fmla="*/ 3602351 h 3602353"/>
              <a:gd name="connsiteX20" fmla="*/ 1399949 w 11904055"/>
              <a:gd name="connsiteY20" fmla="*/ 1770858 h 3602353"/>
              <a:gd name="connsiteX21" fmla="*/ 1691966 w 11904055"/>
              <a:gd name="connsiteY21" fmla="*/ 1637118 h 3602353"/>
              <a:gd name="connsiteX22" fmla="*/ 8108140 w 11904055"/>
              <a:gd name="connsiteY22" fmla="*/ 1412767 h 3602353"/>
              <a:gd name="connsiteX23" fmla="*/ 8295528 w 11904055"/>
              <a:gd name="connsiteY23" fmla="*/ 1482484 h 3602353"/>
              <a:gd name="connsiteX24" fmla="*/ 8359550 w 11904055"/>
              <a:gd name="connsiteY24" fmla="*/ 1961890 h 3602353"/>
              <a:gd name="connsiteX25" fmla="*/ 7105620 w 11904055"/>
              <a:gd name="connsiteY25" fmla="*/ 3602352 h 3602353"/>
              <a:gd name="connsiteX26" fmla="*/ 6244685 w 11904055"/>
              <a:gd name="connsiteY26" fmla="*/ 3602352 h 3602353"/>
              <a:gd name="connsiteX27" fmla="*/ 7816123 w 11904055"/>
              <a:gd name="connsiteY27" fmla="*/ 1546506 h 3602353"/>
              <a:gd name="connsiteX28" fmla="*/ 8108140 w 11904055"/>
              <a:gd name="connsiteY28" fmla="*/ 1412767 h 3602353"/>
              <a:gd name="connsiteX29" fmla="*/ 9385014 w 11904055"/>
              <a:gd name="connsiteY29" fmla="*/ 1161427 h 3602353"/>
              <a:gd name="connsiteX30" fmla="*/ 9572402 w 11904055"/>
              <a:gd name="connsiteY30" fmla="*/ 1231145 h 3602353"/>
              <a:gd name="connsiteX31" fmla="*/ 9636423 w 11904055"/>
              <a:gd name="connsiteY31" fmla="*/ 1710549 h 3602353"/>
              <a:gd name="connsiteX32" fmla="*/ 8190375 w 11904055"/>
              <a:gd name="connsiteY32" fmla="*/ 3602352 h 3602353"/>
              <a:gd name="connsiteX33" fmla="*/ 7329441 w 11904055"/>
              <a:gd name="connsiteY33" fmla="*/ 3602352 h 3602353"/>
              <a:gd name="connsiteX34" fmla="*/ 9092997 w 11904055"/>
              <a:gd name="connsiteY34" fmla="*/ 1295167 h 3602353"/>
              <a:gd name="connsiteX35" fmla="*/ 9385014 w 11904055"/>
              <a:gd name="connsiteY35" fmla="*/ 1161427 h 3602353"/>
              <a:gd name="connsiteX36" fmla="*/ 3104652 w 11904055"/>
              <a:gd name="connsiteY36" fmla="*/ 1140248 h 3602353"/>
              <a:gd name="connsiteX37" fmla="*/ 3292040 w 11904055"/>
              <a:gd name="connsiteY37" fmla="*/ 1209966 h 3602353"/>
              <a:gd name="connsiteX38" fmla="*/ 3356063 w 11904055"/>
              <a:gd name="connsiteY38" fmla="*/ 1689371 h 3602353"/>
              <a:gd name="connsiteX39" fmla="*/ 1893826 w 11904055"/>
              <a:gd name="connsiteY39" fmla="*/ 3602352 h 3602353"/>
              <a:gd name="connsiteX40" fmla="*/ 1032889 w 11904055"/>
              <a:gd name="connsiteY40" fmla="*/ 3602352 h 3602353"/>
              <a:gd name="connsiteX41" fmla="*/ 2812635 w 11904055"/>
              <a:gd name="connsiteY41" fmla="*/ 1273988 h 3602353"/>
              <a:gd name="connsiteX42" fmla="*/ 3104652 w 11904055"/>
              <a:gd name="connsiteY42" fmla="*/ 1140248 h 3602353"/>
              <a:gd name="connsiteX43" fmla="*/ 10527184 w 11904055"/>
              <a:gd name="connsiteY43" fmla="*/ 1087492 h 3602353"/>
              <a:gd name="connsiteX44" fmla="*/ 10714572 w 11904055"/>
              <a:gd name="connsiteY44" fmla="*/ 1157209 h 3602353"/>
              <a:gd name="connsiteX45" fmla="*/ 10778593 w 11904055"/>
              <a:gd name="connsiteY45" fmla="*/ 1636614 h 3602353"/>
              <a:gd name="connsiteX46" fmla="*/ 9276031 w 11904055"/>
              <a:gd name="connsiteY46" fmla="*/ 3602352 h 3602353"/>
              <a:gd name="connsiteX47" fmla="*/ 8415095 w 11904055"/>
              <a:gd name="connsiteY47" fmla="*/ 3602352 h 3602353"/>
              <a:gd name="connsiteX48" fmla="*/ 10235167 w 11904055"/>
              <a:gd name="connsiteY48" fmla="*/ 1221231 h 3602353"/>
              <a:gd name="connsiteX49" fmla="*/ 10527184 w 11904055"/>
              <a:gd name="connsiteY49" fmla="*/ 1087492 h 3602353"/>
              <a:gd name="connsiteX50" fmla="*/ 4425492 w 11904055"/>
              <a:gd name="connsiteY50" fmla="*/ 821528 h 3602353"/>
              <a:gd name="connsiteX51" fmla="*/ 4612880 w 11904055"/>
              <a:gd name="connsiteY51" fmla="*/ 891246 h 3602353"/>
              <a:gd name="connsiteX52" fmla="*/ 4676903 w 11904055"/>
              <a:gd name="connsiteY52" fmla="*/ 1370650 h 3602353"/>
              <a:gd name="connsiteX53" fmla="*/ 2971045 w 11904055"/>
              <a:gd name="connsiteY53" fmla="*/ 3602352 h 3602353"/>
              <a:gd name="connsiteX54" fmla="*/ 2228075 w 11904055"/>
              <a:gd name="connsiteY54" fmla="*/ 3602352 h 3602353"/>
              <a:gd name="connsiteX55" fmla="*/ 2235176 w 11904055"/>
              <a:gd name="connsiteY55" fmla="*/ 3482988 h 3602353"/>
              <a:gd name="connsiteX56" fmla="*/ 2294666 w 11904055"/>
              <a:gd name="connsiteY56" fmla="*/ 3360904 h 3602353"/>
              <a:gd name="connsiteX57" fmla="*/ 4133476 w 11904055"/>
              <a:gd name="connsiteY57" fmla="*/ 955268 h 3602353"/>
              <a:gd name="connsiteX58" fmla="*/ 4425492 w 11904055"/>
              <a:gd name="connsiteY58" fmla="*/ 821528 h 3602353"/>
              <a:gd name="connsiteX59" fmla="*/ 5787281 w 11904055"/>
              <a:gd name="connsiteY59" fmla="*/ 372647 h 3602353"/>
              <a:gd name="connsiteX60" fmla="*/ 5974669 w 11904055"/>
              <a:gd name="connsiteY60" fmla="*/ 442365 h 3602353"/>
              <a:gd name="connsiteX61" fmla="*/ 6038692 w 11904055"/>
              <a:gd name="connsiteY61" fmla="*/ 921770 h 3602353"/>
              <a:gd name="connsiteX62" fmla="*/ 3989720 w 11904055"/>
              <a:gd name="connsiteY62" fmla="*/ 3602352 h 3602353"/>
              <a:gd name="connsiteX63" fmla="*/ 3227852 w 11904055"/>
              <a:gd name="connsiteY63" fmla="*/ 3602353 h 3602353"/>
              <a:gd name="connsiteX64" fmla="*/ 3233358 w 11904055"/>
              <a:gd name="connsiteY64" fmla="*/ 3509800 h 3602353"/>
              <a:gd name="connsiteX65" fmla="*/ 3292848 w 11904055"/>
              <a:gd name="connsiteY65" fmla="*/ 3387715 h 3602353"/>
              <a:gd name="connsiteX66" fmla="*/ 5495264 w 11904055"/>
              <a:gd name="connsiteY66" fmla="*/ 506388 h 3602353"/>
              <a:gd name="connsiteX67" fmla="*/ 5787281 w 11904055"/>
              <a:gd name="connsiteY67" fmla="*/ 372647 h 3602353"/>
              <a:gd name="connsiteX68" fmla="*/ 6896315 w 11904055"/>
              <a:gd name="connsiteY68" fmla="*/ 289347 h 3602353"/>
              <a:gd name="connsiteX69" fmla="*/ 7083704 w 11904055"/>
              <a:gd name="connsiteY69" fmla="*/ 359064 h 3602353"/>
              <a:gd name="connsiteX70" fmla="*/ 7147725 w 11904055"/>
              <a:gd name="connsiteY70" fmla="*/ 838469 h 3602353"/>
              <a:gd name="connsiteX71" fmla="*/ 5035081 w 11904055"/>
              <a:gd name="connsiteY71" fmla="*/ 3602353 h 3602353"/>
              <a:gd name="connsiteX72" fmla="*/ 4174147 w 11904055"/>
              <a:gd name="connsiteY72" fmla="*/ 3602352 h 3602353"/>
              <a:gd name="connsiteX73" fmla="*/ 6604298 w 11904055"/>
              <a:gd name="connsiteY73" fmla="*/ 423088 h 3602353"/>
              <a:gd name="connsiteX74" fmla="*/ 6896315 w 11904055"/>
              <a:gd name="connsiteY74" fmla="*/ 289347 h 3602353"/>
              <a:gd name="connsiteX75" fmla="*/ 8134781 w 11904055"/>
              <a:gd name="connsiteY75" fmla="*/ 587 h 3602353"/>
              <a:gd name="connsiteX76" fmla="*/ 8322169 w 11904055"/>
              <a:gd name="connsiteY76" fmla="*/ 70304 h 3602353"/>
              <a:gd name="connsiteX77" fmla="*/ 8386192 w 11904055"/>
              <a:gd name="connsiteY77" fmla="*/ 549710 h 3602353"/>
              <a:gd name="connsiteX78" fmla="*/ 6052827 w 11904055"/>
              <a:gd name="connsiteY78" fmla="*/ 3602352 h 3602353"/>
              <a:gd name="connsiteX79" fmla="*/ 5191892 w 11904055"/>
              <a:gd name="connsiteY79" fmla="*/ 3602352 h 3602353"/>
              <a:gd name="connsiteX80" fmla="*/ 7842765 w 11904055"/>
              <a:gd name="connsiteY80" fmla="*/ 134328 h 3602353"/>
              <a:gd name="connsiteX81" fmla="*/ 8134781 w 11904055"/>
              <a:gd name="connsiteY81" fmla="*/ 587 h 3602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1904055" h="3602353">
                <a:moveTo>
                  <a:pt x="11582341" y="2503750"/>
                </a:moveTo>
                <a:cubicBezTo>
                  <a:pt x="11648102" y="2507602"/>
                  <a:pt x="11713456" y="2530454"/>
                  <a:pt x="11769730" y="2573468"/>
                </a:cubicBezTo>
                <a:cubicBezTo>
                  <a:pt x="11919793" y="2688173"/>
                  <a:pt x="11948456" y="2902810"/>
                  <a:pt x="11833752" y="3052873"/>
                </a:cubicBezTo>
                <a:lnTo>
                  <a:pt x="11413744" y="3602352"/>
                </a:lnTo>
                <a:lnTo>
                  <a:pt x="10552808" y="3602352"/>
                </a:lnTo>
                <a:lnTo>
                  <a:pt x="11290325" y="2637490"/>
                </a:lnTo>
                <a:cubicBezTo>
                  <a:pt x="11362015" y="2543701"/>
                  <a:pt x="11472742" y="2497333"/>
                  <a:pt x="11582341" y="2503750"/>
                </a:cubicBezTo>
                <a:close/>
                <a:moveTo>
                  <a:pt x="10782012" y="2174396"/>
                </a:moveTo>
                <a:cubicBezTo>
                  <a:pt x="10847772" y="2178246"/>
                  <a:pt x="10913126" y="2201099"/>
                  <a:pt x="10969399" y="2244113"/>
                </a:cubicBezTo>
                <a:cubicBezTo>
                  <a:pt x="11119462" y="2358818"/>
                  <a:pt x="11148126" y="2573455"/>
                  <a:pt x="11033422" y="2723518"/>
                </a:cubicBezTo>
                <a:lnTo>
                  <a:pt x="10361662" y="3602352"/>
                </a:lnTo>
                <a:lnTo>
                  <a:pt x="9500727" y="3602352"/>
                </a:lnTo>
                <a:lnTo>
                  <a:pt x="10489995" y="2308135"/>
                </a:lnTo>
                <a:cubicBezTo>
                  <a:pt x="10561685" y="2214346"/>
                  <a:pt x="10672411" y="2167978"/>
                  <a:pt x="10782012" y="2174396"/>
                </a:cubicBezTo>
                <a:close/>
                <a:moveTo>
                  <a:pt x="1691966" y="1637118"/>
                </a:moveTo>
                <a:cubicBezTo>
                  <a:pt x="1757726" y="1640968"/>
                  <a:pt x="1823080" y="1663822"/>
                  <a:pt x="1879354" y="1706836"/>
                </a:cubicBezTo>
                <a:cubicBezTo>
                  <a:pt x="2029417" y="1821540"/>
                  <a:pt x="2058080" y="2036178"/>
                  <a:pt x="1943376" y="2186241"/>
                </a:cubicBezTo>
                <a:lnTo>
                  <a:pt x="860935" y="3602352"/>
                </a:lnTo>
                <a:lnTo>
                  <a:pt x="0" y="3602352"/>
                </a:lnTo>
                <a:lnTo>
                  <a:pt x="0" y="3602351"/>
                </a:lnTo>
                <a:lnTo>
                  <a:pt x="1399949" y="1770858"/>
                </a:lnTo>
                <a:cubicBezTo>
                  <a:pt x="1471639" y="1677069"/>
                  <a:pt x="1582366" y="1630701"/>
                  <a:pt x="1691966" y="1637118"/>
                </a:cubicBezTo>
                <a:close/>
                <a:moveTo>
                  <a:pt x="8108140" y="1412767"/>
                </a:moveTo>
                <a:cubicBezTo>
                  <a:pt x="8173900" y="1416618"/>
                  <a:pt x="8239254" y="1439471"/>
                  <a:pt x="8295528" y="1482484"/>
                </a:cubicBezTo>
                <a:cubicBezTo>
                  <a:pt x="8445591" y="1597188"/>
                  <a:pt x="8474254" y="1811827"/>
                  <a:pt x="8359550" y="1961890"/>
                </a:cubicBezTo>
                <a:lnTo>
                  <a:pt x="7105620" y="3602352"/>
                </a:lnTo>
                <a:lnTo>
                  <a:pt x="6244685" y="3602352"/>
                </a:lnTo>
                <a:lnTo>
                  <a:pt x="7816123" y="1546506"/>
                </a:lnTo>
                <a:cubicBezTo>
                  <a:pt x="7887814" y="1452716"/>
                  <a:pt x="7998540" y="1406349"/>
                  <a:pt x="8108140" y="1412767"/>
                </a:cubicBezTo>
                <a:close/>
                <a:moveTo>
                  <a:pt x="9385014" y="1161427"/>
                </a:moveTo>
                <a:cubicBezTo>
                  <a:pt x="9450774" y="1165277"/>
                  <a:pt x="9516128" y="1188130"/>
                  <a:pt x="9572402" y="1231145"/>
                </a:cubicBezTo>
                <a:cubicBezTo>
                  <a:pt x="9722465" y="1345849"/>
                  <a:pt x="9751129" y="1560486"/>
                  <a:pt x="9636423" y="1710549"/>
                </a:cubicBezTo>
                <a:lnTo>
                  <a:pt x="8190375" y="3602352"/>
                </a:lnTo>
                <a:lnTo>
                  <a:pt x="7329441" y="3602352"/>
                </a:lnTo>
                <a:lnTo>
                  <a:pt x="9092997" y="1295167"/>
                </a:lnTo>
                <a:cubicBezTo>
                  <a:pt x="9164687" y="1201377"/>
                  <a:pt x="9275414" y="1155009"/>
                  <a:pt x="9385014" y="1161427"/>
                </a:cubicBezTo>
                <a:close/>
                <a:moveTo>
                  <a:pt x="3104652" y="1140248"/>
                </a:moveTo>
                <a:cubicBezTo>
                  <a:pt x="3170412" y="1144098"/>
                  <a:pt x="3235766" y="1166952"/>
                  <a:pt x="3292040" y="1209966"/>
                </a:cubicBezTo>
                <a:cubicBezTo>
                  <a:pt x="3442103" y="1324671"/>
                  <a:pt x="3470767" y="1539308"/>
                  <a:pt x="3356063" y="1689371"/>
                </a:cubicBezTo>
                <a:lnTo>
                  <a:pt x="1893826" y="3602352"/>
                </a:lnTo>
                <a:lnTo>
                  <a:pt x="1032889" y="3602352"/>
                </a:lnTo>
                <a:lnTo>
                  <a:pt x="2812635" y="1273988"/>
                </a:lnTo>
                <a:cubicBezTo>
                  <a:pt x="2884326" y="1180199"/>
                  <a:pt x="2995052" y="1133831"/>
                  <a:pt x="3104652" y="1140248"/>
                </a:cubicBezTo>
                <a:close/>
                <a:moveTo>
                  <a:pt x="10527184" y="1087492"/>
                </a:moveTo>
                <a:cubicBezTo>
                  <a:pt x="10592944" y="1091342"/>
                  <a:pt x="10658298" y="1114195"/>
                  <a:pt x="10714572" y="1157209"/>
                </a:cubicBezTo>
                <a:cubicBezTo>
                  <a:pt x="10864635" y="1271913"/>
                  <a:pt x="10893299" y="1486551"/>
                  <a:pt x="10778593" y="1636614"/>
                </a:cubicBezTo>
                <a:lnTo>
                  <a:pt x="9276031" y="3602352"/>
                </a:lnTo>
                <a:lnTo>
                  <a:pt x="8415095" y="3602352"/>
                </a:lnTo>
                <a:lnTo>
                  <a:pt x="10235167" y="1221231"/>
                </a:lnTo>
                <a:cubicBezTo>
                  <a:pt x="10306857" y="1127442"/>
                  <a:pt x="10417583" y="1081074"/>
                  <a:pt x="10527184" y="1087492"/>
                </a:cubicBezTo>
                <a:close/>
                <a:moveTo>
                  <a:pt x="4425492" y="821528"/>
                </a:moveTo>
                <a:cubicBezTo>
                  <a:pt x="4491251" y="825379"/>
                  <a:pt x="4556607" y="848231"/>
                  <a:pt x="4612880" y="891246"/>
                </a:cubicBezTo>
                <a:cubicBezTo>
                  <a:pt x="4762943" y="1005950"/>
                  <a:pt x="4791607" y="1220588"/>
                  <a:pt x="4676903" y="1370650"/>
                </a:cubicBezTo>
                <a:lnTo>
                  <a:pt x="2971045" y="3602352"/>
                </a:lnTo>
                <a:lnTo>
                  <a:pt x="2228075" y="3602352"/>
                </a:lnTo>
                <a:lnTo>
                  <a:pt x="2235176" y="3482988"/>
                </a:lnTo>
                <a:cubicBezTo>
                  <a:pt x="2246274" y="3439971"/>
                  <a:pt x="2265990" y="3398420"/>
                  <a:pt x="2294666" y="3360904"/>
                </a:cubicBezTo>
                <a:lnTo>
                  <a:pt x="4133476" y="955268"/>
                </a:lnTo>
                <a:cubicBezTo>
                  <a:pt x="4205166" y="861479"/>
                  <a:pt x="4315892" y="815111"/>
                  <a:pt x="4425492" y="821528"/>
                </a:cubicBezTo>
                <a:close/>
                <a:moveTo>
                  <a:pt x="5787281" y="372647"/>
                </a:moveTo>
                <a:cubicBezTo>
                  <a:pt x="5853041" y="376498"/>
                  <a:pt x="5918396" y="399351"/>
                  <a:pt x="5974669" y="442365"/>
                </a:cubicBezTo>
                <a:cubicBezTo>
                  <a:pt x="6124732" y="557070"/>
                  <a:pt x="6153396" y="771707"/>
                  <a:pt x="6038692" y="921770"/>
                </a:cubicBezTo>
                <a:lnTo>
                  <a:pt x="3989720" y="3602352"/>
                </a:lnTo>
                <a:lnTo>
                  <a:pt x="3227852" y="3602353"/>
                </a:lnTo>
                <a:lnTo>
                  <a:pt x="3233358" y="3509800"/>
                </a:lnTo>
                <a:cubicBezTo>
                  <a:pt x="3244456" y="3466782"/>
                  <a:pt x="3264173" y="3425231"/>
                  <a:pt x="3292848" y="3387715"/>
                </a:cubicBezTo>
                <a:lnTo>
                  <a:pt x="5495264" y="506388"/>
                </a:lnTo>
                <a:cubicBezTo>
                  <a:pt x="5566956" y="412598"/>
                  <a:pt x="5677682" y="366230"/>
                  <a:pt x="5787281" y="372647"/>
                </a:cubicBezTo>
                <a:close/>
                <a:moveTo>
                  <a:pt x="6896315" y="289347"/>
                </a:moveTo>
                <a:cubicBezTo>
                  <a:pt x="6962075" y="293197"/>
                  <a:pt x="7027430" y="316050"/>
                  <a:pt x="7083704" y="359064"/>
                </a:cubicBezTo>
                <a:cubicBezTo>
                  <a:pt x="7233766" y="473768"/>
                  <a:pt x="7262430" y="688406"/>
                  <a:pt x="7147725" y="838469"/>
                </a:cubicBezTo>
                <a:lnTo>
                  <a:pt x="5035081" y="3602353"/>
                </a:lnTo>
                <a:lnTo>
                  <a:pt x="4174147" y="3602352"/>
                </a:lnTo>
                <a:lnTo>
                  <a:pt x="6604298" y="423088"/>
                </a:lnTo>
                <a:cubicBezTo>
                  <a:pt x="6675989" y="329298"/>
                  <a:pt x="6786715" y="282930"/>
                  <a:pt x="6896315" y="289347"/>
                </a:cubicBezTo>
                <a:close/>
                <a:moveTo>
                  <a:pt x="8134781" y="587"/>
                </a:moveTo>
                <a:cubicBezTo>
                  <a:pt x="8200542" y="4437"/>
                  <a:pt x="8265896" y="27291"/>
                  <a:pt x="8322169" y="70304"/>
                </a:cubicBezTo>
                <a:cubicBezTo>
                  <a:pt x="8472232" y="185009"/>
                  <a:pt x="8500896" y="399647"/>
                  <a:pt x="8386192" y="549710"/>
                </a:cubicBezTo>
                <a:lnTo>
                  <a:pt x="6052827" y="3602352"/>
                </a:lnTo>
                <a:lnTo>
                  <a:pt x="5191892" y="3602352"/>
                </a:lnTo>
                <a:lnTo>
                  <a:pt x="7842765" y="134328"/>
                </a:lnTo>
                <a:cubicBezTo>
                  <a:pt x="7914455" y="40538"/>
                  <a:pt x="8025182" y="-5830"/>
                  <a:pt x="8134781" y="5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lIns="182843" tIns="91422" rIns="182843" bIns="91422" anchor="ctr">
            <a:noAutofit/>
          </a:bodyPr>
          <a:lstStyle>
            <a:lvl1pPr marL="0" marR="0" indent="0" algn="ctr" defTabSz="1828526" rtl="0" eaLnBrk="1" fontAlgn="auto" latinLnBrk="1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71629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E69FBFC8-EC0E-4E14-905F-2E4D84D4D4BA}"/>
              </a:ext>
            </a:extLst>
          </p:cNvPr>
          <p:cNvSpPr/>
          <p:nvPr userDrawn="1"/>
        </p:nvSpPr>
        <p:spPr>
          <a:xfrm>
            <a:off x="0" y="0"/>
            <a:ext cx="12188825" cy="1371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 defTabSz="1828206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그림 개체 틀 8">
            <a:extLst>
              <a:ext uri="{FF2B5EF4-FFF2-40B4-BE49-F238E27FC236}">
                <a16:creationId xmlns:a16="http://schemas.microsoft.com/office/drawing/2014/main" id="{AAF3D6DC-4A0E-4BCA-9639-615F1AC589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71121" y="1284514"/>
            <a:ext cx="21835408" cy="1114697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lIns="182843" tIns="91422" rIns="182843" bIns="91422" anchor="ctr">
            <a:noAutofit/>
          </a:bodyPr>
          <a:lstStyle>
            <a:lvl1pPr marL="0" marR="0" indent="0" algn="ctr" defTabSz="1828434" rtl="0" eaLnBrk="1" fontAlgn="auto" latinLnBrk="1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4057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5">
            <a:extLst>
              <a:ext uri="{FF2B5EF4-FFF2-40B4-BE49-F238E27FC236}">
                <a16:creationId xmlns:a16="http://schemas.microsoft.com/office/drawing/2014/main" id="{67539AF6-5D49-44B8-BBE5-89EA831A48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75638" y="0"/>
            <a:ext cx="8113187" cy="13716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lIns="182843" tIns="91422" rIns="182843" bIns="91422" anchor="ctr">
            <a:noAutofit/>
          </a:bodyPr>
          <a:lstStyle>
            <a:lvl1pPr marL="0" marR="0" indent="0" algn="ctr" defTabSz="1828434" rtl="0" eaLnBrk="1" fontAlgn="auto" latinLnBrk="1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4DAB0763-12DF-41B9-B692-22FB8DB24B15}"/>
              </a:ext>
            </a:extLst>
          </p:cNvPr>
          <p:cNvSpPr/>
          <p:nvPr userDrawn="1"/>
        </p:nvSpPr>
        <p:spPr>
          <a:xfrm>
            <a:off x="0" y="0"/>
            <a:ext cx="4075638" cy="1371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 defTabSz="1828206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1320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16EE34E5-ADA6-4EE7-BC24-98C8E9A86B8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1323359" y="1306284"/>
            <a:ext cx="8906548" cy="338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2843" tIns="91422" rIns="182843" bIns="91422" anchor="ctr"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914217" indent="0">
              <a:buNone/>
              <a:defRPr sz="5600"/>
            </a:lvl2pPr>
            <a:lvl3pPr marL="1828434" indent="0">
              <a:buNone/>
              <a:defRPr sz="4800"/>
            </a:lvl3pPr>
            <a:lvl4pPr marL="2742651" indent="0">
              <a:buNone/>
              <a:defRPr sz="4000"/>
            </a:lvl4pPr>
            <a:lvl5pPr marL="3656868" indent="0">
              <a:buNone/>
              <a:defRPr sz="4000"/>
            </a:lvl5pPr>
            <a:lvl6pPr marL="4571086" indent="0">
              <a:buNone/>
              <a:defRPr sz="4000"/>
            </a:lvl6pPr>
            <a:lvl7pPr marL="5485303" indent="0">
              <a:buNone/>
              <a:defRPr sz="4000"/>
            </a:lvl7pPr>
            <a:lvl8pPr marL="6399520" indent="0">
              <a:buNone/>
              <a:defRPr sz="4000"/>
            </a:lvl8pPr>
            <a:lvl9pPr marL="7313737" indent="0">
              <a:buNone/>
              <a:defRPr sz="4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DE143D-2918-4056-AC94-92DF81A575B9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7409074" y="5153800"/>
            <a:ext cx="8906548" cy="338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2843" tIns="91422" rIns="182843" bIns="91422" anchor="ctr"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914217" indent="0">
              <a:buNone/>
              <a:defRPr sz="5600"/>
            </a:lvl2pPr>
            <a:lvl3pPr marL="1828434" indent="0">
              <a:buNone/>
              <a:defRPr sz="4800"/>
            </a:lvl3pPr>
            <a:lvl4pPr marL="2742651" indent="0">
              <a:buNone/>
              <a:defRPr sz="4000"/>
            </a:lvl4pPr>
            <a:lvl5pPr marL="3656868" indent="0">
              <a:buNone/>
              <a:defRPr sz="4000"/>
            </a:lvl5pPr>
            <a:lvl6pPr marL="4571086" indent="0">
              <a:buNone/>
              <a:defRPr sz="4000"/>
            </a:lvl6pPr>
            <a:lvl7pPr marL="5485303" indent="0">
              <a:buNone/>
              <a:defRPr sz="4000"/>
            </a:lvl7pPr>
            <a:lvl8pPr marL="6399520" indent="0">
              <a:buNone/>
              <a:defRPr sz="4000"/>
            </a:lvl8pPr>
            <a:lvl9pPr marL="7313737" indent="0">
              <a:buNone/>
              <a:defRPr sz="4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334882F-9259-4D67-9996-302AE17E5F75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366217" y="9001316"/>
            <a:ext cx="8906548" cy="338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2843" tIns="91422" rIns="182843" bIns="91422" anchor="ctr"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914217" indent="0">
              <a:buNone/>
              <a:defRPr sz="5600"/>
            </a:lvl2pPr>
            <a:lvl3pPr marL="1828434" indent="0">
              <a:buNone/>
              <a:defRPr sz="4800"/>
            </a:lvl3pPr>
            <a:lvl4pPr marL="2742651" indent="0">
              <a:buNone/>
              <a:defRPr sz="4000"/>
            </a:lvl4pPr>
            <a:lvl5pPr marL="3656868" indent="0">
              <a:buNone/>
              <a:defRPr sz="4000"/>
            </a:lvl5pPr>
            <a:lvl6pPr marL="4571086" indent="0">
              <a:buNone/>
              <a:defRPr sz="4000"/>
            </a:lvl6pPr>
            <a:lvl7pPr marL="5485303" indent="0">
              <a:buNone/>
              <a:defRPr sz="4000"/>
            </a:lvl7pPr>
            <a:lvl8pPr marL="6399520" indent="0">
              <a:buNone/>
              <a:defRPr sz="4000"/>
            </a:lvl8pPr>
            <a:lvl9pPr marL="7313737" indent="0">
              <a:buNone/>
              <a:defRPr sz="4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832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1491212" y="1186733"/>
            <a:ext cx="21395227" cy="15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/>
          <p:nvPr/>
        </p:nvSpPr>
        <p:spPr>
          <a:xfrm>
            <a:off x="-663894" y="1186733"/>
            <a:ext cx="1526802" cy="152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598"/>
          </a:p>
        </p:txBody>
      </p:sp>
    </p:spTree>
    <p:extLst>
      <p:ext uri="{BB962C8B-B14F-4D97-AF65-F5344CB8AC3E}">
        <p14:creationId xmlns:p14="http://schemas.microsoft.com/office/powerpoint/2010/main" val="408495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948692" y="5393933"/>
            <a:ext cx="8026709" cy="67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218895" lvl="0" indent="-846455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732"/>
            </a:lvl1pPr>
            <a:lvl2pPr marL="2437790" lvl="1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2pPr>
            <a:lvl3pPr marL="3656686" lvl="2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3pPr>
            <a:lvl4pPr marL="4875581" lvl="3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4pPr>
            <a:lvl5pPr marL="6094476" lvl="4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5pPr>
            <a:lvl6pPr marL="7313371" lvl="5" indent="-846455">
              <a:spcBef>
                <a:spcPts val="4266"/>
              </a:spcBef>
              <a:spcAft>
                <a:spcPts val="0"/>
              </a:spcAft>
              <a:buSzPts val="1400"/>
              <a:buChar char="■"/>
              <a:defRPr/>
            </a:lvl6pPr>
            <a:lvl7pPr marL="8532266" lvl="6" indent="-846455">
              <a:spcBef>
                <a:spcPts val="4266"/>
              </a:spcBef>
              <a:spcAft>
                <a:spcPts val="0"/>
              </a:spcAft>
              <a:buSzPts val="1400"/>
              <a:buChar char="●"/>
              <a:defRPr/>
            </a:lvl7pPr>
            <a:lvl8pPr marL="9751162" lvl="7" indent="-846455">
              <a:spcBef>
                <a:spcPts val="4266"/>
              </a:spcBef>
              <a:spcAft>
                <a:spcPts val="0"/>
              </a:spcAft>
              <a:buSzPts val="1400"/>
              <a:buChar char="○"/>
              <a:defRPr/>
            </a:lvl8pPr>
            <a:lvl9pPr marL="10970057" lvl="8" indent="-846455">
              <a:spcBef>
                <a:spcPts val="4266"/>
              </a:spcBef>
              <a:spcAft>
                <a:spcPts val="4266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1491212" y="1186733"/>
            <a:ext cx="21395227" cy="15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/>
          <p:nvPr/>
        </p:nvSpPr>
        <p:spPr>
          <a:xfrm>
            <a:off x="-663894" y="1186733"/>
            <a:ext cx="1526802" cy="152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598"/>
          </a:p>
        </p:txBody>
      </p:sp>
    </p:spTree>
    <p:extLst>
      <p:ext uri="{BB962C8B-B14F-4D97-AF65-F5344CB8AC3E}">
        <p14:creationId xmlns:p14="http://schemas.microsoft.com/office/powerpoint/2010/main" val="3784862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937417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579041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20256392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11319509" y="4036740"/>
            <a:ext cx="4136597" cy="7828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05575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theme" Target="../theme/theme8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5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 rot="5400000">
            <a:off x="22455818" y="535452"/>
            <a:ext cx="658368" cy="658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 userDrawn="1"/>
        </p:nvSpPr>
        <p:spPr>
          <a:xfrm>
            <a:off x="22425294" y="596900"/>
            <a:ext cx="877410" cy="553961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400" b="1" i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pPr algn="ctr"/>
              <a:t>‹#›</a:t>
            </a:fld>
            <a:r>
              <a:rPr lang="id-ID" sz="2400" b="1" i="0" dirty="0">
                <a:solidFill>
                  <a:schemeClr val="tx2"/>
                </a:solidFill>
                <a:latin typeface="Lato" charset="0"/>
                <a:ea typeface="Lato" charset="0"/>
                <a:cs typeface="Lato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4041" r:id="rId2"/>
    <p:sldLayoutId id="2147484034" r:id="rId3"/>
    <p:sldLayoutId id="2147484043" r:id="rId4"/>
    <p:sldLayoutId id="2147484045" r:id="rId5"/>
    <p:sldLayoutId id="2147484047" r:id="rId6"/>
    <p:sldLayoutId id="2147484104" r:id="rId7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 rot="5400000">
            <a:off x="22455818" y="535452"/>
            <a:ext cx="658368" cy="658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2425294" y="596900"/>
            <a:ext cx="877410" cy="553961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400" b="1" smtClean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pPr algn="ctr"/>
              <a:t>‹#›</a:t>
            </a:fld>
            <a:r>
              <a:rPr lang="id-ID" sz="2400" b="1" dirty="0">
                <a:solidFill>
                  <a:srgbClr val="000000"/>
                </a:solidFill>
                <a:latin typeface="Lato" charset="0"/>
                <a:ea typeface="Lato" charset="0"/>
                <a:cs typeface="Lato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74440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 rot="5400000">
            <a:off x="22455818" y="535452"/>
            <a:ext cx="658368" cy="658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2425294" y="596900"/>
            <a:ext cx="877410" cy="553961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400" b="1" smtClean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pPr algn="ctr"/>
              <a:t>‹#›</a:t>
            </a:fld>
            <a:r>
              <a:rPr lang="id-ID" sz="2400" b="1" dirty="0">
                <a:solidFill>
                  <a:srgbClr val="000000"/>
                </a:solidFill>
                <a:latin typeface="Lato" charset="0"/>
                <a:ea typeface="Lato" charset="0"/>
                <a:cs typeface="Lato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18016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 rot="5400000">
            <a:off x="22455818" y="535452"/>
            <a:ext cx="658368" cy="658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2425294" y="596900"/>
            <a:ext cx="877410" cy="553961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400" b="1" smtClean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pPr algn="ctr"/>
              <a:t>‹#›</a:t>
            </a:fld>
            <a:r>
              <a:rPr lang="id-ID" sz="2400" b="1" dirty="0">
                <a:solidFill>
                  <a:srgbClr val="000000"/>
                </a:solidFill>
                <a:latin typeface="Lato" charset="0"/>
                <a:ea typeface="Lato" charset="0"/>
                <a:cs typeface="Lato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1130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 rot="5400000">
            <a:off x="22455818" y="535452"/>
            <a:ext cx="658368" cy="658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2425294" y="596900"/>
            <a:ext cx="877410" cy="553961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400" b="1" smtClean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pPr algn="ctr"/>
              <a:t>‹#›</a:t>
            </a:fld>
            <a:r>
              <a:rPr lang="id-ID" sz="2400" b="1" dirty="0">
                <a:solidFill>
                  <a:srgbClr val="000000"/>
                </a:solidFill>
                <a:latin typeface="Lato" charset="0"/>
                <a:ea typeface="Lato" charset="0"/>
                <a:cs typeface="Lato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51500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 rot="5400000">
            <a:off x="22455818" y="535452"/>
            <a:ext cx="658368" cy="658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2425294" y="596900"/>
            <a:ext cx="877410" cy="553961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400" b="1" smtClean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pPr algn="ctr"/>
              <a:t>‹#›</a:t>
            </a:fld>
            <a:r>
              <a:rPr lang="id-ID" sz="2400" b="1" dirty="0">
                <a:solidFill>
                  <a:srgbClr val="000000"/>
                </a:solidFill>
                <a:latin typeface="Lato" charset="0"/>
                <a:ea typeface="Lato" charset="0"/>
                <a:cs typeface="Lato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1113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 rot="5400000">
            <a:off x="22455818" y="535452"/>
            <a:ext cx="658368" cy="658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2425294" y="596900"/>
            <a:ext cx="877410" cy="553961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400" b="1" smtClean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pPr algn="ctr"/>
              <a:t>‹#›</a:t>
            </a:fld>
            <a:r>
              <a:rPr lang="id-ID" sz="2400" b="1" dirty="0">
                <a:solidFill>
                  <a:srgbClr val="000000"/>
                </a:solidFill>
                <a:latin typeface="Lato" charset="0"/>
                <a:ea typeface="Lato" charset="0"/>
                <a:cs typeface="Lato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6742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7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  <p:sldLayoutId id="2147484096" r:id="rId12"/>
    <p:sldLayoutId id="2147484097" r:id="rId13"/>
    <p:sldLayoutId id="2147484098" r:id="rId14"/>
    <p:sldLayoutId id="2147484099" r:id="rId15"/>
    <p:sldLayoutId id="2147484100" r:id="rId16"/>
    <p:sldLayoutId id="2147484101" r:id="rId17"/>
    <p:sldLayoutId id="2147484102" r:id="rId18"/>
    <p:sldLayoutId id="2147484103" r:id="rId19"/>
  </p:sldLayoutIdLst>
  <p:txStyles>
    <p:titleStyle>
      <a:lvl1pPr algn="l" defTabSz="182848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19" indent="-457119" algn="l" defTabSz="182848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362" indent="-457119" algn="l" defTabSz="182848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599" indent="-457119" algn="l" defTabSz="182848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199840" indent="-457119" algn="l" defTabSz="182848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081" indent="-457119" algn="l" defTabSz="182848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320" indent="-457119" algn="l" defTabSz="182848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561" indent="-457119" algn="l" defTabSz="182848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798" indent="-457119" algn="l" defTabSz="182848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041" indent="-457119" algn="l" defTabSz="182848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8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41" algn="l" defTabSz="182848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80" algn="l" defTabSz="182848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721" algn="l" defTabSz="182848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958" algn="l" defTabSz="182848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202" algn="l" defTabSz="182848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439" algn="l" defTabSz="182848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680" algn="l" defTabSz="182848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921" algn="l" defTabSz="182848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8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26.png"/><Relationship Id="rId4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8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saysauce.com/free-essays/business/knowledge-management.php?fbclid=IwAR02wg0DkKYnySaltf5yCJZwyq8q0SC_B0_oIayotWnvHtE86xrW6mP_KY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igi-global.com/dictionary/intelligent-techniques/59934?fbclid=IwAR2KmWCzNSilVpi5Sce9roE0gG3VfQuzOo8wjKkTP3EQOH_f1BNP_bFuqH8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xagon 7">
            <a:extLst>
              <a:ext uri="{FF2B5EF4-FFF2-40B4-BE49-F238E27FC236}">
                <a16:creationId xmlns:a16="http://schemas.microsoft.com/office/drawing/2014/main" id="{848DBD50-D29C-154E-BC7C-F3512DC27413}"/>
              </a:ext>
            </a:extLst>
          </p:cNvPr>
          <p:cNvSpPr/>
          <p:nvPr/>
        </p:nvSpPr>
        <p:spPr>
          <a:xfrm flipV="1">
            <a:off x="11661498" y="9936924"/>
            <a:ext cx="3361765" cy="2606322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360749" y="4344122"/>
            <a:ext cx="1535654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900" b="1" spc="800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Knowledge Management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E868CD-3022-7541-B0B9-7FF9CAF7A4E1}"/>
              </a:ext>
            </a:extLst>
          </p:cNvPr>
          <p:cNvCxnSpPr>
            <a:cxnSpLocks/>
          </p:cNvCxnSpPr>
          <p:nvPr/>
        </p:nvCxnSpPr>
        <p:spPr>
          <a:xfrm>
            <a:off x="7340020" y="8063021"/>
            <a:ext cx="9398000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7936600" y="9999525"/>
            <a:ext cx="8038868" cy="76944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4400" b="1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Presented &amp; prepared by:</a:t>
            </a:r>
          </a:p>
        </p:txBody>
      </p:sp>
      <p:sp>
        <p:nvSpPr>
          <p:cNvPr id="10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8663666" y="1130668"/>
            <a:ext cx="6652783" cy="144655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4400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Libyan International</a:t>
            </a:r>
          </a:p>
          <a:p>
            <a:pPr algn="ctr"/>
            <a:r>
              <a:rPr lang="en-US" sz="4400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 Medical University</a:t>
            </a:r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9022404" y="3114835"/>
            <a:ext cx="5948487" cy="95410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800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Faculty of</a:t>
            </a:r>
          </a:p>
          <a:p>
            <a:pPr algn="ctr"/>
            <a:r>
              <a:rPr lang="en-US" sz="2800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 Business Administration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8802" y="610725"/>
            <a:ext cx="3324113" cy="2486436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589" y="595751"/>
            <a:ext cx="2996138" cy="2996138"/>
          </a:xfrm>
          <a:prstGeom prst="rect">
            <a:avLst/>
          </a:prstGeom>
        </p:spPr>
      </p:pic>
      <p:sp>
        <p:nvSpPr>
          <p:cNvPr id="15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8415465" y="8777408"/>
            <a:ext cx="6725431" cy="553998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3000" b="1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Instructor: Dr. Salwa Aghili </a:t>
            </a:r>
          </a:p>
        </p:txBody>
      </p:sp>
      <p:sp>
        <p:nvSpPr>
          <p:cNvPr id="16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6766027" y="8008092"/>
            <a:ext cx="9825960" cy="553998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3000" b="1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Module: Management Information System</a:t>
            </a:r>
          </a:p>
        </p:txBody>
      </p:sp>
      <p:sp>
        <p:nvSpPr>
          <p:cNvPr id="18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6143701" y="11023447"/>
            <a:ext cx="5981125" cy="63094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3500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Shahed Bushiha (2354)</a:t>
            </a:r>
          </a:p>
        </p:txBody>
      </p:sp>
      <p:sp>
        <p:nvSpPr>
          <p:cNvPr id="19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6494077" y="11849953"/>
            <a:ext cx="5496185" cy="63094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3500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Sara Elmograbi (955)</a:t>
            </a:r>
          </a:p>
        </p:txBody>
      </p:sp>
      <p:sp>
        <p:nvSpPr>
          <p:cNvPr id="25" name="TextBox 22">
            <a:extLst>
              <a:ext uri="{FF2B5EF4-FFF2-40B4-BE49-F238E27FC236}">
                <a16:creationId xmlns:a16="http://schemas.microsoft.com/office/drawing/2014/main" id="{2A016335-851C-2140-A82D-B1AC75FF72DC}"/>
              </a:ext>
            </a:extLst>
          </p:cNvPr>
          <p:cNvSpPr txBox="1"/>
          <p:nvPr/>
        </p:nvSpPr>
        <p:spPr>
          <a:xfrm>
            <a:off x="12841236" y="11023447"/>
            <a:ext cx="6052684" cy="63094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3500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Shahed Eldarrat (2418)</a:t>
            </a:r>
          </a:p>
        </p:txBody>
      </p:sp>
      <p:sp>
        <p:nvSpPr>
          <p:cNvPr id="26" name="TextBox 22">
            <a:extLst>
              <a:ext uri="{FF2B5EF4-FFF2-40B4-BE49-F238E27FC236}">
                <a16:creationId xmlns:a16="http://schemas.microsoft.com/office/drawing/2014/main" id="{543DF171-6983-484A-A725-C3FA054457F0}"/>
              </a:ext>
            </a:extLst>
          </p:cNvPr>
          <p:cNvSpPr txBox="1"/>
          <p:nvPr/>
        </p:nvSpPr>
        <p:spPr>
          <a:xfrm>
            <a:off x="13007543" y="11849953"/>
            <a:ext cx="5935857" cy="63094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3500" spc="600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Boushra Hweidi (2674)</a:t>
            </a:r>
          </a:p>
        </p:txBody>
      </p:sp>
    </p:spTree>
    <p:extLst>
      <p:ext uri="{BB962C8B-B14F-4D97-AF65-F5344CB8AC3E}">
        <p14:creationId xmlns:p14="http://schemas.microsoft.com/office/powerpoint/2010/main" val="720482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>
            <a:extLst>
              <a:ext uri="{FF2B5EF4-FFF2-40B4-BE49-F238E27FC236}">
                <a16:creationId xmlns:a16="http://schemas.microsoft.com/office/drawing/2014/main" id="{1C7D255E-D6C1-A847-939A-1D483DDEFC08}"/>
              </a:ext>
            </a:extLst>
          </p:cNvPr>
          <p:cNvSpPr/>
          <p:nvPr/>
        </p:nvSpPr>
        <p:spPr>
          <a:xfrm rot="19135522">
            <a:off x="14392340" y="5351436"/>
            <a:ext cx="2043987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>
                  <a:lumMod val="75000"/>
                </a:schemeClr>
              </a:solidFill>
              <a:highlight>
                <a:srgbClr val="808080"/>
              </a:highlight>
            </a:endParaRPr>
          </a:p>
        </p:txBody>
      </p:sp>
      <p:sp>
        <p:nvSpPr>
          <p:cNvPr id="23" name="Rectangle 30">
            <a:extLst>
              <a:ext uri="{FF2B5EF4-FFF2-40B4-BE49-F238E27FC236}">
                <a16:creationId xmlns:a16="http://schemas.microsoft.com/office/drawing/2014/main" id="{FD2F85D0-DCE3-6249-A097-A151F92D24CF}"/>
              </a:ext>
            </a:extLst>
          </p:cNvPr>
          <p:cNvSpPr/>
          <p:nvPr/>
        </p:nvSpPr>
        <p:spPr>
          <a:xfrm>
            <a:off x="1774086" y="3562918"/>
            <a:ext cx="5737055" cy="1354215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267D2D50-8D2D-8441-84DD-43B46B0C932D}"/>
              </a:ext>
            </a:extLst>
          </p:cNvPr>
          <p:cNvSpPr/>
          <p:nvPr/>
        </p:nvSpPr>
        <p:spPr>
          <a:xfrm rot="5400000">
            <a:off x="11678218" y="9483133"/>
            <a:ext cx="1946424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>
                  <a:lumMod val="75000"/>
                </a:schemeClr>
              </a:solidFill>
              <a:highlight>
                <a:srgbClr val="808080"/>
              </a:highlight>
            </a:endParaRPr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id="{16380FF3-E92F-F748-BFB1-ADA4DE43182C}"/>
              </a:ext>
            </a:extLst>
          </p:cNvPr>
          <p:cNvSpPr/>
          <p:nvPr/>
        </p:nvSpPr>
        <p:spPr>
          <a:xfrm>
            <a:off x="9743865" y="11421615"/>
            <a:ext cx="5199194" cy="1313403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Written down knowledge</a:t>
            </a:r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id="{04BCBA43-4E3A-3E4B-BF1B-4F5AC7EAA182}"/>
              </a:ext>
            </a:extLst>
          </p:cNvPr>
          <p:cNvSpPr/>
          <p:nvPr/>
        </p:nvSpPr>
        <p:spPr>
          <a:xfrm>
            <a:off x="17392868" y="3480481"/>
            <a:ext cx="5737055" cy="1384995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AAE7B8-727D-5644-97D1-1FEFAD26C7C0}"/>
              </a:ext>
            </a:extLst>
          </p:cNvPr>
          <p:cNvSpPr txBox="1"/>
          <p:nvPr/>
        </p:nvSpPr>
        <p:spPr>
          <a:xfrm>
            <a:off x="17392868" y="3106925"/>
            <a:ext cx="5737055" cy="132343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Decisions that are Semi structured </a:t>
            </a:r>
          </a:p>
        </p:txBody>
      </p:sp>
      <p:sp>
        <p:nvSpPr>
          <p:cNvPr id="12" name="TextBox 70">
            <a:extLst>
              <a:ext uri="{FF2B5EF4-FFF2-40B4-BE49-F238E27FC236}">
                <a16:creationId xmlns:a16="http://schemas.microsoft.com/office/drawing/2014/main" id="{6D446226-41B7-E641-B9D6-FC3A6CE603F4}"/>
              </a:ext>
            </a:extLst>
          </p:cNvPr>
          <p:cNvSpPr txBox="1"/>
          <p:nvPr/>
        </p:nvSpPr>
        <p:spPr>
          <a:xfrm>
            <a:off x="1677425" y="3244998"/>
            <a:ext cx="5833716" cy="138499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200" b="1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Structured text documents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C8A51A8-4D70-2E4C-BC92-7E23917526A2}"/>
              </a:ext>
            </a:extLst>
          </p:cNvPr>
          <p:cNvSpPr/>
          <p:nvPr/>
        </p:nvSpPr>
        <p:spPr>
          <a:xfrm>
            <a:off x="10281725" y="5637995"/>
            <a:ext cx="4661334" cy="35958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</a:rPr>
              <a:t>Firms must deal with three types of knowledge:</a:t>
            </a:r>
            <a:endParaRPr lang="x-none" sz="4000" b="1" dirty="0">
              <a:solidFill>
                <a:schemeClr val="tx2"/>
              </a:solidFill>
            </a:endParaRP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53E9BD3B-4762-1D49-82D1-6543EED48BC4}"/>
              </a:ext>
            </a:extLst>
          </p:cNvPr>
          <p:cNvSpPr/>
          <p:nvPr/>
        </p:nvSpPr>
        <p:spPr>
          <a:xfrm rot="13041902">
            <a:off x="8803775" y="5351437"/>
            <a:ext cx="2009745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>
                  <a:lumMod val="75000"/>
                </a:schemeClr>
              </a:solidFill>
              <a:highlight>
                <a:srgbClr val="808080"/>
              </a:highlight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A34F52C-EA09-A94F-B422-F4BCE9A3E65F}"/>
              </a:ext>
            </a:extLst>
          </p:cNvPr>
          <p:cNvCxnSpPr/>
          <p:nvPr/>
        </p:nvCxnSpPr>
        <p:spPr>
          <a:xfrm>
            <a:off x="8183853" y="2745283"/>
            <a:ext cx="7803691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Arrow 13">
            <a:extLst>
              <a:ext uri="{FF2B5EF4-FFF2-40B4-BE49-F238E27FC236}">
                <a16:creationId xmlns:a16="http://schemas.microsoft.com/office/drawing/2014/main" id="{A5BCA73B-A2E1-45D9-8211-E2521B5A22C9}"/>
              </a:ext>
            </a:extLst>
          </p:cNvPr>
          <p:cNvSpPr/>
          <p:nvPr/>
        </p:nvSpPr>
        <p:spPr>
          <a:xfrm rot="5400000">
            <a:off x="1044255" y="5336410"/>
            <a:ext cx="2043987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>
                  <a:lumMod val="75000"/>
                </a:schemeClr>
              </a:solidFill>
              <a:highlight>
                <a:srgbClr val="808080"/>
              </a:highlight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02FFDC95-98D3-44C7-B59D-0449138D9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12" y="7074050"/>
            <a:ext cx="2117570" cy="2646963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DDF0505E-04AF-4F9E-910B-66EDAC13AA93}"/>
              </a:ext>
            </a:extLst>
          </p:cNvPr>
          <p:cNvSpPr txBox="1"/>
          <p:nvPr/>
        </p:nvSpPr>
        <p:spPr>
          <a:xfrm>
            <a:off x="1091717" y="10120522"/>
            <a:ext cx="29380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2"/>
                </a:solidFill>
              </a:rPr>
              <a:t>Reports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EED10BF5-F929-414B-952F-4FD1C4126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922" y="7074050"/>
            <a:ext cx="2117570" cy="2646963"/>
          </a:xfrm>
          <a:prstGeom prst="rect">
            <a:avLst/>
          </a:prstGeom>
        </p:spPr>
      </p:pic>
      <p:sp>
        <p:nvSpPr>
          <p:cNvPr id="22" name="مربع نص 21">
            <a:extLst>
              <a:ext uri="{FF2B5EF4-FFF2-40B4-BE49-F238E27FC236}">
                <a16:creationId xmlns:a16="http://schemas.microsoft.com/office/drawing/2014/main" id="{345340D5-A429-4387-B07B-5EE19CA52C7E}"/>
              </a:ext>
            </a:extLst>
          </p:cNvPr>
          <p:cNvSpPr txBox="1"/>
          <p:nvPr/>
        </p:nvSpPr>
        <p:spPr>
          <a:xfrm>
            <a:off x="5504054" y="10120522"/>
            <a:ext cx="38978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2"/>
                </a:solidFill>
              </a:rPr>
              <a:t>Presentations</a:t>
            </a:r>
          </a:p>
        </p:txBody>
      </p:sp>
      <p:sp>
        <p:nvSpPr>
          <p:cNvPr id="24" name="Right Arrow 13">
            <a:extLst>
              <a:ext uri="{FF2B5EF4-FFF2-40B4-BE49-F238E27FC236}">
                <a16:creationId xmlns:a16="http://schemas.microsoft.com/office/drawing/2014/main" id="{33695B30-890C-4D1B-9FA1-69D518E19857}"/>
              </a:ext>
            </a:extLst>
          </p:cNvPr>
          <p:cNvSpPr/>
          <p:nvPr/>
        </p:nvSpPr>
        <p:spPr>
          <a:xfrm rot="5400000">
            <a:off x="6168925" y="5336410"/>
            <a:ext cx="2043987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>
                  <a:lumMod val="75000"/>
                </a:schemeClr>
              </a:solidFill>
              <a:highlight>
                <a:srgbClr val="808080"/>
              </a:highlight>
            </a:endParaRPr>
          </a:p>
        </p:txBody>
      </p:sp>
      <p:sp>
        <p:nvSpPr>
          <p:cNvPr id="25" name="Right Arrow 13">
            <a:extLst>
              <a:ext uri="{FF2B5EF4-FFF2-40B4-BE49-F238E27FC236}">
                <a16:creationId xmlns:a16="http://schemas.microsoft.com/office/drawing/2014/main" id="{007C302C-6ECE-446F-A03E-FA7FB2950C0B}"/>
              </a:ext>
            </a:extLst>
          </p:cNvPr>
          <p:cNvSpPr/>
          <p:nvPr/>
        </p:nvSpPr>
        <p:spPr>
          <a:xfrm rot="5400000">
            <a:off x="21821742" y="5288730"/>
            <a:ext cx="2043987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>
                  <a:lumMod val="75000"/>
                </a:schemeClr>
              </a:solidFill>
              <a:highlight>
                <a:srgbClr val="808080"/>
              </a:highlight>
            </a:endParaRPr>
          </a:p>
        </p:txBody>
      </p:sp>
      <p:sp>
        <p:nvSpPr>
          <p:cNvPr id="26" name="Right Arrow 13">
            <a:extLst>
              <a:ext uri="{FF2B5EF4-FFF2-40B4-BE49-F238E27FC236}">
                <a16:creationId xmlns:a16="http://schemas.microsoft.com/office/drawing/2014/main" id="{71565CC4-AF25-43A0-A820-4D443BDF969A}"/>
              </a:ext>
            </a:extLst>
          </p:cNvPr>
          <p:cNvSpPr/>
          <p:nvPr/>
        </p:nvSpPr>
        <p:spPr>
          <a:xfrm rot="5400000">
            <a:off x="16657061" y="5288730"/>
            <a:ext cx="2043987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>
                  <a:lumMod val="75000"/>
                </a:schemeClr>
              </a:solidFill>
              <a:highlight>
                <a:srgbClr val="808080"/>
              </a:highlight>
            </a:endParaRPr>
          </a:p>
        </p:txBody>
      </p:sp>
      <p:pic>
        <p:nvPicPr>
          <p:cNvPr id="1026" name="Picture 2" descr="Image result for emails">
            <a:extLst>
              <a:ext uri="{FF2B5EF4-FFF2-40B4-BE49-F238E27FC236}">
                <a16:creationId xmlns:a16="http://schemas.microsoft.com/office/drawing/2014/main" id="{1524BA6D-22F6-4389-A5CB-7339E7904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909" y="7152521"/>
            <a:ext cx="1905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مربع نص 26">
            <a:extLst>
              <a:ext uri="{FF2B5EF4-FFF2-40B4-BE49-F238E27FC236}">
                <a16:creationId xmlns:a16="http://schemas.microsoft.com/office/drawing/2014/main" id="{BF6AE511-D111-4383-B89A-A519C8F3FF5D}"/>
              </a:ext>
            </a:extLst>
          </p:cNvPr>
          <p:cNvSpPr txBox="1"/>
          <p:nvPr/>
        </p:nvSpPr>
        <p:spPr>
          <a:xfrm>
            <a:off x="16318340" y="9151118"/>
            <a:ext cx="37245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</a:t>
            </a:r>
            <a:r>
              <a:rPr lang="en-US" sz="4400" b="1" dirty="0">
                <a:solidFill>
                  <a:schemeClr val="tx2"/>
                </a:solidFill>
              </a:rPr>
              <a:t>Emails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1028" name="Picture 4" descr="Image result for emailvoice mail ">
            <a:extLst>
              <a:ext uri="{FF2B5EF4-FFF2-40B4-BE49-F238E27FC236}">
                <a16:creationId xmlns:a16="http://schemas.microsoft.com/office/drawing/2014/main" id="{76892B3D-61EF-4199-912A-342BEEBF6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9026" y="7047945"/>
            <a:ext cx="17716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مربع نص 27">
            <a:extLst>
              <a:ext uri="{FF2B5EF4-FFF2-40B4-BE49-F238E27FC236}">
                <a16:creationId xmlns:a16="http://schemas.microsoft.com/office/drawing/2014/main" id="{5A51719D-3F90-4BFE-8F2D-0177F6074431}"/>
              </a:ext>
            </a:extLst>
          </p:cNvPr>
          <p:cNvSpPr txBox="1"/>
          <p:nvPr/>
        </p:nvSpPr>
        <p:spPr>
          <a:xfrm>
            <a:off x="21673091" y="8891634"/>
            <a:ext cx="2886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</a:rPr>
              <a:t>Voice mails</a:t>
            </a:r>
          </a:p>
        </p:txBody>
      </p:sp>
      <p:sp>
        <p:nvSpPr>
          <p:cNvPr id="31" name="Right Arrow 13">
            <a:extLst>
              <a:ext uri="{FF2B5EF4-FFF2-40B4-BE49-F238E27FC236}">
                <a16:creationId xmlns:a16="http://schemas.microsoft.com/office/drawing/2014/main" id="{1DCA232B-4ECC-4A1B-B7D2-7BF03735BE73}"/>
              </a:ext>
            </a:extLst>
          </p:cNvPr>
          <p:cNvSpPr/>
          <p:nvPr/>
        </p:nvSpPr>
        <p:spPr>
          <a:xfrm rot="5400000">
            <a:off x="17836229" y="6791580"/>
            <a:ext cx="5031681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>
                  <a:lumMod val="75000"/>
                </a:schemeClr>
              </a:solidFill>
              <a:highlight>
                <a:srgbClr val="808080"/>
              </a:highlight>
            </a:endParaRPr>
          </a:p>
        </p:txBody>
      </p:sp>
      <p:pic>
        <p:nvPicPr>
          <p:cNvPr id="1030" name="Picture 6" descr="Image result for video meeting ">
            <a:extLst>
              <a:ext uri="{FF2B5EF4-FFF2-40B4-BE49-F238E27FC236}">
                <a16:creationId xmlns:a16="http://schemas.microsoft.com/office/drawing/2014/main" id="{9521CA7B-0CF0-4E62-A723-E643B586FC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0153" y="10120028"/>
            <a:ext cx="2981325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مربع نص 28">
            <a:extLst>
              <a:ext uri="{FF2B5EF4-FFF2-40B4-BE49-F238E27FC236}">
                <a16:creationId xmlns:a16="http://schemas.microsoft.com/office/drawing/2014/main" id="{34B0EF7B-81E2-4C1D-A530-ED25ABFBE165}"/>
              </a:ext>
            </a:extLst>
          </p:cNvPr>
          <p:cNvSpPr txBox="1"/>
          <p:nvPr/>
        </p:nvSpPr>
        <p:spPr>
          <a:xfrm>
            <a:off x="19402109" y="12150934"/>
            <a:ext cx="2477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2"/>
                </a:solidFill>
              </a:rPr>
              <a:t>Videos </a:t>
            </a:r>
          </a:p>
        </p:txBody>
      </p:sp>
      <p:pic>
        <p:nvPicPr>
          <p:cNvPr id="1032" name="Picture 8" descr="Image result for no technology ">
            <a:extLst>
              <a:ext uri="{FF2B5EF4-FFF2-40B4-BE49-F238E27FC236}">
                <a16:creationId xmlns:a16="http://schemas.microsoft.com/office/drawing/2014/main" id="{567C8678-E082-4067-A703-67B868D64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1555" y="9617340"/>
            <a:ext cx="2324057" cy="149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11">
            <a:extLst>
              <a:ext uri="{FF2B5EF4-FFF2-40B4-BE49-F238E27FC236}">
                <a16:creationId xmlns:a16="http://schemas.microsoft.com/office/drawing/2014/main" id="{80A59622-9837-F441-90C7-2179EEDF8CFD}"/>
              </a:ext>
            </a:extLst>
          </p:cNvPr>
          <p:cNvSpPr txBox="1"/>
          <p:nvPr/>
        </p:nvSpPr>
        <p:spPr>
          <a:xfrm>
            <a:off x="3546695" y="564339"/>
            <a:ext cx="172842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Enterprise-Wide</a:t>
            </a:r>
            <a:r>
              <a:rPr lang="en-US" sz="66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 Knowledge Management System</a:t>
            </a:r>
          </a:p>
        </p:txBody>
      </p:sp>
    </p:spTree>
    <p:extLst>
      <p:ext uri="{BB962C8B-B14F-4D97-AF65-F5344CB8AC3E}">
        <p14:creationId xmlns:p14="http://schemas.microsoft.com/office/powerpoint/2010/main" val="40366580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8" grpId="0" animBg="1"/>
      <p:bldP spid="9" grpId="0" animBg="1"/>
      <p:bldP spid="10" grpId="0"/>
      <p:bldP spid="12" grpId="0"/>
      <p:bldP spid="15" grpId="0" animBg="1"/>
      <p:bldP spid="5" grpId="0"/>
      <p:bldP spid="22" grpId="0"/>
      <p:bldP spid="24" grpId="0" animBg="1"/>
      <p:bldP spid="25" grpId="0" animBg="1"/>
      <p:bldP spid="26" grpId="0" animBg="1"/>
      <p:bldP spid="27" grpId="0"/>
      <p:bldP spid="28" grpId="0"/>
      <p:bldP spid="31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>
            <a:extLst>
              <a:ext uri="{FF2B5EF4-FFF2-40B4-BE49-F238E27FC236}">
                <a16:creationId xmlns:a16="http://schemas.microsoft.com/office/drawing/2014/main" id="{0AFC64C3-7306-9F47-826B-2519504A5E35}"/>
              </a:ext>
            </a:extLst>
          </p:cNvPr>
          <p:cNvSpPr txBox="1"/>
          <p:nvPr/>
        </p:nvSpPr>
        <p:spPr>
          <a:xfrm>
            <a:off x="3151279" y="517091"/>
            <a:ext cx="17284259" cy="2006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7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Businesses</a:t>
            </a:r>
            <a:r>
              <a:rPr lang="en-US" sz="80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 Need To Organize And Structure</a:t>
            </a:r>
          </a:p>
        </p:txBody>
      </p:sp>
      <p:sp>
        <p:nvSpPr>
          <p:cNvPr id="15" name="Rectangle 30"/>
          <p:cNvSpPr/>
          <p:nvPr/>
        </p:nvSpPr>
        <p:spPr>
          <a:xfrm>
            <a:off x="1782093" y="5570937"/>
            <a:ext cx="7180729" cy="1089671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31"/>
          <p:cNvSpPr txBox="1"/>
          <p:nvPr/>
        </p:nvSpPr>
        <p:spPr>
          <a:xfrm>
            <a:off x="3831015" y="5761830"/>
            <a:ext cx="3082896" cy="707886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4000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Structured </a:t>
            </a:r>
          </a:p>
        </p:txBody>
      </p:sp>
      <p:sp>
        <p:nvSpPr>
          <p:cNvPr id="19" name="Rectangle 30"/>
          <p:cNvSpPr/>
          <p:nvPr/>
        </p:nvSpPr>
        <p:spPr>
          <a:xfrm>
            <a:off x="13968734" y="5539622"/>
            <a:ext cx="7180729" cy="1089671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31"/>
          <p:cNvSpPr txBox="1"/>
          <p:nvPr/>
        </p:nvSpPr>
        <p:spPr>
          <a:xfrm>
            <a:off x="14022523" y="5730513"/>
            <a:ext cx="6965577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000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Semi structured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9F701F-7F8D-DA4E-9B15-5389240B1ABA}"/>
              </a:ext>
            </a:extLst>
          </p:cNvPr>
          <p:cNvCxnSpPr>
            <a:cxnSpLocks/>
          </p:cNvCxnSpPr>
          <p:nvPr/>
        </p:nvCxnSpPr>
        <p:spPr>
          <a:xfrm>
            <a:off x="11596657" y="4740443"/>
            <a:ext cx="0" cy="803258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سهم: لأسفل 3">
            <a:extLst>
              <a:ext uri="{FF2B5EF4-FFF2-40B4-BE49-F238E27FC236}">
                <a16:creationId xmlns:a16="http://schemas.microsoft.com/office/drawing/2014/main" id="{80A9723C-D64D-4DD0-A870-0F431056D9FA}"/>
              </a:ext>
            </a:extLst>
          </p:cNvPr>
          <p:cNvSpPr/>
          <p:nvPr/>
        </p:nvSpPr>
        <p:spPr>
          <a:xfrm rot="2495449">
            <a:off x="6711266" y="2503510"/>
            <a:ext cx="1240460" cy="2939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سهم: لأسفل 17">
            <a:extLst>
              <a:ext uri="{FF2B5EF4-FFF2-40B4-BE49-F238E27FC236}">
                <a16:creationId xmlns:a16="http://schemas.microsoft.com/office/drawing/2014/main" id="{A2DCF6D7-8312-4751-8906-058B18DB4272}"/>
              </a:ext>
            </a:extLst>
          </p:cNvPr>
          <p:cNvSpPr/>
          <p:nvPr/>
        </p:nvSpPr>
        <p:spPr>
          <a:xfrm rot="18457173">
            <a:off x="16173480" y="2332415"/>
            <a:ext cx="1240460" cy="31757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0ADA7CB5-138B-425D-BF6A-58A56C7A732C}"/>
              </a:ext>
            </a:extLst>
          </p:cNvPr>
          <p:cNvSpPr txBox="1"/>
          <p:nvPr/>
        </p:nvSpPr>
        <p:spPr>
          <a:xfrm>
            <a:off x="1543053" y="7396813"/>
            <a:ext cx="89439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Structured knowledge is explicit knowledge found in formal papers and formal regulations developed by organizations after observing experts and their decision-making processes.</a:t>
            </a:r>
          </a:p>
        </p:txBody>
      </p:sp>
      <p:pic>
        <p:nvPicPr>
          <p:cNvPr id="5122" name="Picture 2" descr="Image result for formal papers ">
            <a:extLst>
              <a:ext uri="{FF2B5EF4-FFF2-40B4-BE49-F238E27FC236}">
                <a16:creationId xmlns:a16="http://schemas.microsoft.com/office/drawing/2014/main" id="{69567239-BCAE-4D92-A1AA-97CBF08DA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650" y="10230425"/>
            <a:ext cx="2454395" cy="331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mage result for grapphics ">
            <a:extLst>
              <a:ext uri="{FF2B5EF4-FFF2-40B4-BE49-F238E27FC236}">
                <a16:creationId xmlns:a16="http://schemas.microsoft.com/office/drawing/2014/main" id="{562D4890-1AED-4E79-A956-DBA623466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1299" y="10807665"/>
            <a:ext cx="2404357" cy="273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id="{D44AC4E0-45EE-4DBA-A796-F9734B8D78BE}"/>
              </a:ext>
            </a:extLst>
          </p:cNvPr>
          <p:cNvSpPr txBox="1"/>
          <p:nvPr/>
        </p:nvSpPr>
        <p:spPr>
          <a:xfrm>
            <a:off x="12188825" y="7396813"/>
            <a:ext cx="96424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Experts estimate that at least 80% of a company's business material is semi structured or unstructured.</a:t>
            </a:r>
          </a:p>
          <a:p>
            <a:pPr algn="ctr"/>
            <a:endParaRPr lang="en-US" b="1" dirty="0">
              <a:solidFill>
                <a:schemeClr val="tx2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Including information in folders, messages, memoranda, proposals, e-mails, images, electronic slide presentations, and even movies created in various forms and stored in several locations.</a:t>
            </a:r>
          </a:p>
        </p:txBody>
      </p:sp>
    </p:spTree>
    <p:extLst>
      <p:ext uri="{BB962C8B-B14F-4D97-AF65-F5344CB8AC3E}">
        <p14:creationId xmlns:p14="http://schemas.microsoft.com/office/powerpoint/2010/main" val="15947774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 IT users ">
            <a:extLst>
              <a:ext uri="{FF2B5EF4-FFF2-40B4-BE49-F238E27FC236}">
                <a16:creationId xmlns:a16="http://schemas.microsoft.com/office/drawing/2014/main" id="{F6501DE8-82E7-4A2F-B806-FC7591BE6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74" y="4842305"/>
            <a:ext cx="4930458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C60DE5CB-7FC2-4147-9F94-786B348C45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003" y="8537558"/>
            <a:ext cx="4281616" cy="2828925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21D25043-AA80-4347-8D6D-8B3DDBCE238F}"/>
              </a:ext>
            </a:extLst>
          </p:cNvPr>
          <p:cNvSpPr txBox="1"/>
          <p:nvPr/>
        </p:nvSpPr>
        <p:spPr>
          <a:xfrm>
            <a:off x="-995314" y="9185705"/>
            <a:ext cx="49304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Users</a:t>
            </a:r>
            <a:r>
              <a:rPr lang="en-US" sz="66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8" name="سهم: لليسار واليمين 7">
            <a:extLst>
              <a:ext uri="{FF2B5EF4-FFF2-40B4-BE49-F238E27FC236}">
                <a16:creationId xmlns:a16="http://schemas.microsoft.com/office/drawing/2014/main" id="{9BFB353A-B544-446C-8968-B545C7871971}"/>
              </a:ext>
            </a:extLst>
          </p:cNvPr>
          <p:cNvSpPr/>
          <p:nvPr/>
        </p:nvSpPr>
        <p:spPr>
          <a:xfrm>
            <a:off x="6098945" y="6042455"/>
            <a:ext cx="3519804" cy="14859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مستطيل 8">
            <a:extLst>
              <a:ext uri="{FF2B5EF4-FFF2-40B4-BE49-F238E27FC236}">
                <a16:creationId xmlns:a16="http://schemas.microsoft.com/office/drawing/2014/main" id="{D8F07FF3-D17A-40C6-919E-1D416B2345DC}"/>
              </a:ext>
            </a:extLst>
          </p:cNvPr>
          <p:cNvSpPr/>
          <p:nvPr/>
        </p:nvSpPr>
        <p:spPr>
          <a:xfrm>
            <a:off x="9875924" y="4177879"/>
            <a:ext cx="4877954" cy="67439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Courier New" panose="02070309020205020404" pitchFamily="49" charset="0"/>
              <a:buChar char="o"/>
            </a:pP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0" name="سهم: لليسار واليمين 9">
            <a:extLst>
              <a:ext uri="{FF2B5EF4-FFF2-40B4-BE49-F238E27FC236}">
                <a16:creationId xmlns:a16="http://schemas.microsoft.com/office/drawing/2014/main" id="{85DE03FE-B923-4F03-A31A-B3FD2A44125E}"/>
              </a:ext>
            </a:extLst>
          </p:cNvPr>
          <p:cNvSpPr/>
          <p:nvPr/>
        </p:nvSpPr>
        <p:spPr>
          <a:xfrm>
            <a:off x="14913062" y="6013880"/>
            <a:ext cx="3491230" cy="14859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أسطوانة 10">
            <a:extLst>
              <a:ext uri="{FF2B5EF4-FFF2-40B4-BE49-F238E27FC236}">
                <a16:creationId xmlns:a16="http://schemas.microsoft.com/office/drawing/2014/main" id="{FA051D0C-8DD1-4950-9DB3-F5E556740E28}"/>
              </a:ext>
            </a:extLst>
          </p:cNvPr>
          <p:cNvSpPr/>
          <p:nvPr/>
        </p:nvSpPr>
        <p:spPr>
          <a:xfrm>
            <a:off x="18898005" y="4413680"/>
            <a:ext cx="5052694" cy="38862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00" b="1" dirty="0">
                <a:solidFill>
                  <a:schemeClr val="tx2"/>
                </a:solidFill>
              </a:rPr>
              <a:t>Unified Repository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E46D257-DEA1-4AC5-A8CA-D23CDE0E7742}"/>
              </a:ext>
            </a:extLst>
          </p:cNvPr>
          <p:cNvSpPr txBox="1"/>
          <p:nvPr/>
        </p:nvSpPr>
        <p:spPr>
          <a:xfrm>
            <a:off x="19447192" y="8579263"/>
            <a:ext cx="493045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b="1" dirty="0">
                <a:solidFill>
                  <a:schemeClr val="tx2"/>
                </a:solidFill>
              </a:rPr>
              <a:t>Reports 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b="1" dirty="0">
                <a:solidFill>
                  <a:schemeClr val="tx2"/>
                </a:solidFill>
              </a:rPr>
              <a:t>Presentations 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b="1" dirty="0">
                <a:solidFill>
                  <a:schemeClr val="tx2"/>
                </a:solidFill>
              </a:rPr>
              <a:t>E-mails 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b="1" dirty="0">
                <a:solidFill>
                  <a:schemeClr val="tx2"/>
                </a:solidFill>
              </a:rPr>
              <a:t>Graphics 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b="1" dirty="0">
                <a:solidFill>
                  <a:schemeClr val="tx2"/>
                </a:solidFill>
              </a:rPr>
              <a:t>News feed 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b="1" dirty="0">
                <a:solidFill>
                  <a:schemeClr val="tx2"/>
                </a:solidFill>
              </a:rPr>
              <a:t>Memos 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b="1" dirty="0">
                <a:solidFill>
                  <a:schemeClr val="tx2"/>
                </a:solidFill>
              </a:rPr>
              <a:t>Employees profiles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US" dirty="0"/>
          </a:p>
        </p:txBody>
      </p:sp>
      <p:cxnSp>
        <p:nvCxnSpPr>
          <p:cNvPr id="17" name="رابط مستقيم 16">
            <a:extLst>
              <a:ext uri="{FF2B5EF4-FFF2-40B4-BE49-F238E27FC236}">
                <a16:creationId xmlns:a16="http://schemas.microsoft.com/office/drawing/2014/main" id="{5AF415C3-2FE7-4E6D-A03C-CACED87A2FFF}"/>
              </a:ext>
            </a:extLst>
          </p:cNvPr>
          <p:cNvCxnSpPr/>
          <p:nvPr/>
        </p:nvCxnSpPr>
        <p:spPr>
          <a:xfrm>
            <a:off x="8229601" y="2794172"/>
            <a:ext cx="7029450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208DF03-E2EE-AF4B-87A5-6148761CFCAF}"/>
              </a:ext>
            </a:extLst>
          </p:cNvPr>
          <p:cNvSpPr txBox="1"/>
          <p:nvPr/>
        </p:nvSpPr>
        <p:spPr>
          <a:xfrm>
            <a:off x="10065586" y="5010689"/>
            <a:ext cx="46882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2"/>
                </a:solidFill>
              </a:rPr>
              <a:t>Create/Capture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2"/>
                </a:solidFill>
              </a:rPr>
              <a:t>Tag 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US" b="1" dirty="0">
              <a:solidFill>
                <a:schemeClr val="tx2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2"/>
                </a:solidFill>
              </a:rPr>
              <a:t>Store/Retrieve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US" b="1" dirty="0">
              <a:solidFill>
                <a:schemeClr val="tx2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2"/>
                </a:solidFill>
              </a:rPr>
              <a:t>Manage/Review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US" b="1" dirty="0">
              <a:solidFill>
                <a:schemeClr val="tx2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2"/>
                </a:solidFill>
              </a:rPr>
              <a:t>Distribute/Publish</a:t>
            </a:r>
            <a:endParaRPr lang="x-none" dirty="0"/>
          </a:p>
        </p:txBody>
      </p:sp>
      <p:sp>
        <p:nvSpPr>
          <p:cNvPr id="13" name="TextBox 11">
            <a:extLst>
              <a:ext uri="{FF2B5EF4-FFF2-40B4-BE49-F238E27FC236}">
                <a16:creationId xmlns:a16="http://schemas.microsoft.com/office/drawing/2014/main" id="{CAC1C2BF-4BD2-764B-9E8D-9BD7410C1B00}"/>
              </a:ext>
            </a:extLst>
          </p:cNvPr>
          <p:cNvSpPr txBox="1"/>
          <p:nvPr/>
        </p:nvSpPr>
        <p:spPr>
          <a:xfrm>
            <a:off x="3263570" y="465326"/>
            <a:ext cx="172842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6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An Enterprise Content Management System</a:t>
            </a:r>
          </a:p>
        </p:txBody>
      </p:sp>
    </p:spTree>
    <p:extLst>
      <p:ext uri="{BB962C8B-B14F-4D97-AF65-F5344CB8AC3E}">
        <p14:creationId xmlns:p14="http://schemas.microsoft.com/office/powerpoint/2010/main" val="22535728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8675649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-439777" y="5050306"/>
            <a:ext cx="9115426" cy="280076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SemiBold" charset="0"/>
                <a:ea typeface="Poppins SemiBold" charset="0"/>
                <a:cs typeface="Poppins SemiBold" charset="0"/>
              </a:rPr>
              <a:t>Knowledge</a:t>
            </a:r>
            <a:r>
              <a:rPr lang="en-US" sz="8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SemiBold" charset="0"/>
                <a:ea typeface="Poppins SemiBold" charset="0"/>
                <a:cs typeface="Poppins SemiBold" charset="0"/>
              </a:rPr>
              <a:t> Network system:</a:t>
            </a:r>
          </a:p>
        </p:txBody>
      </p:sp>
      <p:cxnSp>
        <p:nvCxnSpPr>
          <p:cNvPr id="10" name="Straight Connector 12"/>
          <p:cNvCxnSpPr/>
          <p:nvPr/>
        </p:nvCxnSpPr>
        <p:spPr>
          <a:xfrm>
            <a:off x="1926066" y="8324855"/>
            <a:ext cx="438374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Image result for employees online profiles ">
            <a:extLst>
              <a:ext uri="{FF2B5EF4-FFF2-40B4-BE49-F238E27FC236}">
                <a16:creationId xmlns:a16="http://schemas.microsoft.com/office/drawing/2014/main" id="{E141635D-65F3-4ED9-9773-73C06E526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9626" y="9636903"/>
            <a:ext cx="5303996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employees online experiences ">
            <a:extLst>
              <a:ext uri="{FF2B5EF4-FFF2-40B4-BE49-F238E27FC236}">
                <a16:creationId xmlns:a16="http://schemas.microsoft.com/office/drawing/2014/main" id="{8DE710B8-AE3A-47AE-93D1-CF0A9CFDC6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7"/>
          <a:stretch/>
        </p:blipFill>
        <p:spPr bwMode="auto">
          <a:xfrm>
            <a:off x="18824762" y="9636902"/>
            <a:ext cx="4558719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سهم: لأعلى 1">
            <a:extLst>
              <a:ext uri="{FF2B5EF4-FFF2-40B4-BE49-F238E27FC236}">
                <a16:creationId xmlns:a16="http://schemas.microsoft.com/office/drawing/2014/main" id="{187CB67E-C341-47B1-B6AD-8E8E2F6BF4D5}"/>
              </a:ext>
            </a:extLst>
          </p:cNvPr>
          <p:cNvSpPr/>
          <p:nvPr/>
        </p:nvSpPr>
        <p:spPr>
          <a:xfrm rot="3175060">
            <a:off x="6103898" y="2629272"/>
            <a:ext cx="1743075" cy="2153199"/>
          </a:xfrm>
          <a:prstGeom prst="up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696E4B83-CE7B-4FF7-8BC8-2D6E7CF61D13}"/>
              </a:ext>
            </a:extLst>
          </p:cNvPr>
          <p:cNvSpPr txBox="1"/>
          <p:nvPr/>
        </p:nvSpPr>
        <p:spPr>
          <a:xfrm>
            <a:off x="10181411" y="1072455"/>
            <a:ext cx="118300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2"/>
                </a:solidFill>
              </a:rPr>
              <a:t>Addresses the problem that arises when the appropriate knowledge is not in the form on digital document. </a:t>
            </a:r>
          </a:p>
        </p:txBody>
      </p:sp>
      <p:sp>
        <p:nvSpPr>
          <p:cNvPr id="4" name="سهم: لأسفل 3">
            <a:extLst>
              <a:ext uri="{FF2B5EF4-FFF2-40B4-BE49-F238E27FC236}">
                <a16:creationId xmlns:a16="http://schemas.microsoft.com/office/drawing/2014/main" id="{6EFB75F0-9034-43ED-8E3E-1918AB08997A}"/>
              </a:ext>
            </a:extLst>
          </p:cNvPr>
          <p:cNvSpPr/>
          <p:nvPr/>
        </p:nvSpPr>
        <p:spPr>
          <a:xfrm>
            <a:off x="15087600" y="4365378"/>
            <a:ext cx="2017673" cy="2213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سهم: لأسفل 4">
            <a:extLst>
              <a:ext uri="{FF2B5EF4-FFF2-40B4-BE49-F238E27FC236}">
                <a16:creationId xmlns:a16="http://schemas.microsoft.com/office/drawing/2014/main" id="{F1A9758B-1FF3-4CF9-9892-9D72B5EEE64F}"/>
              </a:ext>
            </a:extLst>
          </p:cNvPr>
          <p:cNvSpPr/>
          <p:nvPr/>
        </p:nvSpPr>
        <p:spPr>
          <a:xfrm rot="5400000">
            <a:off x="15744300" y="9862601"/>
            <a:ext cx="1869782" cy="27204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مربع نص 2">
            <a:extLst>
              <a:ext uri="{FF2B5EF4-FFF2-40B4-BE49-F238E27FC236}">
                <a16:creationId xmlns:a16="http://schemas.microsoft.com/office/drawing/2014/main" id="{9FD5CF3C-8641-654A-AC72-7C7B03C58729}"/>
              </a:ext>
            </a:extLst>
          </p:cNvPr>
          <p:cNvSpPr txBox="1"/>
          <p:nvPr/>
        </p:nvSpPr>
        <p:spPr>
          <a:xfrm>
            <a:off x="10236718" y="5754178"/>
            <a:ext cx="118300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b="1" dirty="0">
              <a:solidFill>
                <a:schemeClr val="tx2"/>
              </a:solidFill>
            </a:endParaRPr>
          </a:p>
          <a:p>
            <a:pPr algn="ctr"/>
            <a:r>
              <a:rPr lang="en-US" sz="4800" b="1" dirty="0">
                <a:solidFill>
                  <a:schemeClr val="tx2"/>
                </a:solidFill>
              </a:rPr>
              <a:t>It provides an online directory of corporate experts and their profiles with details about their abilities, self and experiences.</a:t>
            </a:r>
          </a:p>
        </p:txBody>
      </p:sp>
    </p:spTree>
    <p:extLst>
      <p:ext uri="{BB962C8B-B14F-4D97-AF65-F5344CB8AC3E}">
        <p14:creationId xmlns:p14="http://schemas.microsoft.com/office/powerpoint/2010/main" val="4231280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724342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99046" y="1457357"/>
            <a:ext cx="7207624" cy="144655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SemiBold" charset="0"/>
                <a:ea typeface="Poppins SemiBold" charset="0"/>
                <a:cs typeface="Poppins SemiBold" charset="0"/>
              </a:rPr>
              <a:t>Example: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E8C3F0-E031-0247-B10F-C396A84B4A33}"/>
              </a:ext>
            </a:extLst>
          </p:cNvPr>
          <p:cNvCxnSpPr/>
          <p:nvPr/>
        </p:nvCxnSpPr>
        <p:spPr>
          <a:xfrm>
            <a:off x="2399046" y="3251661"/>
            <a:ext cx="77724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oogle Shape;220;p28">
            <a:extLst>
              <a:ext uri="{FF2B5EF4-FFF2-40B4-BE49-F238E27FC236}">
                <a16:creationId xmlns:a16="http://schemas.microsoft.com/office/drawing/2014/main" id="{E034EA44-1BAB-E043-9A85-58B7225757E9}"/>
              </a:ext>
            </a:extLst>
          </p:cNvPr>
          <p:cNvSpPr txBox="1">
            <a:spLocks/>
          </p:cNvSpPr>
          <p:nvPr/>
        </p:nvSpPr>
        <p:spPr>
          <a:xfrm>
            <a:off x="13079790" y="5162950"/>
            <a:ext cx="10223814" cy="7382924"/>
          </a:xfrm>
          <a:prstGeom prst="rect">
            <a:avLst/>
          </a:prstGeom>
        </p:spPr>
        <p:txBody>
          <a:bodyPr spcFirstLastPara="1" wrap="square" lIns="243737" tIns="243737" rIns="243737" bIns="243737" anchor="t" anchorCtr="0">
            <a:noAutofit/>
          </a:bodyPr>
          <a:lstStyle>
            <a:lvl1pPr marL="457109" indent="-457109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lang="en-US" sz="48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40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6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1810" indent="-761810">
              <a:spcAft>
                <a:spcPts val="4266"/>
              </a:spcAft>
              <a:buClr>
                <a:schemeClr val="accent6"/>
              </a:buClr>
              <a:buSzPct val="120000"/>
              <a:buFont typeface="Wingdings" pitchFamily="2" charset="2"/>
              <a:buChar char="Ø"/>
            </a:pPr>
            <a:endParaRPr lang="en-US" sz="4266" dirty="0"/>
          </a:p>
        </p:txBody>
      </p:sp>
      <p:sp>
        <p:nvSpPr>
          <p:cNvPr id="15" name="Google Shape;220;p28">
            <a:extLst>
              <a:ext uri="{FF2B5EF4-FFF2-40B4-BE49-F238E27FC236}">
                <a16:creationId xmlns:a16="http://schemas.microsoft.com/office/drawing/2014/main" id="{47E50DAA-D139-4A46-9984-6BC53BEC640E}"/>
              </a:ext>
            </a:extLst>
          </p:cNvPr>
          <p:cNvSpPr txBox="1">
            <a:spLocks/>
          </p:cNvSpPr>
          <p:nvPr/>
        </p:nvSpPr>
        <p:spPr>
          <a:xfrm>
            <a:off x="1335430" y="4361263"/>
            <a:ext cx="10223814" cy="7382924"/>
          </a:xfrm>
          <a:prstGeom prst="rect">
            <a:avLst/>
          </a:prstGeom>
        </p:spPr>
        <p:txBody>
          <a:bodyPr spcFirstLastPara="1" wrap="square" lIns="243737" tIns="243737" rIns="243737" bIns="243737" anchor="t" anchorCtr="0">
            <a:noAutofit/>
          </a:bodyPr>
          <a:lstStyle>
            <a:lvl1pPr marL="457109" indent="-457109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lang="en-US" sz="48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40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6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4266"/>
              </a:spcAft>
              <a:buClr>
                <a:schemeClr val="tx1"/>
              </a:buClr>
              <a:buSzPct val="120000"/>
              <a:buNone/>
            </a:pPr>
            <a:r>
              <a:rPr lang="en-US" b="1" dirty="0">
                <a:solidFill>
                  <a:schemeClr val="tx2"/>
                </a:solidFill>
              </a:rPr>
              <a:t>Ask.com is a question answering focused e-business founded in 1996 by Garrett Gruener and David Warthen in Berkeley, California</a:t>
            </a:r>
          </a:p>
          <a:p>
            <a:pPr marL="0" indent="0">
              <a:spcAft>
                <a:spcPts val="4266"/>
              </a:spcAft>
              <a:buClr>
                <a:schemeClr val="tx1"/>
              </a:buClr>
              <a:buSzPct val="120000"/>
              <a:buNone/>
            </a:pPr>
            <a:r>
              <a:rPr lang="en-US" sz="6600" b="1" u="sng" dirty="0">
                <a:solidFill>
                  <a:schemeClr val="bg1"/>
                </a:solidFill>
              </a:rPr>
              <a:t>Advantages:</a:t>
            </a:r>
          </a:p>
          <a:p>
            <a:pPr>
              <a:spcAft>
                <a:spcPts val="4266"/>
              </a:spcAft>
              <a:buClr>
                <a:srgbClr val="000C28"/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2"/>
                </a:solidFill>
              </a:rPr>
              <a:t>What ever information that you need in Business or in your daily life will be available.</a:t>
            </a:r>
          </a:p>
          <a:p>
            <a:pPr marL="761810" indent="-761810">
              <a:spcAft>
                <a:spcPts val="4266"/>
              </a:spcAft>
              <a:buClr>
                <a:schemeClr val="tx1"/>
              </a:buClr>
              <a:buSzPct val="120000"/>
              <a:buFont typeface="Wingdings" pitchFamily="2" charset="2"/>
              <a:buChar char="Ø"/>
            </a:pPr>
            <a:endParaRPr lang="en-US" sz="40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2054" name="Picture 6" descr="Image result for ask">
            <a:extLst>
              <a:ext uri="{FF2B5EF4-FFF2-40B4-BE49-F238E27FC236}">
                <a16:creationId xmlns:a16="http://schemas.microsoft.com/office/drawing/2014/main" id="{DEF61EA3-06F9-4024-AADA-6C08D9DE9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603" y="5280234"/>
            <a:ext cx="6775187" cy="310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red sign with white letters&#10;&#10;Description automatically generated with low confidence">
            <a:extLst>
              <a:ext uri="{FF2B5EF4-FFF2-40B4-BE49-F238E27FC236}">
                <a16:creationId xmlns:a16="http://schemas.microsoft.com/office/drawing/2014/main" id="{E7D36921-3F81-FC44-BFA0-984D0072DC1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9772" y="9149446"/>
            <a:ext cx="5279425" cy="4021162"/>
          </a:xfrm>
          <a:prstGeom prst="rect">
            <a:avLst/>
          </a:prstGeom>
        </p:spPr>
      </p:pic>
      <p:pic>
        <p:nvPicPr>
          <p:cNvPr id="5" name="Picture 4" descr="A picture containing clipart&#10;&#10;Description automatically generated">
            <a:extLst>
              <a:ext uri="{FF2B5EF4-FFF2-40B4-BE49-F238E27FC236}">
                <a16:creationId xmlns:a16="http://schemas.microsoft.com/office/drawing/2014/main" id="{2C148D4B-7240-7A44-BCFE-E3EF5EEE93C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83" r="1"/>
          <a:stretch/>
        </p:blipFill>
        <p:spPr>
          <a:xfrm>
            <a:off x="12005716" y="772591"/>
            <a:ext cx="9114224" cy="402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8549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76;p28">
            <a:extLst>
              <a:ext uri="{FF2B5EF4-FFF2-40B4-BE49-F238E27FC236}">
                <a16:creationId xmlns:a16="http://schemas.microsoft.com/office/drawing/2014/main" id="{B0A183D9-F438-AB40-A73F-0FC721A77C69}"/>
              </a:ext>
            </a:extLst>
          </p:cNvPr>
          <p:cNvSpPr/>
          <p:nvPr/>
        </p:nvSpPr>
        <p:spPr>
          <a:xfrm>
            <a:off x="10525185" y="3126000"/>
            <a:ext cx="6469656" cy="50967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13" name="Rectangle 30">
            <a:extLst>
              <a:ext uri="{FF2B5EF4-FFF2-40B4-BE49-F238E27FC236}">
                <a16:creationId xmlns:a16="http://schemas.microsoft.com/office/drawing/2014/main" id="{9EF7D95B-DD09-452A-8D9C-4D7CC89E752B}"/>
              </a:ext>
            </a:extLst>
          </p:cNvPr>
          <p:cNvSpPr/>
          <p:nvPr/>
        </p:nvSpPr>
        <p:spPr>
          <a:xfrm>
            <a:off x="938477" y="2842054"/>
            <a:ext cx="9205648" cy="9894191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indent="-742950">
              <a:buFont typeface="+mj-lt"/>
              <a:buAutoNum type="arabicParenR"/>
            </a:pPr>
            <a:endParaRPr lang="en-US" sz="4000" b="1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arenR"/>
            </a:pPr>
            <a:endParaRPr lang="en-US" sz="4000" b="1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arenR"/>
            </a:pPr>
            <a:endParaRPr lang="en-US" sz="4000" b="1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arenR"/>
            </a:pPr>
            <a:endParaRPr lang="en-US" sz="4000" b="1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arenR"/>
            </a:pPr>
            <a:endParaRPr lang="en-US" sz="4000" b="1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arenR"/>
            </a:pPr>
            <a:endParaRPr lang="en-US" sz="4000" b="1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arenR"/>
            </a:pPr>
            <a:endParaRPr lang="en-US" sz="4000" b="1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arenR"/>
            </a:pPr>
            <a:endParaRPr lang="en-US" sz="4000" b="1" dirty="0">
              <a:solidFill>
                <a:schemeClr val="tx2"/>
              </a:solidFill>
            </a:endParaRPr>
          </a:p>
        </p:txBody>
      </p:sp>
      <p:pic>
        <p:nvPicPr>
          <p:cNvPr id="4100" name="Picture 4" descr="Image result for book marks on website and highlights on websites ">
            <a:extLst>
              <a:ext uri="{FF2B5EF4-FFF2-40B4-BE49-F238E27FC236}">
                <a16:creationId xmlns:a16="http://schemas.microsoft.com/office/drawing/2014/main" id="{8B680356-4A30-4EF4-B483-8DC857F0E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1685" y="3397197"/>
            <a:ext cx="2942083" cy="272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Google Shape;176;p28">
            <a:extLst>
              <a:ext uri="{FF2B5EF4-FFF2-40B4-BE49-F238E27FC236}">
                <a16:creationId xmlns:a16="http://schemas.microsoft.com/office/drawing/2014/main" id="{B43E40CC-FF25-4169-9BDD-81BC2D95A57E}"/>
              </a:ext>
            </a:extLst>
          </p:cNvPr>
          <p:cNvSpPr/>
          <p:nvPr/>
        </p:nvSpPr>
        <p:spPr>
          <a:xfrm>
            <a:off x="16994841" y="7639465"/>
            <a:ext cx="6828985" cy="50967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pic>
        <p:nvPicPr>
          <p:cNvPr id="4102" name="Picture 6" descr="Image result for Text and image tags ">
            <a:extLst>
              <a:ext uri="{FF2B5EF4-FFF2-40B4-BE49-F238E27FC236}">
                <a16:creationId xmlns:a16="http://schemas.microsoft.com/office/drawing/2014/main" id="{7C706572-DCF6-4D75-8FA4-BFA46BAEC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1042" y="4376407"/>
            <a:ext cx="2676525" cy="293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 for relevent content ">
            <a:extLst>
              <a:ext uri="{FF2B5EF4-FFF2-40B4-BE49-F238E27FC236}">
                <a16:creationId xmlns:a16="http://schemas.microsoft.com/office/drawing/2014/main" id="{3FFEA535-047C-4C1C-9321-880943024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636" y="6308066"/>
            <a:ext cx="1997132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569B93A3-C97E-46DE-9FD4-FA8CB7645E61}"/>
              </a:ext>
            </a:extLst>
          </p:cNvPr>
          <p:cNvSpPr txBox="1"/>
          <p:nvPr/>
        </p:nvSpPr>
        <p:spPr>
          <a:xfrm>
            <a:off x="11241309" y="8404915"/>
            <a:ext cx="50374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</a:rPr>
              <a:t>Highlights to target a specific content</a:t>
            </a: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B4C62314-26DC-4C1C-A311-0184521D4055}"/>
              </a:ext>
            </a:extLst>
          </p:cNvPr>
          <p:cNvSpPr txBox="1"/>
          <p:nvPr/>
        </p:nvSpPr>
        <p:spPr>
          <a:xfrm>
            <a:off x="1583089" y="3814358"/>
            <a:ext cx="7771312" cy="9448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800" dirty="0">
                <a:solidFill>
                  <a:schemeClr val="tx2"/>
                </a:solidFill>
              </a:rPr>
              <a:t>By allowing users to add their bookmarks to Web pages on a public Web site and tag these bookmarks with keywords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US" sz="3800" dirty="0">
              <a:solidFill>
                <a:schemeClr val="tx2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US" sz="3800" dirty="0">
              <a:solidFill>
                <a:schemeClr val="tx2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800" dirty="0">
                <a:solidFill>
                  <a:schemeClr val="tx2"/>
                </a:solidFill>
              </a:rPr>
              <a:t>social bookmarking makes it easier to search for and share information beyond the firm's knowledge resources.</a:t>
            </a:r>
          </a:p>
          <a:p>
            <a:pPr marL="742950" indent="-742950">
              <a:buFont typeface="Courier New" panose="02070309020205020404" pitchFamily="49" charset="0"/>
              <a:buChar char="o"/>
            </a:pPr>
            <a:endParaRPr lang="en-US" sz="3800" dirty="0">
              <a:solidFill>
                <a:schemeClr val="tx2"/>
              </a:solidFill>
            </a:endParaRPr>
          </a:p>
          <a:p>
            <a:pPr marL="742950" indent="-742950">
              <a:buFont typeface="Courier New" panose="02070309020205020404" pitchFamily="49" charset="0"/>
              <a:buChar char="o"/>
            </a:pPr>
            <a:endParaRPr lang="en-US" sz="3800" dirty="0">
              <a:solidFill>
                <a:schemeClr val="tx2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800" dirty="0">
                <a:solidFill>
                  <a:schemeClr val="tx2"/>
                </a:solidFill>
              </a:rPr>
              <a:t>Text and image tags can be used to organize and search for content. </a:t>
            </a:r>
          </a:p>
          <a:p>
            <a:pPr marL="742950" indent="-742950">
              <a:buFont typeface="Courier New" panose="02070309020205020404" pitchFamily="49" charset="0"/>
              <a:buChar char="o"/>
            </a:pPr>
            <a:endParaRPr lang="en-US" sz="3800" dirty="0">
              <a:solidFill>
                <a:schemeClr val="tx2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US" sz="3800" dirty="0"/>
          </a:p>
        </p:txBody>
      </p:sp>
      <p:pic>
        <p:nvPicPr>
          <p:cNvPr id="4106" name="Picture 10" descr="Image result for social bookmarking ">
            <a:extLst>
              <a:ext uri="{FF2B5EF4-FFF2-40B4-BE49-F238E27FC236}">
                <a16:creationId xmlns:a16="http://schemas.microsoft.com/office/drawing/2014/main" id="{A19612BA-FDA6-4F34-945C-8CA155B57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4874" y="8107645"/>
            <a:ext cx="3032757" cy="191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Image result for highlighter marker">
            <a:extLst>
              <a:ext uri="{FF2B5EF4-FFF2-40B4-BE49-F238E27FC236}">
                <a16:creationId xmlns:a16="http://schemas.microsoft.com/office/drawing/2014/main" id="{F0306040-1372-40D5-956E-37B68F0E8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7664" y="8847437"/>
            <a:ext cx="2426097" cy="276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Image result for text highlighting dititally ">
            <a:extLst>
              <a:ext uri="{FF2B5EF4-FFF2-40B4-BE49-F238E27FC236}">
                <a16:creationId xmlns:a16="http://schemas.microsoft.com/office/drawing/2014/main" id="{F8F92027-1488-4477-B0E6-218A284B0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7741" y="10511931"/>
            <a:ext cx="3137560" cy="195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1">
            <a:extLst>
              <a:ext uri="{FF2B5EF4-FFF2-40B4-BE49-F238E27FC236}">
                <a16:creationId xmlns:a16="http://schemas.microsoft.com/office/drawing/2014/main" id="{687DEBC8-D997-BE4B-885D-4736DCC48961}"/>
              </a:ext>
            </a:extLst>
          </p:cNvPr>
          <p:cNvSpPr txBox="1"/>
          <p:nvPr/>
        </p:nvSpPr>
        <p:spPr>
          <a:xfrm>
            <a:off x="1173204" y="411695"/>
            <a:ext cx="200924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6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Collaboration and Social Tools and Learning Management System</a:t>
            </a:r>
          </a:p>
        </p:txBody>
      </p:sp>
    </p:spTree>
    <p:extLst>
      <p:ext uri="{BB962C8B-B14F-4D97-AF65-F5344CB8AC3E}">
        <p14:creationId xmlns:p14="http://schemas.microsoft.com/office/powerpoint/2010/main" val="13375059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8"/>
          <p:cNvSpPr txBox="1">
            <a:spLocks noGrp="1"/>
          </p:cNvSpPr>
          <p:nvPr>
            <p:ph type="body" idx="1"/>
          </p:nvPr>
        </p:nvSpPr>
        <p:spPr>
          <a:xfrm>
            <a:off x="669545" y="5369249"/>
            <a:ext cx="12084509" cy="7382924"/>
          </a:xfrm>
          <a:prstGeom prst="rect">
            <a:avLst/>
          </a:prstGeom>
        </p:spPr>
        <p:txBody>
          <a:bodyPr spcFirstLastPara="1" wrap="square" lIns="243737" tIns="243737" rIns="243737" bIns="243737" anchor="t" anchorCtr="0">
            <a:noAutofit/>
          </a:bodyPr>
          <a:lstStyle/>
          <a:p>
            <a:pPr marL="761810" indent="-761810">
              <a:spcAft>
                <a:spcPts val="4266"/>
              </a:spcAft>
              <a:buClr>
                <a:schemeClr val="accent6"/>
              </a:buClr>
              <a:buSzPct val="120000"/>
              <a:buFont typeface="Wingdings" pitchFamily="2" charset="2"/>
              <a:buChar char="Ø"/>
            </a:pPr>
            <a:r>
              <a:rPr lang="en-US" sz="4266" dirty="0">
                <a:solidFill>
                  <a:schemeClr val="accent2"/>
                </a:solidFill>
              </a:rPr>
              <a:t>The enterprise-wide knowledge systems provide a wide range of capabilities that can be used by many if not all workers and groups in an organization.</a:t>
            </a:r>
          </a:p>
          <a:p>
            <a:pPr marL="761810" indent="-761810">
              <a:spcAft>
                <a:spcPts val="4266"/>
              </a:spcAft>
              <a:buClr>
                <a:schemeClr val="accent6"/>
              </a:buClr>
              <a:buSzPct val="120000"/>
              <a:buFont typeface="Wingdings" pitchFamily="2" charset="2"/>
              <a:buChar char="Ø"/>
            </a:pPr>
            <a:r>
              <a:rPr lang="en-US" sz="4266" dirty="0">
                <a:solidFill>
                  <a:schemeClr val="accent2"/>
                </a:solidFill>
              </a:rPr>
              <a:t>Knowledge workers may include researchers, designers, architects, scientists, and engineers who create knowledge and information for the organization.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6FBC16EC-D82E-4A4F-AA81-A45F2EE33C1B}"/>
              </a:ext>
            </a:extLst>
          </p:cNvPr>
          <p:cNvSpPr txBox="1"/>
          <p:nvPr/>
        </p:nvSpPr>
        <p:spPr>
          <a:xfrm>
            <a:off x="2857525" y="412103"/>
            <a:ext cx="17284259" cy="2006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Knowledge Workers &amp; </a:t>
            </a:r>
          </a:p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Knowledge Work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098E15-6C90-8E4F-93EB-1CE2F93E76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9026" y="3237470"/>
            <a:ext cx="12649701" cy="894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1604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6"/>
          <p:cNvSpPr/>
          <p:nvPr/>
        </p:nvSpPr>
        <p:spPr>
          <a:xfrm>
            <a:off x="898581" y="4000010"/>
            <a:ext cx="6751529" cy="85277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 dirty="0"/>
          </a:p>
        </p:txBody>
      </p:sp>
      <p:sp>
        <p:nvSpPr>
          <p:cNvPr id="408" name="Google Shape;408;p36"/>
          <p:cNvSpPr/>
          <p:nvPr/>
        </p:nvSpPr>
        <p:spPr>
          <a:xfrm>
            <a:off x="8861331" y="4000004"/>
            <a:ext cx="6751529" cy="8527787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 dirty="0"/>
          </a:p>
        </p:txBody>
      </p:sp>
      <p:sp>
        <p:nvSpPr>
          <p:cNvPr id="409" name="Google Shape;409;p36"/>
          <p:cNvSpPr/>
          <p:nvPr/>
        </p:nvSpPr>
        <p:spPr>
          <a:xfrm>
            <a:off x="16727543" y="4010568"/>
            <a:ext cx="6751529" cy="85066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aphicFrame>
        <p:nvGraphicFramePr>
          <p:cNvPr id="411" name="Google Shape;411;p36"/>
          <p:cNvGraphicFramePr/>
          <p:nvPr>
            <p:extLst>
              <p:ext uri="{D42A27DB-BD31-4B8C-83A1-F6EECF244321}">
                <p14:modId xmlns:p14="http://schemas.microsoft.com/office/powerpoint/2010/main" val="3959050775"/>
              </p:ext>
            </p:extLst>
          </p:nvPr>
        </p:nvGraphicFramePr>
        <p:xfrm>
          <a:off x="1365980" y="4594196"/>
          <a:ext cx="5797237" cy="8705022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797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37544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300" dirty="0">
                          <a:solidFill>
                            <a:srgbClr val="434343"/>
                          </a:solidFill>
                          <a:latin typeface="Anton"/>
                          <a:ea typeface="Anton"/>
                          <a:cs typeface="Anton"/>
                          <a:sym typeface="Anton"/>
                        </a:rPr>
                        <a:t>1</a:t>
                      </a:r>
                    </a:p>
                  </a:txBody>
                  <a:tcPr marL="243737" marR="243737" marT="243737" marB="243737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17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4400" dirty="0">
                        <a:solidFill>
                          <a:schemeClr val="accent2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4400" dirty="0">
                          <a:solidFill>
                            <a:schemeClr val="accent2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Keeping the organization current in knowledge as it develops in the external world.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sz="2900" dirty="0">
                        <a:solidFill>
                          <a:schemeClr val="accent2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243737" marR="243737" marT="243737" marB="243737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013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600" dirty="0">
                        <a:solidFill>
                          <a:schemeClr val="accent2"/>
                        </a:solidFill>
                        <a:latin typeface="Anton"/>
                        <a:ea typeface="Anton"/>
                        <a:cs typeface="Anton"/>
                        <a:sym typeface="Anton"/>
                      </a:endParaRPr>
                    </a:p>
                  </a:txBody>
                  <a:tcPr marL="243737" marR="243737" marT="243737" marB="243737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12" name="Google Shape;412;p36"/>
          <p:cNvGraphicFramePr/>
          <p:nvPr>
            <p:extLst>
              <p:ext uri="{D42A27DB-BD31-4B8C-83A1-F6EECF244321}">
                <p14:modId xmlns:p14="http://schemas.microsoft.com/office/powerpoint/2010/main" val="2908262215"/>
              </p:ext>
            </p:extLst>
          </p:nvPr>
        </p:nvGraphicFramePr>
        <p:xfrm>
          <a:off x="9222995" y="4594196"/>
          <a:ext cx="5733765" cy="881929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733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7542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300" dirty="0">
                          <a:solidFill>
                            <a:srgbClr val="434343"/>
                          </a:solidFill>
                          <a:latin typeface="Anton"/>
                          <a:ea typeface="Anton"/>
                          <a:cs typeface="Anton"/>
                          <a:sym typeface="Anton"/>
                        </a:rPr>
                        <a:t>2</a:t>
                      </a:r>
                    </a:p>
                  </a:txBody>
                  <a:tcPr marL="243737" marR="243737" marT="243737" marB="243737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33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4400" dirty="0">
                        <a:solidFill>
                          <a:srgbClr val="434343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4400" dirty="0">
                          <a:solidFill>
                            <a:schemeClr val="accent2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Work as internal consultants regarding their areas of knowledge, ongoing changes and opportunities.</a:t>
                      </a:r>
                    </a:p>
                  </a:txBody>
                  <a:tcPr marL="243737" marR="243737" marT="243737" marB="243737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013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600" dirty="0">
                        <a:solidFill>
                          <a:srgbClr val="434343"/>
                        </a:solidFill>
                        <a:latin typeface="Anton"/>
                        <a:ea typeface="Anton"/>
                        <a:cs typeface="Anton"/>
                        <a:sym typeface="Anton"/>
                      </a:endParaRPr>
                    </a:p>
                  </a:txBody>
                  <a:tcPr marL="243737" marR="243737" marT="243737" marB="243737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13" name="Google Shape;413;p36"/>
          <p:cNvGraphicFramePr/>
          <p:nvPr>
            <p:extLst>
              <p:ext uri="{D42A27DB-BD31-4B8C-83A1-F6EECF244321}">
                <p14:modId xmlns:p14="http://schemas.microsoft.com/office/powerpoint/2010/main" val="2872542362"/>
              </p:ext>
            </p:extLst>
          </p:nvPr>
        </p:nvGraphicFramePr>
        <p:xfrm>
          <a:off x="17214439" y="4594196"/>
          <a:ext cx="5797231" cy="970206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7972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6807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300" dirty="0">
                          <a:solidFill>
                            <a:srgbClr val="434343"/>
                          </a:solidFill>
                          <a:latin typeface="Anton"/>
                          <a:ea typeface="Anton"/>
                          <a:cs typeface="Anton"/>
                          <a:sym typeface="Anton"/>
                        </a:rPr>
                        <a:t>3</a:t>
                      </a:r>
                    </a:p>
                  </a:txBody>
                  <a:tcPr marL="243737" marR="243737" marT="243737" marB="243737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5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4000" dirty="0">
                        <a:solidFill>
                          <a:srgbClr val="434343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4000" dirty="0">
                          <a:solidFill>
                            <a:schemeClr val="accent2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Knowledge workers may include researchers, designers, architects, scientists, and engineers who create knowledge and information for the organization.</a:t>
                      </a:r>
                    </a:p>
                  </a:txBody>
                  <a:tcPr marL="243737" marR="243737" marT="243737" marB="243737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013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600" dirty="0">
                        <a:solidFill>
                          <a:srgbClr val="434343"/>
                        </a:solidFill>
                        <a:latin typeface="Anton"/>
                        <a:ea typeface="Anton"/>
                        <a:cs typeface="Anton"/>
                        <a:sym typeface="Anton"/>
                      </a:endParaRPr>
                    </a:p>
                  </a:txBody>
                  <a:tcPr marL="243737" marR="243737" marT="243737" marB="243737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TextBox 11">
            <a:extLst>
              <a:ext uri="{FF2B5EF4-FFF2-40B4-BE49-F238E27FC236}">
                <a16:creationId xmlns:a16="http://schemas.microsoft.com/office/drawing/2014/main" id="{7B0E1674-6F5B-9043-AE50-115198F38B00}"/>
              </a:ext>
            </a:extLst>
          </p:cNvPr>
          <p:cNvSpPr txBox="1"/>
          <p:nvPr/>
        </p:nvSpPr>
        <p:spPr>
          <a:xfrm>
            <a:off x="3467073" y="423380"/>
            <a:ext cx="15337070" cy="2006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Roles Of Knowledge Workers</a:t>
            </a:r>
          </a:p>
        </p:txBody>
      </p:sp>
    </p:spTree>
    <p:extLst>
      <p:ext uri="{BB962C8B-B14F-4D97-AF65-F5344CB8AC3E}">
        <p14:creationId xmlns:p14="http://schemas.microsoft.com/office/powerpoint/2010/main" val="14381510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0">
            <a:extLst>
              <a:ext uri="{FF2B5EF4-FFF2-40B4-BE49-F238E27FC236}">
                <a16:creationId xmlns:a16="http://schemas.microsoft.com/office/drawing/2014/main" id="{2DE8C1E7-3AE9-0C47-8CD8-CCE963BD8DD5}"/>
              </a:ext>
            </a:extLst>
          </p:cNvPr>
          <p:cNvSpPr/>
          <p:nvPr/>
        </p:nvSpPr>
        <p:spPr>
          <a:xfrm>
            <a:off x="2226062" y="3640098"/>
            <a:ext cx="10282196" cy="9162846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B2E0F9F-A2FE-024D-A5B8-48B2829C4315}"/>
              </a:ext>
            </a:extLst>
          </p:cNvPr>
          <p:cNvCxnSpPr>
            <a:cxnSpLocks/>
          </p:cNvCxnSpPr>
          <p:nvPr/>
        </p:nvCxnSpPr>
        <p:spPr>
          <a:xfrm>
            <a:off x="10688994" y="3033187"/>
            <a:ext cx="299965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Google Shape;220;p28">
            <a:extLst>
              <a:ext uri="{FF2B5EF4-FFF2-40B4-BE49-F238E27FC236}">
                <a16:creationId xmlns:a16="http://schemas.microsoft.com/office/drawing/2014/main" id="{1F6257A3-3A45-7C45-BAD7-805BB354710B}"/>
              </a:ext>
            </a:extLst>
          </p:cNvPr>
          <p:cNvSpPr txBox="1">
            <a:spLocks/>
          </p:cNvSpPr>
          <p:nvPr/>
        </p:nvSpPr>
        <p:spPr>
          <a:xfrm>
            <a:off x="3758827" y="5996165"/>
            <a:ext cx="7286162" cy="5689529"/>
          </a:xfrm>
          <a:prstGeom prst="rect">
            <a:avLst/>
          </a:prstGeom>
        </p:spPr>
        <p:txBody>
          <a:bodyPr spcFirstLastPara="1" wrap="square" lIns="243737" tIns="243737" rIns="243737" bIns="243737" anchor="t" anchorCtr="0">
            <a:noAutofit/>
          </a:bodyPr>
          <a:lstStyle>
            <a:lvl1pPr marL="457109" indent="-457109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lang="en-US" sz="48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40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6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4266"/>
              </a:spcAft>
              <a:buClr>
                <a:schemeClr val="accent6"/>
              </a:buClr>
              <a:buSzPct val="120000"/>
              <a:buNone/>
            </a:pPr>
            <a:endParaRPr lang="en-US" sz="4266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F5EAEBA7-0AE4-3240-AEF1-85C250EA4DAD}"/>
              </a:ext>
            </a:extLst>
          </p:cNvPr>
          <p:cNvSpPr txBox="1"/>
          <p:nvPr/>
        </p:nvSpPr>
        <p:spPr>
          <a:xfrm>
            <a:off x="4520288" y="741760"/>
            <a:ext cx="15337070" cy="2006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Roles Of Knowledge Workers </a:t>
            </a:r>
          </a:p>
        </p:txBody>
      </p:sp>
      <p:sp>
        <p:nvSpPr>
          <p:cNvPr id="9" name="مستطيل 1">
            <a:extLst>
              <a:ext uri="{FF2B5EF4-FFF2-40B4-BE49-F238E27FC236}">
                <a16:creationId xmlns:a16="http://schemas.microsoft.com/office/drawing/2014/main" id="{CA17C80B-3197-5944-B171-01463C9DAFAE}"/>
              </a:ext>
            </a:extLst>
          </p:cNvPr>
          <p:cNvSpPr/>
          <p:nvPr/>
        </p:nvSpPr>
        <p:spPr>
          <a:xfrm>
            <a:off x="3029552" y="4769072"/>
            <a:ext cx="8437518" cy="7793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ts val="4040"/>
              </a:lnSpc>
              <a:buFont typeface="Wingdings" pitchFamily="2" charset="2"/>
              <a:buChar char="Ø"/>
            </a:pPr>
            <a:r>
              <a:rPr lang="en-US" sz="4000" dirty="0">
                <a:solidFill>
                  <a:schemeClr val="accent2"/>
                </a:solidFill>
              </a:rPr>
              <a:t>Knowledge workers also need highly specialized knowledge work systems with powerful graphics, analytical tools, communications and capabilities.</a:t>
            </a:r>
          </a:p>
          <a:p>
            <a:pPr marL="571500" indent="-571500">
              <a:lnSpc>
                <a:spcPts val="4040"/>
              </a:lnSpc>
              <a:buFont typeface="Wingdings" pitchFamily="2" charset="2"/>
              <a:buChar char="Ø"/>
            </a:pPr>
            <a:endParaRPr lang="en-US" sz="4000" dirty="0">
              <a:solidFill>
                <a:schemeClr val="accent2"/>
              </a:solidFill>
            </a:endParaRPr>
          </a:p>
          <a:p>
            <a:pPr marL="571500" indent="-571500">
              <a:lnSpc>
                <a:spcPts val="4040"/>
              </a:lnSpc>
              <a:buFont typeface="Wingdings" pitchFamily="2" charset="2"/>
              <a:buChar char="Ø"/>
            </a:pPr>
            <a:r>
              <a:rPr lang="en-US" sz="4000" dirty="0">
                <a:solidFill>
                  <a:schemeClr val="accent2"/>
                </a:solidFill>
              </a:rPr>
              <a:t>These systems should also give the worker quick and easy access to external databases.  </a:t>
            </a:r>
          </a:p>
          <a:p>
            <a:pPr marL="571500" indent="-571500">
              <a:lnSpc>
                <a:spcPts val="4040"/>
              </a:lnSpc>
              <a:buFont typeface="Wingdings" pitchFamily="2" charset="2"/>
              <a:buChar char="Ø"/>
            </a:pPr>
            <a:endParaRPr lang="en-US" sz="4000" dirty="0">
              <a:solidFill>
                <a:schemeClr val="accent2"/>
              </a:solidFill>
              <a:ea typeface="Poppins Light" charset="0"/>
              <a:cs typeface="Poppins Light" charset="0"/>
            </a:endParaRPr>
          </a:p>
          <a:p>
            <a:pPr marL="571500" indent="-571500">
              <a:lnSpc>
                <a:spcPts val="4040"/>
              </a:lnSpc>
              <a:buFont typeface="Wingdings" pitchFamily="2" charset="2"/>
              <a:buChar char="Ø"/>
            </a:pPr>
            <a:r>
              <a:rPr lang="en-US" sz="4000" dirty="0">
                <a:solidFill>
                  <a:schemeClr val="accent2"/>
                </a:solidFill>
                <a:ea typeface="Poppins Light" charset="0"/>
                <a:cs typeface="Poppins Light" charset="0"/>
              </a:rPr>
              <a:t>Knowledge work systems require strong links to external knowledge bases in addition to specialized hardware and software. </a:t>
            </a:r>
          </a:p>
          <a:p>
            <a:pPr marL="571500" indent="-571500">
              <a:lnSpc>
                <a:spcPts val="4040"/>
              </a:lnSpc>
              <a:buFont typeface="Wingdings" pitchFamily="2" charset="2"/>
              <a:buChar char="Ø"/>
            </a:pPr>
            <a:endParaRPr lang="en-US" sz="4000" dirty="0">
              <a:solidFill>
                <a:schemeClr val="accent2"/>
              </a:solidFill>
              <a:ea typeface="Poppins Light" charset="0"/>
              <a:cs typeface="Poppins Light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6E7583A5-0D32-4B44-ABE7-26E3D64C07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06" r="8428" b="2888"/>
          <a:stretch/>
        </p:blipFill>
        <p:spPr>
          <a:xfrm>
            <a:off x="12508257" y="3640115"/>
            <a:ext cx="10282197" cy="916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116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071AD0-EA54-C443-A002-53C68B3FE405}"/>
              </a:ext>
            </a:extLst>
          </p:cNvPr>
          <p:cNvCxnSpPr>
            <a:cxnSpLocks/>
          </p:cNvCxnSpPr>
          <p:nvPr/>
        </p:nvCxnSpPr>
        <p:spPr>
          <a:xfrm flipV="1">
            <a:off x="20090722" y="7837808"/>
            <a:ext cx="0" cy="97175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1963CB5-63EF-1544-B740-553525BF6FFE}"/>
              </a:ext>
            </a:extLst>
          </p:cNvPr>
          <p:cNvCxnSpPr>
            <a:cxnSpLocks/>
          </p:cNvCxnSpPr>
          <p:nvPr/>
        </p:nvCxnSpPr>
        <p:spPr>
          <a:xfrm flipV="1">
            <a:off x="12188825" y="6973145"/>
            <a:ext cx="0" cy="97175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55DAB9A-7B28-9645-82DA-5F0D2B6F301C}"/>
              </a:ext>
            </a:extLst>
          </p:cNvPr>
          <p:cNvCxnSpPr>
            <a:cxnSpLocks/>
          </p:cNvCxnSpPr>
          <p:nvPr/>
        </p:nvCxnSpPr>
        <p:spPr>
          <a:xfrm flipV="1">
            <a:off x="4629068" y="7944895"/>
            <a:ext cx="0" cy="97175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8" name="Google Shape;448;p37"/>
          <p:cNvCxnSpPr/>
          <p:nvPr/>
        </p:nvCxnSpPr>
        <p:spPr>
          <a:xfrm>
            <a:off x="801791" y="7946956"/>
            <a:ext cx="22774068" cy="1600"/>
          </a:xfrm>
          <a:prstGeom prst="bentConnector3">
            <a:avLst>
              <a:gd name="adj1" fmla="val 50000"/>
            </a:avLst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49" name="Google Shape;449;p37"/>
          <p:cNvSpPr/>
          <p:nvPr/>
        </p:nvSpPr>
        <p:spPr>
          <a:xfrm>
            <a:off x="4351422" y="7680768"/>
            <a:ext cx="526263" cy="526263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451" name="Google Shape;451;p37"/>
          <p:cNvSpPr/>
          <p:nvPr/>
        </p:nvSpPr>
        <p:spPr>
          <a:xfrm>
            <a:off x="19827623" y="7680768"/>
            <a:ext cx="526263" cy="526263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452" name="Google Shape;452;p37"/>
          <p:cNvSpPr/>
          <p:nvPr/>
        </p:nvSpPr>
        <p:spPr>
          <a:xfrm>
            <a:off x="11906175" y="7680768"/>
            <a:ext cx="526263" cy="526263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19" name="Google Shape;454;p37">
            <a:extLst>
              <a:ext uri="{FF2B5EF4-FFF2-40B4-BE49-F238E27FC236}">
                <a16:creationId xmlns:a16="http://schemas.microsoft.com/office/drawing/2014/main" id="{49A80F81-F158-AC40-99ED-5A42779AC3D8}"/>
              </a:ext>
            </a:extLst>
          </p:cNvPr>
          <p:cNvSpPr txBox="1">
            <a:spLocks/>
          </p:cNvSpPr>
          <p:nvPr/>
        </p:nvSpPr>
        <p:spPr>
          <a:xfrm>
            <a:off x="1550089" y="5558590"/>
            <a:ext cx="5695725" cy="962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kern="1200">
                <a:solidFill>
                  <a:schemeClr val="tx1"/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pPr algn="ctr"/>
            <a:endParaRPr lang="en-US" sz="66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Google Shape;454;p37">
            <a:extLst>
              <a:ext uri="{FF2B5EF4-FFF2-40B4-BE49-F238E27FC236}">
                <a16:creationId xmlns:a16="http://schemas.microsoft.com/office/drawing/2014/main" id="{D75892F2-5242-2243-B6A2-F1BEDD37F754}"/>
              </a:ext>
            </a:extLst>
          </p:cNvPr>
          <p:cNvSpPr txBox="1">
            <a:spLocks/>
          </p:cNvSpPr>
          <p:nvPr/>
        </p:nvSpPr>
        <p:spPr>
          <a:xfrm>
            <a:off x="7814195" y="9370258"/>
            <a:ext cx="3629421" cy="962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kern="1200">
                <a:solidFill>
                  <a:schemeClr val="tx1"/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pPr algn="ctr"/>
            <a:endParaRPr lang="en-US" sz="66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Google Shape;454;p37">
            <a:extLst>
              <a:ext uri="{FF2B5EF4-FFF2-40B4-BE49-F238E27FC236}">
                <a16:creationId xmlns:a16="http://schemas.microsoft.com/office/drawing/2014/main" id="{3F682C0B-06C0-B74A-BA2C-3572BF68283D}"/>
              </a:ext>
            </a:extLst>
          </p:cNvPr>
          <p:cNvSpPr txBox="1">
            <a:spLocks/>
          </p:cNvSpPr>
          <p:nvPr/>
        </p:nvSpPr>
        <p:spPr>
          <a:xfrm>
            <a:off x="18276011" y="9370258"/>
            <a:ext cx="3629421" cy="962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kern="1200">
                <a:solidFill>
                  <a:schemeClr val="tx1"/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pPr algn="ctr"/>
            <a:endParaRPr lang="en-US" sz="66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2" name="Google Shape;454;p37">
            <a:extLst>
              <a:ext uri="{FF2B5EF4-FFF2-40B4-BE49-F238E27FC236}">
                <a16:creationId xmlns:a16="http://schemas.microsoft.com/office/drawing/2014/main" id="{77AEDB05-6836-1843-8D39-165EAFCCF56B}"/>
              </a:ext>
            </a:extLst>
          </p:cNvPr>
          <p:cNvSpPr txBox="1">
            <a:spLocks/>
          </p:cNvSpPr>
          <p:nvPr/>
        </p:nvSpPr>
        <p:spPr>
          <a:xfrm>
            <a:off x="12924059" y="5558590"/>
            <a:ext cx="3629421" cy="962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kern="1200">
                <a:solidFill>
                  <a:schemeClr val="tx1"/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pPr algn="ctr"/>
            <a:endParaRPr lang="en-US" sz="66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6096FA01-6A30-0845-99CE-1992EC00CE55}"/>
              </a:ext>
            </a:extLst>
          </p:cNvPr>
          <p:cNvSpPr txBox="1"/>
          <p:nvPr/>
        </p:nvSpPr>
        <p:spPr>
          <a:xfrm>
            <a:off x="1216410" y="407811"/>
            <a:ext cx="206890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Examples Of Knowledge Work Systems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2852B1-39C6-4F43-9078-90C9618907D8}"/>
              </a:ext>
            </a:extLst>
          </p:cNvPr>
          <p:cNvSpPr txBox="1"/>
          <p:nvPr/>
        </p:nvSpPr>
        <p:spPr>
          <a:xfrm>
            <a:off x="1725230" y="9367059"/>
            <a:ext cx="58076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accent4"/>
                </a:solidFill>
              </a:rPr>
              <a:t>CAD Systems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711CCC-A84E-7841-AE96-73FFF27CE16A}"/>
              </a:ext>
            </a:extLst>
          </p:cNvPr>
          <p:cNvSpPr txBox="1"/>
          <p:nvPr/>
        </p:nvSpPr>
        <p:spPr>
          <a:xfrm>
            <a:off x="8707018" y="5772532"/>
            <a:ext cx="69245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accent4"/>
                </a:solidFill>
              </a:rPr>
              <a:t>Virtual Reality Systems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978A698-EDA9-8442-B205-0758D158E830}"/>
              </a:ext>
            </a:extLst>
          </p:cNvPr>
          <p:cNvSpPr txBox="1"/>
          <p:nvPr/>
        </p:nvSpPr>
        <p:spPr>
          <a:xfrm>
            <a:off x="16553480" y="9113272"/>
            <a:ext cx="70223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accent4"/>
                </a:solidFill>
              </a:rPr>
              <a:t>Investment Workstations </a:t>
            </a:r>
          </a:p>
        </p:txBody>
      </p:sp>
    </p:spTree>
    <p:extLst>
      <p:ext uri="{BB962C8B-B14F-4D97-AF65-F5344CB8AC3E}">
        <p14:creationId xmlns:p14="http://schemas.microsoft.com/office/powerpoint/2010/main" val="38777093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1" y="0"/>
            <a:ext cx="8675649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3934221" y="6858000"/>
            <a:ext cx="119292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01950" y="4843788"/>
            <a:ext cx="56717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400" b="1" spc="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Contents</a:t>
            </a:r>
          </a:p>
        </p:txBody>
      </p:sp>
      <p:sp>
        <p:nvSpPr>
          <p:cNvPr id="22" name="Hexagon 21"/>
          <p:cNvSpPr/>
          <p:nvPr/>
        </p:nvSpPr>
        <p:spPr>
          <a:xfrm rot="5400000">
            <a:off x="3390959" y="2597157"/>
            <a:ext cx="1893728" cy="1632524"/>
          </a:xfrm>
          <a:prstGeom prst="hexagon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Shape 2785"/>
          <p:cNvSpPr/>
          <p:nvPr/>
        </p:nvSpPr>
        <p:spPr>
          <a:xfrm>
            <a:off x="3934221" y="3083198"/>
            <a:ext cx="807204" cy="6604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363422BC-8A88-0C4E-A704-1D26462C2D2C}"/>
              </a:ext>
            </a:extLst>
          </p:cNvPr>
          <p:cNvSpPr txBox="1"/>
          <p:nvPr/>
        </p:nvSpPr>
        <p:spPr>
          <a:xfrm>
            <a:off x="8815433" y="6969238"/>
            <a:ext cx="11840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11.3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E15C9FC5-28A9-B141-9502-DA4826641D67}"/>
              </a:ext>
            </a:extLst>
          </p:cNvPr>
          <p:cNvSpPr txBox="1"/>
          <p:nvPr/>
        </p:nvSpPr>
        <p:spPr>
          <a:xfrm>
            <a:off x="9378605" y="4325093"/>
            <a:ext cx="1414866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Enterprise-wide knowledge management system.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Knowledge Network system.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Collaboration and social tools and learning management system. </a:t>
            </a:r>
          </a:p>
        </p:txBody>
      </p:sp>
      <p:cxnSp>
        <p:nvCxnSpPr>
          <p:cNvPr id="25" name="رابط مستقيم 24">
            <a:extLst>
              <a:ext uri="{FF2B5EF4-FFF2-40B4-BE49-F238E27FC236}">
                <a16:creationId xmlns:a16="http://schemas.microsoft.com/office/drawing/2014/main" id="{5B21B925-9963-4CC7-A6CA-FD9794B32312}"/>
              </a:ext>
            </a:extLst>
          </p:cNvPr>
          <p:cNvCxnSpPr/>
          <p:nvPr/>
        </p:nvCxnSpPr>
        <p:spPr>
          <a:xfrm>
            <a:off x="8432864" y="6969238"/>
            <a:ext cx="157020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>
            <a:extLst>
              <a:ext uri="{FF2B5EF4-FFF2-40B4-BE49-F238E27FC236}">
                <a16:creationId xmlns:a16="http://schemas.microsoft.com/office/drawing/2014/main" id="{5FE89030-B386-4645-86B3-A2E783E2DDE1}"/>
              </a:ext>
            </a:extLst>
          </p:cNvPr>
          <p:cNvCxnSpPr/>
          <p:nvPr/>
        </p:nvCxnSpPr>
        <p:spPr>
          <a:xfrm>
            <a:off x="8675648" y="3737584"/>
            <a:ext cx="157020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26">
            <a:extLst>
              <a:ext uri="{FF2B5EF4-FFF2-40B4-BE49-F238E27FC236}">
                <a16:creationId xmlns:a16="http://schemas.microsoft.com/office/drawing/2014/main" id="{40690CB9-769D-4318-9161-FD1E6E5375CC}"/>
              </a:ext>
            </a:extLst>
          </p:cNvPr>
          <p:cNvCxnSpPr>
            <a:cxnSpLocks/>
          </p:cNvCxnSpPr>
          <p:nvPr/>
        </p:nvCxnSpPr>
        <p:spPr>
          <a:xfrm>
            <a:off x="8675647" y="10103574"/>
            <a:ext cx="1613999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مربع نص 4">
            <a:extLst>
              <a:ext uri="{FF2B5EF4-FFF2-40B4-BE49-F238E27FC236}">
                <a16:creationId xmlns:a16="http://schemas.microsoft.com/office/drawing/2014/main" id="{41D45D8E-26DD-46B1-AA0A-41F211D715BB}"/>
              </a:ext>
            </a:extLst>
          </p:cNvPr>
          <p:cNvSpPr txBox="1"/>
          <p:nvPr/>
        </p:nvSpPr>
        <p:spPr>
          <a:xfrm>
            <a:off x="8675647" y="34265"/>
            <a:ext cx="3360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11.1</a:t>
            </a: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AA10D692-DC81-E643-8BAE-BDDA580C757B}"/>
              </a:ext>
            </a:extLst>
          </p:cNvPr>
          <p:cNvSpPr txBox="1"/>
          <p:nvPr/>
        </p:nvSpPr>
        <p:spPr>
          <a:xfrm>
            <a:off x="9378605" y="539441"/>
            <a:ext cx="1505446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Introduction.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rgbClr val="000000">
                    <a:lumMod val="50000"/>
                    <a:lumOff val="50000"/>
                  </a:srgbClr>
                </a:solidFill>
                <a:latin typeface="Lato Black" charset="0"/>
                <a:ea typeface="Lato Black" charset="0"/>
                <a:cs typeface="Lato Black" charset="0"/>
              </a:rPr>
              <a:t>Why knowledge Management is important.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Important dimensions of knowledge.</a:t>
            </a:r>
          </a:p>
          <a:p>
            <a:pPr marL="571500" lvl="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rgbClr val="000000">
                    <a:lumMod val="50000"/>
                    <a:lumOff val="50000"/>
                  </a:srgbClr>
                </a:solidFill>
                <a:latin typeface="Lato Black" charset="0"/>
                <a:ea typeface="Lato Black" charset="0"/>
                <a:cs typeface="Lato Black" charset="0"/>
              </a:rPr>
              <a:t>The knowledge management value chain.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rgbClr val="000000">
                    <a:lumMod val="50000"/>
                    <a:lumOff val="50000"/>
                  </a:srgbClr>
                </a:solidFill>
                <a:latin typeface="Lato Black" charset="0"/>
                <a:ea typeface="Lato Black" charset="0"/>
                <a:cs typeface="Lato Black" charset="0"/>
              </a:rPr>
              <a:t>Types of knowledge management systems</a:t>
            </a:r>
            <a:endParaRPr lang="en-US" sz="3400" spc="800" dirty="0">
              <a:solidFill>
                <a:schemeClr val="accent4">
                  <a:lumMod val="50000"/>
                  <a:lumOff val="50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  <a:p>
            <a:pPr marL="571500" indent="-571500">
              <a:buFont typeface="Courier New" pitchFamily="49" charset="0"/>
              <a:buChar char="o"/>
            </a:pPr>
            <a:endParaRPr lang="en-US" sz="3400" spc="800" dirty="0">
              <a:solidFill>
                <a:schemeClr val="accent4">
                  <a:lumMod val="50000"/>
                  <a:lumOff val="50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41D45D8E-26DD-46B1-AA0A-41F211D715BB}"/>
              </a:ext>
            </a:extLst>
          </p:cNvPr>
          <p:cNvSpPr txBox="1"/>
          <p:nvPr/>
        </p:nvSpPr>
        <p:spPr>
          <a:xfrm>
            <a:off x="8675647" y="3743640"/>
            <a:ext cx="3360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11.2</a:t>
            </a: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6B749A6C-C5EA-FA45-8765-F9400058F7A3}"/>
              </a:ext>
            </a:extLst>
          </p:cNvPr>
          <p:cNvSpPr txBox="1"/>
          <p:nvPr/>
        </p:nvSpPr>
        <p:spPr>
          <a:xfrm>
            <a:off x="9637838" y="7600425"/>
            <a:ext cx="1570200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Knowledge Workers &amp; Knowledge Work.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Roles Of Knowledge Workers.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Examples Of Knowledge Work Systems.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Functions Of Knowledge Work Systems.</a:t>
            </a:r>
          </a:p>
          <a:p>
            <a:pPr marL="571500" indent="-571500">
              <a:buFont typeface="Courier New" pitchFamily="49" charset="0"/>
              <a:buChar char="o"/>
            </a:pPr>
            <a:endParaRPr lang="en-US" sz="3400" spc="800" dirty="0">
              <a:solidFill>
                <a:schemeClr val="accent4">
                  <a:lumMod val="50000"/>
                  <a:lumOff val="50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2DA21404-7915-F642-BEC8-3A0AC7E12D83}"/>
              </a:ext>
            </a:extLst>
          </p:cNvPr>
          <p:cNvSpPr txBox="1"/>
          <p:nvPr/>
        </p:nvSpPr>
        <p:spPr>
          <a:xfrm>
            <a:off x="8915360" y="10306163"/>
            <a:ext cx="11840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11.4</a:t>
            </a:r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id="{1ABDD444-D85C-7F49-A975-7C446C60959C}"/>
              </a:ext>
            </a:extLst>
          </p:cNvPr>
          <p:cNvSpPr txBox="1"/>
          <p:nvPr/>
        </p:nvSpPr>
        <p:spPr>
          <a:xfrm>
            <a:off x="9860260" y="10837895"/>
            <a:ext cx="1570200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Intelligent Techniques.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Types Of Intelligent Techniques.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Fuzzy Logic Systems.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Capturing Knowledge: Expert Systems.</a:t>
            </a:r>
          </a:p>
          <a:p>
            <a:pPr marL="571500" indent="-571500">
              <a:buFont typeface="Courier New" pitchFamily="49" charset="0"/>
              <a:buChar char="o"/>
            </a:pPr>
            <a:r>
              <a:rPr lang="en-US" sz="3400" spc="800" dirty="0">
                <a:solidFill>
                  <a:schemeClr val="accent4">
                    <a:lumMod val="50000"/>
                    <a:lumOff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Conclusion.</a:t>
            </a:r>
          </a:p>
          <a:p>
            <a:pPr marL="571500" indent="-571500">
              <a:buFont typeface="Courier New" pitchFamily="49" charset="0"/>
              <a:buChar char="o"/>
            </a:pPr>
            <a:endParaRPr lang="en-US" sz="3400" spc="800" dirty="0">
              <a:solidFill>
                <a:schemeClr val="accent4">
                  <a:lumMod val="50000"/>
                  <a:lumOff val="50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  <a:p>
            <a:pPr marL="571500" indent="-571500">
              <a:buFont typeface="Courier New" pitchFamily="49" charset="0"/>
              <a:buChar char="o"/>
            </a:pPr>
            <a:endParaRPr lang="en-US" sz="3400" spc="800" dirty="0">
              <a:solidFill>
                <a:schemeClr val="accent4">
                  <a:lumMod val="50000"/>
                  <a:lumOff val="50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  <a:p>
            <a:pPr marL="571500" indent="-571500">
              <a:buFont typeface="Courier New" pitchFamily="49" charset="0"/>
              <a:buChar char="o"/>
            </a:pPr>
            <a:endParaRPr lang="en-US" sz="3400" spc="800" dirty="0">
              <a:solidFill>
                <a:schemeClr val="accent4">
                  <a:lumMod val="50000"/>
                  <a:lumOff val="50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  <a:p>
            <a:pPr marL="571500" indent="-571500">
              <a:buFont typeface="Courier New" pitchFamily="49" charset="0"/>
              <a:buChar char="o"/>
            </a:pPr>
            <a:endParaRPr lang="en-US" sz="3400" spc="800" dirty="0">
              <a:solidFill>
                <a:schemeClr val="accent4">
                  <a:lumMod val="50000"/>
                  <a:lumOff val="50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382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traight Connector 54"/>
          <p:cNvCxnSpPr/>
          <p:nvPr/>
        </p:nvCxnSpPr>
        <p:spPr>
          <a:xfrm>
            <a:off x="8492436" y="2053259"/>
            <a:ext cx="7803691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30"/>
          <p:cNvSpPr/>
          <p:nvPr/>
        </p:nvSpPr>
        <p:spPr>
          <a:xfrm>
            <a:off x="11176430" y="10199887"/>
            <a:ext cx="12096606" cy="3048840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BF93E0B8-097C-5244-82AB-E5AEF18D5870}"/>
              </a:ext>
            </a:extLst>
          </p:cNvPr>
          <p:cNvSpPr txBox="1"/>
          <p:nvPr/>
        </p:nvSpPr>
        <p:spPr>
          <a:xfrm>
            <a:off x="4668569" y="615394"/>
            <a:ext cx="15337070" cy="105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0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Cont. </a:t>
            </a:r>
          </a:p>
        </p:txBody>
      </p:sp>
      <p:sp>
        <p:nvSpPr>
          <p:cNvPr id="24" name="Rectangle 30"/>
          <p:cNvSpPr/>
          <p:nvPr/>
        </p:nvSpPr>
        <p:spPr>
          <a:xfrm>
            <a:off x="5696538" y="6576752"/>
            <a:ext cx="12096605" cy="304884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30"/>
          <p:cNvSpPr/>
          <p:nvPr/>
        </p:nvSpPr>
        <p:spPr>
          <a:xfrm>
            <a:off x="976254" y="2981258"/>
            <a:ext cx="12096605" cy="3048838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5785E3-7DF9-3845-8FE1-C13239B9DE12}"/>
              </a:ext>
            </a:extLst>
          </p:cNvPr>
          <p:cNvSpPr txBox="1"/>
          <p:nvPr/>
        </p:nvSpPr>
        <p:spPr>
          <a:xfrm>
            <a:off x="1310674" y="3270683"/>
            <a:ext cx="1176218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4"/>
              </a:buClr>
            </a:pPr>
            <a:r>
              <a:rPr lang="en-US" sz="4000" b="1" dirty="0">
                <a:solidFill>
                  <a:schemeClr val="accent4"/>
                </a:solidFill>
              </a:rPr>
              <a:t>Computer Aided Design (CAD):</a:t>
            </a:r>
          </a:p>
          <a:p>
            <a:pPr marL="571500" indent="-571500">
              <a:buClr>
                <a:schemeClr val="accent4"/>
              </a:buClr>
              <a:buFont typeface="Wingdings" pitchFamily="2" charset="2"/>
              <a:buChar char="Ø"/>
            </a:pPr>
            <a:endParaRPr lang="en-US" b="1" dirty="0">
              <a:solidFill>
                <a:schemeClr val="accent4"/>
              </a:solidFill>
            </a:endParaRPr>
          </a:p>
          <a:p>
            <a:pPr marL="571500" indent="-571500">
              <a:buClr>
                <a:schemeClr val="accent4"/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accent4"/>
                </a:solidFill>
              </a:rPr>
              <a:t>It automates the creation and revision of designs, using computers and sophisticated graphics software.</a:t>
            </a:r>
          </a:p>
          <a:p>
            <a:endParaRPr lang="x-non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1960F1-11ED-5440-AB26-F390DC63CC6E}"/>
              </a:ext>
            </a:extLst>
          </p:cNvPr>
          <p:cNvSpPr txBox="1"/>
          <p:nvPr/>
        </p:nvSpPr>
        <p:spPr>
          <a:xfrm>
            <a:off x="7024556" y="6858000"/>
            <a:ext cx="91876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4"/>
              </a:buClr>
            </a:pPr>
            <a:endParaRPr lang="en-US" sz="4000" b="1" dirty="0">
              <a:solidFill>
                <a:schemeClr val="accent4"/>
              </a:solidFill>
            </a:endParaRPr>
          </a:p>
          <a:p>
            <a:pPr marL="571500" indent="-571500">
              <a:buClr>
                <a:schemeClr val="accent4"/>
              </a:buClr>
              <a:buFont typeface="Wingdings" pitchFamily="2" charset="2"/>
              <a:buChar char="Ø"/>
            </a:pPr>
            <a:r>
              <a:rPr lang="en-US" sz="4000" dirty="0">
                <a:solidFill>
                  <a:schemeClr val="accent4"/>
                </a:solidFill>
              </a:rPr>
              <a:t>CAD systems are able to supply data for 3D printing.</a:t>
            </a:r>
          </a:p>
          <a:p>
            <a:endParaRPr lang="x-none" sz="4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DD76E2-FF89-6142-9362-0D4296423524}"/>
              </a:ext>
            </a:extLst>
          </p:cNvPr>
          <p:cNvSpPr txBox="1"/>
          <p:nvPr/>
        </p:nvSpPr>
        <p:spPr>
          <a:xfrm>
            <a:off x="11744840" y="10874046"/>
            <a:ext cx="11318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chemeClr val="accent4"/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accent4"/>
                </a:solidFill>
              </a:rPr>
              <a:t>CAD systems improve the quality and precision of product design by performing much of the design and testing work on the computer.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213019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23" grpId="0" animBg="1"/>
      <p:bldP spid="2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175" y="1786"/>
            <a:ext cx="8673389" cy="137124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594421" y="6654434"/>
            <a:ext cx="1192612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01819" y="4844314"/>
            <a:ext cx="3076099" cy="13846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398" b="1" spc="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Cont.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9469164" y="1306878"/>
            <a:ext cx="1169362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4"/>
              </a:buClr>
            </a:pPr>
            <a:r>
              <a:rPr lang="en-US" sz="4800" b="1" dirty="0">
                <a:solidFill>
                  <a:schemeClr val="accent4"/>
                </a:solidFill>
              </a:rPr>
              <a:t>Virtual reality systems:</a:t>
            </a:r>
          </a:p>
          <a:p>
            <a:pPr>
              <a:buClr>
                <a:schemeClr val="accent4"/>
              </a:buClr>
            </a:pPr>
            <a:endParaRPr lang="en-US" sz="4400" b="1" dirty="0">
              <a:solidFill>
                <a:schemeClr val="accent4"/>
              </a:solidFill>
            </a:endParaRPr>
          </a:p>
          <a:p>
            <a:pPr marL="571500" indent="-571500">
              <a:buClr>
                <a:schemeClr val="accent4"/>
              </a:buClr>
              <a:buFont typeface="Wingdings" pitchFamily="2" charset="2"/>
              <a:buChar char="Ø"/>
            </a:pPr>
            <a:r>
              <a:rPr lang="en-US" sz="4000" dirty="0">
                <a:solidFill>
                  <a:schemeClr val="accent4"/>
                </a:solidFill>
              </a:rPr>
              <a:t>Have visualization, rendering, and simulation capabilities that go far beyond those of conventional CAD systems. </a:t>
            </a:r>
          </a:p>
          <a:p>
            <a:pPr marL="571500" indent="-571500">
              <a:buClr>
                <a:schemeClr val="accent4"/>
              </a:buClr>
              <a:buFont typeface="Wingdings" pitchFamily="2" charset="2"/>
              <a:buChar char="Ø"/>
            </a:pPr>
            <a:endParaRPr lang="en-US" sz="4000" b="1" dirty="0">
              <a:solidFill>
                <a:schemeClr val="accent4"/>
              </a:solidFill>
            </a:endParaRPr>
          </a:p>
          <a:p>
            <a:pPr marL="571500" indent="-571500">
              <a:buClr>
                <a:schemeClr val="accent4"/>
              </a:buClr>
              <a:buFont typeface="Wingdings" pitchFamily="2" charset="2"/>
              <a:buChar char="Ø"/>
            </a:pPr>
            <a:r>
              <a:rPr lang="en-US" sz="4000" dirty="0">
                <a:solidFill>
                  <a:schemeClr val="accent4"/>
                </a:solidFill>
              </a:rPr>
              <a:t>It uses Augmented reality (AR) that is a related technology for enhancing visualization. </a:t>
            </a:r>
          </a:p>
          <a:p>
            <a:pPr>
              <a:buClr>
                <a:schemeClr val="accent4"/>
              </a:buClr>
            </a:pPr>
            <a:endParaRPr lang="en-US" sz="4000" dirty="0">
              <a:solidFill>
                <a:schemeClr val="accent4"/>
              </a:solidFill>
            </a:endParaRPr>
          </a:p>
        </p:txBody>
      </p:sp>
      <p:sp>
        <p:nvSpPr>
          <p:cNvPr id="27" name="TextBox 13">
            <a:extLst>
              <a:ext uri="{FF2B5EF4-FFF2-40B4-BE49-F238E27FC236}">
                <a16:creationId xmlns:a16="http://schemas.microsoft.com/office/drawing/2014/main" id="{9F7C7660-54BB-FA46-A7C2-8978A1DE3B4D}"/>
              </a:ext>
            </a:extLst>
          </p:cNvPr>
          <p:cNvSpPr txBox="1"/>
          <p:nvPr/>
        </p:nvSpPr>
        <p:spPr>
          <a:xfrm>
            <a:off x="9469164" y="7308521"/>
            <a:ext cx="1169362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4"/>
              </a:buClr>
            </a:pPr>
            <a:r>
              <a:rPr lang="en-US" sz="4800" b="1" dirty="0">
                <a:solidFill>
                  <a:schemeClr val="accent4"/>
                </a:solidFill>
              </a:rPr>
              <a:t>Investment Workstations:</a:t>
            </a:r>
          </a:p>
          <a:p>
            <a:pPr>
              <a:buClr>
                <a:schemeClr val="accent4"/>
              </a:buClr>
            </a:pPr>
            <a:endParaRPr lang="en-US" sz="4400" b="1" dirty="0">
              <a:solidFill>
                <a:schemeClr val="accent4"/>
              </a:solidFill>
            </a:endParaRPr>
          </a:p>
          <a:p>
            <a:pPr marL="571500" indent="-571500">
              <a:buClr>
                <a:schemeClr val="accent4"/>
              </a:buClr>
              <a:buFont typeface="Wingdings" pitchFamily="2" charset="2"/>
              <a:buChar char="Ø"/>
            </a:pPr>
            <a:r>
              <a:rPr lang="en-US" sz="4000" dirty="0">
                <a:solidFill>
                  <a:schemeClr val="accent4"/>
                </a:solidFill>
              </a:rPr>
              <a:t>Financial services install investment workstations that integrate a wide range of data from both internal and external sources, including contact management data, real-time and historical market data, and research reports.</a:t>
            </a:r>
          </a:p>
        </p:txBody>
      </p:sp>
    </p:spTree>
    <p:extLst>
      <p:ext uri="{BB962C8B-B14F-4D97-AF65-F5344CB8AC3E}">
        <p14:creationId xmlns:p14="http://schemas.microsoft.com/office/powerpoint/2010/main" val="40199155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748405"/>
            <a:ext cx="24377650" cy="100037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96A6316-2EDE-5C43-9461-48322323FAF8}"/>
              </a:ext>
            </a:extLst>
          </p:cNvPr>
          <p:cNvCxnSpPr>
            <a:cxnSpLocks/>
          </p:cNvCxnSpPr>
          <p:nvPr/>
        </p:nvCxnSpPr>
        <p:spPr>
          <a:xfrm>
            <a:off x="0" y="3470300"/>
            <a:ext cx="2437765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C9A3E37-4E33-2B43-82CB-8833A788E52D}"/>
              </a:ext>
            </a:extLst>
          </p:cNvPr>
          <p:cNvCxnSpPr>
            <a:cxnSpLocks/>
          </p:cNvCxnSpPr>
          <p:nvPr/>
        </p:nvCxnSpPr>
        <p:spPr>
          <a:xfrm>
            <a:off x="0" y="3855310"/>
            <a:ext cx="2437765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188A5AA-8259-0F43-89D8-0C12A94F3E70}"/>
              </a:ext>
            </a:extLst>
          </p:cNvPr>
          <p:cNvCxnSpPr>
            <a:cxnSpLocks/>
          </p:cNvCxnSpPr>
          <p:nvPr/>
        </p:nvCxnSpPr>
        <p:spPr>
          <a:xfrm flipV="1">
            <a:off x="0" y="11988656"/>
            <a:ext cx="24377650" cy="96256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33DD1B7-B00C-F947-8908-F5F013BF29B1}"/>
              </a:ext>
            </a:extLst>
          </p:cNvPr>
          <p:cNvCxnSpPr>
            <a:cxnSpLocks/>
          </p:cNvCxnSpPr>
          <p:nvPr/>
        </p:nvCxnSpPr>
        <p:spPr>
          <a:xfrm>
            <a:off x="0" y="11603646"/>
            <a:ext cx="2437765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28EAA5D-9672-2440-97CF-2EFA136760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22" y="4547292"/>
            <a:ext cx="23601405" cy="6671344"/>
          </a:xfrm>
          <a:prstGeom prst="rect">
            <a:avLst/>
          </a:prstGeom>
        </p:spPr>
      </p:pic>
      <p:sp>
        <p:nvSpPr>
          <p:cNvPr id="24" name="TextBox 11">
            <a:extLst>
              <a:ext uri="{FF2B5EF4-FFF2-40B4-BE49-F238E27FC236}">
                <a16:creationId xmlns:a16="http://schemas.microsoft.com/office/drawing/2014/main" id="{944F0D43-228F-E04C-8109-9E2EA8C0EA70}"/>
              </a:ext>
            </a:extLst>
          </p:cNvPr>
          <p:cNvSpPr txBox="1"/>
          <p:nvPr/>
        </p:nvSpPr>
        <p:spPr>
          <a:xfrm>
            <a:off x="2133600" y="544567"/>
            <a:ext cx="19272737" cy="2006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Functions Of Knowledge Work Systems </a:t>
            </a:r>
          </a:p>
        </p:txBody>
      </p:sp>
    </p:spTree>
    <p:extLst>
      <p:ext uri="{BB962C8B-B14F-4D97-AF65-F5344CB8AC3E}">
        <p14:creationId xmlns:p14="http://schemas.microsoft.com/office/powerpoint/2010/main" val="16245536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0">
            <a:extLst>
              <a:ext uri="{FF2B5EF4-FFF2-40B4-BE49-F238E27FC236}">
                <a16:creationId xmlns:a16="http://schemas.microsoft.com/office/drawing/2014/main" id="{2DE8C1E7-3AE9-0C47-8CD8-CCE963BD8DD5}"/>
              </a:ext>
            </a:extLst>
          </p:cNvPr>
          <p:cNvSpPr/>
          <p:nvPr/>
        </p:nvSpPr>
        <p:spPr>
          <a:xfrm>
            <a:off x="1758463" y="3977580"/>
            <a:ext cx="10207186" cy="8980136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B2E0F9F-A2FE-024D-A5B8-48B2829C4315}"/>
              </a:ext>
            </a:extLst>
          </p:cNvPr>
          <p:cNvCxnSpPr>
            <a:cxnSpLocks/>
          </p:cNvCxnSpPr>
          <p:nvPr/>
        </p:nvCxnSpPr>
        <p:spPr>
          <a:xfrm>
            <a:off x="10688995" y="2613057"/>
            <a:ext cx="299965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Google Shape;220;p28">
            <a:extLst>
              <a:ext uri="{FF2B5EF4-FFF2-40B4-BE49-F238E27FC236}">
                <a16:creationId xmlns:a16="http://schemas.microsoft.com/office/drawing/2014/main" id="{1F6257A3-3A45-7C45-BAD7-805BB354710B}"/>
              </a:ext>
            </a:extLst>
          </p:cNvPr>
          <p:cNvSpPr txBox="1">
            <a:spLocks/>
          </p:cNvSpPr>
          <p:nvPr/>
        </p:nvSpPr>
        <p:spPr>
          <a:xfrm>
            <a:off x="3758827" y="5996165"/>
            <a:ext cx="7286162" cy="5689529"/>
          </a:xfrm>
          <a:prstGeom prst="rect">
            <a:avLst/>
          </a:prstGeom>
        </p:spPr>
        <p:txBody>
          <a:bodyPr spcFirstLastPara="1" wrap="square" lIns="243737" tIns="243737" rIns="243737" bIns="243737" anchor="t" anchorCtr="0">
            <a:noAutofit/>
          </a:bodyPr>
          <a:lstStyle>
            <a:lvl1pPr marL="457109" indent="-457109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lang="en-US" sz="48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40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6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4266"/>
              </a:spcAft>
              <a:buClr>
                <a:schemeClr val="accent6"/>
              </a:buClr>
              <a:buSzPct val="120000"/>
              <a:buNone/>
            </a:pPr>
            <a:endParaRPr lang="en-US" sz="4266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C4E3AC2-4600-D044-9956-53F37492F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3502" y="3977579"/>
            <a:ext cx="8127765" cy="8980137"/>
          </a:xfrm>
          <a:prstGeom prst="rect">
            <a:avLst/>
          </a:prstGeom>
        </p:spPr>
      </p:pic>
      <p:sp>
        <p:nvSpPr>
          <p:cNvPr id="8" name="TextBox 11">
            <a:extLst>
              <a:ext uri="{FF2B5EF4-FFF2-40B4-BE49-F238E27FC236}">
                <a16:creationId xmlns:a16="http://schemas.microsoft.com/office/drawing/2014/main" id="{6033899B-350F-FC4C-95A7-B0B684478DF2}"/>
              </a:ext>
            </a:extLst>
          </p:cNvPr>
          <p:cNvSpPr txBox="1"/>
          <p:nvPr/>
        </p:nvSpPr>
        <p:spPr>
          <a:xfrm>
            <a:off x="4297113" y="1058802"/>
            <a:ext cx="15337070" cy="1082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Intelligent Techniques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D0EA01-6694-AA4C-89A8-C03D3D8F2555}"/>
              </a:ext>
            </a:extLst>
          </p:cNvPr>
          <p:cNvSpPr/>
          <p:nvPr/>
        </p:nvSpPr>
        <p:spPr>
          <a:xfrm>
            <a:off x="3636382" y="5222386"/>
            <a:ext cx="785574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buClr>
                <a:srgbClr val="000000"/>
              </a:buClr>
              <a:defRPr/>
            </a:pPr>
            <a:r>
              <a:rPr lang="en-US" sz="54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Artificial intelligence and database technology offer a variety of clever ways for capturing individual and group knowledge and expanding an organization's knowledge base.</a:t>
            </a:r>
          </a:p>
        </p:txBody>
      </p:sp>
    </p:spTree>
    <p:extLst>
      <p:ext uri="{BB962C8B-B14F-4D97-AF65-F5344CB8AC3E}">
        <p14:creationId xmlns:p14="http://schemas.microsoft.com/office/powerpoint/2010/main" val="756250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0"/>
          <p:cNvSpPr/>
          <p:nvPr/>
        </p:nvSpPr>
        <p:spPr>
          <a:xfrm>
            <a:off x="490655" y="5570937"/>
            <a:ext cx="5999355" cy="1588146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0"/>
          <p:cNvSpPr/>
          <p:nvPr/>
        </p:nvSpPr>
        <p:spPr>
          <a:xfrm>
            <a:off x="8933630" y="5583766"/>
            <a:ext cx="6365844" cy="1575317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9F701F-7F8D-DA4E-9B15-5389240B1ABA}"/>
              </a:ext>
            </a:extLst>
          </p:cNvPr>
          <p:cNvCxnSpPr>
            <a:cxnSpLocks/>
          </p:cNvCxnSpPr>
          <p:nvPr/>
        </p:nvCxnSpPr>
        <p:spPr>
          <a:xfrm>
            <a:off x="7961359" y="4740443"/>
            <a:ext cx="0" cy="803258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2">
            <a:extLst>
              <a:ext uri="{FF2B5EF4-FFF2-40B4-BE49-F238E27FC236}">
                <a16:creationId xmlns:a16="http://schemas.microsoft.com/office/drawing/2014/main" id="{099F701F-7F8D-DA4E-9B15-5389240B1ABA}"/>
              </a:ext>
            </a:extLst>
          </p:cNvPr>
          <p:cNvCxnSpPr>
            <a:cxnSpLocks/>
          </p:cNvCxnSpPr>
          <p:nvPr/>
        </p:nvCxnSpPr>
        <p:spPr>
          <a:xfrm>
            <a:off x="16235564" y="4740443"/>
            <a:ext cx="0" cy="803258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30"/>
          <p:cNvSpPr/>
          <p:nvPr/>
        </p:nvSpPr>
        <p:spPr>
          <a:xfrm>
            <a:off x="17057565" y="5583766"/>
            <a:ext cx="6365844" cy="1575317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3BA0DCEC-7276-7B44-8F36-5164BBE3FAD7}"/>
              </a:ext>
            </a:extLst>
          </p:cNvPr>
          <p:cNvSpPr txBox="1"/>
          <p:nvPr/>
        </p:nvSpPr>
        <p:spPr>
          <a:xfrm>
            <a:off x="4129935" y="849452"/>
            <a:ext cx="15337070" cy="2006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Types Of Intelligent Techniques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7D0805A-C394-AD4D-ACDF-8555AC3EB438}"/>
              </a:ext>
            </a:extLst>
          </p:cNvPr>
          <p:cNvCxnSpPr>
            <a:cxnSpLocks/>
          </p:cNvCxnSpPr>
          <p:nvPr/>
        </p:nvCxnSpPr>
        <p:spPr>
          <a:xfrm>
            <a:off x="10298641" y="3280322"/>
            <a:ext cx="299965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70">
            <a:extLst>
              <a:ext uri="{FF2B5EF4-FFF2-40B4-BE49-F238E27FC236}">
                <a16:creationId xmlns:a16="http://schemas.microsoft.com/office/drawing/2014/main" id="{9CEFB406-6247-8E44-850E-F00CBA9DB77D}"/>
              </a:ext>
            </a:extLst>
          </p:cNvPr>
          <p:cNvSpPr txBox="1"/>
          <p:nvPr/>
        </p:nvSpPr>
        <p:spPr>
          <a:xfrm>
            <a:off x="484808" y="5903343"/>
            <a:ext cx="5833716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Expert Systems</a:t>
            </a:r>
          </a:p>
        </p:txBody>
      </p:sp>
      <p:sp>
        <p:nvSpPr>
          <p:cNvPr id="26" name="TextBox 70">
            <a:extLst>
              <a:ext uri="{FF2B5EF4-FFF2-40B4-BE49-F238E27FC236}">
                <a16:creationId xmlns:a16="http://schemas.microsoft.com/office/drawing/2014/main" id="{47AAAD5E-2304-0E44-8C9F-588052FC3695}"/>
              </a:ext>
            </a:extLst>
          </p:cNvPr>
          <p:cNvSpPr txBox="1"/>
          <p:nvPr/>
        </p:nvSpPr>
        <p:spPr>
          <a:xfrm>
            <a:off x="9065879" y="5949511"/>
            <a:ext cx="5833716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Neural Networks</a:t>
            </a:r>
          </a:p>
        </p:txBody>
      </p:sp>
      <p:sp>
        <p:nvSpPr>
          <p:cNvPr id="27" name="TextBox 70">
            <a:extLst>
              <a:ext uri="{FF2B5EF4-FFF2-40B4-BE49-F238E27FC236}">
                <a16:creationId xmlns:a16="http://schemas.microsoft.com/office/drawing/2014/main" id="{4C5C585F-FEE1-3447-894A-9D03FBFCD14E}"/>
              </a:ext>
            </a:extLst>
          </p:cNvPr>
          <p:cNvSpPr txBox="1"/>
          <p:nvPr/>
        </p:nvSpPr>
        <p:spPr>
          <a:xfrm>
            <a:off x="17340083" y="5903343"/>
            <a:ext cx="5833716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Genetic Algorithms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04B363-7F61-F441-AFC3-CFB7A7662640}"/>
              </a:ext>
            </a:extLst>
          </p:cNvPr>
          <p:cNvSpPr/>
          <p:nvPr/>
        </p:nvSpPr>
        <p:spPr>
          <a:xfrm>
            <a:off x="1131507" y="7798260"/>
            <a:ext cx="51913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buClr>
                <a:srgbClr val="000000"/>
              </a:buClr>
              <a:defRPr/>
            </a:pPr>
            <a:r>
              <a:rPr lang="en-US" sz="48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Case-based reasoning, and fuzzy logic are used for capturing tacit knowledge.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170C9A6-8775-EB4F-8FFE-24D1C38FB648}"/>
              </a:ext>
            </a:extLst>
          </p:cNvPr>
          <p:cNvSpPr/>
          <p:nvPr/>
        </p:nvSpPr>
        <p:spPr>
          <a:xfrm>
            <a:off x="9502777" y="8136813"/>
            <a:ext cx="51913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buClr>
                <a:srgbClr val="000000"/>
              </a:buClr>
              <a:defRPr/>
            </a:pPr>
            <a:r>
              <a:rPr lang="en-US" sz="48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Neural networks and data mining are used for knowledge discovery.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D17CF2A-169D-BC4E-9110-2F001FB10DDE}"/>
              </a:ext>
            </a:extLst>
          </p:cNvPr>
          <p:cNvSpPr/>
          <p:nvPr/>
        </p:nvSpPr>
        <p:spPr>
          <a:xfrm>
            <a:off x="17262188" y="7885904"/>
            <a:ext cx="595659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buClr>
                <a:srgbClr val="000000"/>
              </a:buClr>
              <a:defRPr/>
            </a:pPr>
            <a:r>
              <a:rPr lang="en-US" sz="46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Are used for generating solutions to problems that are too large and complex for human beings to analyze on their own.</a:t>
            </a:r>
          </a:p>
        </p:txBody>
      </p:sp>
    </p:spTree>
    <p:extLst>
      <p:ext uri="{BB962C8B-B14F-4D97-AF65-F5344CB8AC3E}">
        <p14:creationId xmlns:p14="http://schemas.microsoft.com/office/powerpoint/2010/main" val="2864517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2" grpId="0" animBg="1"/>
      <p:bldP spid="25" grpId="0"/>
      <p:bldP spid="26" grpId="0"/>
      <p:bldP spid="27" grpId="0"/>
      <p:bldP spid="2" grpId="0"/>
      <p:bldP spid="28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>
            <a:extLst>
              <a:ext uri="{FF2B5EF4-FFF2-40B4-BE49-F238E27FC236}">
                <a16:creationId xmlns:a16="http://schemas.microsoft.com/office/drawing/2014/main" id="{700770F9-0787-B043-A459-004CE8191BD7}"/>
              </a:ext>
            </a:extLst>
          </p:cNvPr>
          <p:cNvSpPr/>
          <p:nvPr/>
        </p:nvSpPr>
        <p:spPr>
          <a:xfrm>
            <a:off x="12435961" y="7233182"/>
            <a:ext cx="11200284" cy="5232258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85800" indent="-685800">
              <a:buFont typeface="Courier New" pitchFamily="49" charset="0"/>
              <a:buChar char="o"/>
            </a:pPr>
            <a:endParaRPr lang="x-none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A34F52C-EA09-A94F-B422-F4BCE9A3E65F}"/>
              </a:ext>
            </a:extLst>
          </p:cNvPr>
          <p:cNvCxnSpPr/>
          <p:nvPr/>
        </p:nvCxnSpPr>
        <p:spPr>
          <a:xfrm>
            <a:off x="8286979" y="2201586"/>
            <a:ext cx="7803691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11"/>
          <p:cNvSpPr/>
          <p:nvPr/>
        </p:nvSpPr>
        <p:spPr>
          <a:xfrm>
            <a:off x="1235675" y="3814426"/>
            <a:ext cx="11200284" cy="5232258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85800" indent="-685800">
              <a:buFont typeface="Courier New" pitchFamily="49" charset="0"/>
              <a:buChar char="o"/>
            </a:pPr>
            <a:endParaRPr lang="x-none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A4A2DC59-9846-E446-ABB8-CCC781D65DB1}"/>
              </a:ext>
            </a:extLst>
          </p:cNvPr>
          <p:cNvSpPr txBox="1"/>
          <p:nvPr/>
        </p:nvSpPr>
        <p:spPr>
          <a:xfrm>
            <a:off x="4767424" y="669242"/>
            <a:ext cx="15337070" cy="1082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Fuzzy Logic Systems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07FBB1-C7E1-FE41-B055-8A46FA901DAB}"/>
              </a:ext>
            </a:extLst>
          </p:cNvPr>
          <p:cNvSpPr/>
          <p:nvPr/>
        </p:nvSpPr>
        <p:spPr>
          <a:xfrm>
            <a:off x="1894740" y="4614674"/>
            <a:ext cx="9289033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sz="46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Fuzzy logic is a rule-based technology that can represent such imprecision by creating rules that use approximate or subjective values.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60CFEF-4651-9548-A1ED-CFBD2E0F9614}"/>
              </a:ext>
            </a:extLst>
          </p:cNvPr>
          <p:cNvSpPr/>
          <p:nvPr/>
        </p:nvSpPr>
        <p:spPr>
          <a:xfrm>
            <a:off x="13481659" y="7882651"/>
            <a:ext cx="9289033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sz="46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It can describe a particular phenomenon or process linguistically and then represent that description in a small number of flexible rules.</a:t>
            </a:r>
          </a:p>
        </p:txBody>
      </p:sp>
    </p:spTree>
    <p:extLst>
      <p:ext uri="{BB962C8B-B14F-4D97-AF65-F5344CB8AC3E}">
        <p14:creationId xmlns:p14="http://schemas.microsoft.com/office/powerpoint/2010/main" val="2220826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76;p28">
            <a:extLst>
              <a:ext uri="{FF2B5EF4-FFF2-40B4-BE49-F238E27FC236}">
                <a16:creationId xmlns:a16="http://schemas.microsoft.com/office/drawing/2014/main" id="{B0A183D9-F438-AB40-A73F-0FC721A77C69}"/>
              </a:ext>
            </a:extLst>
          </p:cNvPr>
          <p:cNvSpPr/>
          <p:nvPr/>
        </p:nvSpPr>
        <p:spPr>
          <a:xfrm>
            <a:off x="13987849" y="3140131"/>
            <a:ext cx="9387035" cy="94602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rgbClr val="7F7F7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32574B-8C2D-8F48-9D91-12DB09C016B6}"/>
              </a:ext>
            </a:extLst>
          </p:cNvPr>
          <p:cNvCxnSpPr>
            <a:cxnSpLocks/>
          </p:cNvCxnSpPr>
          <p:nvPr/>
        </p:nvCxnSpPr>
        <p:spPr>
          <a:xfrm>
            <a:off x="854485" y="3047944"/>
            <a:ext cx="801766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42"/>
          <a:stretch/>
        </p:blipFill>
        <p:spPr>
          <a:xfrm>
            <a:off x="14729255" y="3733160"/>
            <a:ext cx="7921504" cy="814542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3240D36-3940-5841-95AD-180048EDCA10}"/>
              </a:ext>
            </a:extLst>
          </p:cNvPr>
          <p:cNvSpPr/>
          <p:nvPr/>
        </p:nvSpPr>
        <p:spPr>
          <a:xfrm>
            <a:off x="805058" y="3733160"/>
            <a:ext cx="12960369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endParaRPr lang="en-US" sz="4600" dirty="0">
              <a:solidFill>
                <a:schemeClr val="accent4"/>
              </a:solidFill>
              <a:latin typeface="Lora"/>
              <a:ea typeface="Lora"/>
              <a:cs typeface="Lora"/>
              <a:sym typeface="Lora"/>
            </a:endParaRPr>
          </a:p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sz="46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These systems capture the knowledge of skilled employees in the form of a set of rules in a software system that can be used by others in the organization.</a:t>
            </a:r>
          </a:p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endParaRPr lang="en-US" sz="4600" dirty="0">
              <a:solidFill>
                <a:schemeClr val="accent4"/>
              </a:solidFill>
              <a:latin typeface="Lora"/>
              <a:ea typeface="Lora"/>
              <a:cs typeface="Lora"/>
              <a:sym typeface="Lora"/>
            </a:endParaRPr>
          </a:p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sz="46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Expert systems lack the breadth of knowledge and the understanding of fundamental principles of a human expert.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DE6DC053-B0AB-B641-99FE-C7061C6A5E03}"/>
              </a:ext>
            </a:extLst>
          </p:cNvPr>
          <p:cNvSpPr txBox="1"/>
          <p:nvPr/>
        </p:nvSpPr>
        <p:spPr>
          <a:xfrm>
            <a:off x="854485" y="821342"/>
            <a:ext cx="20669084" cy="2006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Capturing Knowledge</a:t>
            </a:r>
            <a:r>
              <a:rPr lang="en-US" sz="8800" b="1" spc="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:</a:t>
            </a:r>
          </a:p>
          <a:p>
            <a:pPr algn="ctr">
              <a:lnSpc>
                <a:spcPts val="7200"/>
              </a:lnSpc>
            </a:pPr>
            <a:r>
              <a:rPr lang="en-US" sz="8800" b="1" spc="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 </a:t>
            </a:r>
            <a:r>
              <a:rPr lang="en-US" sz="88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Expert Systems</a:t>
            </a:r>
          </a:p>
        </p:txBody>
      </p:sp>
    </p:spTree>
    <p:extLst>
      <p:ext uri="{BB962C8B-B14F-4D97-AF65-F5344CB8AC3E}">
        <p14:creationId xmlns:p14="http://schemas.microsoft.com/office/powerpoint/2010/main" val="1783277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0176" y="0"/>
            <a:ext cx="11420061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Courier New" pitchFamily="49" charset="0"/>
              <a:buChar char="o"/>
            </a:pPr>
            <a:endParaRPr lang="en-US" sz="4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4364400" y="9071393"/>
            <a:ext cx="1192923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433520" y="7163784"/>
            <a:ext cx="111841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400" b="1" spc="800" dirty="0">
                <a:solidFill>
                  <a:schemeClr val="accent4"/>
                </a:solidFill>
                <a:latin typeface="Lato Black" charset="0"/>
                <a:ea typeface="Lato Black" charset="0"/>
                <a:cs typeface="Lato Black" charset="0"/>
              </a:rPr>
              <a:t>Conclusion</a:t>
            </a:r>
          </a:p>
        </p:txBody>
      </p:sp>
      <p:sp>
        <p:nvSpPr>
          <p:cNvPr id="22" name="Hexagon 21"/>
          <p:cNvSpPr/>
          <p:nvPr/>
        </p:nvSpPr>
        <p:spPr>
          <a:xfrm rot="5400000">
            <a:off x="4018846" y="5178756"/>
            <a:ext cx="1893728" cy="1632524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hape 2785"/>
          <p:cNvSpPr/>
          <p:nvPr/>
        </p:nvSpPr>
        <p:spPr>
          <a:xfrm>
            <a:off x="4562108" y="5664797"/>
            <a:ext cx="807204" cy="6604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96A6316-2EDE-5C43-9461-48322323FAF8}"/>
              </a:ext>
            </a:extLst>
          </p:cNvPr>
          <p:cNvCxnSpPr>
            <a:cxnSpLocks/>
          </p:cNvCxnSpPr>
          <p:nvPr/>
        </p:nvCxnSpPr>
        <p:spPr>
          <a:xfrm>
            <a:off x="10280176" y="1549273"/>
            <a:ext cx="126572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C9A3E37-4E33-2B43-82CB-8833A788E52D}"/>
              </a:ext>
            </a:extLst>
          </p:cNvPr>
          <p:cNvCxnSpPr>
            <a:cxnSpLocks/>
          </p:cNvCxnSpPr>
          <p:nvPr/>
        </p:nvCxnSpPr>
        <p:spPr>
          <a:xfrm>
            <a:off x="9835982" y="2023492"/>
            <a:ext cx="1299696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188A5AA-8259-0F43-89D8-0C12A94F3E70}"/>
              </a:ext>
            </a:extLst>
          </p:cNvPr>
          <p:cNvCxnSpPr>
            <a:cxnSpLocks/>
          </p:cNvCxnSpPr>
          <p:nvPr/>
        </p:nvCxnSpPr>
        <p:spPr>
          <a:xfrm>
            <a:off x="9365776" y="12506845"/>
            <a:ext cx="135716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33DD1B7-B00C-F947-8908-F5F013BF29B1}"/>
              </a:ext>
            </a:extLst>
          </p:cNvPr>
          <p:cNvCxnSpPr>
            <a:cxnSpLocks/>
          </p:cNvCxnSpPr>
          <p:nvPr/>
        </p:nvCxnSpPr>
        <p:spPr>
          <a:xfrm>
            <a:off x="8908576" y="12034971"/>
            <a:ext cx="135716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072A96CE-421E-C74D-952C-5B62615AB4EA}"/>
              </a:ext>
            </a:extLst>
          </p:cNvPr>
          <p:cNvSpPr/>
          <p:nvPr/>
        </p:nvSpPr>
        <p:spPr>
          <a:xfrm>
            <a:off x="10827584" y="3054967"/>
            <a:ext cx="10959531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sz="44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As a conclusion, knowledge management plays an important role in managing knowledge and information in an organization. </a:t>
            </a:r>
          </a:p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endParaRPr lang="en-US" sz="4400" dirty="0">
              <a:solidFill>
                <a:schemeClr val="accent4"/>
              </a:solidFill>
              <a:latin typeface="Lora"/>
              <a:ea typeface="Lora"/>
              <a:cs typeface="Lora"/>
              <a:sym typeface="Lora"/>
            </a:endParaRPr>
          </a:p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sz="44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Knowledge management has been applied in various industries.</a:t>
            </a:r>
          </a:p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endParaRPr lang="en-US" sz="4400" dirty="0">
              <a:solidFill>
                <a:schemeClr val="accent4"/>
              </a:solidFill>
              <a:latin typeface="Lora"/>
              <a:ea typeface="Lora"/>
              <a:cs typeface="Lora"/>
              <a:sym typeface="Lora"/>
            </a:endParaRPr>
          </a:p>
          <a:p>
            <a:pPr marL="685800" lvl="0" indent="-685800" defTabSz="914400">
              <a:buClr>
                <a:srgbClr val="000000"/>
              </a:buClr>
              <a:buFont typeface="Courier New" panose="02070309020205020404" pitchFamily="49" charset="0"/>
              <a:buChar char="o"/>
              <a:defRPr/>
            </a:pPr>
            <a:r>
              <a:rPr lang="en-US" sz="4400" dirty="0">
                <a:solidFill>
                  <a:schemeClr val="accent4"/>
                </a:solidFill>
                <a:latin typeface="Lora"/>
                <a:ea typeface="Lora"/>
                <a:cs typeface="Lora"/>
                <a:sym typeface="Lora"/>
              </a:rPr>
              <a:t>This knowledge including past, current and future knowledge is important for customer, stakeholder, workers and also students and teachers. </a:t>
            </a:r>
          </a:p>
        </p:txBody>
      </p:sp>
    </p:spTree>
    <p:extLst>
      <p:ext uri="{BB962C8B-B14F-4D97-AF65-F5344CB8AC3E}">
        <p14:creationId xmlns:p14="http://schemas.microsoft.com/office/powerpoint/2010/main" val="32645451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19"/>
          <p:cNvCxnSpPr/>
          <p:nvPr/>
        </p:nvCxnSpPr>
        <p:spPr>
          <a:xfrm>
            <a:off x="647979" y="1976905"/>
            <a:ext cx="557489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20"/>
          <p:cNvSpPr txBox="1"/>
          <p:nvPr/>
        </p:nvSpPr>
        <p:spPr>
          <a:xfrm>
            <a:off x="575506" y="656700"/>
            <a:ext cx="57198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spc="800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References: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75506" y="3025784"/>
            <a:ext cx="21827294" cy="1003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en-US" sz="3800" dirty="0"/>
              <a:t>Laudon, Kenneth C., and Jane P. Laudon. Management Information Systems: Managing the Digital Firm, Global Edition. 15th ed., Harlow, Pearson Education Limited, 2017.</a:t>
            </a:r>
          </a:p>
          <a:p>
            <a:endParaRPr lang="en-US" sz="3800" dirty="0"/>
          </a:p>
          <a:p>
            <a:pPr marL="342900" indent="-342900">
              <a:buFont typeface="Courier New" pitchFamily="49" charset="0"/>
              <a:buChar char="o"/>
            </a:pPr>
            <a:endParaRPr lang="en-US" sz="3800" dirty="0"/>
          </a:p>
          <a:p>
            <a:pPr marL="342900" indent="-342900">
              <a:buFont typeface="Courier New" pitchFamily="49" charset="0"/>
              <a:buChar char="o"/>
            </a:pPr>
            <a:r>
              <a:rPr lang="en-US" sz="3800" dirty="0"/>
              <a:t>“Knowledge Management | Business Essay.” ESSAY SAUCE, </a:t>
            </a:r>
            <a:r>
              <a:rPr lang="en-US" sz="3800" dirty="0">
                <a:hlinkClick r:id="rId3"/>
              </a:rPr>
              <a:t>www.essaysauce.com/free-essays/business/knowledge-management.php?fbclid=IwAR02wg0DkKYnySaltf5yCJZwyq8q0SC_B0_oIayotWnvHtE86xrW6mP_KYg</a:t>
            </a:r>
            <a:r>
              <a:rPr lang="en-US" sz="3800" dirty="0"/>
              <a:t>.  Accessed 13 Dec. 2021.</a:t>
            </a:r>
          </a:p>
          <a:p>
            <a:pPr marL="342900" indent="-342900">
              <a:buFont typeface="Courier New" pitchFamily="49" charset="0"/>
              <a:buChar char="o"/>
            </a:pPr>
            <a:endParaRPr lang="en-US" sz="3800" dirty="0"/>
          </a:p>
          <a:p>
            <a:pPr marL="342900" indent="-342900">
              <a:buFont typeface="Courier New" pitchFamily="49" charset="0"/>
              <a:buChar char="o"/>
            </a:pPr>
            <a:endParaRPr lang="en-US" sz="3800" dirty="0"/>
          </a:p>
          <a:p>
            <a:pPr marL="342900" indent="-342900">
              <a:buFont typeface="Courier New" pitchFamily="49" charset="0"/>
              <a:buChar char="o"/>
            </a:pPr>
            <a:r>
              <a:rPr lang="en-US" sz="3800" dirty="0"/>
              <a:t>“What Is Intelligent Techniques | IGI Global.” </a:t>
            </a:r>
            <a:r>
              <a:rPr lang="en-US" sz="3800" dirty="0" err="1"/>
              <a:t>Www.igi-Global.com</a:t>
            </a:r>
            <a:r>
              <a:rPr lang="en-US" sz="3800" dirty="0"/>
              <a:t>, </a:t>
            </a:r>
            <a:r>
              <a:rPr lang="en-US" sz="3800" dirty="0">
                <a:hlinkClick r:id="rId4"/>
              </a:rPr>
              <a:t>www.igi-global.com/dictionary/intelligent-techniques/59934?fbclid=IwAR2KmWCzNSilVpi5Sce9roE0gG3VfQuzOo8wjKkTP3EQOH_f1BNP_bFuqH8</a:t>
            </a:r>
            <a:r>
              <a:rPr lang="en-US" sz="3800" dirty="0"/>
              <a:t>.  Accessed 13 Dec. 2021.</a:t>
            </a:r>
          </a:p>
          <a:p>
            <a:pPr marL="342900" indent="-342900">
              <a:buFont typeface="Courier New" pitchFamily="49" charset="0"/>
              <a:buChar char="o"/>
            </a:pPr>
            <a:endParaRPr lang="en-US" sz="3800" dirty="0"/>
          </a:p>
          <a:p>
            <a:pPr marL="342900" indent="-342900">
              <a:buFont typeface="Courier New" pitchFamily="49" charset="0"/>
              <a:buChar char="o"/>
            </a:pPr>
            <a:endParaRPr lang="en-US" sz="3800" dirty="0"/>
          </a:p>
          <a:p>
            <a:pPr marL="342900" indent="-342900">
              <a:buFont typeface="Courier New" pitchFamily="49" charset="0"/>
              <a:buChar char="o"/>
            </a:pP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36928424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xagon 7">
            <a:extLst>
              <a:ext uri="{FF2B5EF4-FFF2-40B4-BE49-F238E27FC236}">
                <a16:creationId xmlns:a16="http://schemas.microsoft.com/office/drawing/2014/main" id="{848DBD50-D29C-154E-BC7C-F3512DC27413}"/>
              </a:ext>
            </a:extLst>
          </p:cNvPr>
          <p:cNvSpPr/>
          <p:nvPr/>
        </p:nvSpPr>
        <p:spPr>
          <a:xfrm flipV="1">
            <a:off x="11996648" y="6409817"/>
            <a:ext cx="1611789" cy="138947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20"/>
          <p:cNvSpPr txBox="1"/>
          <p:nvPr/>
        </p:nvSpPr>
        <p:spPr>
          <a:xfrm>
            <a:off x="5704623" y="5878826"/>
            <a:ext cx="1314545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0" b="1" spc="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THANK YOU </a:t>
            </a:r>
          </a:p>
        </p:txBody>
      </p: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7531366" y="9761842"/>
            <a:ext cx="9398000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E868CD-3022-7541-B0B9-7FF9CAF7A4E1}"/>
              </a:ext>
            </a:extLst>
          </p:cNvPr>
          <p:cNvCxnSpPr>
            <a:cxnSpLocks/>
          </p:cNvCxnSpPr>
          <p:nvPr/>
        </p:nvCxnSpPr>
        <p:spPr>
          <a:xfrm>
            <a:off x="7578352" y="4578749"/>
            <a:ext cx="9398000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0165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8"/>
          <p:cNvSpPr txBox="1">
            <a:spLocks noGrp="1"/>
          </p:cNvSpPr>
          <p:nvPr>
            <p:ph type="body" idx="1"/>
          </p:nvPr>
        </p:nvSpPr>
        <p:spPr>
          <a:xfrm>
            <a:off x="840659" y="4680657"/>
            <a:ext cx="13110472" cy="8018192"/>
          </a:xfrm>
          <a:prstGeom prst="rect">
            <a:avLst/>
          </a:prstGeom>
        </p:spPr>
        <p:txBody>
          <a:bodyPr spcFirstLastPara="1" wrap="square" lIns="243737" tIns="243737" rIns="243737" bIns="243737" anchor="t" anchorCtr="0">
            <a:noAutofit/>
          </a:bodyPr>
          <a:lstStyle/>
          <a:p>
            <a:pPr marL="761810" indent="-761810" algn="just">
              <a:spcAft>
                <a:spcPts val="4266"/>
              </a:spcAft>
              <a:buClr>
                <a:schemeClr val="accent6"/>
              </a:buClr>
              <a:buSzPct val="120000"/>
              <a:buFont typeface="Wingdings" pitchFamily="2" charset="2"/>
              <a:buChar char="Ø"/>
            </a:pPr>
            <a:r>
              <a:rPr lang="en-US" sz="4200" dirty="0">
                <a:solidFill>
                  <a:schemeClr val="accent4"/>
                </a:solidFill>
              </a:rPr>
              <a:t>Knowledge management refers to the set of business processes developed in an organization to create, store, transfer, and apply knowledge. </a:t>
            </a:r>
          </a:p>
          <a:p>
            <a:pPr marL="0" indent="0" algn="just">
              <a:spcAft>
                <a:spcPts val="4266"/>
              </a:spcAft>
              <a:buClr>
                <a:schemeClr val="accent6"/>
              </a:buClr>
              <a:buSzPct val="120000"/>
              <a:buNone/>
            </a:pPr>
            <a:endParaRPr lang="en-US" sz="4200" dirty="0">
              <a:solidFill>
                <a:schemeClr val="accent4"/>
              </a:solidFill>
            </a:endParaRPr>
          </a:p>
          <a:p>
            <a:pPr marL="761810" indent="-761810" algn="just">
              <a:spcAft>
                <a:spcPts val="4266"/>
              </a:spcAft>
              <a:buClr>
                <a:schemeClr val="accent6"/>
              </a:buClr>
              <a:buSzPct val="120000"/>
              <a:buFont typeface="Wingdings" pitchFamily="2" charset="2"/>
              <a:buChar char="Ø"/>
            </a:pPr>
            <a:r>
              <a:rPr lang="en-US" sz="4200" dirty="0">
                <a:solidFill>
                  <a:schemeClr val="accent4"/>
                </a:solidFill>
              </a:rPr>
              <a:t>Knowledge residing in the minds of employees that has not been documented is called tacit knowledge, whereas knowledge that has been documented is called explicit knowledge. </a:t>
            </a:r>
          </a:p>
          <a:p>
            <a:pPr marL="761810" indent="-761810">
              <a:spcAft>
                <a:spcPts val="4266"/>
              </a:spcAft>
              <a:buClr>
                <a:schemeClr val="accent6"/>
              </a:buClr>
              <a:buSzPct val="120000"/>
              <a:buFont typeface="Wingdings" pitchFamily="2" charset="2"/>
              <a:buChar char="Ø"/>
            </a:pPr>
            <a:endParaRPr lang="en-US" sz="4266" dirty="0">
              <a:solidFill>
                <a:schemeClr val="accent4"/>
              </a:solidFill>
            </a:endParaRPr>
          </a:p>
          <a:p>
            <a:pPr marL="761810" indent="-761810">
              <a:spcAft>
                <a:spcPts val="4266"/>
              </a:spcAft>
              <a:buClr>
                <a:schemeClr val="accent6"/>
              </a:buClr>
              <a:buSzPct val="120000"/>
              <a:buFont typeface="Wingdings" pitchFamily="2" charset="2"/>
              <a:buChar char="Ø"/>
            </a:pPr>
            <a:endParaRPr lang="en-US" sz="4266" dirty="0">
              <a:solidFill>
                <a:schemeClr val="accent4"/>
              </a:solidFill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6FBC16EC-D82E-4A4F-AA81-A45F2EE33C1B}"/>
              </a:ext>
            </a:extLst>
          </p:cNvPr>
          <p:cNvSpPr txBox="1"/>
          <p:nvPr/>
        </p:nvSpPr>
        <p:spPr>
          <a:xfrm>
            <a:off x="1197917" y="1533613"/>
            <a:ext cx="17284259" cy="1082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200"/>
              </a:lnSpc>
            </a:pPr>
            <a:r>
              <a:rPr lang="en-US" sz="8800" b="1" spc="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Introduction</a:t>
            </a:r>
          </a:p>
        </p:txBody>
      </p:sp>
      <p:pic>
        <p:nvPicPr>
          <p:cNvPr id="1029" name="Picture 5" descr="C:\Users\user-s\Downloads\istockphoto-684897546-1024x1024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1131" y="2616410"/>
            <a:ext cx="10082439" cy="1008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73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76;p28">
            <a:extLst>
              <a:ext uri="{FF2B5EF4-FFF2-40B4-BE49-F238E27FC236}">
                <a16:creationId xmlns:a16="http://schemas.microsoft.com/office/drawing/2014/main" id="{B0A183D9-F438-AB40-A73F-0FC721A77C69}"/>
              </a:ext>
            </a:extLst>
          </p:cNvPr>
          <p:cNvSpPr/>
          <p:nvPr/>
        </p:nvSpPr>
        <p:spPr>
          <a:xfrm>
            <a:off x="12765587" y="3591846"/>
            <a:ext cx="10493032" cy="91409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rgbClr val="7F7F7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4BB16-066B-004E-AA33-BEE4B3168A60}"/>
              </a:ext>
            </a:extLst>
          </p:cNvPr>
          <p:cNvSpPr txBox="1"/>
          <p:nvPr/>
        </p:nvSpPr>
        <p:spPr>
          <a:xfrm>
            <a:off x="599261" y="1204447"/>
            <a:ext cx="22025608" cy="1965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Why knowledge Management  is </a:t>
            </a:r>
            <a:r>
              <a:rPr lang="en-US" sz="8800" b="1" spc="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Important </a:t>
            </a:r>
            <a:r>
              <a:rPr lang="en-US" sz="8800" b="1" spc="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?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32574B-8C2D-8F48-9D91-12DB09C016B6}"/>
              </a:ext>
            </a:extLst>
          </p:cNvPr>
          <p:cNvCxnSpPr>
            <a:cxnSpLocks/>
          </p:cNvCxnSpPr>
          <p:nvPr/>
        </p:nvCxnSpPr>
        <p:spPr>
          <a:xfrm>
            <a:off x="599261" y="3396344"/>
            <a:ext cx="3636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مستطيل 1"/>
          <p:cNvSpPr/>
          <p:nvPr/>
        </p:nvSpPr>
        <p:spPr>
          <a:xfrm>
            <a:off x="359003" y="5192180"/>
            <a:ext cx="1125306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4200" dirty="0">
                <a:solidFill>
                  <a:schemeClr val="accent4"/>
                </a:solidFill>
              </a:rPr>
              <a:t>Accumulating, storing, and effectively sharing knowledge allows creating a culture that can significantly improve efficiency and employee happiness. 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endParaRPr lang="en-US" sz="4200" dirty="0">
              <a:solidFill>
                <a:schemeClr val="accent4"/>
              </a:solidFill>
            </a:endParaRPr>
          </a:p>
          <a:p>
            <a:pPr marL="571500" indent="-571500" algn="just">
              <a:buFont typeface="Courier New" panose="02070309020205020404" pitchFamily="49" charset="0"/>
              <a:buChar char="o"/>
            </a:pPr>
            <a:r>
              <a:rPr lang="en-US" sz="4200" dirty="0">
                <a:solidFill>
                  <a:schemeClr val="accent4"/>
                </a:solidFill>
              </a:rPr>
              <a:t>But ineffective knowledge management impacts the financial front and employee satisfaction levels.</a:t>
            </a:r>
          </a:p>
          <a:p>
            <a:pPr marL="571500" indent="-571500" algn="just">
              <a:buFont typeface="Courier New" panose="02070309020205020404" pitchFamily="49" charset="0"/>
              <a:buChar char="o"/>
            </a:pPr>
            <a:endParaRPr lang="en-US" sz="4200" dirty="0">
              <a:solidFill>
                <a:schemeClr val="accent4"/>
              </a:solidFill>
            </a:endParaRPr>
          </a:p>
          <a:p>
            <a:pPr marL="571500" indent="-571500" algn="just">
              <a:buFont typeface="Courier New" panose="02070309020205020404" pitchFamily="49" charset="0"/>
              <a:buChar char="o"/>
            </a:pPr>
            <a:endParaRPr lang="ar-SA" sz="4200" dirty="0">
              <a:solidFill>
                <a:schemeClr val="accent4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7527" y="4099584"/>
            <a:ext cx="9203518" cy="7951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25019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420131"/>
            <a:ext cx="24377650" cy="25621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99046" y="924176"/>
            <a:ext cx="19097897" cy="240065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8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SemiBold" charset="0"/>
                <a:ea typeface="Poppins SemiBold" charset="0"/>
                <a:cs typeface="Poppins SemiBold" charset="0"/>
              </a:rPr>
              <a:t>Important Dimensions Of Knowledge</a:t>
            </a:r>
          </a:p>
          <a:p>
            <a:pPr algn="ctr"/>
            <a:endParaRPr lang="en-US" sz="7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oppins SemiBold" charset="0"/>
              <a:ea typeface="Poppins SemiBold" charset="0"/>
              <a:cs typeface="Poppins SemiBold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E8C3F0-E031-0247-B10F-C396A84B4A33}"/>
              </a:ext>
            </a:extLst>
          </p:cNvPr>
          <p:cNvCxnSpPr/>
          <p:nvPr/>
        </p:nvCxnSpPr>
        <p:spPr>
          <a:xfrm>
            <a:off x="2399046" y="3671790"/>
            <a:ext cx="77724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oogle Shape;220;p28">
            <a:extLst>
              <a:ext uri="{FF2B5EF4-FFF2-40B4-BE49-F238E27FC236}">
                <a16:creationId xmlns:a16="http://schemas.microsoft.com/office/drawing/2014/main" id="{E034EA44-1BAB-E043-9A85-58B7225757E9}"/>
              </a:ext>
            </a:extLst>
          </p:cNvPr>
          <p:cNvSpPr txBox="1">
            <a:spLocks/>
          </p:cNvSpPr>
          <p:nvPr/>
        </p:nvSpPr>
        <p:spPr>
          <a:xfrm>
            <a:off x="13079790" y="5162950"/>
            <a:ext cx="10223814" cy="7382924"/>
          </a:xfrm>
          <a:prstGeom prst="rect">
            <a:avLst/>
          </a:prstGeom>
        </p:spPr>
        <p:txBody>
          <a:bodyPr spcFirstLastPara="1" wrap="square" lIns="243737" tIns="243737" rIns="243737" bIns="243737" anchor="t" anchorCtr="0">
            <a:noAutofit/>
          </a:bodyPr>
          <a:lstStyle>
            <a:lvl1pPr marL="457109" indent="-457109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lang="en-US" sz="48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40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6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1810" indent="-761810">
              <a:spcAft>
                <a:spcPts val="4266"/>
              </a:spcAft>
              <a:buClr>
                <a:srgbClr val="91969B"/>
              </a:buClr>
              <a:buSzPct val="120000"/>
              <a:buFont typeface="Wingdings" pitchFamily="2" charset="2"/>
              <a:buChar char="Ø"/>
            </a:pPr>
            <a:endParaRPr sz="4266">
              <a:solidFill>
                <a:srgbClr val="7F7F7F"/>
              </a:solidFill>
            </a:endParaRPr>
          </a:p>
        </p:txBody>
      </p:sp>
      <p:sp>
        <p:nvSpPr>
          <p:cNvPr id="15" name="Google Shape;220;p28">
            <a:extLst>
              <a:ext uri="{FF2B5EF4-FFF2-40B4-BE49-F238E27FC236}">
                <a16:creationId xmlns:a16="http://schemas.microsoft.com/office/drawing/2014/main" id="{47E50DAA-D139-4A46-9984-6BC53BEC640E}"/>
              </a:ext>
            </a:extLst>
          </p:cNvPr>
          <p:cNvSpPr txBox="1">
            <a:spLocks/>
          </p:cNvSpPr>
          <p:nvPr/>
        </p:nvSpPr>
        <p:spPr>
          <a:xfrm>
            <a:off x="1335430" y="4361263"/>
            <a:ext cx="10223814" cy="7382924"/>
          </a:xfrm>
          <a:prstGeom prst="rect">
            <a:avLst/>
          </a:prstGeom>
        </p:spPr>
        <p:txBody>
          <a:bodyPr spcFirstLastPara="1" wrap="square" lIns="243737" tIns="243737" rIns="243737" bIns="243737" anchor="t" anchorCtr="0">
            <a:noAutofit/>
          </a:bodyPr>
          <a:lstStyle>
            <a:lvl1pPr marL="457109" indent="-457109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lang="en-US" sz="48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40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6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 smtClean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kern="1200" dirty="0">
                <a:solidFill>
                  <a:schemeClr val="tx1"/>
                </a:solidFill>
                <a:effectLst/>
                <a:latin typeface="Lato Light" charset="0"/>
                <a:ea typeface="Lato Light" charset="0"/>
                <a:cs typeface="Lato Light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4266"/>
              </a:spcAft>
              <a:buClr>
                <a:srgbClr val="7F7F7F"/>
              </a:buClr>
              <a:buSzPct val="120000"/>
              <a:buFont typeface="Arial" panose="020B0604020202020204" pitchFamily="34" charset="0"/>
              <a:buNone/>
            </a:pPr>
            <a:endParaRPr sz="4000">
              <a:solidFill>
                <a:srgbClr val="7F7F7F">
                  <a:lumMod val="75000"/>
                </a:srgbClr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1278718" y="11356891"/>
            <a:ext cx="121888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To turn data into useful information, a firm must expend resources to organize data into categories of understanding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1278718" y="8083444"/>
            <a:ext cx="12188825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To transform information into knowledge, a firm must expend additional resources to discover patterns, rules, and contexts where the knowledge works.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1230833" y="4821904"/>
            <a:ext cx="12188825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Finally, wisdom is thought to be the collective and individual experience of applying knowledge to the solution of problems. Wisdom involves where, when, and how to apply knowledge.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7" name="سهم للأسفل 6"/>
          <p:cNvSpPr/>
          <p:nvPr/>
        </p:nvSpPr>
        <p:spPr>
          <a:xfrm rot="10800000">
            <a:off x="16463096" y="10130259"/>
            <a:ext cx="1724297" cy="9341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FFFFFF"/>
              </a:solidFill>
            </a:endParaRPr>
          </a:p>
        </p:txBody>
      </p:sp>
      <p:sp>
        <p:nvSpPr>
          <p:cNvPr id="14" name="سهم للأسفل 13"/>
          <p:cNvSpPr/>
          <p:nvPr/>
        </p:nvSpPr>
        <p:spPr>
          <a:xfrm rot="10800000">
            <a:off x="16462626" y="6867981"/>
            <a:ext cx="1724297" cy="9341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FFFFFF"/>
              </a:solidFill>
            </a:endParaRPr>
          </a:p>
        </p:txBody>
      </p:sp>
      <p:graphicFrame>
        <p:nvGraphicFramePr>
          <p:cNvPr id="9" name="رسم تخطيطي 8"/>
          <p:cNvGraphicFramePr/>
          <p:nvPr>
            <p:extLst>
              <p:ext uri="{D42A27DB-BD31-4B8C-83A1-F6EECF244321}">
                <p14:modId xmlns:p14="http://schemas.microsoft.com/office/powerpoint/2010/main" val="1478578420"/>
              </p:ext>
            </p:extLst>
          </p:nvPr>
        </p:nvGraphicFramePr>
        <p:xfrm>
          <a:off x="543698" y="5226236"/>
          <a:ext cx="9776030" cy="7314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4547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>
            <a:extLst>
              <a:ext uri="{FF2B5EF4-FFF2-40B4-BE49-F238E27FC236}">
                <a16:creationId xmlns:a16="http://schemas.microsoft.com/office/drawing/2014/main" id="{1C7D255E-D6C1-A847-939A-1D483DDEFC08}"/>
              </a:ext>
            </a:extLst>
          </p:cNvPr>
          <p:cNvSpPr/>
          <p:nvPr/>
        </p:nvSpPr>
        <p:spPr>
          <a:xfrm rot="3724510">
            <a:off x="13223980" y="6266158"/>
            <a:ext cx="1940854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7F7F7F">
                  <a:lumMod val="75000"/>
                </a:srgbClr>
              </a:solidFill>
              <a:highlight>
                <a:srgbClr val="808080"/>
              </a:highlight>
            </a:endParaRPr>
          </a:p>
        </p:txBody>
      </p:sp>
      <p:sp>
        <p:nvSpPr>
          <p:cNvPr id="23" name="Rectangle 30">
            <a:extLst>
              <a:ext uri="{FF2B5EF4-FFF2-40B4-BE49-F238E27FC236}">
                <a16:creationId xmlns:a16="http://schemas.microsoft.com/office/drawing/2014/main" id="{FD2F85D0-DCE3-6249-A097-A151F92D24CF}"/>
              </a:ext>
            </a:extLst>
          </p:cNvPr>
          <p:cNvSpPr/>
          <p:nvPr/>
        </p:nvSpPr>
        <p:spPr>
          <a:xfrm>
            <a:off x="830545" y="7057375"/>
            <a:ext cx="4965276" cy="1354215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267D2D50-8D2D-8441-84DD-43B46B0C932D}"/>
              </a:ext>
            </a:extLst>
          </p:cNvPr>
          <p:cNvSpPr/>
          <p:nvPr/>
        </p:nvSpPr>
        <p:spPr>
          <a:xfrm rot="6858094">
            <a:off x="9442273" y="6458088"/>
            <a:ext cx="2135673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7F7F7F">
                  <a:lumMod val="75000"/>
                </a:srgbClr>
              </a:solidFill>
              <a:highlight>
                <a:srgbClr val="808080"/>
              </a:highlight>
            </a:endParaRPr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id="{16380FF3-E92F-F748-BFB1-ADA4DE43182C}"/>
              </a:ext>
            </a:extLst>
          </p:cNvPr>
          <p:cNvSpPr/>
          <p:nvPr/>
        </p:nvSpPr>
        <p:spPr>
          <a:xfrm>
            <a:off x="6561348" y="8695636"/>
            <a:ext cx="4965276" cy="1354216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Poppins SemiBold"/>
              </a:rPr>
              <a:t>Knowledge has different forms:</a:t>
            </a:r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id="{04BCBA43-4E3A-3E4B-BF1B-4F5AC7EAA182}"/>
              </a:ext>
            </a:extLst>
          </p:cNvPr>
          <p:cNvSpPr/>
          <p:nvPr/>
        </p:nvSpPr>
        <p:spPr>
          <a:xfrm>
            <a:off x="13098836" y="8698120"/>
            <a:ext cx="4965275" cy="1384995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AAE7B8-727D-5644-97D1-1FEFAD26C7C0}"/>
              </a:ext>
            </a:extLst>
          </p:cNvPr>
          <p:cNvSpPr txBox="1"/>
          <p:nvPr/>
        </p:nvSpPr>
        <p:spPr>
          <a:xfrm>
            <a:off x="13682595" y="8748689"/>
            <a:ext cx="3797754" cy="132343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Poppins SemiBold" charset="0"/>
                <a:ea typeface="Poppins SemiBold" charset="0"/>
                <a:cs typeface="Poppins SemiBold" charset="0"/>
              </a:rPr>
              <a:t>Knowledge has a location:</a:t>
            </a:r>
          </a:p>
        </p:txBody>
      </p:sp>
      <p:sp>
        <p:nvSpPr>
          <p:cNvPr id="12" name="TextBox 70">
            <a:extLst>
              <a:ext uri="{FF2B5EF4-FFF2-40B4-BE49-F238E27FC236}">
                <a16:creationId xmlns:a16="http://schemas.microsoft.com/office/drawing/2014/main" id="{6D446226-41B7-E641-B9D6-FC3A6CE603F4}"/>
              </a:ext>
            </a:extLst>
          </p:cNvPr>
          <p:cNvSpPr txBox="1"/>
          <p:nvPr/>
        </p:nvSpPr>
        <p:spPr>
          <a:xfrm>
            <a:off x="1270703" y="6426693"/>
            <a:ext cx="4159358" cy="203132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endParaRPr lang="en-US" sz="4200" b="1" dirty="0">
              <a:solidFill>
                <a:srgbClr val="000000"/>
              </a:solidFill>
              <a:latin typeface="Poppins SemiBold" charset="0"/>
              <a:ea typeface="Poppins SemiBold" charset="0"/>
              <a:cs typeface="Poppins SemiBold" charset="0"/>
            </a:endParaRPr>
          </a:p>
          <a:p>
            <a:pPr algn="ctr"/>
            <a:r>
              <a:rPr lang="en-US" sz="4200" b="1" dirty="0">
                <a:solidFill>
                  <a:srgbClr val="000000"/>
                </a:solidFill>
                <a:latin typeface="Poppins SemiBold" charset="0"/>
                <a:ea typeface="Poppins SemiBold" charset="0"/>
                <a:cs typeface="Poppins SemiBold" charset="0"/>
              </a:rPr>
              <a:t>Knowledge is a firm asset: 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53E9BD3B-4762-1D49-82D1-6543EED48BC4}"/>
              </a:ext>
            </a:extLst>
          </p:cNvPr>
          <p:cNvSpPr/>
          <p:nvPr/>
        </p:nvSpPr>
        <p:spPr>
          <a:xfrm rot="8827078">
            <a:off x="6326000" y="5238465"/>
            <a:ext cx="2009745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7F7F7F">
                  <a:lumMod val="75000"/>
                </a:srgbClr>
              </a:solidFill>
              <a:highlight>
                <a:srgbClr val="808080"/>
              </a:highlight>
            </a:endParaRPr>
          </a:p>
        </p:txBody>
      </p:sp>
      <p:sp>
        <p:nvSpPr>
          <p:cNvPr id="15" name="Rectangle 11"/>
          <p:cNvSpPr/>
          <p:nvPr/>
        </p:nvSpPr>
        <p:spPr>
          <a:xfrm>
            <a:off x="5747830" y="768802"/>
            <a:ext cx="12242556" cy="34965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oppins SemiBold" charset="0"/>
              <a:ea typeface="Poppins SemiBold" charset="0"/>
              <a:cs typeface="Poppins SemiBold" charset="0"/>
            </a:endParaRPr>
          </a:p>
        </p:txBody>
      </p:sp>
      <p:cxnSp>
        <p:nvCxnSpPr>
          <p:cNvPr id="16" name="Straight Connector 12"/>
          <p:cNvCxnSpPr/>
          <p:nvPr/>
        </p:nvCxnSpPr>
        <p:spPr>
          <a:xfrm>
            <a:off x="9475080" y="3677815"/>
            <a:ext cx="438374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3">
            <a:extLst>
              <a:ext uri="{FF2B5EF4-FFF2-40B4-BE49-F238E27FC236}">
                <a16:creationId xmlns:a16="http://schemas.microsoft.com/office/drawing/2014/main" id="{1C7D255E-D6C1-A847-939A-1D483DDEFC08}"/>
              </a:ext>
            </a:extLst>
          </p:cNvPr>
          <p:cNvSpPr/>
          <p:nvPr/>
        </p:nvSpPr>
        <p:spPr>
          <a:xfrm rot="2220974">
            <a:off x="16032333" y="5238465"/>
            <a:ext cx="2043987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7F7F7F">
                  <a:lumMod val="75000"/>
                </a:srgbClr>
              </a:solidFill>
              <a:highlight>
                <a:srgbClr val="808080"/>
              </a:highlight>
            </a:endParaRPr>
          </a:p>
        </p:txBody>
      </p:sp>
      <p:sp>
        <p:nvSpPr>
          <p:cNvPr id="22" name="Rectangle 30">
            <a:extLst>
              <a:ext uri="{FF2B5EF4-FFF2-40B4-BE49-F238E27FC236}">
                <a16:creationId xmlns:a16="http://schemas.microsoft.com/office/drawing/2014/main" id="{04BCBA43-4E3A-3E4B-BF1B-4F5AC7EAA182}"/>
              </a:ext>
            </a:extLst>
          </p:cNvPr>
          <p:cNvSpPr/>
          <p:nvPr/>
        </p:nvSpPr>
        <p:spPr>
          <a:xfrm>
            <a:off x="19023696" y="7052720"/>
            <a:ext cx="4965275" cy="1384995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BFAAE7B8-727D-5644-97D1-1FEFAD26C7C0}"/>
              </a:ext>
            </a:extLst>
          </p:cNvPr>
          <p:cNvSpPr txBox="1"/>
          <p:nvPr/>
        </p:nvSpPr>
        <p:spPr>
          <a:xfrm>
            <a:off x="19556333" y="7088151"/>
            <a:ext cx="3797754" cy="132343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Poppins SemiBold" charset="0"/>
                <a:ea typeface="Poppins SemiBold" charset="0"/>
                <a:cs typeface="Poppins SemiBold" charset="0"/>
              </a:rPr>
              <a:t>Knowledge is situational: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50048" y="9956623"/>
            <a:ext cx="54191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is an intangible asset requiring organizational resources.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561348" y="10543786"/>
            <a:ext cx="49339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 craft, skills, procedures.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098834" y="10543786"/>
            <a:ext cx="49652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with individuals, social groups, is difficult to transfer or extract,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9023697" y="8789460"/>
            <a:ext cx="49652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Knowledge may be applicable only in certain contexts or situations.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C5D44C-908C-6E42-B4C7-2115AC3030E4}"/>
              </a:ext>
            </a:extLst>
          </p:cNvPr>
          <p:cNvSpPr txBox="1"/>
          <p:nvPr/>
        </p:nvSpPr>
        <p:spPr>
          <a:xfrm>
            <a:off x="6193881" y="1140608"/>
            <a:ext cx="113504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SemiBold" charset="0"/>
                <a:ea typeface="Poppins SemiBold" charset="0"/>
                <a:cs typeface="Poppins SemiBold" charset="0"/>
              </a:rPr>
              <a:t>The Most Important Dimensions Of Knowledge Are:</a:t>
            </a:r>
          </a:p>
          <a:p>
            <a:pPr algn="ctr"/>
            <a:endParaRPr lang="x-none" sz="6000" dirty="0"/>
          </a:p>
        </p:txBody>
      </p:sp>
    </p:spTree>
    <p:extLst>
      <p:ext uri="{BB962C8B-B14F-4D97-AF65-F5344CB8AC3E}">
        <p14:creationId xmlns:p14="http://schemas.microsoft.com/office/powerpoint/2010/main" val="12056995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76;p28">
            <a:extLst>
              <a:ext uri="{FF2B5EF4-FFF2-40B4-BE49-F238E27FC236}">
                <a16:creationId xmlns:a16="http://schemas.microsoft.com/office/drawing/2014/main" id="{B0A183D9-F438-AB40-A73F-0FC721A77C69}"/>
              </a:ext>
            </a:extLst>
          </p:cNvPr>
          <p:cNvSpPr/>
          <p:nvPr/>
        </p:nvSpPr>
        <p:spPr>
          <a:xfrm>
            <a:off x="1986455" y="3505203"/>
            <a:ext cx="20400579" cy="98008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rgbClr val="7F7F7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4BB16-066B-004E-AA33-BEE4B3168A60}"/>
              </a:ext>
            </a:extLst>
          </p:cNvPr>
          <p:cNvSpPr txBox="1"/>
          <p:nvPr/>
        </p:nvSpPr>
        <p:spPr>
          <a:xfrm>
            <a:off x="2726617" y="-321276"/>
            <a:ext cx="18924416" cy="292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endParaRPr lang="en-US" sz="8000" b="1" spc="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 Black" charset="0"/>
              <a:ea typeface="Lato Black" charset="0"/>
              <a:cs typeface="Lato Black" charset="0"/>
            </a:endParaRPr>
          </a:p>
          <a:p>
            <a:pPr algn="ctr">
              <a:lnSpc>
                <a:spcPts val="7200"/>
              </a:lnSpc>
            </a:pPr>
            <a:r>
              <a:rPr lang="en-US" sz="8000" b="1" spc="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The Knowledge Management Value Chain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32574B-8C2D-8F48-9D91-12DB09C016B6}"/>
              </a:ext>
            </a:extLst>
          </p:cNvPr>
          <p:cNvCxnSpPr>
            <a:cxnSpLocks/>
          </p:cNvCxnSpPr>
          <p:nvPr/>
        </p:nvCxnSpPr>
        <p:spPr>
          <a:xfrm>
            <a:off x="9407627" y="2699877"/>
            <a:ext cx="5566557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087" y="4020016"/>
            <a:ext cx="18154830" cy="8771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5709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4">
            <a:extLst>
              <a:ext uri="{FF2B5EF4-FFF2-40B4-BE49-F238E27FC236}">
                <a16:creationId xmlns:a16="http://schemas.microsoft.com/office/drawing/2014/main" id="{3C1945F9-EC1A-4DC6-94BC-B32747B005FE}"/>
              </a:ext>
            </a:extLst>
          </p:cNvPr>
          <p:cNvSpPr/>
          <p:nvPr/>
        </p:nvSpPr>
        <p:spPr>
          <a:xfrm>
            <a:off x="167801" y="4434729"/>
            <a:ext cx="4660747" cy="8898035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bg2">
                <a:lumMod val="50000"/>
              </a:schemeClr>
            </a:solidFill>
          </a:ln>
          <a:effectLst/>
        </p:spPr>
        <p:txBody>
          <a:bodyPr vert="horz" wrap="square" lIns="182807" tIns="91404" rIns="182807" bIns="91404" numCol="1" anchor="t" anchorCtr="0" compatLnSpc="1">
            <a:prstTxWarp prst="textNoShape">
              <a:avLst/>
            </a:prstTxWarp>
          </a:bodyPr>
          <a:lstStyle/>
          <a:p>
            <a:endParaRPr lang="en-US" sz="2800" dirty="0">
              <a:solidFill>
                <a:srgbClr val="7F7F7F"/>
              </a:solidFill>
              <a:latin typeface="Lato Light"/>
            </a:endParaRPr>
          </a:p>
          <a:p>
            <a:endParaRPr lang="en-US" sz="2800" dirty="0">
              <a:solidFill>
                <a:srgbClr val="7F7F7F"/>
              </a:solidFill>
              <a:latin typeface="Lato Light"/>
            </a:endParaRPr>
          </a:p>
          <a:p>
            <a:endParaRPr lang="en-US" sz="2800" dirty="0">
              <a:solidFill>
                <a:srgbClr val="7F7F7F"/>
              </a:solidFill>
              <a:latin typeface="Lato Light"/>
            </a:endParaRPr>
          </a:p>
          <a:p>
            <a:endParaRPr lang="en-US" sz="2800" dirty="0">
              <a:solidFill>
                <a:srgbClr val="7F7F7F"/>
              </a:solidFill>
              <a:latin typeface="Lato Light"/>
            </a:endParaRPr>
          </a:p>
          <a:p>
            <a:endParaRPr lang="en-US" sz="3200" dirty="0">
              <a:solidFill>
                <a:srgbClr val="7F7F7F"/>
              </a:solidFill>
              <a:latin typeface="Lato Light"/>
            </a:endParaRPr>
          </a:p>
          <a:p>
            <a:endParaRPr lang="en-US" sz="3200" dirty="0">
              <a:solidFill>
                <a:srgbClr val="7F7F7F"/>
              </a:solidFill>
              <a:latin typeface="Lato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Lato Light"/>
              </a:rPr>
              <a:t>by discovering patterns in corporate data or by using knowledge workstations 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>
              <a:latin typeface="Lato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Lato Light"/>
              </a:rPr>
              <a:t>In the format of storing documents , reports ,presentation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Lato Light"/>
              </a:rPr>
              <a:t>Developing online expert network.</a:t>
            </a:r>
          </a:p>
          <a:p>
            <a:endParaRPr lang="en-US" dirty="0">
              <a:solidFill>
                <a:srgbClr val="7F7F7F"/>
              </a:solidFill>
              <a:latin typeface="Lato Light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DF92240F-9426-4459-961B-946E9397F0BD}"/>
              </a:ext>
            </a:extLst>
          </p:cNvPr>
          <p:cNvSpPr/>
          <p:nvPr/>
        </p:nvSpPr>
        <p:spPr>
          <a:xfrm>
            <a:off x="337539" y="4554814"/>
            <a:ext cx="2463469" cy="1143028"/>
          </a:xfrm>
          <a:prstGeom prst="rightArrow">
            <a:avLst>
              <a:gd name="adj1" fmla="val 65118"/>
              <a:gd name="adj2" fmla="val 83626"/>
            </a:avLst>
          </a:prstGeom>
          <a:solidFill>
            <a:srgbClr val="FE4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07" tIns="91404" rIns="182807" bIns="91404" rtlCol="0" anchor="ctr"/>
          <a:lstStyle/>
          <a:p>
            <a:pPr algn="ctr" defTabSz="1827840"/>
            <a:endParaRPr lang="ko-KR" altLang="en-US" sz="5400">
              <a:solidFill>
                <a:prstClr val="white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40333B-F156-427B-AAF1-944EE4E4CA42}"/>
              </a:ext>
            </a:extLst>
          </p:cNvPr>
          <p:cNvSpPr txBox="1"/>
          <p:nvPr/>
        </p:nvSpPr>
        <p:spPr>
          <a:xfrm>
            <a:off x="1250187" y="4623976"/>
            <a:ext cx="1295806" cy="1046440"/>
          </a:xfrm>
          <a:prstGeom prst="rect">
            <a:avLst/>
          </a:prstGeom>
          <a:noFill/>
        </p:spPr>
        <p:txBody>
          <a:bodyPr wrap="square" lIns="182807" tIns="91404" rIns="182807" bIns="91404" rtlCol="0">
            <a:spAutoFit/>
          </a:bodyPr>
          <a:lstStyle/>
          <a:p>
            <a:pPr algn="ctr" defTabSz="1827840"/>
            <a:r>
              <a:rPr lang="en-US" altLang="ko-KR" sz="5600" b="1" dirty="0">
                <a:solidFill>
                  <a:prstClr val="white"/>
                </a:solidFill>
                <a:cs typeface="Arial" pitchFamily="34" charset="0"/>
              </a:rPr>
              <a:t>01</a:t>
            </a:r>
            <a:endParaRPr lang="ko-KR" altLang="en-US" sz="5600" b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9" name="Rounded Rectangle 64">
            <a:extLst>
              <a:ext uri="{FF2B5EF4-FFF2-40B4-BE49-F238E27FC236}">
                <a16:creationId xmlns:a16="http://schemas.microsoft.com/office/drawing/2014/main" id="{E89F2E82-E7EE-4C9E-8597-98FAD43633DD}"/>
              </a:ext>
            </a:extLst>
          </p:cNvPr>
          <p:cNvSpPr/>
          <p:nvPr/>
        </p:nvSpPr>
        <p:spPr>
          <a:xfrm>
            <a:off x="5025224" y="4391099"/>
            <a:ext cx="4559951" cy="9019669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bg2">
                <a:lumMod val="50000"/>
              </a:schemeClr>
            </a:solidFill>
          </a:ln>
          <a:effectLst/>
        </p:spPr>
        <p:txBody>
          <a:bodyPr vert="horz" wrap="square" lIns="182807" tIns="91404" rIns="182807" bIns="91404" numCol="1" anchor="t" anchorCtr="0" compatLnSpc="1">
            <a:prstTxWarp prst="textNoShape">
              <a:avLst/>
            </a:prstTxWarp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Lato Light"/>
            </a:endParaRPr>
          </a:p>
          <a:p>
            <a:endParaRPr lang="en-US" dirty="0">
              <a:latin typeface="Lato Ligh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b="1" dirty="0">
                <a:latin typeface="Lato Light"/>
              </a:rPr>
              <a:t>Knowledge storage</a:t>
            </a:r>
          </a:p>
          <a:p>
            <a:endParaRPr lang="en-US" sz="3800" b="1" dirty="0">
              <a:latin typeface="Lato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Lato Light"/>
              </a:rPr>
              <a:t>documents, patterns, and expert rules must be stored so they can be retrieved and used by employees.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>
              <a:latin typeface="Lato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Lato Light"/>
              </a:rPr>
              <a:t>storage of a database.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Lato Light"/>
            </a:endParaRPr>
          </a:p>
        </p:txBody>
      </p:sp>
      <p:sp>
        <p:nvSpPr>
          <p:cNvPr id="13" name="Right Arrow 66">
            <a:extLst>
              <a:ext uri="{FF2B5EF4-FFF2-40B4-BE49-F238E27FC236}">
                <a16:creationId xmlns:a16="http://schemas.microsoft.com/office/drawing/2014/main" id="{1AFC4C71-6016-4497-B259-A0F52845B0DF}"/>
              </a:ext>
            </a:extLst>
          </p:cNvPr>
          <p:cNvSpPr/>
          <p:nvPr/>
        </p:nvSpPr>
        <p:spPr>
          <a:xfrm>
            <a:off x="5421676" y="4651402"/>
            <a:ext cx="2314089" cy="1097498"/>
          </a:xfrm>
          <a:prstGeom prst="rightArrow">
            <a:avLst>
              <a:gd name="adj1" fmla="val 65118"/>
              <a:gd name="adj2" fmla="val 84614"/>
            </a:avLst>
          </a:prstGeom>
          <a:solidFill>
            <a:srgbClr val="EC7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07" tIns="91404" rIns="182807" bIns="91404" rtlCol="0" anchor="ctr"/>
          <a:lstStyle/>
          <a:p>
            <a:pPr algn="ctr" defTabSz="1827840"/>
            <a:endParaRPr lang="ko-KR" altLang="en-US" sz="5400">
              <a:solidFill>
                <a:prstClr val="whit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7BBAD1-7EBC-4E45-AE20-2B920F2D7751}"/>
              </a:ext>
            </a:extLst>
          </p:cNvPr>
          <p:cNvSpPr txBox="1"/>
          <p:nvPr/>
        </p:nvSpPr>
        <p:spPr>
          <a:xfrm>
            <a:off x="5576797" y="4676931"/>
            <a:ext cx="1295806" cy="1046440"/>
          </a:xfrm>
          <a:prstGeom prst="rect">
            <a:avLst/>
          </a:prstGeom>
          <a:noFill/>
        </p:spPr>
        <p:txBody>
          <a:bodyPr wrap="square" lIns="182807" tIns="91404" rIns="182807" bIns="91404" rtlCol="0">
            <a:spAutoFit/>
          </a:bodyPr>
          <a:lstStyle/>
          <a:p>
            <a:pPr algn="ctr" defTabSz="1827840"/>
            <a:r>
              <a:rPr lang="en-US" altLang="ko-KR" sz="5600" b="1" dirty="0">
                <a:solidFill>
                  <a:prstClr val="white"/>
                </a:solidFill>
                <a:cs typeface="Arial" pitchFamily="34" charset="0"/>
              </a:rPr>
              <a:t>02</a:t>
            </a:r>
            <a:endParaRPr lang="ko-KR" altLang="en-US" sz="5600" b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15" name="Rounded Rectangle 71">
            <a:extLst>
              <a:ext uri="{FF2B5EF4-FFF2-40B4-BE49-F238E27FC236}">
                <a16:creationId xmlns:a16="http://schemas.microsoft.com/office/drawing/2014/main" id="{7D0BCF7D-5706-4743-9547-30B7A843D0E5}"/>
              </a:ext>
            </a:extLst>
          </p:cNvPr>
          <p:cNvSpPr/>
          <p:nvPr/>
        </p:nvSpPr>
        <p:spPr>
          <a:xfrm>
            <a:off x="9911304" y="4391099"/>
            <a:ext cx="4545263" cy="9019669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bg2">
                <a:lumMod val="50000"/>
              </a:schemeClr>
            </a:solidFill>
          </a:ln>
          <a:effectLst/>
        </p:spPr>
        <p:txBody>
          <a:bodyPr vert="horz" wrap="square" lIns="182807" tIns="91404" rIns="182807" bIns="91404" numCol="1" anchor="t" anchorCtr="0" compatLnSpc="1">
            <a:prstTxWarp prst="textNoShape">
              <a:avLst/>
            </a:prstTxWarp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Lato Light"/>
            </a:endParaRPr>
          </a:p>
          <a:p>
            <a:endParaRPr lang="en-US" dirty="0">
              <a:latin typeface="Lato Ligh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b="1" dirty="0">
                <a:latin typeface="Lato Light"/>
              </a:rPr>
              <a:t>Knowledge dissemination</a:t>
            </a:r>
          </a:p>
          <a:p>
            <a:endParaRPr lang="en-US" sz="2700" dirty="0">
              <a:solidFill>
                <a:srgbClr val="000000"/>
              </a:solidFill>
              <a:latin typeface="Lato Ligh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000" dirty="0">
                <a:latin typeface="Lato Light"/>
              </a:rPr>
              <a:t>knowledge and information dissemination in Portal, e-mail, instant messaging, and search engine technology.</a:t>
            </a:r>
            <a:endParaRPr lang="en-US" dirty="0">
              <a:solidFill>
                <a:srgbClr val="000000"/>
              </a:solidFill>
              <a:latin typeface="Lato Ligh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Lato Ligh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Lato Ligh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Lato Ligh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Lato Light"/>
            </a:endParaRPr>
          </a:p>
        </p:txBody>
      </p:sp>
      <p:sp>
        <p:nvSpPr>
          <p:cNvPr id="19" name="Right Arrow 73">
            <a:extLst>
              <a:ext uri="{FF2B5EF4-FFF2-40B4-BE49-F238E27FC236}">
                <a16:creationId xmlns:a16="http://schemas.microsoft.com/office/drawing/2014/main" id="{644BAD84-2B0F-440C-8BE1-D05D443EE5F4}"/>
              </a:ext>
            </a:extLst>
          </p:cNvPr>
          <p:cNvSpPr/>
          <p:nvPr/>
        </p:nvSpPr>
        <p:spPr>
          <a:xfrm>
            <a:off x="10214145" y="4602679"/>
            <a:ext cx="2061231" cy="1095163"/>
          </a:xfrm>
          <a:prstGeom prst="rightArrow">
            <a:avLst>
              <a:gd name="adj1" fmla="val 65118"/>
              <a:gd name="adj2" fmla="val 84615"/>
            </a:avLst>
          </a:prstGeom>
          <a:solidFill>
            <a:srgbClr val="FEBA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07" tIns="91404" rIns="182807" bIns="91404" rtlCol="0" anchor="ctr"/>
          <a:lstStyle/>
          <a:p>
            <a:pPr algn="ctr" defTabSz="1827840"/>
            <a:endParaRPr lang="ko-KR" altLang="en-US" sz="5400" dirty="0">
              <a:solidFill>
                <a:prstClr val="white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F56028-DB8B-44D7-9297-8EA3E4FD85D0}"/>
              </a:ext>
            </a:extLst>
          </p:cNvPr>
          <p:cNvSpPr txBox="1"/>
          <p:nvPr/>
        </p:nvSpPr>
        <p:spPr>
          <a:xfrm>
            <a:off x="10208925" y="4623976"/>
            <a:ext cx="1295806" cy="1046440"/>
          </a:xfrm>
          <a:prstGeom prst="rect">
            <a:avLst/>
          </a:prstGeom>
          <a:noFill/>
        </p:spPr>
        <p:txBody>
          <a:bodyPr wrap="square" lIns="182807" tIns="91404" rIns="182807" bIns="91404" rtlCol="0">
            <a:spAutoFit/>
          </a:bodyPr>
          <a:lstStyle/>
          <a:p>
            <a:pPr algn="ctr" defTabSz="1827840"/>
            <a:r>
              <a:rPr lang="en-US" altLang="ko-KR" sz="5600" b="1" dirty="0">
                <a:solidFill>
                  <a:prstClr val="white"/>
                </a:solidFill>
                <a:cs typeface="Arial" pitchFamily="34" charset="0"/>
              </a:rPr>
              <a:t>03</a:t>
            </a:r>
            <a:endParaRPr lang="ko-KR" altLang="en-US" sz="5600" b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21" name="Rounded Rectangle 78">
            <a:extLst>
              <a:ext uri="{FF2B5EF4-FFF2-40B4-BE49-F238E27FC236}">
                <a16:creationId xmlns:a16="http://schemas.microsoft.com/office/drawing/2014/main" id="{676F6070-24AD-4D7E-802B-A6734E33582B}"/>
              </a:ext>
            </a:extLst>
          </p:cNvPr>
          <p:cNvSpPr/>
          <p:nvPr/>
        </p:nvSpPr>
        <p:spPr>
          <a:xfrm>
            <a:off x="14856347" y="4391099"/>
            <a:ext cx="4609992" cy="9019669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bg2">
                <a:lumMod val="50000"/>
              </a:schemeClr>
            </a:solidFill>
          </a:ln>
          <a:effectLst/>
        </p:spPr>
        <p:txBody>
          <a:bodyPr vert="horz" wrap="square" lIns="182807" tIns="91404" rIns="182807" bIns="91404" numCol="1" anchor="t" anchorCtr="0" compatLnSpc="1">
            <a:prstTxWarp prst="textNoShape">
              <a:avLst/>
            </a:prstTxWarp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Lato Light"/>
            </a:endParaRPr>
          </a:p>
          <a:p>
            <a:endParaRPr lang="en-US" dirty="0">
              <a:solidFill>
                <a:srgbClr val="000000"/>
              </a:solidFill>
              <a:latin typeface="Lato Ligh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b="1" dirty="0">
                <a:solidFill>
                  <a:srgbClr val="000000"/>
                </a:solidFill>
                <a:latin typeface="Lato Light"/>
              </a:rPr>
              <a:t>Knowledge application</a:t>
            </a:r>
          </a:p>
          <a:p>
            <a:endParaRPr lang="en-US" sz="3000" dirty="0">
              <a:latin typeface="Lato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Lato Light"/>
              </a:rPr>
              <a:t>To provide a return on investment, organizational knowledge must become a systematic part of management decision making.</a:t>
            </a:r>
            <a:endParaRPr lang="en-US" dirty="0">
              <a:solidFill>
                <a:srgbClr val="000000"/>
              </a:solidFill>
              <a:latin typeface="Lato Light"/>
            </a:endParaRPr>
          </a:p>
        </p:txBody>
      </p:sp>
      <p:sp>
        <p:nvSpPr>
          <p:cNvPr id="25" name="Right Arrow 80">
            <a:extLst>
              <a:ext uri="{FF2B5EF4-FFF2-40B4-BE49-F238E27FC236}">
                <a16:creationId xmlns:a16="http://schemas.microsoft.com/office/drawing/2014/main" id="{73FD92FB-5EC6-4424-B0D6-95F27DFAE786}"/>
              </a:ext>
            </a:extLst>
          </p:cNvPr>
          <p:cNvSpPr/>
          <p:nvPr/>
        </p:nvSpPr>
        <p:spPr>
          <a:xfrm>
            <a:off x="15136808" y="4506341"/>
            <a:ext cx="2115975" cy="1223178"/>
          </a:xfrm>
          <a:prstGeom prst="rightArrow">
            <a:avLst>
              <a:gd name="adj1" fmla="val 65118"/>
              <a:gd name="adj2" fmla="val 84615"/>
            </a:avLst>
          </a:prstGeom>
          <a:solidFill>
            <a:srgbClr val="FABE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07" tIns="91404" rIns="182807" bIns="91404" rtlCol="0" anchor="ctr"/>
          <a:lstStyle/>
          <a:p>
            <a:pPr algn="ctr" defTabSz="1827840"/>
            <a:endParaRPr lang="ko-KR" altLang="en-US" sz="5400" dirty="0">
              <a:solidFill>
                <a:prstClr val="white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148520-F1E4-4235-A9FF-C746ABA6A418}"/>
              </a:ext>
            </a:extLst>
          </p:cNvPr>
          <p:cNvSpPr txBox="1"/>
          <p:nvPr/>
        </p:nvSpPr>
        <p:spPr>
          <a:xfrm>
            <a:off x="15179891" y="4554814"/>
            <a:ext cx="1295806" cy="1046440"/>
          </a:xfrm>
          <a:prstGeom prst="rect">
            <a:avLst/>
          </a:prstGeom>
          <a:noFill/>
        </p:spPr>
        <p:txBody>
          <a:bodyPr wrap="square" lIns="182807" tIns="91404" rIns="182807" bIns="91404" rtlCol="0">
            <a:spAutoFit/>
          </a:bodyPr>
          <a:lstStyle/>
          <a:p>
            <a:pPr algn="ctr" defTabSz="1827840"/>
            <a:r>
              <a:rPr lang="en-US" altLang="ko-KR" sz="5600" b="1" dirty="0">
                <a:solidFill>
                  <a:prstClr val="white"/>
                </a:solidFill>
                <a:cs typeface="Arial" pitchFamily="34" charset="0"/>
              </a:rPr>
              <a:t>04</a:t>
            </a:r>
            <a:endParaRPr lang="ko-KR" altLang="en-US" sz="5600" b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31" name="مستطيل 30"/>
          <p:cNvSpPr/>
          <p:nvPr/>
        </p:nvSpPr>
        <p:spPr>
          <a:xfrm>
            <a:off x="989734" y="5549333"/>
            <a:ext cx="431002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b="1" dirty="0">
                <a:solidFill>
                  <a:srgbClr val="000000"/>
                </a:solidFill>
                <a:latin typeface="Lato Light"/>
              </a:rPr>
              <a:t>knowledge acquisition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b="1" dirty="0">
              <a:solidFill>
                <a:srgbClr val="000000"/>
              </a:solidFill>
              <a:latin typeface="Lato Light"/>
            </a:endParaRPr>
          </a:p>
          <a:p>
            <a:endParaRPr lang="en-US" sz="3800" b="1" dirty="0">
              <a:solidFill>
                <a:srgbClr val="000000"/>
              </a:solidFill>
              <a:latin typeface="Lato Light"/>
            </a:endParaRPr>
          </a:p>
        </p:txBody>
      </p:sp>
      <p:sp>
        <p:nvSpPr>
          <p:cNvPr id="33" name="TextBox 11">
            <a:extLst>
              <a:ext uri="{FF2B5EF4-FFF2-40B4-BE49-F238E27FC236}">
                <a16:creationId xmlns:a16="http://schemas.microsoft.com/office/drawing/2014/main" id="{DBF4BB16-066B-004E-AA33-BEE4B3168A60}"/>
              </a:ext>
            </a:extLst>
          </p:cNvPr>
          <p:cNvSpPr txBox="1"/>
          <p:nvPr/>
        </p:nvSpPr>
        <p:spPr>
          <a:xfrm>
            <a:off x="184096" y="-130404"/>
            <a:ext cx="23800135" cy="2876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endParaRPr lang="en-US" sz="8600" b="1" spc="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 Black" charset="0"/>
              <a:ea typeface="Lato Black" charset="0"/>
              <a:cs typeface="Lato Black" charset="0"/>
            </a:endParaRPr>
          </a:p>
          <a:p>
            <a:pPr algn="ctr">
              <a:lnSpc>
                <a:spcPts val="7200"/>
              </a:lnSpc>
            </a:pPr>
            <a:r>
              <a:rPr lang="en-US" sz="8400" b="1" spc="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The Knowledge Management Value Chain</a:t>
            </a:r>
          </a:p>
        </p:txBody>
      </p:sp>
      <p:sp>
        <p:nvSpPr>
          <p:cNvPr id="34" name="مستطيل 33"/>
          <p:cNvSpPr/>
          <p:nvPr/>
        </p:nvSpPr>
        <p:spPr>
          <a:xfrm>
            <a:off x="1084307" y="1287221"/>
            <a:ext cx="210846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>
              <a:solidFill>
                <a:srgbClr val="000000"/>
              </a:solidFill>
              <a:latin typeface="Lato Light"/>
            </a:endParaRPr>
          </a:p>
          <a:p>
            <a:pPr algn="ctr"/>
            <a:endParaRPr lang="en-US" dirty="0">
              <a:solidFill>
                <a:srgbClr val="000000"/>
              </a:solidFill>
              <a:latin typeface="Lato Light"/>
            </a:endParaRPr>
          </a:p>
          <a:p>
            <a:pPr algn="ctr"/>
            <a:endParaRPr lang="en-US" dirty="0">
              <a:solidFill>
                <a:srgbClr val="000000"/>
              </a:solidFill>
              <a:latin typeface="Lato Light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latin typeface="Lato Light"/>
              </a:rPr>
              <a:t>There are five value-adding steps in the knowledge management value chain.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Lato Light"/>
              </a:rPr>
              <a:t>Each stage adds value to raw data and information as they are transformed into usable knowledge </a:t>
            </a:r>
          </a:p>
        </p:txBody>
      </p:sp>
      <p:cxnSp>
        <p:nvCxnSpPr>
          <p:cNvPr id="38" name="Straight Connector 5">
            <a:extLst>
              <a:ext uri="{FF2B5EF4-FFF2-40B4-BE49-F238E27FC236}">
                <a16:creationId xmlns:a16="http://schemas.microsoft.com/office/drawing/2014/main" id="{9932574B-8C2D-8F48-9D91-12DB09C016B6}"/>
              </a:ext>
            </a:extLst>
          </p:cNvPr>
          <p:cNvCxnSpPr>
            <a:cxnSpLocks/>
          </p:cNvCxnSpPr>
          <p:nvPr/>
        </p:nvCxnSpPr>
        <p:spPr>
          <a:xfrm>
            <a:off x="7891940" y="2367674"/>
            <a:ext cx="8766871" cy="0"/>
          </a:xfrm>
          <a:prstGeom prst="line">
            <a:avLst/>
          </a:prstGeom>
          <a:noFill/>
          <a:ln w="76200" cap="flat" cmpd="sng" algn="ctr">
            <a:solidFill>
              <a:srgbClr val="ECDDD6"/>
            </a:solidFill>
            <a:prstDash val="solid"/>
            <a:miter lim="800000"/>
          </a:ln>
          <a:effectLst/>
        </p:spPr>
      </p:cxnSp>
      <p:sp>
        <p:nvSpPr>
          <p:cNvPr id="22" name="Rounded Rectangle 78">
            <a:extLst>
              <a:ext uri="{FF2B5EF4-FFF2-40B4-BE49-F238E27FC236}">
                <a16:creationId xmlns:a16="http://schemas.microsoft.com/office/drawing/2014/main" id="{676F6070-24AD-4D7E-802B-A6734E33582B}"/>
              </a:ext>
            </a:extLst>
          </p:cNvPr>
          <p:cNvSpPr/>
          <p:nvPr/>
        </p:nvSpPr>
        <p:spPr>
          <a:xfrm>
            <a:off x="19624880" y="8464731"/>
            <a:ext cx="4609992" cy="4928851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bg2">
                <a:lumMod val="50000"/>
              </a:schemeClr>
            </a:solidFill>
          </a:ln>
          <a:effectLst/>
        </p:spPr>
        <p:txBody>
          <a:bodyPr vert="horz" wrap="square" lIns="182807" tIns="91404" rIns="182807" bIns="91404" numCol="1" anchor="t" anchorCtr="0" compatLnSpc="1">
            <a:prstTxWarp prst="textNoShape">
              <a:avLst/>
            </a:prstTxWarp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Lato Light"/>
            </a:endParaRPr>
          </a:p>
          <a:p>
            <a:endParaRPr lang="en-US" dirty="0">
              <a:solidFill>
                <a:srgbClr val="000000"/>
              </a:solidFill>
              <a:latin typeface="Lato Light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9724642" y="8811376"/>
            <a:ext cx="441046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>
                <a:latin typeface="Lato Light"/>
              </a:rPr>
              <a:t>Building Organizational and Management Capital: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b="1" dirty="0">
              <a:latin typeface="Lato Ligh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Lato Light"/>
              </a:rPr>
              <a:t>Collaboration, Communities of Practice, and Office Environments.</a:t>
            </a:r>
          </a:p>
        </p:txBody>
      </p:sp>
      <p:sp>
        <p:nvSpPr>
          <p:cNvPr id="23" name="Right Arrow 80">
            <a:extLst>
              <a:ext uri="{FF2B5EF4-FFF2-40B4-BE49-F238E27FC236}">
                <a16:creationId xmlns:a16="http://schemas.microsoft.com/office/drawing/2014/main" id="{73FD92FB-5EC6-4424-B0D6-95F27DFAE786}"/>
              </a:ext>
            </a:extLst>
          </p:cNvPr>
          <p:cNvSpPr/>
          <p:nvPr/>
        </p:nvSpPr>
        <p:spPr>
          <a:xfrm rot="2513484">
            <a:off x="20546008" y="5929839"/>
            <a:ext cx="2767738" cy="1314171"/>
          </a:xfrm>
          <a:prstGeom prst="rightArrow">
            <a:avLst>
              <a:gd name="adj1" fmla="val 65118"/>
              <a:gd name="adj2" fmla="val 84615"/>
            </a:avLst>
          </a:prstGeom>
          <a:solidFill>
            <a:srgbClr val="FBD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07" tIns="91404" rIns="182807" bIns="91404" rtlCol="0" anchor="ctr"/>
          <a:lstStyle/>
          <a:p>
            <a:pPr algn="ctr" defTabSz="1827840"/>
            <a:endParaRPr lang="ko-KR" altLang="en-US" sz="5400" dirty="0">
              <a:solidFill>
                <a:prstClr val="white"/>
              </a:solidFill>
            </a:endParaRP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81148520-F1E4-4235-A9FF-C746ABA6A418}"/>
              </a:ext>
            </a:extLst>
          </p:cNvPr>
          <p:cNvSpPr txBox="1"/>
          <p:nvPr/>
        </p:nvSpPr>
        <p:spPr>
          <a:xfrm>
            <a:off x="21358180" y="6241830"/>
            <a:ext cx="1295806" cy="1046440"/>
          </a:xfrm>
          <a:prstGeom prst="rect">
            <a:avLst/>
          </a:prstGeom>
          <a:noFill/>
        </p:spPr>
        <p:txBody>
          <a:bodyPr wrap="square" lIns="182807" tIns="91404" rIns="182807" bIns="91404" rtlCol="0">
            <a:spAutoFit/>
          </a:bodyPr>
          <a:lstStyle/>
          <a:p>
            <a:pPr algn="ctr" defTabSz="1827840"/>
            <a:r>
              <a:rPr lang="en-US" altLang="ko-KR" sz="5400" b="1" dirty="0">
                <a:solidFill>
                  <a:prstClr val="white"/>
                </a:solidFill>
                <a:cs typeface="Arial" pitchFamily="34" charset="0"/>
              </a:rPr>
              <a:t>05</a:t>
            </a:r>
            <a:endParaRPr lang="ko-KR" altLang="en-US" sz="5400" b="1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1493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>
            <a:extLst>
              <a:ext uri="{FF2B5EF4-FFF2-40B4-BE49-F238E27FC236}">
                <a16:creationId xmlns:a16="http://schemas.microsoft.com/office/drawing/2014/main" id="{1C7D255E-D6C1-A847-939A-1D483DDEFC08}"/>
              </a:ext>
            </a:extLst>
          </p:cNvPr>
          <p:cNvSpPr/>
          <p:nvPr/>
        </p:nvSpPr>
        <p:spPr>
          <a:xfrm rot="2485481">
            <a:off x="14640786" y="3441131"/>
            <a:ext cx="1535532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7F7F7F">
                  <a:lumMod val="75000"/>
                </a:srgbClr>
              </a:solidFill>
              <a:highlight>
                <a:srgbClr val="808080"/>
              </a:highlight>
            </a:endParaRPr>
          </a:p>
        </p:txBody>
      </p:sp>
      <p:sp>
        <p:nvSpPr>
          <p:cNvPr id="23" name="Rectangle 30">
            <a:extLst>
              <a:ext uri="{FF2B5EF4-FFF2-40B4-BE49-F238E27FC236}">
                <a16:creationId xmlns:a16="http://schemas.microsoft.com/office/drawing/2014/main" id="{FD2F85D0-DCE3-6249-A097-A151F92D24CF}"/>
              </a:ext>
            </a:extLst>
          </p:cNvPr>
          <p:cNvSpPr/>
          <p:nvPr/>
        </p:nvSpPr>
        <p:spPr>
          <a:xfrm>
            <a:off x="1864609" y="4783942"/>
            <a:ext cx="4965276" cy="1354215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267D2D50-8D2D-8441-84DD-43B46B0C932D}"/>
              </a:ext>
            </a:extLst>
          </p:cNvPr>
          <p:cNvSpPr/>
          <p:nvPr/>
        </p:nvSpPr>
        <p:spPr>
          <a:xfrm rot="5400000">
            <a:off x="11057766" y="3600846"/>
            <a:ext cx="1283624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7F7F7F">
                  <a:lumMod val="75000"/>
                </a:srgbClr>
              </a:solidFill>
              <a:highlight>
                <a:srgbClr val="808080"/>
              </a:highlight>
            </a:endParaRPr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id="{16380FF3-E92F-F748-BFB1-ADA4DE43182C}"/>
              </a:ext>
            </a:extLst>
          </p:cNvPr>
          <p:cNvSpPr/>
          <p:nvPr/>
        </p:nvSpPr>
        <p:spPr>
          <a:xfrm>
            <a:off x="9424273" y="5157688"/>
            <a:ext cx="4965276" cy="1354216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Poppins SemiBold"/>
              </a:rPr>
              <a:t>Knowledge </a:t>
            </a:r>
          </a:p>
          <a:p>
            <a:pPr algn="ctr"/>
            <a:r>
              <a:rPr lang="en-US" sz="4000" b="1" dirty="0">
                <a:solidFill>
                  <a:srgbClr val="000000"/>
                </a:solidFill>
                <a:latin typeface="Poppins SemiBold"/>
              </a:rPr>
              <a:t>Work system </a:t>
            </a:r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id="{04BCBA43-4E3A-3E4B-BF1B-4F5AC7EAA182}"/>
              </a:ext>
            </a:extLst>
          </p:cNvPr>
          <p:cNvSpPr/>
          <p:nvPr/>
        </p:nvSpPr>
        <p:spPr>
          <a:xfrm>
            <a:off x="16380390" y="4810621"/>
            <a:ext cx="4965275" cy="1384995"/>
          </a:xfrm>
          <a:prstGeom prst="rect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AAE7B8-727D-5644-97D1-1FEFAD26C7C0}"/>
              </a:ext>
            </a:extLst>
          </p:cNvPr>
          <p:cNvSpPr txBox="1"/>
          <p:nvPr/>
        </p:nvSpPr>
        <p:spPr>
          <a:xfrm>
            <a:off x="16924718" y="4841398"/>
            <a:ext cx="3797754" cy="132343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Poppins SemiBold" charset="0"/>
                <a:ea typeface="Poppins SemiBold" charset="0"/>
                <a:cs typeface="Poppins SemiBold" charset="0"/>
              </a:rPr>
              <a:t>Intelligent </a:t>
            </a:r>
          </a:p>
          <a:p>
            <a:pPr algn="ctr"/>
            <a:r>
              <a:rPr lang="en-US" sz="4000" b="1" dirty="0">
                <a:solidFill>
                  <a:srgbClr val="000000"/>
                </a:solidFill>
                <a:latin typeface="Poppins SemiBold" charset="0"/>
                <a:ea typeface="Poppins SemiBold" charset="0"/>
                <a:cs typeface="Poppins SemiBold" charset="0"/>
              </a:rPr>
              <a:t>Techniques </a:t>
            </a:r>
          </a:p>
        </p:txBody>
      </p:sp>
      <p:sp>
        <p:nvSpPr>
          <p:cNvPr id="12" name="TextBox 70">
            <a:extLst>
              <a:ext uri="{FF2B5EF4-FFF2-40B4-BE49-F238E27FC236}">
                <a16:creationId xmlns:a16="http://schemas.microsoft.com/office/drawing/2014/main" id="{6D446226-41B7-E641-B9D6-FC3A6CE603F4}"/>
              </a:ext>
            </a:extLst>
          </p:cNvPr>
          <p:cNvSpPr txBox="1"/>
          <p:nvPr/>
        </p:nvSpPr>
        <p:spPr>
          <a:xfrm>
            <a:off x="2634863" y="4801685"/>
            <a:ext cx="3228398" cy="138499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200" b="1" dirty="0">
                <a:solidFill>
                  <a:srgbClr val="000000"/>
                </a:solidFill>
                <a:latin typeface="Poppins SemiBold" charset="0"/>
                <a:ea typeface="Poppins SemiBold" charset="0"/>
                <a:cs typeface="Poppins SemiBold" charset="0"/>
              </a:rPr>
              <a:t>Enterprise Wide KMS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53E9BD3B-4762-1D49-82D1-6543EED48BC4}"/>
              </a:ext>
            </a:extLst>
          </p:cNvPr>
          <p:cNvSpPr/>
          <p:nvPr/>
        </p:nvSpPr>
        <p:spPr>
          <a:xfrm rot="8175073">
            <a:off x="6828707" y="3441131"/>
            <a:ext cx="1576496" cy="1197480"/>
          </a:xfrm>
          <a:prstGeom prst="rightArrow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7F7F7F">
                  <a:lumMod val="75000"/>
                </a:srgbClr>
              </a:solidFill>
              <a:highlight>
                <a:srgbClr val="808080"/>
              </a:highlight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A34F52C-EA09-A94F-B422-F4BCE9A3E65F}"/>
              </a:ext>
            </a:extLst>
          </p:cNvPr>
          <p:cNvCxnSpPr/>
          <p:nvPr/>
        </p:nvCxnSpPr>
        <p:spPr>
          <a:xfrm>
            <a:off x="8145962" y="2695856"/>
            <a:ext cx="7803691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DDBAA91-55BB-054F-8F6D-35FF9A0E178D}"/>
              </a:ext>
            </a:extLst>
          </p:cNvPr>
          <p:cNvSpPr txBox="1"/>
          <p:nvPr/>
        </p:nvSpPr>
        <p:spPr>
          <a:xfrm>
            <a:off x="2958066" y="476998"/>
            <a:ext cx="18271751" cy="2006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8800" b="1" spc="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Types Of Knowledge Management Systems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95965" y="6507917"/>
            <a:ext cx="770619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7F7F7F"/>
              </a:solidFill>
            </a:endParaRPr>
          </a:p>
          <a:p>
            <a:r>
              <a:rPr lang="en-US" b="1" dirty="0">
                <a:solidFill>
                  <a:schemeClr val="accent4"/>
                </a:solidFill>
              </a:rPr>
              <a:t>These systems include 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capabilities for searching for information.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storing both structured and unstructured data 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locating employee expertise within the firm.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supporting technologies such as portals. 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861992" y="8169910"/>
            <a:ext cx="68726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knowledge work systems such as 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Computer-aided design (CAD) 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Visualization 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Simulation 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Virtual reality systems.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6380390" y="7310193"/>
            <a:ext cx="78562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Knowledge management  includes a diverse group of intelligent techniques, such as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Data mining 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Expert systems 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Neural networks 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Fuzzy logic 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Genetic algorithms 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/>
                </a:solidFill>
              </a:rPr>
              <a:t>And intelligent agents.</a:t>
            </a:r>
            <a:endParaRPr lang="ar-SA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6800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3" grpId="0" animBg="1"/>
      <p:bldP spid="18" grpId="0" animBg="1"/>
      <p:bldP spid="8" grpId="0" animBg="1"/>
      <p:bldP spid="9" grpId="0" animBg="1"/>
      <p:bldP spid="10" grpId="0"/>
      <p:bldP spid="12" grpId="0"/>
      <p:bldP spid="19" grpId="0" animBg="1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Default Theme">
  <a:themeElements>
    <a:clrScheme name="Custom 3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CDDD6"/>
      </a:accent1>
      <a:accent2>
        <a:srgbClr val="000000"/>
      </a:accent2>
      <a:accent3>
        <a:srgbClr val="ECDDD6"/>
      </a:accent3>
      <a:accent4>
        <a:srgbClr val="000000"/>
      </a:accent4>
      <a:accent5>
        <a:srgbClr val="ECDDD6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 Theme">
  <a:themeElements>
    <a:clrScheme name="Custom 3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CDDD6"/>
      </a:accent1>
      <a:accent2>
        <a:srgbClr val="000000"/>
      </a:accent2>
      <a:accent3>
        <a:srgbClr val="ECDDD6"/>
      </a:accent3>
      <a:accent4>
        <a:srgbClr val="000000"/>
      </a:accent4>
      <a:accent5>
        <a:srgbClr val="ECDDD6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Default Theme">
  <a:themeElements>
    <a:clrScheme name="Custom 3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CDDD6"/>
      </a:accent1>
      <a:accent2>
        <a:srgbClr val="000000"/>
      </a:accent2>
      <a:accent3>
        <a:srgbClr val="ECDDD6"/>
      </a:accent3>
      <a:accent4>
        <a:srgbClr val="000000"/>
      </a:accent4>
      <a:accent5>
        <a:srgbClr val="ECDDD6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Default Theme">
  <a:themeElements>
    <a:clrScheme name="Custom 3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CDDD6"/>
      </a:accent1>
      <a:accent2>
        <a:srgbClr val="000000"/>
      </a:accent2>
      <a:accent3>
        <a:srgbClr val="ECDDD6"/>
      </a:accent3>
      <a:accent4>
        <a:srgbClr val="000000"/>
      </a:accent4>
      <a:accent5>
        <a:srgbClr val="ECDDD6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Default Theme">
  <a:themeElements>
    <a:clrScheme name="Custom 3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CDDD6"/>
      </a:accent1>
      <a:accent2>
        <a:srgbClr val="000000"/>
      </a:accent2>
      <a:accent3>
        <a:srgbClr val="ECDDD6"/>
      </a:accent3>
      <a:accent4>
        <a:srgbClr val="000000"/>
      </a:accent4>
      <a:accent5>
        <a:srgbClr val="ECDDD6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Default Theme">
  <a:themeElements>
    <a:clrScheme name="Custom 3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CDDD6"/>
      </a:accent1>
      <a:accent2>
        <a:srgbClr val="000000"/>
      </a:accent2>
      <a:accent3>
        <a:srgbClr val="ECDDD6"/>
      </a:accent3>
      <a:accent4>
        <a:srgbClr val="000000"/>
      </a:accent4>
      <a:accent5>
        <a:srgbClr val="ECDDD6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Default Theme">
  <a:themeElements>
    <a:clrScheme name="Custom 3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CDDD6"/>
      </a:accent1>
      <a:accent2>
        <a:srgbClr val="000000"/>
      </a:accent2>
      <a:accent3>
        <a:srgbClr val="ECDDD6"/>
      </a:accent3>
      <a:accent4>
        <a:srgbClr val="000000"/>
      </a:accent4>
      <a:accent5>
        <a:srgbClr val="ECDDD6"/>
      </a:accent5>
      <a:accent6>
        <a:srgbClr val="91969B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Contents Slide Master">
  <a:themeElements>
    <a:clrScheme name="2019-Business pla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EBEE4"/>
      </a:accent1>
      <a:accent2>
        <a:srgbClr val="4CD6B0"/>
      </a:accent2>
      <a:accent3>
        <a:srgbClr val="98DC56"/>
      </a:accent3>
      <a:accent4>
        <a:srgbClr val="5EBEE4"/>
      </a:accent4>
      <a:accent5>
        <a:srgbClr val="4CD6B0"/>
      </a:accent5>
      <a:accent6>
        <a:srgbClr val="98DC56"/>
      </a:accent6>
      <a:hlink>
        <a:srgbClr val="BFBFBF"/>
      </a:hlink>
      <a:folHlink>
        <a:srgbClr val="BFBFBF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39286</TotalTime>
  <Words>1722</Words>
  <Application>Microsoft Office PowerPoint</Application>
  <PresentationFormat>Custom</PresentationFormat>
  <Paragraphs>308</Paragraphs>
  <Slides>29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29</vt:i4>
      </vt:variant>
    </vt:vector>
  </HeadingPairs>
  <TitlesOfParts>
    <vt:vector size="51" baseType="lpstr">
      <vt:lpstr>Arial Unicode MS</vt:lpstr>
      <vt:lpstr>Anton</vt:lpstr>
      <vt:lpstr>Arial</vt:lpstr>
      <vt:lpstr>Calibri Light</vt:lpstr>
      <vt:lpstr>Courier New</vt:lpstr>
      <vt:lpstr>Gill Sans</vt:lpstr>
      <vt:lpstr>Lato</vt:lpstr>
      <vt:lpstr>Lato Black</vt:lpstr>
      <vt:lpstr>Lato Light</vt:lpstr>
      <vt:lpstr>Lora</vt:lpstr>
      <vt:lpstr>Poppins Light</vt:lpstr>
      <vt:lpstr>Poppins SemiBold</vt:lpstr>
      <vt:lpstr>Times New Roman</vt:lpstr>
      <vt:lpstr>Wingdings</vt:lpstr>
      <vt:lpstr>Default Theme</vt:lpstr>
      <vt:lpstr>1_Default Theme</vt:lpstr>
      <vt:lpstr>2_Default Theme</vt:lpstr>
      <vt:lpstr>3_Default Theme</vt:lpstr>
      <vt:lpstr>4_Default Theme</vt:lpstr>
      <vt:lpstr>5_Default Theme</vt:lpstr>
      <vt:lpstr>6_Default Theme</vt:lpstr>
      <vt:lpstr>Contents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Powerpointify</dc:title>
  <dc:creator>mazaya</dc:creator>
  <cp:lastModifiedBy>user</cp:lastModifiedBy>
  <cp:revision>6381</cp:revision>
  <cp:lastPrinted>2018-10-04T13:38:44Z</cp:lastPrinted>
  <dcterms:created xsi:type="dcterms:W3CDTF">2014-11-12T21:47:38Z</dcterms:created>
  <dcterms:modified xsi:type="dcterms:W3CDTF">2022-01-15T13:25:35Z</dcterms:modified>
</cp:coreProperties>
</file>