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70" r:id="rId2"/>
    <p:sldId id="256" r:id="rId3"/>
    <p:sldId id="257" r:id="rId4"/>
    <p:sldId id="258" r:id="rId5"/>
    <p:sldId id="259" r:id="rId6"/>
    <p:sldId id="271" r:id="rId7"/>
    <p:sldId id="275" r:id="rId8"/>
    <p:sldId id="273" r:id="rId9"/>
    <p:sldId id="274" r:id="rId10"/>
    <p:sldId id="263" r:id="rId11"/>
    <p:sldId id="264" r:id="rId12"/>
    <p:sldId id="265" r:id="rId13"/>
    <p:sldId id="266" r:id="rId14"/>
    <p:sldId id="268" r:id="rId15"/>
    <p:sldId id="272" r:id="rId16"/>
    <p:sldId id="269" r:id="rId17"/>
    <p:sldId id="276" r:id="rId18"/>
    <p:sldId id="277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59" autoAdjust="0"/>
    <p:restoredTop sz="86380" autoAdjust="0"/>
  </p:normalViewPr>
  <p:slideViewPr>
    <p:cSldViewPr>
      <p:cViewPr varScale="1">
        <p:scale>
          <a:sx n="75" d="100"/>
          <a:sy n="75" d="100"/>
        </p:scale>
        <p:origin x="66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7F26-97D3-439A-A1C4-074564DA874A}" type="datetimeFigureOut">
              <a:rPr lang="en-US" smtClean="0"/>
              <a:pPr/>
              <a:t>1/1/2002</a:t>
            </a:fld>
            <a:endParaRPr lang="en-GB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D4600-CEBE-4188-A409-DE21A9CAF46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7F26-97D3-439A-A1C4-074564DA874A}" type="datetimeFigureOut">
              <a:rPr lang="en-US" smtClean="0"/>
              <a:pPr/>
              <a:t>1/1/2002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D4600-CEBE-4188-A409-DE21A9CAF46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7F26-97D3-439A-A1C4-074564DA874A}" type="datetimeFigureOut">
              <a:rPr lang="en-US" smtClean="0"/>
              <a:pPr/>
              <a:t>1/1/2002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D4600-CEBE-4188-A409-DE21A9CAF46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7F26-97D3-439A-A1C4-074564DA874A}" type="datetimeFigureOut">
              <a:rPr lang="en-US" smtClean="0"/>
              <a:pPr/>
              <a:t>1/1/2002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D4600-CEBE-4188-A409-DE21A9CAF46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7F26-97D3-439A-A1C4-074564DA874A}" type="datetimeFigureOut">
              <a:rPr lang="en-US" smtClean="0"/>
              <a:pPr/>
              <a:t>1/1/2002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D4600-CEBE-4188-A409-DE21A9CAF46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7F26-97D3-439A-A1C4-074564DA874A}" type="datetimeFigureOut">
              <a:rPr lang="en-US" smtClean="0"/>
              <a:pPr/>
              <a:t>1/1/2002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D4600-CEBE-4188-A409-DE21A9CAF46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7F26-97D3-439A-A1C4-074564DA874A}" type="datetimeFigureOut">
              <a:rPr lang="en-US" smtClean="0"/>
              <a:pPr/>
              <a:t>1/1/2002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D4600-CEBE-4188-A409-DE21A9CAF46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7F26-97D3-439A-A1C4-074564DA874A}" type="datetimeFigureOut">
              <a:rPr lang="en-US" smtClean="0"/>
              <a:pPr/>
              <a:t>1/1/2002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D4600-CEBE-4188-A409-DE21A9CAF46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7F26-97D3-439A-A1C4-074564DA874A}" type="datetimeFigureOut">
              <a:rPr lang="en-US" smtClean="0"/>
              <a:pPr/>
              <a:t>1/1/2002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D4600-CEBE-4188-A409-DE21A9CAF46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7F26-97D3-439A-A1C4-074564DA874A}" type="datetimeFigureOut">
              <a:rPr lang="en-US" smtClean="0"/>
              <a:pPr/>
              <a:t>1/1/2002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D4600-CEBE-4188-A409-DE21A9CAF46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7F26-97D3-439A-A1C4-074564DA874A}" type="datetimeFigureOut">
              <a:rPr lang="en-US" smtClean="0"/>
              <a:pPr/>
              <a:t>1/1/2002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17D4600-CEBE-4188-A409-DE21A9CAF46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95B7F26-97D3-439A-A1C4-074564DA874A}" type="datetimeFigureOut">
              <a:rPr lang="en-US" smtClean="0"/>
              <a:pPr/>
              <a:t>1/1/2002</a:t>
            </a:fld>
            <a:endParaRPr lang="en-GB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17D4600-CEBE-4188-A409-DE21A9CAF46A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/>
          <a:lstStyle/>
          <a:p>
            <a:pPr algn="ctr"/>
            <a:r>
              <a:rPr lang="en-US" b="1" i="1" dirty="0" smtClean="0"/>
              <a:t> </a:t>
            </a:r>
            <a:r>
              <a:rPr lang="en-US" b="1" i="1" dirty="0" smtClean="0">
                <a:solidFill>
                  <a:srgbClr val="C00000"/>
                </a:solidFill>
              </a:rPr>
              <a:t>Anemia </a:t>
            </a:r>
            <a:endParaRPr lang="en-US" b="1" i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6" name="Picture 2" descr="C:\Users\sony\Desktop\blood-4-anemias-physiology-2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905000"/>
            <a:ext cx="8153400" cy="4562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3" name="Text Box 5"/>
          <p:cNvSpPr txBox="1">
            <a:spLocks noChangeArrowheads="1"/>
          </p:cNvSpPr>
          <p:nvPr/>
        </p:nvSpPr>
        <p:spPr bwMode="auto">
          <a:xfrm>
            <a:off x="228600" y="762000"/>
            <a:ext cx="2057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buFontTx/>
              <a:buNone/>
            </a:pP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Peripheral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smear </a:t>
            </a:r>
          </a:p>
        </p:txBody>
      </p:sp>
      <p:sp>
        <p:nvSpPr>
          <p:cNvPr id="63494" name="Text Box 6"/>
          <p:cNvSpPr txBox="1">
            <a:spLocks noChangeArrowheads="1"/>
          </p:cNvSpPr>
          <p:nvPr/>
        </p:nvSpPr>
        <p:spPr bwMode="auto">
          <a:xfrm>
            <a:off x="3429000" y="823913"/>
            <a:ext cx="4876800" cy="95410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buFontTx/>
              <a:buNone/>
            </a:pP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Hypochromic &amp;</a:t>
            </a:r>
            <a:r>
              <a:rPr lang="en-US" sz="2800" dirty="0">
                <a:solidFill>
                  <a:schemeClr val="bg1"/>
                </a:solidFill>
                <a:latin typeface="Book Antiqua" pitchFamily="18" charset="0"/>
              </a:rPr>
              <a:t> 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Miciocyhic </a:t>
            </a:r>
          </a:p>
          <a:p>
            <a:pPr marL="342900" indent="-342900" algn="ctr">
              <a:buFontTx/>
              <a:buNone/>
            </a:pP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Anaemia </a:t>
            </a:r>
          </a:p>
        </p:txBody>
      </p:sp>
      <p:sp>
        <p:nvSpPr>
          <p:cNvPr id="63497" name="Text Box 9"/>
          <p:cNvSpPr txBox="1">
            <a:spLocks noChangeArrowheads="1"/>
          </p:cNvSpPr>
          <p:nvPr/>
        </p:nvSpPr>
        <p:spPr bwMode="auto">
          <a:xfrm>
            <a:off x="3352800" y="2957513"/>
            <a:ext cx="1447800" cy="52322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buFontTx/>
              <a:buNone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ABSENT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</a:t>
            </a:r>
          </a:p>
        </p:txBody>
      </p:sp>
      <p:sp>
        <p:nvSpPr>
          <p:cNvPr id="63498" name="Text Box 10"/>
          <p:cNvSpPr txBox="1">
            <a:spLocks noChangeArrowheads="1"/>
          </p:cNvSpPr>
          <p:nvPr/>
        </p:nvSpPr>
        <p:spPr bwMode="auto">
          <a:xfrm>
            <a:off x="5486400" y="2957513"/>
            <a:ext cx="2057400" cy="46166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buFontTx/>
              <a:buNone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INCREASED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</a:t>
            </a:r>
          </a:p>
        </p:txBody>
      </p:sp>
      <p:sp>
        <p:nvSpPr>
          <p:cNvPr id="63501" name="Text Box 13"/>
          <p:cNvSpPr txBox="1">
            <a:spLocks noChangeArrowheads="1"/>
          </p:cNvSpPr>
          <p:nvPr/>
        </p:nvSpPr>
        <p:spPr bwMode="auto">
          <a:xfrm>
            <a:off x="6172200" y="3962400"/>
            <a:ext cx="2895600" cy="46166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buFontTx/>
              <a:buNone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Ringed</a:t>
            </a:r>
            <a:r>
              <a:rPr lang="en-US" sz="2400" dirty="0">
                <a:solidFill>
                  <a:schemeClr val="bg1"/>
                </a:solidFill>
                <a:latin typeface="Book Antiqua" pitchFamily="18" charset="0"/>
              </a:rPr>
              <a:t> 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sideroblasts 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63502" name="Text Box 14"/>
          <p:cNvSpPr txBox="1">
            <a:spLocks noChangeArrowheads="1"/>
          </p:cNvSpPr>
          <p:nvPr/>
        </p:nvSpPr>
        <p:spPr bwMode="auto">
          <a:xfrm>
            <a:off x="7543800" y="5029200"/>
            <a:ext cx="1371600" cy="46166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buFontTx/>
              <a:buNone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Normal 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63504" name="Text Box 16"/>
          <p:cNvSpPr txBox="1">
            <a:spLocks noChangeArrowheads="1"/>
          </p:cNvSpPr>
          <p:nvPr/>
        </p:nvSpPr>
        <p:spPr bwMode="auto">
          <a:xfrm>
            <a:off x="5486400" y="5029200"/>
            <a:ext cx="1676400" cy="46166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buFontTx/>
              <a:buNone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Abnormal  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63505" name="Text Box 17"/>
          <p:cNvSpPr txBox="1">
            <a:spLocks noChangeArrowheads="1"/>
          </p:cNvSpPr>
          <p:nvPr/>
        </p:nvSpPr>
        <p:spPr bwMode="auto">
          <a:xfrm>
            <a:off x="3352800" y="5029200"/>
            <a:ext cx="1371600" cy="46166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buFontTx/>
              <a:buNone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Normal 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63506" name="Text Box 18"/>
          <p:cNvSpPr txBox="1">
            <a:spLocks noChangeArrowheads="1"/>
          </p:cNvSpPr>
          <p:nvPr/>
        </p:nvSpPr>
        <p:spPr bwMode="auto">
          <a:xfrm>
            <a:off x="228600" y="4800600"/>
            <a:ext cx="2286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buFontTx/>
              <a:buNone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Hemoglobin</a:t>
            </a:r>
          </a:p>
          <a:p>
            <a:pPr marL="342900" indent="-342900" algn="ctr">
              <a:buFontTx/>
              <a:buNone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electrophoresis </a:t>
            </a:r>
          </a:p>
        </p:txBody>
      </p:sp>
      <p:sp>
        <p:nvSpPr>
          <p:cNvPr id="63508" name="Text Box 20"/>
          <p:cNvSpPr txBox="1">
            <a:spLocks noChangeArrowheads="1"/>
          </p:cNvSpPr>
          <p:nvPr/>
        </p:nvSpPr>
        <p:spPr bwMode="auto">
          <a:xfrm>
            <a:off x="7467600" y="6035675"/>
            <a:ext cx="1676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buFontTx/>
              <a:buNone/>
            </a:pPr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Sideroblastic</a:t>
            </a:r>
            <a:r>
              <a:rPr 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</a:t>
            </a:r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anemia </a:t>
            </a:r>
          </a:p>
        </p:txBody>
      </p:sp>
      <p:sp>
        <p:nvSpPr>
          <p:cNvPr id="63509" name="Text Box 21"/>
          <p:cNvSpPr txBox="1">
            <a:spLocks noChangeArrowheads="1"/>
          </p:cNvSpPr>
          <p:nvPr/>
        </p:nvSpPr>
        <p:spPr bwMode="auto">
          <a:xfrm>
            <a:off x="5562600" y="6096000"/>
            <a:ext cx="1676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buFontTx/>
              <a:buNone/>
            </a:pPr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Thalassemia </a:t>
            </a:r>
          </a:p>
        </p:txBody>
      </p:sp>
      <p:sp>
        <p:nvSpPr>
          <p:cNvPr id="63510" name="Text Box 22"/>
          <p:cNvSpPr txBox="1">
            <a:spLocks noChangeArrowheads="1"/>
          </p:cNvSpPr>
          <p:nvPr/>
        </p:nvSpPr>
        <p:spPr bwMode="auto">
          <a:xfrm>
            <a:off x="3352800" y="6080125"/>
            <a:ext cx="1371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buFontTx/>
              <a:buNone/>
            </a:pPr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Iron def. anemie </a:t>
            </a:r>
          </a:p>
        </p:txBody>
      </p:sp>
      <p:sp>
        <p:nvSpPr>
          <p:cNvPr id="63511" name="Text Box 23"/>
          <p:cNvSpPr txBox="1">
            <a:spLocks noChangeArrowheads="1"/>
          </p:cNvSpPr>
          <p:nvPr/>
        </p:nvSpPr>
        <p:spPr bwMode="auto">
          <a:xfrm>
            <a:off x="152400" y="60198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buFontTx/>
              <a:buNone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Diagnosis </a:t>
            </a:r>
          </a:p>
        </p:txBody>
      </p:sp>
      <p:sp>
        <p:nvSpPr>
          <p:cNvPr id="63520" name="WordArt 32"/>
          <p:cNvSpPr>
            <a:spLocks noChangeArrowheads="1" noChangeShapeType="1" noTextEdit="1"/>
          </p:cNvSpPr>
          <p:nvPr/>
        </p:nvSpPr>
        <p:spPr bwMode="auto">
          <a:xfrm>
            <a:off x="381000" y="228600"/>
            <a:ext cx="1190625" cy="485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GB" sz="3600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2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DID : </a:t>
            </a:r>
          </a:p>
        </p:txBody>
      </p:sp>
      <p:sp>
        <p:nvSpPr>
          <p:cNvPr id="63521" name="Text Box 33"/>
          <p:cNvSpPr txBox="1">
            <a:spLocks noChangeArrowheads="1"/>
          </p:cNvSpPr>
          <p:nvPr/>
        </p:nvSpPr>
        <p:spPr bwMode="auto">
          <a:xfrm>
            <a:off x="228600" y="2743200"/>
            <a:ext cx="2286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buFontTx/>
              <a:buNone/>
            </a:pP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Bone marrow iron 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30" name="Right Arrow 29"/>
          <p:cNvSpPr/>
          <p:nvPr/>
        </p:nvSpPr>
        <p:spPr>
          <a:xfrm>
            <a:off x="2209800" y="1066800"/>
            <a:ext cx="7620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own Arrow 30"/>
          <p:cNvSpPr/>
          <p:nvPr/>
        </p:nvSpPr>
        <p:spPr>
          <a:xfrm>
            <a:off x="6248400" y="2057400"/>
            <a:ext cx="332232" cy="533400"/>
          </a:xfrm>
          <a:prstGeom prst="downArrow">
            <a:avLst>
              <a:gd name="adj1" fmla="val 50000"/>
              <a:gd name="adj2" fmla="val 671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ight Arrow 31"/>
          <p:cNvSpPr/>
          <p:nvPr/>
        </p:nvSpPr>
        <p:spPr>
          <a:xfrm>
            <a:off x="2743200" y="2971800"/>
            <a:ext cx="533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Down Arrow 32"/>
          <p:cNvSpPr/>
          <p:nvPr/>
        </p:nvSpPr>
        <p:spPr>
          <a:xfrm>
            <a:off x="6934200" y="3505200"/>
            <a:ext cx="332232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Down Arrow 33"/>
          <p:cNvSpPr/>
          <p:nvPr/>
        </p:nvSpPr>
        <p:spPr>
          <a:xfrm>
            <a:off x="5791200" y="3810000"/>
            <a:ext cx="3322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Down Arrow 35"/>
          <p:cNvSpPr/>
          <p:nvPr/>
        </p:nvSpPr>
        <p:spPr>
          <a:xfrm>
            <a:off x="4038600" y="3810000"/>
            <a:ext cx="3322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Down Arrow 36"/>
          <p:cNvSpPr/>
          <p:nvPr/>
        </p:nvSpPr>
        <p:spPr>
          <a:xfrm>
            <a:off x="7924800" y="4495800"/>
            <a:ext cx="332232" cy="609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Down Arrow 37"/>
          <p:cNvSpPr/>
          <p:nvPr/>
        </p:nvSpPr>
        <p:spPr>
          <a:xfrm>
            <a:off x="8077200" y="5486400"/>
            <a:ext cx="256032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Down Arrow 38"/>
          <p:cNvSpPr/>
          <p:nvPr/>
        </p:nvSpPr>
        <p:spPr>
          <a:xfrm>
            <a:off x="6324600" y="5486400"/>
            <a:ext cx="304800" cy="685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Down Arrow 39"/>
          <p:cNvSpPr/>
          <p:nvPr/>
        </p:nvSpPr>
        <p:spPr>
          <a:xfrm>
            <a:off x="3962400" y="5486400"/>
            <a:ext cx="332232" cy="609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ight Arrow 40"/>
          <p:cNvSpPr/>
          <p:nvPr/>
        </p:nvSpPr>
        <p:spPr>
          <a:xfrm>
            <a:off x="2590800" y="5181600"/>
            <a:ext cx="826008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ight Arrow 41"/>
          <p:cNvSpPr/>
          <p:nvPr/>
        </p:nvSpPr>
        <p:spPr>
          <a:xfrm>
            <a:off x="2286000" y="6172200"/>
            <a:ext cx="673608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52400"/>
            <a:ext cx="7851648" cy="1371600"/>
          </a:xfrm>
        </p:spPr>
        <p:txBody>
          <a:bodyPr>
            <a:normAutofit/>
          </a:bodyPr>
          <a:lstStyle/>
          <a:p>
            <a:pPr algn="l"/>
            <a:r>
              <a:rPr lang="en-US" sz="4400" dirty="0" smtClean="0">
                <a:solidFill>
                  <a:schemeClr val="bg2"/>
                </a:solidFill>
                <a:latin typeface="+mn-lt"/>
              </a:rPr>
              <a:t>Treatment:</a:t>
            </a:r>
            <a:endParaRPr lang="en-GB" sz="44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600200"/>
            <a:ext cx="8915400" cy="4876800"/>
          </a:xfrm>
        </p:spPr>
        <p:txBody>
          <a:bodyPr>
            <a:normAutofit lnSpcReduction="10000"/>
          </a:bodyPr>
          <a:lstStyle/>
          <a:p>
            <a:pPr algn="l"/>
            <a:endParaRPr lang="en-US" sz="2400" dirty="0" smtClean="0">
              <a:solidFill>
                <a:schemeClr val="bg2"/>
              </a:solidFill>
            </a:endParaRPr>
          </a:p>
          <a:p>
            <a:pPr algn="l"/>
            <a:r>
              <a:rPr lang="en-US" sz="2400" dirty="0" smtClean="0">
                <a:solidFill>
                  <a:schemeClr val="bg2"/>
                </a:solidFill>
              </a:rPr>
              <a:t>  </a:t>
            </a:r>
            <a:r>
              <a:rPr lang="en-US" sz="2400" dirty="0" smtClean="0">
                <a:solidFill>
                  <a:schemeClr val="bg1"/>
                </a:solidFill>
              </a:rPr>
              <a:t>Ι-</a:t>
            </a:r>
            <a:r>
              <a:rPr lang="en-US" dirty="0" smtClean="0">
                <a:solidFill>
                  <a:schemeClr val="bg1"/>
                </a:solidFill>
              </a:rPr>
              <a:t> Oral replacement: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      Fe. Sulphate, gluconate, fumarate  150-200mg /day 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      for six months.</a:t>
            </a:r>
          </a:p>
          <a:p>
            <a:pPr algn="l"/>
            <a:endParaRPr lang="en-US" sz="2400" dirty="0" smtClean="0">
              <a:solidFill>
                <a:schemeClr val="bg2"/>
              </a:solidFill>
            </a:endParaRPr>
          </a:p>
          <a:p>
            <a:pPr algn="l"/>
            <a:r>
              <a:rPr lang="en-US" sz="2400" dirty="0" smtClean="0">
                <a:solidFill>
                  <a:schemeClr val="bg1"/>
                </a:solidFill>
              </a:rPr>
              <a:t>  </a:t>
            </a:r>
            <a:r>
              <a:rPr lang="az-Cyrl-AZ" sz="2400" dirty="0" smtClean="0">
                <a:solidFill>
                  <a:schemeClr val="bg1"/>
                </a:solidFill>
              </a:rPr>
              <a:t>П</a:t>
            </a:r>
            <a:r>
              <a:rPr lang="en-US" sz="2400" dirty="0" smtClean="0">
                <a:solidFill>
                  <a:schemeClr val="bg1"/>
                </a:solidFill>
              </a:rPr>
              <a:t>- Parenteral  replacment either IM or IV  </a:t>
            </a:r>
            <a:r>
              <a:rPr lang="en-US" sz="1600" dirty="0" smtClean="0">
                <a:solidFill>
                  <a:schemeClr val="bg1"/>
                </a:solidFill>
              </a:rPr>
              <a:t>((</a:t>
            </a:r>
            <a:r>
              <a:rPr lang="en-US" sz="2400" dirty="0" smtClean="0">
                <a:solidFill>
                  <a:schemeClr val="bg1"/>
                </a:solidFill>
              </a:rPr>
              <a:t> T.D. indicated for pts      </a:t>
            </a:r>
          </a:p>
          <a:p>
            <a:pPr algn="l"/>
            <a:r>
              <a:rPr lang="en-US" sz="2400" dirty="0" smtClean="0">
                <a:solidFill>
                  <a:schemeClr val="bg1"/>
                </a:solidFill>
              </a:rPr>
              <a:t>       who are not tolerating oral iron, poor compliance and for rapid  </a:t>
            </a:r>
          </a:p>
          <a:p>
            <a:pPr algn="l"/>
            <a:r>
              <a:rPr lang="en-US" sz="2400" dirty="0" smtClean="0">
                <a:solidFill>
                  <a:schemeClr val="bg1"/>
                </a:solidFill>
              </a:rPr>
              <a:t>       replacement pregnancy </a:t>
            </a:r>
            <a:r>
              <a:rPr lang="en-US" sz="1600" dirty="0" smtClean="0">
                <a:solidFill>
                  <a:schemeClr val="bg1"/>
                </a:solidFill>
              </a:rPr>
              <a:t>)) </a:t>
            </a:r>
          </a:p>
          <a:p>
            <a:pPr algn="l"/>
            <a:endParaRPr lang="en-US" sz="2400" dirty="0" smtClean="0">
              <a:solidFill>
                <a:schemeClr val="bg1"/>
              </a:solidFill>
            </a:endParaRPr>
          </a:p>
          <a:p>
            <a:pPr algn="l"/>
            <a:r>
              <a:rPr lang="en-US" sz="2400" dirty="0" smtClean="0">
                <a:solidFill>
                  <a:schemeClr val="bg1"/>
                </a:solidFill>
              </a:rPr>
              <a:t>    Pts  planned for surgery , cases with malabsorption diseases.</a:t>
            </a:r>
          </a:p>
          <a:p>
            <a:pPr algn="l"/>
            <a:r>
              <a:rPr lang="en-US" sz="2400" dirty="0" smtClean="0">
                <a:solidFill>
                  <a:schemeClr val="bg2"/>
                </a:solidFill>
              </a:rPr>
              <a:t>     </a:t>
            </a:r>
            <a:endParaRPr lang="en-GB" sz="2400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381000"/>
            <a:ext cx="7851648" cy="1066800"/>
          </a:xfrm>
        </p:spPr>
        <p:txBody>
          <a:bodyPr>
            <a:normAutofit/>
          </a:bodyPr>
          <a:lstStyle/>
          <a:p>
            <a:pPr algn="just"/>
            <a:r>
              <a:rPr lang="en-US" sz="2600" dirty="0" smtClean="0">
                <a:solidFill>
                  <a:schemeClr val="bg2"/>
                </a:solidFill>
                <a:latin typeface="+mn-lt"/>
              </a:rPr>
              <a:t>Response to replacement:</a:t>
            </a:r>
            <a:endParaRPr lang="en-GB" sz="2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828800"/>
            <a:ext cx="8305800" cy="43434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2"/>
                </a:solidFill>
              </a:rPr>
              <a:t>      </a:t>
            </a:r>
            <a:r>
              <a:rPr lang="en-US" dirty="0" smtClean="0">
                <a:solidFill>
                  <a:schemeClr val="bg1"/>
                </a:solidFill>
              </a:rPr>
              <a:t>within 3 weeks the HB level will be increased with    in   </a:t>
            </a:r>
            <a:r>
              <a:rPr lang="en-US" sz="2400" dirty="0" smtClean="0">
                <a:solidFill>
                  <a:schemeClr val="bg1"/>
                </a:solidFill>
              </a:rPr>
              <a:t>MCV</a:t>
            </a:r>
            <a:r>
              <a:rPr lang="en-US" dirty="0" smtClean="0">
                <a:solidFill>
                  <a:schemeClr val="bg1"/>
                </a:solidFill>
              </a:rPr>
              <a:t>  and reticulocytosis.</a:t>
            </a:r>
          </a:p>
          <a:p>
            <a:pPr algn="l"/>
            <a:endParaRPr lang="en-US" dirty="0" smtClean="0">
              <a:solidFill>
                <a:schemeClr val="bg1"/>
              </a:solidFill>
            </a:endParaRP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     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       after  3 months of treatment  the </a:t>
            </a:r>
            <a:r>
              <a:rPr lang="en-US" sz="2400" dirty="0" smtClean="0">
                <a:solidFill>
                  <a:schemeClr val="bg1"/>
                </a:solidFill>
              </a:rPr>
              <a:t>MCV</a:t>
            </a:r>
            <a:r>
              <a:rPr lang="en-US" dirty="0" smtClean="0">
                <a:solidFill>
                  <a:schemeClr val="bg1"/>
                </a:solidFill>
              </a:rPr>
              <a:t> will be normal and </a:t>
            </a:r>
            <a:r>
              <a:rPr lang="en-US" sz="2400" dirty="0" smtClean="0">
                <a:solidFill>
                  <a:schemeClr val="bg1"/>
                </a:solidFill>
              </a:rPr>
              <a:t>HB</a:t>
            </a:r>
            <a:r>
              <a:rPr lang="en-US" dirty="0" smtClean="0">
                <a:solidFill>
                  <a:schemeClr val="bg1"/>
                </a:solidFill>
              </a:rPr>
              <a:t>  normal. 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533400" y="3962400"/>
            <a:ext cx="3810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5400000" flipH="1" flipV="1">
            <a:off x="7963694" y="1942306"/>
            <a:ext cx="3810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57200" y="2133600"/>
            <a:ext cx="3810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457200"/>
            <a:ext cx="7851648" cy="106680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chemeClr val="bg2"/>
                </a:solidFill>
                <a:latin typeface="+mn-lt"/>
              </a:rPr>
              <a:t>Failure  of  response</a:t>
            </a:r>
            <a:endParaRPr lang="en-GB" sz="32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752600"/>
            <a:ext cx="8229600" cy="48006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       Revise the diagnosis </a:t>
            </a:r>
            <a:r>
              <a:rPr lang="en-US" sz="1800" dirty="0" smtClean="0">
                <a:solidFill>
                  <a:schemeClr val="bg1"/>
                </a:solidFill>
              </a:rPr>
              <a:t>((</a:t>
            </a:r>
            <a:r>
              <a:rPr lang="en-US" dirty="0" smtClean="0">
                <a:solidFill>
                  <a:schemeClr val="bg1"/>
                </a:solidFill>
              </a:rPr>
              <a:t>  Thalassemia </a:t>
            </a:r>
            <a:r>
              <a:rPr lang="en-US" sz="1800" dirty="0" smtClean="0">
                <a:solidFill>
                  <a:schemeClr val="bg1"/>
                </a:solidFill>
              </a:rPr>
              <a:t>)) </a:t>
            </a:r>
          </a:p>
          <a:p>
            <a:pPr algn="l"/>
            <a:endParaRPr lang="en-US" sz="1800" dirty="0" smtClean="0">
              <a:solidFill>
                <a:schemeClr val="bg1"/>
              </a:solidFill>
            </a:endParaRPr>
          </a:p>
          <a:p>
            <a:pPr algn="l"/>
            <a:r>
              <a:rPr lang="en-US" sz="1800" dirty="0" smtClean="0">
                <a:solidFill>
                  <a:schemeClr val="bg1"/>
                </a:solidFill>
              </a:rPr>
              <a:t>          </a:t>
            </a:r>
            <a:r>
              <a:rPr lang="en-US" dirty="0" smtClean="0">
                <a:solidFill>
                  <a:schemeClr val="bg1"/>
                </a:solidFill>
              </a:rPr>
              <a:t>Think  of  additional  complications – ch.infection ,    </a:t>
            </a:r>
            <a:endParaRPr lang="en-US" sz="2400" dirty="0" smtClean="0">
              <a:solidFill>
                <a:schemeClr val="bg1"/>
              </a:solidFill>
            </a:endParaRPr>
          </a:p>
          <a:p>
            <a:pPr algn="l"/>
            <a:r>
              <a:rPr lang="en-US" sz="2400" dirty="0" smtClean="0">
                <a:solidFill>
                  <a:schemeClr val="bg1"/>
                </a:solidFill>
              </a:rPr>
              <a:t>       C.T.D</a:t>
            </a:r>
            <a:r>
              <a:rPr lang="en-US" dirty="0" smtClean="0">
                <a:solidFill>
                  <a:schemeClr val="bg1"/>
                </a:solidFill>
              </a:rPr>
              <a:t> , malignancy .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        Patient compliance.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        Persistance of excessive blood loss .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        Associated other deficiency </a:t>
            </a:r>
            <a:r>
              <a:rPr lang="en-US" sz="2000" dirty="0" smtClean="0">
                <a:solidFill>
                  <a:schemeClr val="bg1"/>
                </a:solidFill>
              </a:rPr>
              <a:t>((</a:t>
            </a:r>
            <a:r>
              <a:rPr lang="en-US" sz="2800" dirty="0" smtClean="0">
                <a:solidFill>
                  <a:schemeClr val="bg1"/>
                </a:solidFill>
              </a:rPr>
              <a:t>V1t.B12 - folate </a:t>
            </a:r>
            <a:r>
              <a:rPr lang="en-US" sz="2000" dirty="0" smtClean="0">
                <a:solidFill>
                  <a:schemeClr val="bg1"/>
                </a:solidFill>
              </a:rPr>
              <a:t>)).</a:t>
            </a:r>
          </a:p>
          <a:p>
            <a:pPr algn="ctr"/>
            <a:endParaRPr lang="en-US" dirty="0" smtClean="0">
              <a:solidFill>
                <a:schemeClr val="bg1"/>
              </a:solidFill>
            </a:endParaRP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sz="2800" dirty="0" smtClean="0">
              <a:solidFill>
                <a:schemeClr val="bg1"/>
              </a:solidFill>
            </a:endParaRPr>
          </a:p>
          <a:p>
            <a:pPr algn="ctr"/>
            <a:endParaRPr lang="en-GB" sz="2800" dirty="0" smtClean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609600" y="1981200"/>
            <a:ext cx="3810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533400" y="2895600"/>
            <a:ext cx="3810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685800" y="4724400"/>
            <a:ext cx="3810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85800" y="3733800"/>
            <a:ext cx="3810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85800" y="4191000"/>
            <a:ext cx="3810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ln>
            <a:solidFill>
              <a:srgbClr val="FFFF00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</a:t>
            </a: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NORMOCYTIC  NORMOCHROMIC  ANEMIA 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Anemia of chronic disease ACD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</a:t>
            </a:r>
            <a:r>
              <a:rPr lang="en-US" sz="32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Causes : 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           - Associated with connective tissue diseases.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           - Hematological disease, Aplastic anemia and MDS ,  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               MPD and acute leukemia .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           - Acute blood loss.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           - pregnancy and Renal failure.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           - Mixed deficiency of iron and folic or B12.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   </a:t>
            </a:r>
            <a:endParaRPr lang="en-US" b="1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6" name="Picture 2" descr="C:\Users\sony\Desktop\6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838200"/>
            <a:ext cx="3962400" cy="5714999"/>
          </a:xfrm>
          <a:prstGeom prst="rect">
            <a:avLst/>
          </a:prstGeom>
          <a:noFill/>
        </p:spPr>
      </p:pic>
      <p:pic>
        <p:nvPicPr>
          <p:cNvPr id="1028" name="Picture 4" descr="C:\Users\sony\Desktop\Normocytic-normochromic-anaemi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838200"/>
            <a:ext cx="44196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ln>
            <a:solidFill>
              <a:schemeClr val="accent1"/>
            </a:solidFill>
          </a:ln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chemeClr val="bg2"/>
                </a:solidFill>
              </a:rPr>
              <a:t>    </a:t>
            </a:r>
            <a:endParaRPr lang="en-US" b="1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b="1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b="1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b="1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b="1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sz="9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Investigations:</a:t>
            </a:r>
          </a:p>
          <a:p>
            <a:pPr>
              <a:buNone/>
            </a:pPr>
            <a:endParaRPr lang="en-US" sz="6000" b="1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sz="80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- </a:t>
            </a:r>
            <a:r>
              <a:rPr lang="en-US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CBC , PBF “ NN RBCs ‘’ , </a:t>
            </a:r>
          </a:p>
          <a:p>
            <a:pPr>
              <a:buNone/>
            </a:pPr>
            <a:r>
              <a:rPr lang="en-US" sz="5100" dirty="0" smtClean="0">
                <a:solidFill>
                  <a:schemeClr val="bg1"/>
                </a:solidFill>
              </a:rPr>
              <a:t>                  </a:t>
            </a:r>
            <a:r>
              <a:rPr lang="en-US" sz="8000" dirty="0" smtClean="0">
                <a:solidFill>
                  <a:schemeClr val="bg1"/>
                </a:solidFill>
              </a:rPr>
              <a:t>-   S. ferritin : high\ N.</a:t>
            </a:r>
          </a:p>
          <a:p>
            <a:pPr>
              <a:buNone/>
            </a:pPr>
            <a:r>
              <a:rPr lang="en-US" sz="8000" dirty="0" smtClean="0">
                <a:solidFill>
                  <a:schemeClr val="bg1"/>
                </a:solidFill>
              </a:rPr>
              <a:t>            -   S. iron : N\ Low.</a:t>
            </a:r>
          </a:p>
          <a:p>
            <a:pPr>
              <a:buNone/>
            </a:pPr>
            <a:r>
              <a:rPr lang="en-US" sz="8000" dirty="0" smtClean="0">
                <a:solidFill>
                  <a:schemeClr val="bg1"/>
                </a:solidFill>
              </a:rPr>
              <a:t>            -   T. BIC : N\ Low.</a:t>
            </a:r>
          </a:p>
          <a:p>
            <a:pPr>
              <a:buNone/>
            </a:pPr>
            <a:r>
              <a:rPr lang="en-US" sz="8000" dirty="0" smtClean="0">
                <a:solidFill>
                  <a:schemeClr val="bg1"/>
                </a:solidFill>
              </a:rPr>
              <a:t>            -  Specific  investigation according to the suspected cause ,</a:t>
            </a:r>
          </a:p>
          <a:p>
            <a:pPr>
              <a:buNone/>
            </a:pPr>
            <a:endParaRPr lang="en-US" sz="80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5100" dirty="0" smtClean="0">
                <a:solidFill>
                  <a:schemeClr val="bg1"/>
                </a:solidFill>
              </a:rPr>
              <a:t>    </a:t>
            </a:r>
            <a:r>
              <a:rPr lang="en-US" sz="9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D/D of NNA:</a:t>
            </a:r>
          </a:p>
          <a:p>
            <a:pPr>
              <a:buNone/>
            </a:pPr>
            <a:endParaRPr lang="en-US" sz="8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-  chronic inflammatory diseases( infection, CTD, IBD )</a:t>
            </a:r>
          </a:p>
          <a:p>
            <a:pPr>
              <a:buNone/>
            </a:pPr>
            <a:r>
              <a:rPr lang="en-US" sz="8000" dirty="0" smtClean="0">
                <a:solidFill>
                  <a:schemeClr val="bg1"/>
                </a:solidFill>
              </a:rPr>
              <a:t>         </a:t>
            </a:r>
            <a:r>
              <a:rPr lang="en-US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 recent blood loss </a:t>
            </a:r>
            <a:r>
              <a:rPr lang="en-US" sz="8000" dirty="0" smtClean="0">
                <a:solidFill>
                  <a:schemeClr val="bg1"/>
                </a:solidFill>
              </a:rPr>
              <a:t>.</a:t>
            </a:r>
          </a:p>
          <a:p>
            <a:pPr>
              <a:buNone/>
            </a:pPr>
            <a:r>
              <a:rPr lang="en-US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- malignancy  ,   marrow  infiltration .</a:t>
            </a:r>
          </a:p>
          <a:p>
            <a:pPr>
              <a:buNone/>
            </a:pPr>
            <a:r>
              <a:rPr lang="en-US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-  chronic  renal  failure .</a:t>
            </a:r>
          </a:p>
          <a:p>
            <a:pPr>
              <a:buNone/>
            </a:pPr>
            <a:r>
              <a:rPr lang="en-US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- marrow  aplasia   ,   hypoplasia  .</a:t>
            </a:r>
          </a:p>
          <a:p>
            <a:pPr>
              <a:buNone/>
            </a:pPr>
            <a:r>
              <a:rPr lang="en-US" sz="8000" dirty="0" smtClean="0">
                <a:solidFill>
                  <a:schemeClr val="bg1"/>
                </a:solidFill>
              </a:rPr>
              <a:t>         </a:t>
            </a:r>
            <a:r>
              <a:rPr lang="en-US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HIV   infection </a:t>
            </a:r>
            <a:r>
              <a:rPr lang="en-US" sz="8000" dirty="0" smtClean="0">
                <a:solidFill>
                  <a:schemeClr val="bg1"/>
                </a:solidFill>
              </a:rPr>
              <a:t>. </a:t>
            </a:r>
          </a:p>
          <a:p>
            <a:pPr>
              <a:buNone/>
            </a:pPr>
            <a:r>
              <a:rPr lang="en-US" sz="8000" dirty="0" smtClean="0">
                <a:solidFill>
                  <a:schemeClr val="bg1"/>
                </a:solidFill>
              </a:rPr>
              <a:t>        </a:t>
            </a:r>
            <a:r>
              <a:rPr lang="en-US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 early nutritional  anemia ( iron , B12  ,  folate ) </a:t>
            </a:r>
            <a:r>
              <a:rPr lang="en-US" sz="8000" dirty="0" smtClean="0">
                <a:solidFill>
                  <a:schemeClr val="bg1"/>
                </a:solidFill>
              </a:rPr>
              <a:t>.</a:t>
            </a:r>
          </a:p>
          <a:p>
            <a:pPr>
              <a:buNone/>
            </a:pPr>
            <a:r>
              <a:rPr lang="en-US" sz="3600" dirty="0" smtClean="0">
                <a:solidFill>
                  <a:schemeClr val="bg2"/>
                </a:solidFill>
              </a:rPr>
              <a:t>  </a:t>
            </a:r>
            <a:endParaRPr lang="en-US" sz="3600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sz="3300" dirty="0" smtClean="0">
                <a:solidFill>
                  <a:schemeClr val="bg1"/>
                </a:solidFill>
              </a:rPr>
              <a:t>      </a:t>
            </a:r>
          </a:p>
          <a:p>
            <a:pPr>
              <a:buNone/>
            </a:pPr>
            <a:r>
              <a:rPr lang="en-US" sz="3300" dirty="0" smtClean="0">
                <a:solidFill>
                  <a:schemeClr val="bg1"/>
                </a:solidFill>
              </a:rPr>
              <a:t>                                                     </a:t>
            </a:r>
          </a:p>
          <a:p>
            <a:pPr>
              <a:buNone/>
            </a:pPr>
            <a:r>
              <a:rPr lang="en-US" dirty="0" smtClean="0">
                <a:solidFill>
                  <a:schemeClr val="bg2"/>
                </a:solidFill>
              </a:rPr>
              <a:t>   </a:t>
            </a:r>
          </a:p>
          <a:p>
            <a:pPr>
              <a:buNone/>
            </a:pPr>
            <a:r>
              <a:rPr lang="en-US" dirty="0" smtClean="0">
                <a:solidFill>
                  <a:schemeClr val="bg2"/>
                </a:solidFill>
              </a:rPr>
              <a:t>          </a:t>
            </a:r>
          </a:p>
          <a:p>
            <a:pPr algn="r">
              <a:buNone/>
            </a:pPr>
            <a:r>
              <a:rPr lang="en-US" sz="3300" dirty="0" smtClean="0">
                <a:solidFill>
                  <a:srgbClr val="FF0000"/>
                </a:solidFill>
              </a:rPr>
              <a:t>                                                                </a:t>
            </a:r>
            <a:endParaRPr lang="en-US" sz="3300" b="1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/>
              <a:t>                                                      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sony\Desktop\slide_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04800"/>
            <a:ext cx="9775825" cy="7064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>
                <a:solidFill>
                  <a:schemeClr val="bg2"/>
                </a:solidFill>
              </a:rPr>
              <a:t>TREATMENT :</a:t>
            </a:r>
          </a:p>
          <a:p>
            <a:pPr>
              <a:buNone/>
            </a:pPr>
            <a:r>
              <a:rPr lang="en-US" b="1" dirty="0" smtClean="0">
                <a:solidFill>
                  <a:schemeClr val="bg2"/>
                </a:solidFill>
              </a:rPr>
              <a:t>             </a:t>
            </a:r>
          </a:p>
          <a:p>
            <a:pPr>
              <a:buNone/>
            </a:pPr>
            <a:r>
              <a:rPr lang="en-US" b="1" dirty="0" smtClean="0">
                <a:solidFill>
                  <a:schemeClr val="bg2"/>
                </a:solidFill>
              </a:rPr>
              <a:t>          * Treat the underlying  cause .</a:t>
            </a:r>
          </a:p>
          <a:p>
            <a:pPr>
              <a:buNone/>
            </a:pPr>
            <a:r>
              <a:rPr lang="en-US" b="1" dirty="0" smtClean="0">
                <a:solidFill>
                  <a:schemeClr val="bg2"/>
                </a:solidFill>
              </a:rPr>
              <a:t>          * Blood  transfusion . </a:t>
            </a:r>
          </a:p>
          <a:p>
            <a:pPr>
              <a:buNone/>
            </a:pPr>
            <a:r>
              <a:rPr lang="en-US" b="1" dirty="0" smtClean="0">
                <a:solidFill>
                  <a:schemeClr val="bg2"/>
                </a:solidFill>
              </a:rPr>
              <a:t>          * Erythropoietin .</a:t>
            </a:r>
          </a:p>
          <a:p>
            <a:pPr>
              <a:buNone/>
            </a:pPr>
            <a:r>
              <a:rPr lang="en-US" b="1" dirty="0" smtClean="0">
                <a:solidFill>
                  <a:schemeClr val="bg2"/>
                </a:solidFill>
              </a:rPr>
              <a:t>          *  iron  , folic , B12 supplement . </a:t>
            </a:r>
          </a:p>
          <a:p>
            <a:pPr>
              <a:buNone/>
            </a:pPr>
            <a:endParaRPr lang="en-US" b="1" dirty="0" smtClean="0">
              <a:solidFill>
                <a:schemeClr val="bg2"/>
              </a:solidFill>
            </a:endParaRPr>
          </a:p>
          <a:p>
            <a:pPr>
              <a:buNone/>
            </a:pPr>
            <a:r>
              <a:rPr lang="en-US" dirty="0" smtClean="0"/>
              <a:t>    TTT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28600"/>
            <a:ext cx="7772400" cy="914399"/>
          </a:xfrm>
        </p:spPr>
        <p:txBody>
          <a:bodyPr>
            <a:normAutofit/>
          </a:bodyPr>
          <a:lstStyle/>
          <a:p>
            <a:pPr algn="ctr"/>
            <a:r>
              <a:rPr lang="en-US" sz="4000" b="1" i="1" dirty="0">
                <a:solidFill>
                  <a:srgbClr val="C00000"/>
                </a:solidFill>
              </a:rPr>
              <a:t>IRON    DEFICIECY   ANAEMIA</a:t>
            </a:r>
            <a:endParaRPr lang="en-GB" sz="4000" i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486400"/>
          </a:xfrm>
          <a:ln>
            <a:solidFill>
              <a:schemeClr val="bg1"/>
            </a:solidFill>
          </a:ln>
        </p:spPr>
        <p:txBody>
          <a:bodyPr>
            <a:normAutofit fontScale="70000" lnSpcReduction="20000"/>
          </a:bodyPr>
          <a:lstStyle/>
          <a:p>
            <a:pPr algn="l"/>
            <a:r>
              <a:rPr lang="en-US" sz="2800" dirty="0" smtClean="0">
                <a:solidFill>
                  <a:srgbClr val="C00000"/>
                </a:solidFill>
              </a:rPr>
              <a:t>  </a:t>
            </a:r>
          </a:p>
          <a:p>
            <a:pPr algn="l"/>
            <a:r>
              <a:rPr lang="en-US" sz="2800" dirty="0" smtClean="0">
                <a:solidFill>
                  <a:srgbClr val="C00000"/>
                </a:solidFill>
              </a:rPr>
              <a:t>  </a:t>
            </a:r>
            <a:r>
              <a:rPr lang="en-US" sz="4600" b="1" i="1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Definition: </a:t>
            </a:r>
          </a:p>
          <a:p>
            <a:pPr algn="l"/>
            <a:r>
              <a:rPr lang="en-GB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     </a:t>
            </a:r>
            <a:r>
              <a:rPr lang="en-US" sz="3800" dirty="0" smtClean="0">
                <a:latin typeface="Constantia" pitchFamily="18" charset="0"/>
              </a:rPr>
              <a:t> </a:t>
            </a:r>
            <a:r>
              <a:rPr lang="en-US" sz="3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Microcytic  anemia  caused  by  iron def. for any reason            </a:t>
            </a:r>
            <a:r>
              <a:rPr lang="en-GB" sz="3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l"/>
            <a:r>
              <a:rPr lang="en-US" sz="3800" b="1" dirty="0" smtClean="0">
                <a:solidFill>
                  <a:schemeClr val="bg1"/>
                </a:solidFill>
              </a:rPr>
              <a:t> </a:t>
            </a:r>
            <a:endParaRPr lang="en-GB" sz="3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en-US" sz="4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en-US" sz="4600" b="1" i="1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Iron  physiology and metabolism:</a:t>
            </a:r>
            <a:r>
              <a:rPr lang="en-US" sz="4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l"/>
            <a:endParaRPr lang="en-GB" sz="38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algn="justLow"/>
            <a:r>
              <a:rPr lang="en-US" sz="3800" dirty="0" smtClean="0">
                <a:latin typeface="Arial" pitchFamily="34" charset="0"/>
                <a:cs typeface="Arial" pitchFamily="34" charset="0"/>
              </a:rPr>
              <a:t>       </a:t>
            </a:r>
            <a:r>
              <a:rPr lang="en-US" sz="3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normal diet provides  =15 mg of  iron /day.</a:t>
            </a:r>
          </a:p>
          <a:p>
            <a:pPr algn="justLow"/>
            <a:r>
              <a:rPr lang="en-US" sz="3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- 5-10% is absorbed in duod.  And upper jejunum.</a:t>
            </a:r>
            <a:endParaRPr lang="en-GB" sz="3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justLow"/>
            <a:r>
              <a:rPr lang="en-US" sz="3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- total body iron stores = 4 gms .</a:t>
            </a:r>
            <a:endParaRPr lang="en-GB" sz="3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justLow"/>
            <a:r>
              <a:rPr lang="en-US" sz="3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- around 1 mg is lost daily in urine, faeces,…</a:t>
            </a:r>
            <a:endParaRPr lang="en-GB" sz="3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justLow"/>
            <a:r>
              <a:rPr lang="en-US" sz="3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- menstrual  losses(20mg/m), pregnancy(500-1000mg).</a:t>
            </a:r>
            <a:endParaRPr lang="en-GB" sz="3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/>
              <a:t> </a:t>
            </a:r>
            <a:endParaRPr lang="en-GB" dirty="0"/>
          </a:p>
          <a:p>
            <a:pPr algn="l"/>
            <a:r>
              <a:rPr lang="en-US" dirty="0"/>
              <a:t> 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457200"/>
            <a:ext cx="7851648" cy="609600"/>
          </a:xfrm>
        </p:spPr>
        <p:txBody>
          <a:bodyPr>
            <a:normAutofit/>
          </a:bodyPr>
          <a:lstStyle/>
          <a:p>
            <a:pPr algn="l"/>
            <a:r>
              <a:rPr lang="en-GB" sz="3200" i="1" dirty="0" smtClean="0">
                <a:solidFill>
                  <a:schemeClr val="bg2"/>
                </a:solidFill>
                <a:effectLst/>
                <a:latin typeface="+mn-lt"/>
                <a:ea typeface="+mn-ea"/>
                <a:cs typeface="+mn-cs"/>
              </a:rPr>
              <a:t>Etiological Factors</a:t>
            </a:r>
            <a:endParaRPr lang="en-GB" sz="3200" i="1" dirty="0">
              <a:solidFill>
                <a:schemeClr val="bg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295400"/>
            <a:ext cx="8153400" cy="5334000"/>
          </a:xfrm>
          <a:solidFill>
            <a:schemeClr val="tx1"/>
          </a:solidFill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 algn="just">
              <a:buFont typeface="Wingdings" pitchFamily="2" charset="2"/>
              <a:buChar char="q"/>
            </a:pPr>
            <a:endParaRPr lang="en-US" sz="2400" b="1" dirty="0" smtClean="0"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bg1"/>
                </a:solidFill>
                <a:latin typeface="Book Antiqua" pitchFamily="18" charset="0"/>
              </a:rPr>
              <a:t>Impaired iron absorption :</a:t>
            </a:r>
          </a:p>
          <a:p>
            <a:pPr lvl="2" algn="just">
              <a:buFont typeface="Wingdings" pitchFamily="2" charset="2"/>
              <a:buChar char="Ø"/>
            </a:pP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Achlorhydria.</a:t>
            </a:r>
          </a:p>
          <a:p>
            <a:pPr lvl="2" algn="just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Plummer- Vinson syndrome .</a:t>
            </a:r>
          </a:p>
          <a:p>
            <a:pPr lvl="2" algn="just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Gastric surgery.</a:t>
            </a:r>
          </a:p>
          <a:p>
            <a:pPr lvl="2" algn="just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Ciliac dis.</a:t>
            </a:r>
          </a:p>
          <a:p>
            <a:pPr lvl="2" algn="just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pica</a:t>
            </a: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.	</a:t>
            </a:r>
          </a:p>
          <a:p>
            <a:pPr algn="just">
              <a:buFont typeface="Wingdings" pitchFamily="2" charset="2"/>
              <a:buChar char="q"/>
            </a:pP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Book Antiqua" pitchFamily="18" charset="0"/>
              </a:rPr>
              <a:t>Increased iron demands or loss .</a:t>
            </a:r>
          </a:p>
          <a:p>
            <a:pPr lvl="1" algn="just"/>
            <a:r>
              <a:rPr lang="en-US" sz="2200" dirty="0" smtClean="0">
                <a:solidFill>
                  <a:schemeClr val="bg1"/>
                </a:solidFill>
                <a:latin typeface="Book Antiqua" pitchFamily="18" charset="0"/>
              </a:rPr>
              <a:t>      &gt; chronic bleeding ( GIT , menses , urinary , etc.)</a:t>
            </a:r>
          </a:p>
          <a:p>
            <a:pPr lvl="2" algn="just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bg1"/>
                </a:solidFill>
                <a:latin typeface="Book Antiqua" pitchFamily="18" charset="0"/>
              </a:rPr>
              <a:t> infancy</a:t>
            </a:r>
          </a:p>
          <a:p>
            <a:pPr lvl="2" algn="just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bg1"/>
                </a:solidFill>
                <a:latin typeface="Book Antiqua" pitchFamily="18" charset="0"/>
              </a:rPr>
              <a:t> pregnancy.</a:t>
            </a:r>
          </a:p>
          <a:p>
            <a:pPr lvl="2" algn="just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bg1"/>
                </a:solidFill>
                <a:latin typeface="Book Antiqua" pitchFamily="18" charset="0"/>
              </a:rPr>
              <a:t> lactation. </a:t>
            </a:r>
          </a:p>
          <a:p>
            <a:pPr lvl="2" algn="just">
              <a:buFont typeface="Wingdings" pitchFamily="2" charset="2"/>
              <a:buChar char="Ø"/>
            </a:pPr>
            <a:endParaRPr lang="en-US" sz="2400" dirty="0" smtClean="0"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Book Antiqua" pitchFamily="18" charset="0"/>
              </a:rPr>
              <a:t> Nutritional .</a:t>
            </a:r>
          </a:p>
          <a:p>
            <a:pPr algn="just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bg1"/>
                </a:solidFill>
                <a:latin typeface="Book Antiqua" pitchFamily="18" charset="0"/>
              </a:rPr>
              <a:t> Idiopathic</a:t>
            </a:r>
          </a:p>
          <a:p>
            <a:pPr algn="just"/>
            <a:endParaRPr lang="en-US" sz="2400" b="1" dirty="0" smtClean="0"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  <a:p>
            <a:pPr algn="just"/>
            <a:endParaRPr lang="en-US" sz="2400" b="1" dirty="0" smtClean="0"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7851648" cy="60960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chemeClr val="bg2"/>
                </a:solidFill>
                <a:latin typeface="+mn-lt"/>
                <a:ea typeface="+mn-ea"/>
                <a:cs typeface="+mn-cs"/>
              </a:rPr>
              <a:t>Evaluation of patient:</a:t>
            </a:r>
            <a:endParaRPr lang="en-GB" sz="3600" dirty="0" smtClean="0">
              <a:solidFill>
                <a:schemeClr val="bg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600200"/>
            <a:ext cx="7854696" cy="50292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  1- History :- 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           - H/O symptoms of anemia .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           - H/O blood loss      GIT , menses ,……..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           - Drug history       NSAIDS.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           - past history of gastric surgery.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           - Diet history. 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           - pica. 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 2- Examination :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           - pallor , vital signs.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           - abdominal exam.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           - P.R. exam.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           - gynecological exam. </a:t>
            </a:r>
          </a:p>
          <a:p>
            <a:pPr algn="l"/>
            <a:endParaRPr lang="en-GB" b="1" dirty="0">
              <a:solidFill>
                <a:schemeClr val="bg2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276600" y="3048000"/>
            <a:ext cx="3048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3657600" y="2667000"/>
            <a:ext cx="3048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81000"/>
            <a:ext cx="7851648" cy="762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dirty="0" smtClean="0">
                <a:solidFill>
                  <a:schemeClr val="bg2"/>
                </a:solidFill>
                <a:latin typeface="+mn-lt"/>
              </a:rPr>
              <a:t>Diagnosis: </a:t>
            </a:r>
            <a:r>
              <a:rPr lang="en-US" dirty="0" smtClean="0"/>
              <a:t>	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524000"/>
            <a:ext cx="8458200" cy="51054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- CBC:     HB ,    RBCS  indices </a:t>
            </a:r>
            <a:r>
              <a:rPr lang="en-US" sz="1600" dirty="0" smtClean="0">
                <a:solidFill>
                  <a:schemeClr val="bg1"/>
                </a:solidFill>
              </a:rPr>
              <a:t>((</a:t>
            </a:r>
            <a:r>
              <a:rPr lang="en-US" dirty="0" smtClean="0">
                <a:solidFill>
                  <a:schemeClr val="bg1"/>
                </a:solidFill>
              </a:rPr>
              <a:t> MCV , MCH , MCHC</a:t>
            </a:r>
            <a:r>
              <a:rPr lang="en-US" sz="1600" dirty="0" smtClean="0">
                <a:solidFill>
                  <a:schemeClr val="bg1"/>
                </a:solidFill>
              </a:rPr>
              <a:t>)).</a:t>
            </a:r>
          </a:p>
          <a:p>
            <a:pPr algn="l"/>
            <a:r>
              <a:rPr lang="en-US" sz="2400" dirty="0" smtClean="0">
                <a:solidFill>
                  <a:schemeClr val="bg1"/>
                </a:solidFill>
              </a:rPr>
              <a:t>- PBF :     M.H.A , anisocytosis , poiklocytosis , tear drop cells.</a:t>
            </a:r>
          </a:p>
          <a:p>
            <a:pPr algn="l"/>
            <a:r>
              <a:rPr lang="en-US" sz="2400" dirty="0" smtClean="0">
                <a:solidFill>
                  <a:schemeClr val="bg1"/>
                </a:solidFill>
              </a:rPr>
              <a:t>- S. iron </a:t>
            </a:r>
            <a:r>
              <a:rPr lang="en-US" sz="1100" dirty="0" smtClean="0">
                <a:solidFill>
                  <a:schemeClr val="bg1"/>
                </a:solidFill>
              </a:rPr>
              <a:t>((           ))</a:t>
            </a:r>
            <a:r>
              <a:rPr lang="en-US" sz="2400" dirty="0" smtClean="0">
                <a:solidFill>
                  <a:schemeClr val="bg1"/>
                </a:solidFill>
              </a:rPr>
              <a:t>     ,  TIBC  </a:t>
            </a:r>
            <a:r>
              <a:rPr lang="en-US" sz="1100" dirty="0" smtClean="0">
                <a:solidFill>
                  <a:schemeClr val="bg1"/>
                </a:solidFill>
              </a:rPr>
              <a:t>((        ))</a:t>
            </a:r>
            <a:r>
              <a:rPr lang="en-US" dirty="0" smtClean="0">
                <a:solidFill>
                  <a:schemeClr val="bg1"/>
                </a:solidFill>
              </a:rPr>
              <a:t>	. 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- S. ferritin     </a:t>
            </a:r>
            <a:r>
              <a:rPr lang="en-US" sz="1100" dirty="0" smtClean="0">
                <a:solidFill>
                  <a:schemeClr val="bg1"/>
                </a:solidFill>
              </a:rPr>
              <a:t>((        ))</a:t>
            </a:r>
            <a:r>
              <a:rPr lang="en-US" dirty="0" smtClean="0">
                <a:solidFill>
                  <a:schemeClr val="bg1"/>
                </a:solidFill>
              </a:rPr>
              <a:t> . 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- Stool for occult blood ?!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- U/S of abdomen , pelvis.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- B.M.A </a:t>
            </a:r>
            <a:r>
              <a:rPr lang="en-US" sz="1100" dirty="0" smtClean="0">
                <a:solidFill>
                  <a:schemeClr val="bg1"/>
                </a:solidFill>
              </a:rPr>
              <a:t>((</a:t>
            </a:r>
            <a:r>
              <a:rPr lang="en-US" sz="2800" dirty="0" smtClean="0">
                <a:solidFill>
                  <a:schemeClr val="bg1"/>
                </a:solidFill>
              </a:rPr>
              <a:t> iron staining </a:t>
            </a:r>
            <a:r>
              <a:rPr lang="en-US" sz="1100" dirty="0" smtClean="0">
                <a:solidFill>
                  <a:schemeClr val="bg1"/>
                </a:solidFill>
              </a:rPr>
              <a:t>))</a:t>
            </a:r>
            <a:r>
              <a:rPr lang="en-US" dirty="0" smtClean="0">
                <a:solidFill>
                  <a:schemeClr val="bg1"/>
                </a:solidFill>
              </a:rPr>
              <a:t>  infrequently  needed. 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- Endoscopy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rot="5400000">
            <a:off x="1562100" y="2781300"/>
            <a:ext cx="229394" cy="79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5400000">
            <a:off x="2209403" y="1752997"/>
            <a:ext cx="305594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>
            <a:off x="1219200" y="1828800"/>
            <a:ext cx="305594" cy="79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 flipH="1" flipV="1">
            <a:off x="3505994" y="2742406"/>
            <a:ext cx="3048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5400000">
            <a:off x="2362994" y="3199606"/>
            <a:ext cx="3048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"/>
            <a:ext cx="8686800" cy="65532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052" name="Picture 4" descr="C:\Users\sony\Desktop\09f9263e86863fafd42161f44fa1003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24600" y="10210800"/>
            <a:ext cx="2971800" cy="2590800"/>
          </a:xfrm>
          <a:prstGeom prst="rect">
            <a:avLst/>
          </a:prstGeom>
          <a:noFill/>
        </p:spPr>
      </p:pic>
      <p:pic>
        <p:nvPicPr>
          <p:cNvPr id="2053" name="Picture 5" descr="C:\Users\sony\Desktop\Hypochromic+Microcytic+Anemia+(iron+deficiency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990600"/>
            <a:ext cx="8763000" cy="548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457200"/>
            <a:ext cx="8839200" cy="5867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Tear drop cells</a:t>
            </a:r>
            <a:endParaRPr lang="en-US" sz="4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30" name="Picture 6" descr="C:\Users\sony\Desktop\images_02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524000"/>
            <a:ext cx="7467600" cy="426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8686800" cy="6858000"/>
          </a:xfrm>
        </p:spPr>
        <p:txBody>
          <a:bodyPr/>
          <a:lstStyle/>
          <a:p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32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Epidemiology :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         </a:t>
            </a:r>
            <a:r>
              <a:rPr lang="en-US" sz="3200" dirty="0" smtClean="0">
                <a:solidFill>
                  <a:schemeClr val="bg1"/>
                </a:solidFill>
              </a:rPr>
              <a:t>- </a:t>
            </a:r>
            <a:r>
              <a:rPr lang="en-US" sz="2400" dirty="0" smtClean="0">
                <a:solidFill>
                  <a:schemeClr val="bg1"/>
                </a:solidFill>
              </a:rPr>
              <a:t>IDA is the most common nutritional  deficiency  in </a:t>
            </a:r>
          </a:p>
          <a:p>
            <a:pPr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              developing and developed countries .</a:t>
            </a:r>
          </a:p>
          <a:p>
            <a:pPr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        </a:t>
            </a:r>
          </a:p>
          <a:p>
            <a:pPr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         -  IDA is considered to be  the leading  cause  of </a:t>
            </a:r>
          </a:p>
          <a:p>
            <a:pPr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             anemia worldwide , it accounting  for as many as </a:t>
            </a:r>
          </a:p>
          <a:p>
            <a:pPr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             50%  of anemic cases .</a:t>
            </a:r>
          </a:p>
          <a:p>
            <a:pPr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       </a:t>
            </a:r>
          </a:p>
          <a:p>
            <a:pPr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         - Prevalence of  IDA greatly varies according to : Age</a:t>
            </a:r>
          </a:p>
          <a:p>
            <a:pPr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             Gender , Physiological , Pathological , Enviromental</a:t>
            </a:r>
          </a:p>
          <a:p>
            <a:pPr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             and Socioeconomic conditions .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6" name="Picture 2" descr="C:\Users\sony\Desktop\iron-deficiency-anemia-ida-9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14400"/>
            <a:ext cx="9144000" cy="594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900</TotalTime>
  <Words>625</Words>
  <Application>Microsoft Office PowerPoint</Application>
  <PresentationFormat>عرض على الشاشة (3:4)‏</PresentationFormat>
  <Paragraphs>166</Paragraphs>
  <Slides>18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7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18</vt:i4>
      </vt:variant>
    </vt:vector>
  </HeadingPairs>
  <TitlesOfParts>
    <vt:vector size="26" baseType="lpstr">
      <vt:lpstr>Arial</vt:lpstr>
      <vt:lpstr>Arial Black</vt:lpstr>
      <vt:lpstr>Book Antiqua</vt:lpstr>
      <vt:lpstr>Calibri</vt:lpstr>
      <vt:lpstr>Constantia</vt:lpstr>
      <vt:lpstr>Wingdings</vt:lpstr>
      <vt:lpstr>Wingdings 2</vt:lpstr>
      <vt:lpstr>Flow</vt:lpstr>
      <vt:lpstr> Anemia </vt:lpstr>
      <vt:lpstr>IRON    DEFICIECY   ANAEMIA</vt:lpstr>
      <vt:lpstr>Etiological Factors</vt:lpstr>
      <vt:lpstr>Evaluation of patient:</vt:lpstr>
      <vt:lpstr>Diagnosis: 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Treatment:</vt:lpstr>
      <vt:lpstr>Response to replacement:</vt:lpstr>
      <vt:lpstr>Failure  of  response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IRON    DEFICIECY   ANAEMIA</dc:title>
  <dc:creator>D.Souad</dc:creator>
  <cp:lastModifiedBy>home</cp:lastModifiedBy>
  <cp:revision>111</cp:revision>
  <dcterms:created xsi:type="dcterms:W3CDTF">2013-03-25T18:26:38Z</dcterms:created>
  <dcterms:modified xsi:type="dcterms:W3CDTF">2002-01-01T00:11:07Z</dcterms:modified>
</cp:coreProperties>
</file>