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307" r:id="rId3"/>
    <p:sldId id="257" r:id="rId4"/>
    <p:sldId id="303" r:id="rId5"/>
    <p:sldId id="308" r:id="rId6"/>
    <p:sldId id="305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285" r:id="rId40"/>
    <p:sldId id="286" r:id="rId41"/>
    <p:sldId id="288" r:id="rId42"/>
    <p:sldId id="287" r:id="rId43"/>
    <p:sldId id="301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63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03A3502-CB0D-4BDB-A802-2829165014A5}" type="datetimeFigureOut">
              <a:rPr lang="ar-SA" smtClean="0"/>
              <a:pPr/>
              <a:t>16/04/1438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E4F0F15-72CF-4373-9D3E-0111DE2CD98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0E1F0-4B01-4260-B33E-BD448B928A69}" type="slidenum">
              <a:rPr lang="ar-SA" smtClean="0"/>
              <a:pPr/>
              <a:t>29</a:t>
            </a:fld>
            <a:endParaRPr lang="en-US" dirty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0E1F0-4B01-4260-B33E-BD448B928A69}" type="slidenum">
              <a:rPr lang="ar-SA" smtClean="0"/>
              <a:pPr/>
              <a:t>30</a:t>
            </a:fld>
            <a:endParaRPr lang="en-US" dirty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0E1F0-4B01-4260-B33E-BD448B928A69}" type="slidenum">
              <a:rPr lang="ar-SA" smtClean="0"/>
              <a:pPr/>
              <a:t>31</a:t>
            </a:fld>
            <a:endParaRPr lang="en-US" dirty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0E1F0-4B01-4260-B33E-BD448B928A69}" type="slidenum">
              <a:rPr lang="ar-SA" smtClean="0"/>
              <a:pPr/>
              <a:t>32</a:t>
            </a:fld>
            <a:endParaRPr lang="en-US" dirty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0E1F0-4B01-4260-B33E-BD448B928A69}" type="slidenum">
              <a:rPr lang="ar-SA" smtClean="0"/>
              <a:pPr/>
              <a:t>33</a:t>
            </a:fld>
            <a:endParaRPr lang="en-US" dirty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0E1F0-4B01-4260-B33E-BD448B928A69}" type="slidenum">
              <a:rPr lang="ar-SA" smtClean="0"/>
              <a:pPr/>
              <a:t>34</a:t>
            </a:fld>
            <a:endParaRPr lang="en-US" dirty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0E1F0-4B01-4260-B33E-BD448B928A69}" type="slidenum">
              <a:rPr lang="ar-SA" smtClean="0"/>
              <a:pPr/>
              <a:t>35</a:t>
            </a:fld>
            <a:endParaRPr lang="en-US" dirty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0E1F0-4B01-4260-B33E-BD448B928A69}" type="slidenum">
              <a:rPr lang="ar-SA" smtClean="0"/>
              <a:pPr/>
              <a:t>36</a:t>
            </a:fld>
            <a:endParaRPr lang="en-US" dirty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0E1F0-4B01-4260-B33E-BD448B928A69}" type="slidenum">
              <a:rPr lang="ar-SA" smtClean="0"/>
              <a:pPr/>
              <a:t>37</a:t>
            </a:fld>
            <a:endParaRPr lang="en-US" dirty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0E1F0-4B01-4260-B33E-BD448B928A69}" type="slidenum">
              <a:rPr lang="ar-SA" smtClean="0"/>
              <a:pPr/>
              <a:t>38</a:t>
            </a:fld>
            <a:endParaRPr lang="en-US" dirty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39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40</a:t>
            </a:fld>
            <a:endParaRPr lang="ar-SA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41</a:t>
            </a:fld>
            <a:endParaRPr lang="ar-SA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42</a:t>
            </a:fld>
            <a:endParaRPr lang="ar-SA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43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F0F15-72CF-4373-9D3E-0111DE2CD98A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66A968-CEC1-4F87-82BA-19B0C1262105}" type="slidenum">
              <a:rPr lang="ar-SA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600200"/>
            <a:ext cx="4194175" cy="2173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1625" y="3925888"/>
            <a:ext cx="4194175" cy="2173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194175" cy="2173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E5276D-73C6-4950-BA37-D7CDBF6FFE37}" type="slidenum">
              <a:rPr lang="ar-SA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592D4B-9A45-46CA-8E4E-38341CA91A0C}" type="slidenum">
              <a:rPr lang="ar-SA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0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01625" y="228600"/>
            <a:ext cx="8540750" cy="1524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Radiographic anatomy of Gastrointestinal tract </a:t>
            </a:r>
            <a:r>
              <a:rPr lang="en-US" dirty="0" smtClean="0"/>
              <a:t>.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sz="quarter" idx="1"/>
          </p:nvPr>
        </p:nvSpPr>
        <p:spPr>
          <a:xfrm>
            <a:off x="301625" y="2057400"/>
            <a:ext cx="4194175" cy="1716088"/>
          </a:xfrm>
        </p:spPr>
        <p:txBody>
          <a:bodyPr>
            <a:normAutofit fontScale="85000" lnSpcReduction="20000"/>
          </a:bodyPr>
          <a:lstStyle/>
          <a:p>
            <a:endParaRPr lang="en-US" sz="2000" b="1" dirty="0" smtClean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Dr. Nadia </a:t>
            </a:r>
            <a:r>
              <a:rPr lang="en-US" sz="2000" b="1" dirty="0" err="1" smtClean="0"/>
              <a:t>ezzawi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Gastroenterology department </a:t>
            </a:r>
          </a:p>
          <a:p>
            <a:pPr>
              <a:buNone/>
            </a:pPr>
            <a:r>
              <a:rPr lang="en-US" sz="2000" b="1" dirty="0" smtClean="0"/>
              <a:t>BMC</a:t>
            </a:r>
            <a:endParaRPr lang="ar-SA" sz="2000" b="1" dirty="0"/>
          </a:p>
        </p:txBody>
      </p:sp>
      <p:pic>
        <p:nvPicPr>
          <p:cNvPr id="3074" name="Picture 2" descr="C:\Users\Majed\Desktop\images (1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752600"/>
            <a:ext cx="3352800" cy="2209800"/>
          </a:xfrm>
          <a:prstGeom prst="rect">
            <a:avLst/>
          </a:prstGeom>
          <a:noFill/>
        </p:spPr>
      </p:pic>
      <p:pic>
        <p:nvPicPr>
          <p:cNvPr id="3075" name="Picture 3" descr="C:\Users\Majed\Desktop\images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343400"/>
            <a:ext cx="2971800" cy="1828800"/>
          </a:xfrm>
          <a:prstGeom prst="rect">
            <a:avLst/>
          </a:prstGeom>
          <a:noFill/>
        </p:spPr>
      </p:pic>
      <p:pic>
        <p:nvPicPr>
          <p:cNvPr id="3076" name="Picture 4" descr="C:\Users\Majed\Desktop\download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4191000"/>
            <a:ext cx="3581399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074" name="Picture 2" descr="C:\Users\Majed\Desktop\radiographic-anatomy-of-gastrointestinal-tract-13-6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524000"/>
            <a:ext cx="3886200" cy="4267200"/>
          </a:xfrm>
          <a:prstGeom prst="rect">
            <a:avLst/>
          </a:prstGeom>
          <a:noFill/>
        </p:spPr>
      </p:pic>
      <p:pic>
        <p:nvPicPr>
          <p:cNvPr id="3077" name="Picture 5" descr="C:\Users\Majed\Desktop\radiographic-anatomy-of-gastrointestinal-tract-14-6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600200"/>
            <a:ext cx="40386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 descr="C:\Users\Majed\Desktop\radiographic-anatomy-of-gastrointestinal-tract-15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7841" y="1600200"/>
            <a:ext cx="6028318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381001"/>
            <a:ext cx="4040188" cy="914399"/>
          </a:xfrm>
        </p:spPr>
        <p:txBody>
          <a:bodyPr/>
          <a:lstStyle/>
          <a:p>
            <a:r>
              <a:rPr lang="en-US" dirty="0" smtClean="0"/>
              <a:t> liver</a:t>
            </a:r>
            <a:endParaRPr lang="ar-SA" dirty="0"/>
          </a:p>
        </p:txBody>
      </p:sp>
      <p:pic>
        <p:nvPicPr>
          <p:cNvPr id="5122" name="Picture 2" descr="C:\Users\Majed\Desktop\radiographic-anatomy-of-gastrointestinal-tract-18-6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1676400"/>
            <a:ext cx="4040188" cy="4224267"/>
          </a:xfrm>
          <a:prstGeom prst="rect">
            <a:avLst/>
          </a:prstGeom>
          <a:noFill/>
        </p:spPr>
      </p:pic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4645025" y="381001"/>
            <a:ext cx="4041775" cy="914400"/>
          </a:xfrm>
        </p:spPr>
        <p:txBody>
          <a:bodyPr/>
          <a:lstStyle/>
          <a:p>
            <a:r>
              <a:rPr lang="en-US" dirty="0" smtClean="0"/>
              <a:t> spleen </a:t>
            </a:r>
            <a:endParaRPr lang="ar-SA" dirty="0"/>
          </a:p>
        </p:txBody>
      </p:sp>
      <p:pic>
        <p:nvPicPr>
          <p:cNvPr id="5123" name="Picture 3" descr="C:\Users\Majed\Desktop\radiographic-anatomy-of-gastrointestinal-tract-21-63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645025" y="1524000"/>
            <a:ext cx="4041775" cy="4150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Kidneys </a:t>
            </a:r>
            <a:endParaRPr lang="ar-SA" dirty="0"/>
          </a:p>
        </p:txBody>
      </p:sp>
      <p:pic>
        <p:nvPicPr>
          <p:cNvPr id="6146" name="Picture 2" descr="C:\Users\Majed\Desktop\radiographic-anatomy-of-gastrointestinal-tract-24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3935" y="1600200"/>
            <a:ext cx="471613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ajed\Desktop\radiographic-anatomy-of-gastrointestinal-tract-28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33400"/>
            <a:ext cx="8153400" cy="5638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ajed\Desktop\radiographic-anatomy-of-gastrointestinal-tract-33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914400"/>
            <a:ext cx="8153400" cy="5486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Majed\Desktop\radiographic-anatomy-of-gastrointestinal-tract-29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914400"/>
            <a:ext cx="7619999" cy="5257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Majed\Desktop\radiographic-anatomy-of-gastrointestinal-tract-32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762000"/>
            <a:ext cx="69342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Barium study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Barium meal </a:t>
            </a:r>
          </a:p>
          <a:p>
            <a:r>
              <a:rPr lang="en-US" b="1" i="1" dirty="0" smtClean="0"/>
              <a:t>Barium follow-through</a:t>
            </a:r>
          </a:p>
          <a:p>
            <a:r>
              <a:rPr lang="en-US" b="1" i="1" dirty="0" smtClean="0"/>
              <a:t>Barium enema</a:t>
            </a:r>
          </a:p>
          <a:p>
            <a:r>
              <a:rPr lang="en-US" dirty="0" smtClean="0"/>
              <a:t>The technique is to administer a  contrast agent modifies the image to give more information 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Upper GI oral barium contrast</a:t>
            </a:r>
            <a:endParaRPr lang="ar-SA" dirty="0"/>
          </a:p>
        </p:txBody>
      </p:sp>
      <p:pic>
        <p:nvPicPr>
          <p:cNvPr id="11266" name="Picture 2" descr="C:\Users\Majed\Desktop\radiographic-anatomy-of-gastrointestinal-tract-37-6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85800" y="1905000"/>
            <a:ext cx="4038600" cy="3043170"/>
          </a:xfrm>
          <a:prstGeom prst="rect">
            <a:avLst/>
          </a:prstGeom>
          <a:noFill/>
        </p:spPr>
      </p:pic>
      <p:pic>
        <p:nvPicPr>
          <p:cNvPr id="11267" name="Picture 3" descr="C:\Users\Majed\Desktop\radiographic-anatomy-of-gastrointestinal-tract-38-6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795962" y="1905000"/>
            <a:ext cx="2357438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Know the structural, functional, and congenital abnormalities, inflammatory pathology, and </a:t>
            </a:r>
            <a:r>
              <a:rPr lang="en-US" dirty="0" err="1" smtClean="0"/>
              <a:t>neoplastic</a:t>
            </a:r>
            <a:r>
              <a:rPr lang="en-US" dirty="0" smtClean="0"/>
              <a:t> diseases of the structures of gut. </a:t>
            </a:r>
          </a:p>
          <a:p>
            <a:r>
              <a:rPr lang="en-US" dirty="0" smtClean="0"/>
              <a:t>Understand the imaging approach in different GIT diseases.</a:t>
            </a:r>
          </a:p>
          <a:p>
            <a:r>
              <a:rPr lang="en-US" dirty="0" smtClean="0"/>
              <a:t>To detect the complications , and treat them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u="sng" dirty="0" smtClean="0"/>
              <a:t>Barium swallow</a:t>
            </a:r>
            <a:endParaRPr lang="ar-SA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 is a medical imaging procedure used to examine upper gastrointestinal tract , which include the </a:t>
            </a:r>
            <a:r>
              <a:rPr lang="en-US" b="1" dirty="0" smtClean="0"/>
              <a:t>esophagus</a:t>
            </a:r>
            <a:r>
              <a:rPr lang="en-US" dirty="0" smtClean="0"/>
              <a:t> </a:t>
            </a:r>
            <a:r>
              <a:rPr lang="en-US" dirty="0" smtClean="0"/>
              <a:t>and to a lesser extent the </a:t>
            </a:r>
            <a:r>
              <a:rPr lang="en-US" b="1" dirty="0" smtClean="0"/>
              <a:t>stomach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contrast  used is barium </a:t>
            </a:r>
            <a:r>
              <a:rPr lang="en-US" dirty="0" smtClean="0"/>
              <a:t>sulfate </a:t>
            </a:r>
            <a:r>
              <a:rPr lang="en-US" dirty="0" smtClean="0"/>
              <a:t>. </a:t>
            </a:r>
            <a:endParaRPr lang="ar-SA" dirty="0"/>
          </a:p>
        </p:txBody>
      </p:sp>
      <p:pic>
        <p:nvPicPr>
          <p:cNvPr id="13314" name="Picture 2" descr="C:\Users\Majed\Desktop\radiographic-anatomy-of-gastrointestinal-tract-40-638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1" y="1752600"/>
            <a:ext cx="2557462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Barium meal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a barium meal test , X-ray  image are taken of the stomach and the </a:t>
            </a:r>
            <a:r>
              <a:rPr lang="en-US" dirty="0" smtClean="0"/>
              <a:t>beginning </a:t>
            </a:r>
            <a:r>
              <a:rPr lang="en-US" dirty="0" smtClean="0"/>
              <a:t>of duodenum</a:t>
            </a:r>
            <a:endParaRPr lang="ar-SA" dirty="0"/>
          </a:p>
        </p:txBody>
      </p:sp>
      <p:pic>
        <p:nvPicPr>
          <p:cNvPr id="14338" name="Picture 2" descr="C:\Users\Majed\Desktop\radiographic-anatomy-of-gastrointestinal-tract-47-6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676400"/>
            <a:ext cx="4038600" cy="40795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Barium meal and follow through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Reveal  the small intestine .</a:t>
            </a:r>
            <a:endParaRPr lang="ar-SA" dirty="0"/>
          </a:p>
        </p:txBody>
      </p:sp>
      <p:pic>
        <p:nvPicPr>
          <p:cNvPr id="15365" name="Picture 5" descr="C:\Users\Majed\Desktop\radiographic-anatomy-of-gastrointestinal-tract-55-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6012" y="2057400"/>
            <a:ext cx="4371975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Barium enema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Single contrast study</a:t>
            </a:r>
          </a:p>
          <a:p>
            <a:r>
              <a:rPr lang="en-US" dirty="0" smtClean="0"/>
              <a:t>The colon is filled with barium, which outlines the intestine and reveals large abnormalities.</a:t>
            </a:r>
            <a:endParaRPr lang="ar-SA" dirty="0"/>
          </a:p>
        </p:txBody>
      </p:sp>
      <p:pic>
        <p:nvPicPr>
          <p:cNvPr id="16386" name="Picture 2" descr="C:\Users\Majed\Desktop\radiographic-anatomy-of-gastrointestinal-tract-57-6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24000"/>
            <a:ext cx="40386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135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Double </a:t>
            </a:r>
            <a:r>
              <a:rPr lang="en-US" dirty="0" smtClean="0"/>
              <a:t>contrast </a:t>
            </a:r>
            <a:r>
              <a:rPr lang="en-US" dirty="0" smtClean="0"/>
              <a:t>with air</a:t>
            </a:r>
          </a:p>
          <a:p>
            <a:r>
              <a:rPr lang="en-US" dirty="0" smtClean="0"/>
              <a:t>The colon is first filled with barium.</a:t>
            </a:r>
          </a:p>
          <a:p>
            <a:r>
              <a:rPr lang="en-US" dirty="0" smtClean="0"/>
              <a:t>Then the barium is drained out, leaving only a thin layer of barium on the wall of the colon .</a:t>
            </a:r>
          </a:p>
          <a:p>
            <a:r>
              <a:rPr lang="en-US" dirty="0" smtClean="0"/>
              <a:t>The colon is then filled with air. This provides a detailed view of the inner surface of the colon, making it easier to see narrowed areas  (strictures), diverticula, or inflammation.</a:t>
            </a:r>
            <a:endParaRPr lang="ar-SA" dirty="0"/>
          </a:p>
        </p:txBody>
      </p:sp>
      <p:pic>
        <p:nvPicPr>
          <p:cNvPr id="17410" name="Picture 2" descr="C:\Users\Majed\Desktop\radiographic-anatomy-of-gastrointestinal-tract-59-6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066800"/>
            <a:ext cx="40386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CT scan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Spatial resolution ability to resolve small objects in an image.</a:t>
            </a:r>
          </a:p>
          <a:p>
            <a:r>
              <a:rPr lang="en-US" dirty="0" smtClean="0"/>
              <a:t>Contrast  resolution ability to </a:t>
            </a:r>
            <a:r>
              <a:rPr lang="en-US" dirty="0" smtClean="0"/>
              <a:t>differentiate </a:t>
            </a:r>
            <a:r>
              <a:rPr lang="en-US" b="1" dirty="0" smtClean="0"/>
              <a:t>small density differences</a:t>
            </a:r>
            <a:r>
              <a:rPr lang="en-US" dirty="0" smtClean="0"/>
              <a:t> in an image .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18435" name="Picture 3" descr="C:\Users\Majed\Desktop\radiographic-anatomy-of-gastrointestinal-tract-67-6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828800"/>
            <a:ext cx="4038600" cy="3886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9458" name="Picture 2" descr="C:\Users\Majed\Desktop\radiographic-anatomy-of-gastrointestinal-tract-68-6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0200"/>
            <a:ext cx="4038600" cy="4572000"/>
          </a:xfrm>
          <a:prstGeom prst="rect">
            <a:avLst/>
          </a:prstGeom>
          <a:noFill/>
        </p:spPr>
      </p:pic>
      <p:pic>
        <p:nvPicPr>
          <p:cNvPr id="19459" name="Picture 3" descr="C:\Users\Majed\Desktop\radiographic-anatomy-of-gastrointestinal-tract-69-6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676400"/>
            <a:ext cx="4038600" cy="4495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Uss of the </a:t>
            </a:r>
            <a:r>
              <a:rPr lang="en-US" b="1" dirty="0" smtClean="0">
                <a:solidFill>
                  <a:srgbClr val="FF0000"/>
                </a:solidFill>
              </a:rPr>
              <a:t>abdomen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b="1" u="sng" dirty="0" smtClean="0"/>
              <a:t>definition</a:t>
            </a:r>
            <a:endParaRPr lang="en-US" b="1" u="sng" dirty="0" smtClean="0">
              <a:latin typeface="Tahoma" pitchFamily="34" charset="0"/>
            </a:endParaRPr>
          </a:p>
          <a:p>
            <a:pPr algn="just"/>
            <a:endParaRPr lang="en-US" dirty="0" smtClean="0">
              <a:latin typeface="Tahoma" pitchFamily="34" charset="0"/>
            </a:endParaRPr>
          </a:p>
          <a:p>
            <a:pPr algn="just"/>
            <a:r>
              <a:rPr lang="en-US" dirty="0" smtClean="0">
                <a:latin typeface="Tahoma" pitchFamily="34" charset="0"/>
              </a:rPr>
              <a:t>A diagnostic technique in which high</a:t>
            </a:r>
            <a:r>
              <a:rPr lang="ar-SA" dirty="0" smtClean="0"/>
              <a:t>-</a:t>
            </a:r>
            <a:r>
              <a:rPr lang="en-US" dirty="0" smtClean="0">
                <a:latin typeface="Tahoma" pitchFamily="34" charset="0"/>
              </a:rPr>
              <a:t>frequency sound waves penetrate the body and produce multiple echoes; these echo patterns can be viewed as an image on a computer screen.</a:t>
            </a:r>
            <a:endParaRPr lang="ar-SA" dirty="0" smtClean="0"/>
          </a:p>
          <a:p>
            <a:pPr algn="just"/>
            <a:endParaRPr lang="en-US" dirty="0" smtClean="0">
              <a:latin typeface="Tahoma" pitchFamily="34" charset="0"/>
            </a:endParaRPr>
          </a:p>
          <a:p>
            <a:pPr algn="just"/>
            <a:r>
              <a:rPr lang="en-US" dirty="0" smtClean="0">
                <a:latin typeface="Tahoma" pitchFamily="34" charset="0"/>
              </a:rPr>
              <a:t>Frequency ranges used in medical Ultrasound imaging are 2 - 15 MHz</a:t>
            </a:r>
          </a:p>
          <a:p>
            <a:pPr algn="just"/>
            <a:endParaRPr lang="en-US" dirty="0" smtClean="0">
              <a:latin typeface="Tahoma" pitchFamily="34" charset="0"/>
            </a:endParaRPr>
          </a:p>
          <a:p>
            <a:pPr algn="just"/>
            <a:r>
              <a:rPr lang="en-US" dirty="0" smtClean="0">
                <a:latin typeface="Tahoma" pitchFamily="34" charset="0"/>
              </a:rPr>
              <a:t>Diagnostic Medical applications in use since late 1950</a:t>
            </a:r>
            <a:r>
              <a:rPr lang="en-US" altLang="en-US" dirty="0" smtClean="0"/>
              <a:t>’</a:t>
            </a:r>
            <a:r>
              <a:rPr lang="en-US" altLang="ja-JP" dirty="0" smtClean="0">
                <a:latin typeface="Tahoma" pitchFamily="34" charset="0"/>
              </a:rPr>
              <a:t>s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ultrasound  Language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/>
            <a:r>
              <a:rPr lang="en-US" dirty="0" smtClean="0"/>
              <a:t>Hyper-echoic = White</a:t>
            </a:r>
          </a:p>
          <a:p>
            <a:pPr rtl="1"/>
            <a:endParaRPr lang="en-US" dirty="0" smtClean="0"/>
          </a:p>
          <a:p>
            <a:pPr rtl="1"/>
            <a:endParaRPr lang="en-US" sz="1400" dirty="0" smtClean="0"/>
          </a:p>
          <a:p>
            <a:pPr rtl="1"/>
            <a:r>
              <a:rPr lang="en-US" dirty="0" smtClean="0"/>
              <a:t>Hypo-echoic = Light Grey</a:t>
            </a:r>
          </a:p>
          <a:p>
            <a:pPr rtl="1"/>
            <a:endParaRPr lang="en-US" dirty="0" smtClean="0"/>
          </a:p>
          <a:p>
            <a:pPr rtl="1"/>
            <a:r>
              <a:rPr lang="en-US" dirty="0" smtClean="0"/>
              <a:t>An-echoic    = Black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6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692150"/>
            <a:ext cx="3455988" cy="265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1518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076700"/>
            <a:ext cx="32893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1519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76700"/>
            <a:ext cx="3311525" cy="249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3276600" y="260350"/>
            <a:ext cx="2879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Times New Roman" charset="0"/>
                <a:ea typeface="ＭＳ Ｐゴシック" charset="0"/>
              </a:rPr>
              <a:t>B- MODE.</a:t>
            </a:r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5219700" y="3573463"/>
            <a:ext cx="34559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Times New Roman" charset="0"/>
                <a:ea typeface="ＭＳ Ｐゴシック" charset="0"/>
              </a:rPr>
              <a:t>COLOR DOPPLER</a:t>
            </a:r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468313" y="3573463"/>
            <a:ext cx="32400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Times New Roman" charset="0"/>
                <a:ea typeface="ＭＳ Ｐゴシック" charset="0"/>
              </a:rPr>
              <a:t>DUPLEX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Evaluation by</a:t>
            </a:r>
          </a:p>
          <a:p>
            <a:r>
              <a:rPr lang="en-US" dirty="0" smtClean="0"/>
              <a:t>Plain X ray abdomen </a:t>
            </a:r>
          </a:p>
          <a:p>
            <a:r>
              <a:rPr lang="en-US" dirty="0" smtClean="0"/>
              <a:t>Barium study</a:t>
            </a:r>
          </a:p>
          <a:p>
            <a:r>
              <a:rPr lang="en-US" dirty="0" smtClean="0"/>
              <a:t>Ultrasound abdomen </a:t>
            </a:r>
          </a:p>
          <a:p>
            <a:r>
              <a:rPr lang="en-US" dirty="0" smtClean="0"/>
              <a:t>CT abdomen </a:t>
            </a:r>
            <a:endParaRPr lang="en-US" dirty="0" smtClean="0"/>
          </a:p>
          <a:p>
            <a:r>
              <a:rPr lang="en-US" dirty="0" smtClean="0"/>
              <a:t>ERCP( </a:t>
            </a:r>
            <a:r>
              <a:rPr lang="en-US" sz="2400" dirty="0" smtClean="0"/>
              <a:t>endoscopic retrograde </a:t>
            </a:r>
            <a:r>
              <a:rPr lang="en-US" sz="2400" dirty="0" err="1" smtClean="0"/>
              <a:t>cholengiopancreaticography</a:t>
            </a:r>
            <a:r>
              <a:rPr lang="en-US" sz="2400" dirty="0" smtClean="0"/>
              <a:t>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/>
          </p:cNvPicPr>
          <p:nvPr/>
        </p:nvPicPr>
        <p:blipFill>
          <a:blip r:embed="rId3" cstate="print"/>
          <a:srcRect l="19257" t="3766" r="316" b="11050"/>
          <a:stretch>
            <a:fillRect/>
          </a:stretch>
        </p:blipFill>
        <p:spPr bwMode="auto">
          <a:xfrm>
            <a:off x="4859338" y="1627188"/>
            <a:ext cx="4097337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4"/>
          <p:cNvPicPr>
            <a:picLocks noChangeAspect="1"/>
          </p:cNvPicPr>
          <p:nvPr/>
        </p:nvPicPr>
        <p:blipFill>
          <a:blip r:embed="rId4" cstate="print"/>
          <a:srcRect l="12154" t="8002" r="11876" b="6770"/>
          <a:stretch>
            <a:fillRect/>
          </a:stretch>
        </p:blipFill>
        <p:spPr bwMode="auto">
          <a:xfrm>
            <a:off x="468313" y="1677988"/>
            <a:ext cx="4103687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6089650" y="5229225"/>
            <a:ext cx="1803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latin typeface="Times New Roman" pitchFamily="18" charset="0"/>
              </a:rPr>
              <a:t>DUPLEX </a:t>
            </a:r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1671638" y="5300663"/>
            <a:ext cx="1905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latin typeface="Times New Roman" pitchFamily="18" charset="0"/>
              </a:rPr>
              <a:t>B- MODE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8313" y="1628775"/>
            <a:ext cx="7918450" cy="4752975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sz="2000" b="1" u="sng" dirty="0" smtClean="0">
                <a:latin typeface="Tahoma" pitchFamily="34" charset="0"/>
              </a:rPr>
              <a:t>Cardiology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 smtClean="0"/>
              <a:t>	Echocardiography </a:t>
            </a:r>
            <a:r>
              <a:rPr lang="en-US" sz="1800" dirty="0" smtClean="0">
                <a:latin typeface="Tahoma" pitchFamily="34" charset="0"/>
              </a:rPr>
              <a:t>is an essential tool in cardiology, vavular heart disease. </a:t>
            </a:r>
          </a:p>
          <a:p>
            <a:pPr algn="l" rtl="0" eaLnBrk="1" hangingPunct="1">
              <a:lnSpc>
                <a:spcPct val="80000"/>
              </a:lnSpc>
            </a:pPr>
            <a:endParaRPr lang="en-US" sz="1800" dirty="0" smtClean="0">
              <a:latin typeface="Tahoma" pitchFamily="34" charset="0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sz="1800" b="1" u="sng" dirty="0" smtClean="0">
                <a:latin typeface="Tahoma" pitchFamily="34" charset="0"/>
              </a:rPr>
              <a:t>Emergency Medicine: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 smtClean="0">
                <a:latin typeface="Tahoma" pitchFamily="34" charset="0"/>
              </a:rPr>
              <a:t>	for Trauma patient and acute abdomen.</a:t>
            </a:r>
            <a:endParaRPr lang="en-US" sz="1800" u="sng" dirty="0" smtClean="0">
              <a:latin typeface="Tahoma" pitchFamily="34" charset="0"/>
            </a:endParaRPr>
          </a:p>
          <a:p>
            <a:pPr algn="l" rtl="0" eaLnBrk="1" hangingPunct="1">
              <a:lnSpc>
                <a:spcPct val="80000"/>
              </a:lnSpc>
            </a:pPr>
            <a:endParaRPr lang="en-US" sz="1800" u="sng" dirty="0" smtClean="0">
              <a:latin typeface="Tahoma" pitchFamily="34" charset="0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sz="1800" b="1" u="sng" dirty="0" smtClean="0">
                <a:latin typeface="Tahoma" pitchFamily="34" charset="0"/>
              </a:rPr>
              <a:t>Gastroenterology: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 smtClean="0">
                <a:latin typeface="Tahoma" pitchFamily="34" charset="0"/>
              </a:rPr>
              <a:t>	In abdominal sonography, the solid organs of the abdomen such as the pancreas, aorta, inferior vena cava, liver, gall bladder, bile ducts, kidneys, spleen and appendix.</a:t>
            </a:r>
            <a:endParaRPr lang="en-US" sz="1800" u="sng" dirty="0" smtClean="0">
              <a:latin typeface="Tahoma" pitchFamily="34" charset="0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sz="1800" b="1" u="sng" dirty="0" smtClean="0">
                <a:latin typeface="Tahoma" pitchFamily="34" charset="0"/>
              </a:rPr>
              <a:t>Gynecology: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 smtClean="0">
                <a:latin typeface="Tahoma" pitchFamily="34" charset="0"/>
              </a:rPr>
              <a:t>	to assess female pelvic organs, uterus ovaries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endParaRPr lang="en-US" sz="1800" u="sng" dirty="0" smtClean="0">
              <a:latin typeface="Tahoma" pitchFamily="34" charset="0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sz="1800" b="1" u="sng" dirty="0" smtClean="0">
                <a:latin typeface="Tahoma" pitchFamily="34" charset="0"/>
              </a:rPr>
              <a:t>Neonatology: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 smtClean="0">
                <a:latin typeface="Tahoma" pitchFamily="34" charset="0"/>
              </a:rPr>
              <a:t>	for basic assessment of intracerebral structural abnormalities, bleeds, ventriculomegaly or hydrocephalus.</a:t>
            </a:r>
          </a:p>
        </p:txBody>
      </p:sp>
      <p:sp>
        <p:nvSpPr>
          <p:cNvPr id="20485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pitchFamily="34" charset="0"/>
              </a:rPr>
              <a:t>USS uses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>
                <a:latin typeface="Tahoma" pitchFamily="34" charset="0"/>
              </a:rPr>
              <a:t>Cont.</a:t>
            </a: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1600" b="1" u="sng" dirty="0" smtClean="0">
                <a:latin typeface="+mn-lt"/>
                <a:ea typeface="+mn-ea"/>
              </a:rPr>
              <a:t>Neurology</a:t>
            </a:r>
            <a:r>
              <a:rPr lang="en-US" sz="1600" b="1" dirty="0" smtClean="0">
                <a:latin typeface="+mn-lt"/>
                <a:ea typeface="+mn-ea"/>
              </a:rPr>
              <a:t> </a:t>
            </a:r>
          </a:p>
          <a:p>
            <a:pPr algn="l" rtl="0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1600" dirty="0" smtClean="0">
                <a:latin typeface="+mn-lt"/>
                <a:ea typeface="+mn-ea"/>
              </a:rPr>
              <a:t>for assessing blood flow and stenoses in the carotid arteries (Carotid ultrasonography) </a:t>
            </a:r>
          </a:p>
          <a:p>
            <a:pPr algn="l" rtl="0" eaLnBrk="1" hangingPunct="1">
              <a:lnSpc>
                <a:spcPct val="80000"/>
              </a:lnSpc>
              <a:buFont typeface="Arial" charset="0"/>
              <a:buChar char="►"/>
              <a:defRPr/>
            </a:pPr>
            <a:endParaRPr lang="en-US" sz="1600" u="sng" dirty="0" smtClean="0">
              <a:latin typeface="+mn-lt"/>
              <a:ea typeface="+mn-ea"/>
            </a:endParaRPr>
          </a:p>
          <a:p>
            <a:pPr algn="l" rtl="0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1600" b="1" u="sng" dirty="0" smtClean="0">
                <a:latin typeface="+mn-lt"/>
                <a:ea typeface="+mn-ea"/>
              </a:rPr>
              <a:t>Obstetrics:</a:t>
            </a:r>
          </a:p>
          <a:p>
            <a:pPr algn="l" rtl="0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1600" dirty="0" smtClean="0">
                <a:latin typeface="+mn-lt"/>
                <a:ea typeface="+mn-ea"/>
              </a:rPr>
              <a:t>sonography is commonly used during pregnancy to check on the development of the fetus.</a:t>
            </a:r>
          </a:p>
          <a:p>
            <a:pPr algn="l" rtl="0" eaLnBrk="1" hangingPunct="1">
              <a:lnSpc>
                <a:spcPct val="80000"/>
              </a:lnSpc>
              <a:buFont typeface="Arial" charset="0"/>
              <a:buChar char="►"/>
              <a:defRPr/>
            </a:pPr>
            <a:endParaRPr lang="en-US" sz="1600" dirty="0" smtClean="0">
              <a:latin typeface="+mn-lt"/>
              <a:ea typeface="+mn-ea"/>
            </a:endParaRPr>
          </a:p>
          <a:p>
            <a:pPr algn="l" rtl="0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1600" b="1" u="sng" dirty="0" smtClean="0">
                <a:latin typeface="+mn-lt"/>
                <a:ea typeface="+mn-ea"/>
              </a:rPr>
              <a:t>Urology</a:t>
            </a:r>
            <a:r>
              <a:rPr lang="en-US" sz="1600" u="sng" dirty="0" smtClean="0">
                <a:latin typeface="+mn-lt"/>
                <a:ea typeface="+mn-ea"/>
              </a:rPr>
              <a:t>:</a:t>
            </a:r>
          </a:p>
          <a:p>
            <a:pPr algn="l" rtl="0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1600" dirty="0" smtClean="0">
                <a:latin typeface="+mn-lt"/>
                <a:ea typeface="+mn-ea"/>
              </a:rPr>
              <a:t>to study a patient's bladder, prostate or testes.</a:t>
            </a:r>
            <a:endParaRPr lang="en-US" sz="1600" u="sng" dirty="0" smtClean="0">
              <a:latin typeface="+mn-lt"/>
              <a:ea typeface="+mn-ea"/>
            </a:endParaRPr>
          </a:p>
          <a:p>
            <a:pPr algn="l" rtl="0" eaLnBrk="1" hangingPunct="1">
              <a:lnSpc>
                <a:spcPct val="80000"/>
              </a:lnSpc>
              <a:buFont typeface="Arial" charset="0"/>
              <a:buChar char="►"/>
              <a:defRPr/>
            </a:pPr>
            <a:endParaRPr lang="en-US" sz="1600" u="sng" dirty="0" smtClean="0">
              <a:latin typeface="+mn-lt"/>
              <a:ea typeface="+mn-ea"/>
            </a:endParaRPr>
          </a:p>
          <a:p>
            <a:pPr algn="l" rtl="0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1600" b="1" u="sng" dirty="0" smtClean="0">
                <a:latin typeface="+mn-lt"/>
                <a:ea typeface="+mn-ea"/>
              </a:rPr>
              <a:t>Musculoskeletal</a:t>
            </a:r>
            <a:endParaRPr lang="en-US" sz="1600" b="1" dirty="0" smtClean="0">
              <a:latin typeface="+mn-lt"/>
              <a:ea typeface="+mn-ea"/>
            </a:endParaRPr>
          </a:p>
          <a:p>
            <a:pPr algn="l" rtl="0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1600" dirty="0" smtClean="0">
                <a:latin typeface="+mn-lt"/>
                <a:ea typeface="+mn-ea"/>
              </a:rPr>
              <a:t>For assessing tendons, muscles, nerves, ligaments, soft tissue masses, and bone surfaces</a:t>
            </a:r>
          </a:p>
          <a:p>
            <a:pPr algn="l" rtl="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1600" u="sng" dirty="0" smtClean="0">
              <a:latin typeface="+mn-lt"/>
              <a:ea typeface="+mn-ea"/>
            </a:endParaRPr>
          </a:p>
          <a:p>
            <a:pPr algn="l" rtl="0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1600" b="1" u="sng" dirty="0" smtClean="0">
                <a:latin typeface="+mn-lt"/>
                <a:ea typeface="+mn-ea"/>
              </a:rPr>
              <a:t>vascular system</a:t>
            </a:r>
            <a:r>
              <a:rPr lang="en-US" sz="1600" b="1" dirty="0" smtClean="0">
                <a:latin typeface="+mn-lt"/>
                <a:ea typeface="+mn-ea"/>
              </a:rPr>
              <a:t>:</a:t>
            </a:r>
          </a:p>
          <a:p>
            <a:pPr algn="l" rtl="0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1600" dirty="0" smtClean="0">
                <a:latin typeface="+mn-lt"/>
                <a:ea typeface="+mn-ea"/>
              </a:rPr>
              <a:t>To assess patency and possible obstruction of arteries Arterial doppler, diagnose DVT venous doppler and determine extent and severity of venous insufficiency</a:t>
            </a:r>
          </a:p>
          <a:p>
            <a:pPr algn="l" rtl="0" eaLnBrk="1" hangingPunct="1">
              <a:lnSpc>
                <a:spcPct val="80000"/>
              </a:lnSpc>
              <a:buFont typeface="Arial" charset="0"/>
              <a:buChar char="►"/>
              <a:defRPr/>
            </a:pPr>
            <a:endParaRPr lang="en-US" sz="1600" dirty="0" smtClean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457200" y="762000"/>
            <a:ext cx="4038600" cy="5364163"/>
          </a:xfrm>
        </p:spPr>
        <p:txBody>
          <a:bodyPr/>
          <a:lstStyle/>
          <a:p>
            <a:pPr marL="0" indent="0" algn="l" rtl="0" eaLnBrk="1" hangingPunct="1">
              <a:buFont typeface="Arial" pitchFamily="34" charset="0"/>
              <a:buNone/>
            </a:pPr>
            <a:r>
              <a:rPr lang="en-US" dirty="0" smtClean="0">
                <a:solidFill>
                  <a:srgbClr val="FF0000"/>
                </a:solidFill>
                <a:latin typeface="Tahoma" pitchFamily="34" charset="0"/>
              </a:rPr>
              <a:t>advantages</a:t>
            </a:r>
          </a:p>
          <a:p>
            <a:pPr marL="0" indent="0" algn="l" rtl="0" eaLnBrk="1" hangingPunct="1">
              <a:buFont typeface="Arial" pitchFamily="34" charset="0"/>
              <a:buNone/>
            </a:pPr>
            <a:endParaRPr lang="en-US" dirty="0" smtClean="0">
              <a:latin typeface="Tahoma" pitchFamily="34" charset="0"/>
            </a:endParaRPr>
          </a:p>
          <a:p>
            <a:pPr marL="0" indent="0" algn="l" rtl="0" eaLnBrk="1" hangingPunct="1"/>
            <a:r>
              <a:rPr lang="en-US" dirty="0" smtClean="0">
                <a:latin typeface="Tahoma" pitchFamily="34" charset="0"/>
              </a:rPr>
              <a:t>Inexpensive</a:t>
            </a:r>
          </a:p>
          <a:p>
            <a:pPr marL="0" indent="0" algn="l" rtl="0" eaLnBrk="1" hangingPunct="1"/>
            <a:r>
              <a:rPr lang="en-US" dirty="0" smtClean="0">
                <a:latin typeface="Tahoma" pitchFamily="34" charset="0"/>
              </a:rPr>
              <a:t>Easy and available</a:t>
            </a:r>
          </a:p>
          <a:p>
            <a:pPr marL="0" indent="0" algn="l" rtl="0" eaLnBrk="1" hangingPunct="1"/>
            <a:r>
              <a:rPr lang="en-US" dirty="0" smtClean="0">
                <a:latin typeface="Tahoma" pitchFamily="34" charset="0"/>
              </a:rPr>
              <a:t>Safe and no radiation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53641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ahoma" pitchFamily="34" charset="0"/>
              </a:rPr>
              <a:t>disadvantages</a:t>
            </a:r>
          </a:p>
          <a:p>
            <a:endParaRPr lang="en-US" dirty="0" smtClean="0">
              <a:latin typeface="Tahoma" pitchFamily="34" charset="0"/>
            </a:endParaRPr>
          </a:p>
          <a:p>
            <a:r>
              <a:rPr lang="en-US" dirty="0" smtClean="0">
                <a:latin typeface="Tahoma" pitchFamily="34" charset="0"/>
              </a:rPr>
              <a:t>Inability to penetrate gas or bone.</a:t>
            </a:r>
          </a:p>
          <a:p>
            <a:r>
              <a:rPr lang="en-US" dirty="0" smtClean="0">
                <a:latin typeface="Tahoma" pitchFamily="34" charset="0"/>
              </a:rPr>
              <a:t>Operator dependent.</a:t>
            </a:r>
            <a:endParaRPr lang="ar-SA" dirty="0" smtClean="0"/>
          </a:p>
          <a:p>
            <a:r>
              <a:rPr lang="en-US" dirty="0" smtClean="0">
                <a:latin typeface="Tahoma" pitchFamily="34" charset="0"/>
              </a:rPr>
              <a:t>Less sensitive in some situations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476250"/>
            <a:ext cx="854075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>
                <a:latin typeface="Tahoma" pitchFamily="34" charset="0"/>
              </a:rPr>
              <a:t> Indications of liver and gall bladder US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989138"/>
            <a:ext cx="8540750" cy="4498975"/>
          </a:xfrm>
        </p:spPr>
        <p:txBody>
          <a:bodyPr/>
          <a:lstStyle/>
          <a:p>
            <a:pPr algn="l" rtl="0" eaLnBrk="1" hangingPunct="1">
              <a:buFont typeface="Arial" charset="0"/>
              <a:buChar char="►"/>
              <a:defRPr/>
            </a:pPr>
            <a:r>
              <a:rPr lang="en-US" dirty="0" smtClean="0">
                <a:latin typeface="+mn-lt"/>
                <a:ea typeface="+mn-ea"/>
              </a:rPr>
              <a:t>Right upper quadrant pain.</a:t>
            </a:r>
          </a:p>
          <a:p>
            <a:pPr algn="l" rtl="0" eaLnBrk="1" hangingPunct="1">
              <a:buFont typeface="Arial" charset="0"/>
              <a:buChar char="►"/>
              <a:defRPr/>
            </a:pPr>
            <a:r>
              <a:rPr lang="en-US" dirty="0" smtClean="0">
                <a:latin typeface="+mn-lt"/>
                <a:ea typeface="+mn-ea"/>
              </a:rPr>
              <a:t>Jaundice.</a:t>
            </a:r>
          </a:p>
          <a:p>
            <a:pPr algn="l" rtl="0" eaLnBrk="1" hangingPunct="1">
              <a:buFont typeface="Arial" charset="0"/>
              <a:buChar char="►"/>
              <a:defRPr/>
            </a:pPr>
            <a:r>
              <a:rPr lang="en-US" dirty="0" smtClean="0">
                <a:latin typeface="+mn-lt"/>
                <a:ea typeface="+mn-ea"/>
              </a:rPr>
              <a:t>High liver function test.</a:t>
            </a:r>
          </a:p>
          <a:p>
            <a:pPr algn="l" rtl="0" eaLnBrk="1" hangingPunct="1">
              <a:buFont typeface="Arial" charset="0"/>
              <a:buChar char="►"/>
              <a:defRPr/>
            </a:pPr>
            <a:r>
              <a:rPr lang="en-US" dirty="0" smtClean="0">
                <a:latin typeface="+mn-lt"/>
                <a:ea typeface="+mn-ea"/>
              </a:rPr>
              <a:t>Fever work up.</a:t>
            </a:r>
          </a:p>
          <a:p>
            <a:pPr algn="l" rtl="0" eaLnBrk="1" hangingPunct="1">
              <a:buFont typeface="Arial" charset="0"/>
              <a:buChar char="►"/>
              <a:defRPr/>
            </a:pPr>
            <a:r>
              <a:rPr lang="en-US" dirty="0" smtClean="0">
                <a:latin typeface="+mn-lt"/>
                <a:ea typeface="+mn-ea"/>
              </a:rPr>
              <a:t>Screening for metastasis.</a:t>
            </a:r>
          </a:p>
          <a:p>
            <a:pPr algn="l" rtl="0" eaLnBrk="1" hangingPunct="1">
              <a:buFont typeface="Arial" charset="0"/>
              <a:buChar char="►"/>
              <a:defRPr/>
            </a:pPr>
            <a:endParaRPr lang="en-US" dirty="0" smtClean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>
                <a:latin typeface="Tahoma" pitchFamily="34" charset="0"/>
              </a:rPr>
              <a:t>Normal liver appearance</a:t>
            </a:r>
            <a:br>
              <a:rPr lang="en-US" sz="4000" dirty="0" smtClean="0">
                <a:latin typeface="Tahoma" pitchFamily="34" charset="0"/>
              </a:rPr>
            </a:br>
            <a:endParaRPr lang="en-US" sz="4000" dirty="0" smtClean="0">
              <a:latin typeface="Tahoma" pitchFamily="34" charset="0"/>
            </a:endParaRPr>
          </a:p>
        </p:txBody>
      </p:sp>
      <p:pic>
        <p:nvPicPr>
          <p:cNvPr id="26645" name="Picture 21" descr="liver us anatomy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1625" y="1730375"/>
            <a:ext cx="4194175" cy="4362450"/>
          </a:xfrm>
          <a:noFill/>
        </p:spPr>
      </p:pic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 l="15041" r="15041"/>
          <a:stretch>
            <a:fillRect/>
          </a:stretch>
        </p:blipFill>
        <p:spPr>
          <a:xfrm>
            <a:off x="4648200" y="1700213"/>
            <a:ext cx="4194175" cy="4398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620713"/>
            <a:ext cx="854075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ahoma" pitchFamily="34" charset="0"/>
              </a:rPr>
              <a:t>More then normal (more white)</a:t>
            </a:r>
            <a:br>
              <a:rPr lang="en-US" dirty="0" smtClean="0">
                <a:latin typeface="Tahoma" pitchFamily="34" charset="0"/>
              </a:rPr>
            </a:br>
            <a:endParaRPr lang="en-US" dirty="0" smtClean="0">
              <a:latin typeface="Tahom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0638" y="5805488"/>
            <a:ext cx="4838700" cy="531812"/>
          </a:xfrm>
        </p:spPr>
        <p:txBody>
          <a:bodyPr/>
          <a:lstStyle/>
          <a:p>
            <a:pPr marL="457200" lvl="1" indent="0" algn="l" rtl="0"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400" b="1" dirty="0" smtClean="0">
                <a:latin typeface="+mn-lt"/>
              </a:rPr>
              <a:t>Diffuse </a:t>
            </a:r>
            <a:r>
              <a:rPr lang="en-US" sz="2400" b="1" dirty="0">
                <a:latin typeface="+mn-lt"/>
              </a:rPr>
              <a:t>fatty infiltration </a:t>
            </a:r>
          </a:p>
          <a:p>
            <a:pPr>
              <a:buFont typeface="Arial" charset="0"/>
              <a:buChar char="►"/>
              <a:defRPr/>
            </a:pPr>
            <a:endParaRPr lang="en-US" sz="2000" dirty="0">
              <a:latin typeface="+mn-lt"/>
              <a:ea typeface="+mn-ea"/>
            </a:endParaRPr>
          </a:p>
        </p:txBody>
      </p:sp>
      <p:pic>
        <p:nvPicPr>
          <p:cNvPr id="45059" name="Picture 6"/>
          <p:cNvPicPr>
            <a:picLocks noChangeAspect="1"/>
          </p:cNvPicPr>
          <p:nvPr/>
        </p:nvPicPr>
        <p:blipFill>
          <a:blip r:embed="rId3" cstate="print"/>
          <a:srcRect l="3342" t="3418" r="16483" b="2821"/>
          <a:stretch>
            <a:fillRect/>
          </a:stretch>
        </p:blipFill>
        <p:spPr bwMode="auto">
          <a:xfrm>
            <a:off x="323850" y="1989138"/>
            <a:ext cx="4176713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TextBox 8"/>
          <p:cNvSpPr txBox="1">
            <a:spLocks noChangeArrowheads="1"/>
          </p:cNvSpPr>
          <p:nvPr/>
        </p:nvSpPr>
        <p:spPr bwMode="auto">
          <a:xfrm>
            <a:off x="5795963" y="5805488"/>
            <a:ext cx="21605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US" b="1" dirty="0"/>
              <a:t>Normal</a:t>
            </a:r>
            <a:endParaRPr lang="en-US" sz="3600" b="1" dirty="0"/>
          </a:p>
        </p:txBody>
      </p:sp>
      <p:pic>
        <p:nvPicPr>
          <p:cNvPr id="45061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1989138"/>
            <a:ext cx="4103687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73" name="Picture 9" descr="hemangiomas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741" t="11006" r="15182" b="14736"/>
          <a:stretch/>
        </p:blipFill>
        <p:spPr>
          <a:xfrm>
            <a:off x="4860032" y="476672"/>
            <a:ext cx="3816424" cy="280831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3674" name="Picture 10" descr="liver absces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476672"/>
            <a:ext cx="3888432" cy="280831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3675" name="Picture 11" descr="HCC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0032" y="3861048"/>
            <a:ext cx="3816424" cy="288032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3678" name="Picture 14" descr="metastasis 2"/>
          <p:cNvPicPr>
            <a:picLocks noGrp="1" noChangeAspect="1" noChangeArrowheads="1"/>
          </p:cNvPicPr>
          <p:nvPr>
            <p:ph sz="quarter" idx="3"/>
          </p:nvPr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810" r="11044" b="12749"/>
          <a:stretch/>
        </p:blipFill>
        <p:spPr>
          <a:xfrm>
            <a:off x="395536" y="3861048"/>
            <a:ext cx="3888432" cy="280831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3679" name="Text Box 15"/>
          <p:cNvSpPr txBox="1">
            <a:spLocks noChangeArrowheads="1"/>
          </p:cNvSpPr>
          <p:nvPr/>
        </p:nvSpPr>
        <p:spPr bwMode="auto">
          <a:xfrm>
            <a:off x="5292080" y="620688"/>
            <a:ext cx="28813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ahoma" charset="0"/>
                <a:ea typeface="ＭＳ Ｐゴシック" charset="0"/>
              </a:rPr>
              <a:t>HEMANGIOMAS</a:t>
            </a:r>
          </a:p>
        </p:txBody>
      </p:sp>
      <p:sp>
        <p:nvSpPr>
          <p:cNvPr id="113680" name="Text Box 16"/>
          <p:cNvSpPr txBox="1">
            <a:spLocks noChangeArrowheads="1"/>
          </p:cNvSpPr>
          <p:nvPr/>
        </p:nvSpPr>
        <p:spPr bwMode="auto">
          <a:xfrm>
            <a:off x="1043608" y="620688"/>
            <a:ext cx="223182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en-US" sz="1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ahoma" charset="0"/>
                <a:ea typeface="ＭＳ Ｐゴシック" charset="0"/>
              </a:rPr>
              <a:t>LIVER ABSCESS</a:t>
            </a:r>
          </a:p>
        </p:txBody>
      </p:sp>
      <p:sp>
        <p:nvSpPr>
          <p:cNvPr id="113681" name="Text Box 17"/>
          <p:cNvSpPr txBox="1">
            <a:spLocks noChangeArrowheads="1"/>
          </p:cNvSpPr>
          <p:nvPr/>
        </p:nvSpPr>
        <p:spPr bwMode="auto">
          <a:xfrm>
            <a:off x="5868144" y="4005064"/>
            <a:ext cx="18716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en-US" sz="1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ahoma" charset="0"/>
                <a:ea typeface="ＭＳ Ｐゴシック" charset="0"/>
              </a:rPr>
              <a:t>HCC</a:t>
            </a:r>
            <a:endParaRPr lang="en-US" sz="1800" b="1" dirty="0">
              <a:latin typeface="Tahoma" charset="0"/>
              <a:ea typeface="ＭＳ Ｐゴシック" charset="0"/>
            </a:endParaRPr>
          </a:p>
        </p:txBody>
      </p:sp>
      <p:sp>
        <p:nvSpPr>
          <p:cNvPr id="113682" name="Text Box 18"/>
          <p:cNvSpPr txBox="1">
            <a:spLocks noChangeArrowheads="1"/>
          </p:cNvSpPr>
          <p:nvPr/>
        </p:nvSpPr>
        <p:spPr bwMode="auto">
          <a:xfrm>
            <a:off x="1187624" y="4005064"/>
            <a:ext cx="23034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en-US" sz="1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ahoma" charset="0"/>
                <a:ea typeface="ＭＳ Ｐゴシック" charset="0"/>
              </a:rPr>
              <a:t>METASTASIS</a:t>
            </a:r>
          </a:p>
        </p:txBody>
      </p:sp>
      <p:sp>
        <p:nvSpPr>
          <p:cNvPr id="48137" name="Oval 1"/>
          <p:cNvSpPr>
            <a:spLocks noChangeArrowheads="1"/>
          </p:cNvSpPr>
          <p:nvPr/>
        </p:nvSpPr>
        <p:spPr bwMode="auto">
          <a:xfrm>
            <a:off x="5724525" y="981075"/>
            <a:ext cx="719138" cy="792163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r" rtl="1"/>
            <a:endParaRPr lang="en-US" sz="1800" dirty="0"/>
          </a:p>
        </p:txBody>
      </p:sp>
      <p:sp>
        <p:nvSpPr>
          <p:cNvPr id="48138" name="Oval 10"/>
          <p:cNvSpPr>
            <a:spLocks noChangeArrowheads="1"/>
          </p:cNvSpPr>
          <p:nvPr/>
        </p:nvSpPr>
        <p:spPr bwMode="auto">
          <a:xfrm>
            <a:off x="4932363" y="1989138"/>
            <a:ext cx="863600" cy="792162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r" rtl="1"/>
            <a:endParaRPr lang="en-US" sz="1800" dirty="0"/>
          </a:p>
        </p:txBody>
      </p:sp>
      <p:sp>
        <p:nvSpPr>
          <p:cNvPr id="12" name="Oval 11"/>
          <p:cNvSpPr/>
          <p:nvPr/>
        </p:nvSpPr>
        <p:spPr bwMode="auto">
          <a:xfrm>
            <a:off x="6156325" y="4365625"/>
            <a:ext cx="936625" cy="1008063"/>
          </a:xfrm>
          <a:prstGeom prst="ellipse">
            <a:avLst/>
          </a:prstGeom>
          <a:noFill/>
          <a:ln w="9525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r" rtl="1">
              <a:defRPr/>
            </a:pPr>
            <a:endParaRPr lang="en-US" sz="1800" dirty="0">
              <a:latin typeface="Tahoma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0"/>
            <a:ext cx="854075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34" charset="0"/>
              </a:rPr>
              <a:t>Intra-luminal pathology</a:t>
            </a:r>
          </a:p>
        </p:txBody>
      </p:sp>
      <p:sp>
        <p:nvSpPr>
          <p:cNvPr id="31748" name="Rectangle 4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611188" y="1700213"/>
            <a:ext cx="4341812" cy="4498975"/>
          </a:xfrm>
        </p:spPr>
        <p:txBody>
          <a:bodyPr>
            <a:normAutofit lnSpcReduction="10000"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800" dirty="0" smtClean="0">
                <a:latin typeface="Tahoma" pitchFamily="34" charset="0"/>
              </a:rPr>
              <a:t>Gall stone:</a:t>
            </a:r>
          </a:p>
          <a:p>
            <a:pPr algn="l" rtl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dirty="0" smtClean="0">
                <a:latin typeface="Tahoma" pitchFamily="34" charset="0"/>
              </a:rPr>
              <a:t>Acoustic shadowing</a:t>
            </a:r>
          </a:p>
          <a:p>
            <a:pPr algn="l" rtl="0"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2800" dirty="0" smtClean="0">
              <a:latin typeface="Tahoma" pitchFamily="34" charset="0"/>
            </a:endParaRPr>
          </a:p>
          <a:p>
            <a:pPr algn="l" rtl="0"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2800" dirty="0" smtClean="0">
              <a:latin typeface="Tahoma" pitchFamily="34" charset="0"/>
            </a:endParaRPr>
          </a:p>
          <a:p>
            <a:pPr algn="l" rtl="0"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2800" dirty="0" smtClean="0">
              <a:latin typeface="Tahoma" pitchFamily="34" charset="0"/>
            </a:endParaRPr>
          </a:p>
          <a:p>
            <a:pPr algn="l" rtl="0"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2800" dirty="0" smtClean="0">
              <a:latin typeface="Tahoma" pitchFamily="34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>
                <a:latin typeface="Tahoma" pitchFamily="34" charset="0"/>
              </a:rPr>
              <a:t>Polyps</a:t>
            </a:r>
          </a:p>
          <a:p>
            <a:pPr algn="l" rtl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dirty="0" smtClean="0">
                <a:latin typeface="Tahoma" pitchFamily="34" charset="0"/>
              </a:rPr>
              <a:t>No acoustic shadowing.</a:t>
            </a:r>
          </a:p>
          <a:p>
            <a:pPr algn="l" rtl="0"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2800" dirty="0" smtClean="0">
              <a:latin typeface="Tahoma" pitchFamily="34" charset="0"/>
            </a:endParaRPr>
          </a:p>
          <a:p>
            <a:pPr algn="l" rtl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dirty="0" smtClean="0">
                <a:latin typeface="Tahoma" pitchFamily="34" charset="0"/>
              </a:rPr>
              <a:t> </a:t>
            </a:r>
          </a:p>
        </p:txBody>
      </p:sp>
      <p:pic>
        <p:nvPicPr>
          <p:cNvPr id="31751" name="Picture 7" descr="us_7_gallstone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76825" y="1196975"/>
            <a:ext cx="3390900" cy="2690813"/>
          </a:xfrm>
          <a:noFill/>
        </p:spPr>
      </p:pic>
      <p:pic>
        <p:nvPicPr>
          <p:cNvPr id="31752" name="Picture 8" descr="polyp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76825" y="4005263"/>
            <a:ext cx="3384550" cy="26638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Endoscopic  retrograde cholengiopancreatography (ERCP)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a technique that combines the use of endoscopy and fluoroscopy to diagnose and treat certain problems .</a:t>
            </a:r>
          </a:p>
          <a:p>
            <a:r>
              <a:rPr lang="en-US" dirty="0" smtClean="0"/>
              <a:t>The duodenum </a:t>
            </a:r>
          </a:p>
          <a:p>
            <a:r>
              <a:rPr lang="en-US" dirty="0" smtClean="0"/>
              <a:t>The papilla of vater</a:t>
            </a:r>
          </a:p>
          <a:p>
            <a:r>
              <a:rPr lang="en-US" dirty="0" smtClean="0"/>
              <a:t>The bile ducts</a:t>
            </a:r>
          </a:p>
          <a:p>
            <a:r>
              <a:rPr lang="en-US" dirty="0" smtClean="0"/>
              <a:t>The gall bladder and the pancreatic duct 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Plain X ray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Plain abdominal X-rays not as useful as plain chest X-rays because of contrast factors</a:t>
            </a:r>
          </a:p>
          <a:p>
            <a:r>
              <a:rPr lang="en-US" dirty="0" smtClean="0"/>
              <a:t>In abdomen, background is soft tissue/fluid density, and pathology is often of same density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is important to detect certain radio opaque lesions in the abdomen such foreign body , renal stones . Or perforation of viscous.</a:t>
            </a:r>
            <a:endParaRPr lang="en-US" dirty="0" smtClean="0"/>
          </a:p>
          <a:p>
            <a:pPr>
              <a:buNone/>
              <a:defRPr/>
            </a:pP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jed\Desktop\ercp-3-63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33400"/>
            <a:ext cx="80772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Indications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Diagnostic </a:t>
            </a:r>
          </a:p>
          <a:p>
            <a:r>
              <a:rPr lang="en-US" dirty="0" smtClean="0"/>
              <a:t>Narrowing or blocking of bile or pancreatic duct due to :</a:t>
            </a:r>
          </a:p>
          <a:p>
            <a:r>
              <a:rPr lang="en-US" dirty="0" smtClean="0"/>
              <a:t>Tumors</a:t>
            </a:r>
          </a:p>
          <a:p>
            <a:r>
              <a:rPr lang="en-US" dirty="0" smtClean="0"/>
              <a:t>Gb stones</a:t>
            </a:r>
            <a:endParaRPr lang="en-US" dirty="0" smtClean="0"/>
          </a:p>
          <a:p>
            <a:r>
              <a:rPr lang="en-US" dirty="0" smtClean="0"/>
              <a:t>Inflammation (pancreatitis)</a:t>
            </a:r>
          </a:p>
          <a:p>
            <a:r>
              <a:rPr lang="en-US" dirty="0" smtClean="0"/>
              <a:t>Scarring of the duct (sclerosis)</a:t>
            </a:r>
          </a:p>
          <a:p>
            <a:r>
              <a:rPr lang="en-US" dirty="0" smtClean="0"/>
              <a:t>Pancreatic pseudocysts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Therapeutic:</a:t>
            </a:r>
          </a:p>
          <a:p>
            <a:r>
              <a:rPr lang="en-US" dirty="0" smtClean="0"/>
              <a:t>Sphincterotomy</a:t>
            </a:r>
          </a:p>
          <a:p>
            <a:r>
              <a:rPr lang="en-US" dirty="0" smtClean="0"/>
              <a:t>Stone removal </a:t>
            </a:r>
          </a:p>
          <a:p>
            <a:r>
              <a:rPr lang="en-US" dirty="0" smtClean="0"/>
              <a:t>Stent placement</a:t>
            </a:r>
          </a:p>
          <a:p>
            <a:r>
              <a:rPr lang="en-US" dirty="0" smtClean="0"/>
              <a:t>Balloon dilation </a:t>
            </a:r>
          </a:p>
          <a:p>
            <a:r>
              <a:rPr lang="en-US" dirty="0" smtClean="0"/>
              <a:t>Tissue sampling ( biopsy) </a:t>
            </a:r>
            <a:endParaRPr lang="ar-SA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5" descr="Dilated common bile duct at ERCP due to common bile duct stone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0687" y="1600200"/>
            <a:ext cx="364262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five  </a:t>
            </a:r>
            <a:r>
              <a:rPr lang="en-US" b="1" dirty="0" smtClean="0"/>
              <a:t>densities</a:t>
            </a:r>
            <a:r>
              <a:rPr lang="en-US" dirty="0" smtClean="0"/>
              <a:t> on x ray may help :</a:t>
            </a:r>
          </a:p>
          <a:p>
            <a:r>
              <a:rPr lang="en-US" dirty="0" smtClean="0"/>
              <a:t>Gas --- black</a:t>
            </a:r>
          </a:p>
          <a:p>
            <a:r>
              <a:rPr lang="en-US" dirty="0" smtClean="0"/>
              <a:t>Fat ---- dark grey</a:t>
            </a:r>
          </a:p>
          <a:p>
            <a:r>
              <a:rPr lang="en-US" dirty="0" smtClean="0"/>
              <a:t>Soft tissue/ fluid – light grey</a:t>
            </a:r>
          </a:p>
          <a:p>
            <a:r>
              <a:rPr lang="en-US" dirty="0" smtClean="0"/>
              <a:t>Bone/ calcification / white </a:t>
            </a:r>
          </a:p>
          <a:p>
            <a:r>
              <a:rPr lang="en-US" dirty="0" smtClean="0"/>
              <a:t>Metal ------ intense white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Indications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Bowel obstruction</a:t>
            </a:r>
          </a:p>
          <a:p>
            <a:r>
              <a:rPr lang="en-US" dirty="0" smtClean="0"/>
              <a:t>Perforation</a:t>
            </a:r>
          </a:p>
          <a:p>
            <a:r>
              <a:rPr lang="en-US" dirty="0" smtClean="0"/>
              <a:t>Renal pathology</a:t>
            </a:r>
          </a:p>
          <a:p>
            <a:r>
              <a:rPr lang="en-US" dirty="0" smtClean="0"/>
              <a:t>Acute abdomen</a:t>
            </a:r>
          </a:p>
          <a:p>
            <a:r>
              <a:rPr lang="en-US" dirty="0" smtClean="0"/>
              <a:t>Foreign body localization</a:t>
            </a:r>
          </a:p>
          <a:p>
            <a:r>
              <a:rPr lang="en-US" dirty="0" smtClean="0"/>
              <a:t>Toxic </a:t>
            </a:r>
            <a:r>
              <a:rPr lang="en-US" dirty="0" smtClean="0"/>
              <a:t>mega colon </a:t>
            </a:r>
            <a:endParaRPr lang="en-US" dirty="0" smtClean="0"/>
          </a:p>
          <a:p>
            <a:r>
              <a:rPr lang="en-US" dirty="0" smtClean="0"/>
              <a:t>Aortic aneurysm</a:t>
            </a:r>
          </a:p>
          <a:p>
            <a:r>
              <a:rPr lang="en-US" dirty="0" smtClean="0"/>
              <a:t>Control or preliminary films for contrast studies </a:t>
            </a:r>
          </a:p>
          <a:p>
            <a:r>
              <a:rPr lang="en-US" dirty="0" smtClean="0"/>
              <a:t>Detection </a:t>
            </a:r>
            <a:r>
              <a:rPr lang="en-US" dirty="0" smtClean="0"/>
              <a:t>of calcification or abnormal gas collection 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Common abdomen films </a:t>
            </a:r>
          </a:p>
          <a:p>
            <a:r>
              <a:rPr lang="en-US" dirty="0" smtClean="0"/>
              <a:t>Antero-posterior- supine (KUB)</a:t>
            </a:r>
          </a:p>
          <a:p>
            <a:r>
              <a:rPr lang="en-US" dirty="0" smtClean="0"/>
              <a:t>Antero-posterior- erect</a:t>
            </a:r>
          </a:p>
          <a:p>
            <a:r>
              <a:rPr lang="en-US" dirty="0" smtClean="0"/>
              <a:t>Left lateral </a:t>
            </a:r>
            <a:r>
              <a:rPr lang="en-US" dirty="0" smtClean="0"/>
              <a:t>decubitus</a:t>
            </a: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jed\Desktop\radiographic-anatomy-of-gastrointestinal-tract-5-6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2347124"/>
            <a:ext cx="4038600" cy="3032115"/>
          </a:xfrm>
          <a:prstGeom prst="rect">
            <a:avLst/>
          </a:prstGeom>
          <a:noFill/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An x ray should be seriously inspected by uniform transmitted light coming through it i.e.: viewing box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jed\Desktop\radiographic-anatomy-of-gastrointestinal-tract-9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7841" y="1600200"/>
            <a:ext cx="6028318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</TotalTime>
  <Words>799</Words>
  <Application>Microsoft Office PowerPoint</Application>
  <PresentationFormat>On-screen Show (4:3)</PresentationFormat>
  <Paragraphs>216</Paragraphs>
  <Slides>43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Radiographic anatomy of Gastrointestinal tract . </vt:lpstr>
      <vt:lpstr>objectives</vt:lpstr>
      <vt:lpstr>Slide 3</vt:lpstr>
      <vt:lpstr>Plain X ray</vt:lpstr>
      <vt:lpstr> </vt:lpstr>
      <vt:lpstr>Indications </vt:lpstr>
      <vt:lpstr>Slide 7</vt:lpstr>
      <vt:lpstr>Slide 8</vt:lpstr>
      <vt:lpstr>Slide 9</vt:lpstr>
      <vt:lpstr>Slide 10</vt:lpstr>
      <vt:lpstr>Slide 11</vt:lpstr>
      <vt:lpstr>Slide 12</vt:lpstr>
      <vt:lpstr>Kidneys </vt:lpstr>
      <vt:lpstr>Slide 14</vt:lpstr>
      <vt:lpstr>Slide 15</vt:lpstr>
      <vt:lpstr>Slide 16</vt:lpstr>
      <vt:lpstr>Slide 17</vt:lpstr>
      <vt:lpstr>Barium study </vt:lpstr>
      <vt:lpstr>Upper GI oral barium contrast</vt:lpstr>
      <vt:lpstr>Barium swallow</vt:lpstr>
      <vt:lpstr>Barium meal </vt:lpstr>
      <vt:lpstr>Barium meal and follow through</vt:lpstr>
      <vt:lpstr>Barium enema </vt:lpstr>
      <vt:lpstr>Slide 24</vt:lpstr>
      <vt:lpstr>CT scan </vt:lpstr>
      <vt:lpstr>Slide 26</vt:lpstr>
      <vt:lpstr>Uss of the abdomen</vt:lpstr>
      <vt:lpstr>ultrasound  Language </vt:lpstr>
      <vt:lpstr>Slide 29</vt:lpstr>
      <vt:lpstr>Slide 30</vt:lpstr>
      <vt:lpstr>USS uses</vt:lpstr>
      <vt:lpstr>Cont.</vt:lpstr>
      <vt:lpstr>Slide 33</vt:lpstr>
      <vt:lpstr> Indications of liver and gall bladder US</vt:lpstr>
      <vt:lpstr>Normal liver appearance </vt:lpstr>
      <vt:lpstr>More then normal (more white) </vt:lpstr>
      <vt:lpstr>Slide 37</vt:lpstr>
      <vt:lpstr>Intra-luminal pathology</vt:lpstr>
      <vt:lpstr>Endoscopic  retrograde cholengiopancreatography (ERCP)</vt:lpstr>
      <vt:lpstr>Slide 40</vt:lpstr>
      <vt:lpstr>Indications </vt:lpstr>
      <vt:lpstr>Slide 42</vt:lpstr>
      <vt:lpstr>Slide 43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Majed</dc:creator>
  <cp:lastModifiedBy>Nezar Center</cp:lastModifiedBy>
  <cp:revision>59</cp:revision>
  <dcterms:created xsi:type="dcterms:W3CDTF">2006-08-16T00:00:00Z</dcterms:created>
  <dcterms:modified xsi:type="dcterms:W3CDTF">2017-01-14T05:58:22Z</dcterms:modified>
</cp:coreProperties>
</file>