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912" r:id="rId1"/>
  </p:sldMasterIdLst>
  <p:notesMasterIdLst>
    <p:notesMasterId r:id="rId13"/>
  </p:notesMasterIdLst>
  <p:sldIdLst>
    <p:sldId id="256" r:id="rId2"/>
    <p:sldId id="257" r:id="rId3"/>
    <p:sldId id="258" r:id="rId4"/>
    <p:sldId id="262" r:id="rId5"/>
    <p:sldId id="263" r:id="rId6"/>
    <p:sldId id="266" r:id="rId7"/>
    <p:sldId id="261" r:id="rId8"/>
    <p:sldId id="259" r:id="rId9"/>
    <p:sldId id="265" r:id="rId10"/>
    <p:sldId id="260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4E4"/>
    <a:srgbClr val="5E6F8B"/>
    <a:srgbClr val="A4C1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09"/>
    <p:restoredTop sz="94675"/>
  </p:normalViewPr>
  <p:slideViewPr>
    <p:cSldViewPr snapToGrid="0" snapToObjects="1">
      <p:cViewPr varScale="1">
        <p:scale>
          <a:sx n="70" d="100"/>
          <a:sy n="70" d="100"/>
        </p:scale>
        <p:origin x="5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ADAC8D6-461C-45DE-8CD0-13122CB6098A}" type="datetimeFigureOut">
              <a:rPr lang="ar-SA" smtClean="0"/>
              <a:t>12/10/1442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7C21A46-368D-4A94-BA7E-E10A08EB5B7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5413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C21A46-368D-4A94-BA7E-E10A08EB5B70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6305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8F9F-F803-4363-962A-370692EF9CD7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5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AE6D-9DB2-404E-9BCF-AD1F615A6DBD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355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499B-D317-4336-8E76-C021C2ADB432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97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7309-6E19-46BD-BE4E-DC7E2E19E35E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833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70009-9015-4E81-93ED-0EA04B7CF708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18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722-16A7-4BFA-A71E-F0ABCC896B73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154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0AA2-3A85-4CEB-AAB8-73CCC4FD5A40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70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0589-DE82-4A18-AAAA-F6AAB1651E67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584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F2A7E-DDA4-4BEF-A832-E363C951323D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32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52217-7E33-4B53-B588-FD579A8E05A6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760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81F11-9322-4A1F-B4B7-F0DF42C81D84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52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9B43BCA-FD3B-4DA6-B8E6-6D8E74D49B37}" type="datetime1">
              <a:rPr lang="en-US" smtClean="0"/>
              <a:t>5/23/2021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6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7ACEB0-2A8A-7F44-A74D-E32BA2C059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2686" y="413657"/>
            <a:ext cx="7193933" cy="1300432"/>
          </a:xfrm>
        </p:spPr>
        <p:txBody>
          <a:bodyPr>
            <a:noAutofit/>
          </a:bodyPr>
          <a:lstStyle/>
          <a:p>
            <a:pPr algn="ctr"/>
            <a:r>
              <a:rPr lang="en-US" altLang="en-US" sz="3200" dirty="0">
                <a:solidFill>
                  <a:srgbClr val="E4E4E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International </a:t>
            </a:r>
            <a:r>
              <a:rPr lang="en-US" altLang="en-US" sz="3200" dirty="0" smtClean="0">
                <a:solidFill>
                  <a:srgbClr val="E4E4E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Medical University</a:t>
            </a:r>
            <a:r>
              <a:rPr lang="en-US" altLang="en-US" sz="3200" dirty="0">
                <a:solidFill>
                  <a:srgbClr val="E4E4E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3200" dirty="0">
                <a:solidFill>
                  <a:srgbClr val="E4E4E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200" dirty="0">
                <a:solidFill>
                  <a:srgbClr val="E4E4E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altLang="en-US" sz="3200" dirty="0" smtClean="0">
                <a:solidFill>
                  <a:srgbClr val="E4E4E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 </a:t>
            </a:r>
            <a:r>
              <a:rPr lang="en-US" altLang="en-US" sz="3200" dirty="0">
                <a:solidFill>
                  <a:srgbClr val="E4E4E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Administration</a:t>
            </a:r>
            <a:endParaRPr lang="en-US" sz="3200" dirty="0">
              <a:solidFill>
                <a:srgbClr val="E4E4E4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3BEEC73-82ED-F24E-9F9F-1CA07E5A4A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087" y="4670246"/>
            <a:ext cx="6008914" cy="914400"/>
          </a:xfrm>
        </p:spPr>
        <p:txBody>
          <a:bodyPr>
            <a:normAutofit fontScale="25000" lnSpcReduction="20000"/>
          </a:bodyPr>
          <a:lstStyle/>
          <a:p>
            <a:r>
              <a:rPr lang="en-US" sz="12800" dirty="0">
                <a:solidFill>
                  <a:srgbClr val="E4E4E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: Khadija Mohammed Bayou</a:t>
            </a:r>
          </a:p>
          <a:p>
            <a:r>
              <a:rPr lang="en-US" sz="12800" dirty="0">
                <a:solidFill>
                  <a:srgbClr val="E4E4E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ID:2847</a:t>
            </a:r>
          </a:p>
          <a:p>
            <a:r>
              <a:rPr lang="en-US" sz="12800" dirty="0">
                <a:solidFill>
                  <a:srgbClr val="E4E4E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Email: Khadija_2847@limu.edu.ly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9A1D65B-944D-AD4E-BC1C-3343DF785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688" b="94271" l="8681" r="93056">
                        <a14:foregroundMark x1="28299" y1="26215" x2="33854" y2="20660"/>
                        <a14:foregroundMark x1="33854" y1="20660" x2="42535" y2="18576"/>
                        <a14:foregroundMark x1="42535" y1="18576" x2="57465" y2="20833"/>
                        <a14:foregroundMark x1="57465" y1="20833" x2="61285" y2="22396"/>
                        <a14:foregroundMark x1="48438" y1="48611" x2="55729" y2="59028"/>
                        <a14:foregroundMark x1="55729" y1="59028" x2="56424" y2="68403"/>
                        <a14:foregroundMark x1="56424" y1="68403" x2="56250" y2="68229"/>
                        <a14:foregroundMark x1="49306" y1="64236" x2="49306" y2="60417"/>
                        <a14:foregroundMark x1="87674" y1="61111" x2="88889" y2="53993"/>
                        <a14:foregroundMark x1="88889" y1="53993" x2="84028" y2="36111"/>
                        <a14:foregroundMark x1="84028" y1="36111" x2="77257" y2="27951"/>
                        <a14:foregroundMark x1="69792" y1="22222" x2="44271" y2="16493"/>
                        <a14:foregroundMark x1="44271" y1="16493" x2="35938" y2="16493"/>
                        <a14:foregroundMark x1="35938" y1="16493" x2="27431" y2="19444"/>
                        <a14:foregroundMark x1="27431" y1="19444" x2="15625" y2="46181"/>
                        <a14:foregroundMark x1="15625" y1="46181" x2="15278" y2="55903"/>
                        <a14:foregroundMark x1="15278" y1="55903" x2="19618" y2="62847"/>
                        <a14:foregroundMark x1="19618" y1="62847" x2="33854" y2="72569"/>
                        <a14:foregroundMark x1="33854" y1="72569" x2="35243" y2="81424"/>
                        <a14:foregroundMark x1="35243" y1="81424" x2="57465" y2="85938"/>
                        <a14:foregroundMark x1="60764" y1="87326" x2="68750" y2="83854"/>
                        <a14:foregroundMark x1="68750" y1="83854" x2="81076" y2="60417"/>
                        <a14:foregroundMark x1="81076" y1="60417" x2="83333" y2="51215"/>
                        <a14:foregroundMark x1="83333" y1="51215" x2="81424" y2="44444"/>
                        <a14:foregroundMark x1="81424" y1="44444" x2="79340" y2="40972"/>
                        <a14:foregroundMark x1="86632" y1="46875" x2="86632" y2="53993"/>
                        <a14:foregroundMark x1="86632" y1="53993" x2="84896" y2="60069"/>
                        <a14:foregroundMark x1="50174" y1="40972" x2="48611" y2="70313"/>
                        <a14:foregroundMark x1="48611" y1="70313" x2="48264" y2="70139"/>
                        <a14:foregroundMark x1="70313" y1="21007" x2="24132" y2="18403"/>
                        <a14:foregroundMark x1="76736" y1="26389" x2="73264" y2="25000"/>
                        <a14:foregroundMark x1="43576" y1="86111" x2="43576" y2="86111"/>
                        <a14:foregroundMark x1="43576" y1="86111" x2="43576" y2="86111"/>
                        <a14:foregroundMark x1="43924" y1="86111" x2="46354" y2="85069"/>
                        <a14:foregroundMark x1="28125" y1="22222" x2="29340" y2="21528"/>
                        <a14:foregroundMark x1="58681" y1="18056" x2="68924" y2="21528"/>
                        <a14:foregroundMark x1="68924" y1="21528" x2="60417" y2="15278"/>
                        <a14:foregroundMark x1="60417" y1="15278" x2="76042" y2="23785"/>
                        <a14:foregroundMark x1="54167" y1="15451" x2="53993" y2="15972"/>
                        <a14:foregroundMark x1="54514" y1="14757" x2="47569" y2="16493"/>
                        <a14:foregroundMark x1="47569" y1="16493" x2="54688" y2="15104"/>
                        <a14:foregroundMark x1="54688" y1="15104" x2="59201" y2="17014"/>
                        <a14:foregroundMark x1="25694" y1="20660" x2="32986" y2="21701"/>
                        <a14:foregroundMark x1="32986" y1="21701" x2="33854" y2="21007"/>
                        <a14:foregroundMark x1="12098" y1="26787" x2="12500" y2="25000"/>
                        <a14:foregroundMark x1="11688" y1="28610" x2="11984" y2="27296"/>
                        <a14:foregroundMark x1="10938" y1="31944" x2="11684" y2="28629"/>
                        <a14:foregroundMark x1="13314" y1="24734" x2="20486" y2="22396"/>
                        <a14:foregroundMark x1="12717" y1="24929" x2="13035" y2="24825"/>
                        <a14:foregroundMark x1="12500" y1="25000" x2="12686" y2="24939"/>
                        <a14:foregroundMark x1="20486" y1="22396" x2="21701" y2="22396"/>
                        <a14:foregroundMark x1="14363" y1="25558" x2="27431" y2="15799"/>
                        <a14:foregroundMark x1="13715" y1="26042" x2="14161" y2="25709"/>
                        <a14:foregroundMark x1="51042" y1="7465" x2="33507" y2="9549"/>
                        <a14:foregroundMark x1="49479" y1="4861" x2="49479" y2="4861"/>
                        <a14:foregroundMark x1="50521" y1="4688" x2="50521" y2="4688"/>
                        <a14:foregroundMark x1="50694" y1="6944" x2="72569" y2="15278"/>
                        <a14:foregroundMark x1="78299" y1="18403" x2="85590" y2="28299"/>
                        <a14:foregroundMark x1="93229" y1="42188" x2="87500" y2="26563"/>
                        <a14:foregroundMark x1="87500" y1="26563" x2="83160" y2="20486"/>
                        <a14:foregroundMark x1="83160" y1="20486" x2="77951" y2="17535"/>
                        <a14:foregroundMark x1="92014" y1="50174" x2="93229" y2="58160"/>
                        <a14:foregroundMark x1="93229" y1="58160" x2="84201" y2="78819"/>
                        <a14:foregroundMark x1="84201" y1="78819" x2="72396" y2="85938"/>
                        <a14:foregroundMark x1="72222" y1="86806" x2="63542" y2="90451"/>
                        <a14:foregroundMark x1="63542" y1="90451" x2="46875" y2="90625"/>
                        <a14:foregroundMark x1="46875" y1="90625" x2="44726" y2="91637"/>
                        <a14:foregroundMark x1="48611" y1="93403" x2="43619" y2="93218"/>
                        <a14:foregroundMark x1="37726" y1="92089" x2="30556" y2="87500"/>
                        <a14:foregroundMark x1="53819" y1="94271" x2="57986" y2="92708"/>
                        <a14:foregroundMark x1="23264" y1="82813" x2="18576" y2="77083"/>
                        <a14:foregroundMark x1="10454" y1="51736" x2="10069" y2="49826"/>
                        <a14:foregroundMark x1="14583" y1="72222" x2="10454" y2="51736"/>
                        <a14:foregroundMark x1="11632" y1="35938" x2="8681" y2="50868"/>
                        <a14:foregroundMark x1="8830" y1="51736" x2="9722" y2="56944"/>
                        <a14:foregroundMark x1="8681" y1="50868" x2="8830" y2="51736"/>
                        <a14:backgroundMark x1="41146" y1="93750" x2="41146" y2="93750"/>
                        <a14:backgroundMark x1="41146" y1="94271" x2="40972" y2="94618"/>
                        <a14:backgroundMark x1="40451" y1="93403" x2="42188" y2="94271"/>
                        <a14:backgroundMark x1="43056" y1="95313" x2="39236" y2="93924"/>
                        <a14:backgroundMark x1="42188" y1="94097" x2="42535" y2="93924"/>
                        <a14:backgroundMark x1="43750" y1="94965" x2="42188" y2="93924"/>
                        <a14:backgroundMark x1="36806" y1="93403" x2="42882" y2="94271"/>
                        <a14:backgroundMark x1="95833" y1="58333" x2="96354" y2="57465"/>
                        <a14:backgroundMark x1="10417" y1="31771" x2="10938" y2="27778"/>
                        <a14:backgroundMark x1="11285" y1="32118" x2="11806" y2="27604"/>
                        <a14:backgroundMark x1="10764" y1="31424" x2="11285" y2="26389"/>
                        <a14:backgroundMark x1="11806" y1="26736" x2="11806" y2="25868"/>
                        <a14:backgroundMark x1="10590" y1="32118" x2="10938" y2="28299"/>
                        <a14:backgroundMark x1="10590" y1="31944" x2="12326" y2="23958"/>
                        <a14:backgroundMark x1="12326" y1="23958" x2="12153" y2="24132"/>
                        <a14:backgroundMark x1="7639" y1="51736" x2="7639" y2="517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00271" y="413657"/>
            <a:ext cx="1722783" cy="17227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13568F5-391D-E944-8AEF-6D3058D818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29" b="98000" l="3814" r="96398">
                        <a14:foregroundMark x1="75212" y1="92000" x2="35805" y2="84286"/>
                        <a14:foregroundMark x1="35805" y1="84286" x2="27542" y2="88286"/>
                        <a14:foregroundMark x1="27542" y1="88286" x2="20763" y2="88857"/>
                        <a14:foregroundMark x1="93856" y1="96571" x2="93856" y2="96571"/>
                        <a14:foregroundMark x1="93856" y1="96571" x2="93856" y2="96571"/>
                        <a14:foregroundMark x1="9746" y1="92286" x2="6144" y2="96000"/>
                        <a14:foregroundMark x1="94068" y1="95143" x2="94068" y2="95143"/>
                        <a14:foregroundMark x1="94068" y1="95143" x2="94703" y2="95714"/>
                        <a14:foregroundMark x1="93644" y1="94000" x2="95763" y2="95429"/>
                        <a14:foregroundMark x1="93432" y1="94571" x2="95975" y2="96286"/>
                        <a14:foregroundMark x1="95339" y1="96857" x2="96822" y2="96857"/>
                        <a14:foregroundMark x1="62500" y1="92571" x2="50424" y2="91714"/>
                        <a14:foregroundMark x1="9958" y1="92000" x2="4025" y2="95714"/>
                        <a14:foregroundMark x1="52769" y1="95844" x2="51681" y2="95734"/>
                        <a14:foregroundMark x1="53118" y1="95143" x2="39407" y2="95143"/>
                        <a14:foregroundMark x1="68644" y1="95143" x2="56260" y2="95143"/>
                        <a14:foregroundMark x1="39407" y1="95143" x2="39195" y2="95143"/>
                        <a14:foregroundMark x1="52241" y1="96907" x2="51181" y2="96748"/>
                        <a14:foregroundMark x1="52692" y1="96000" x2="51549" y2="96000"/>
                        <a14:foregroundMark x1="62924" y1="52571" x2="54709" y2="32734"/>
                        <a14:foregroundMark x1="49153" y1="20286" x2="52550" y2="27458"/>
                        <a14:foregroundMark x1="46076" y1="12000" x2="48093" y2="16000"/>
                        <a14:foregroundMark x1="45694" y1="11243" x2="45932" y2="11714"/>
                        <a14:foregroundMark x1="45923" y1="12000" x2="46186" y2="12571"/>
                        <a14:foregroundMark x1="45620" y1="11342" x2="45791" y2="11714"/>
                        <a14:backgroundMark x1="95782" y1="99060" x2="96610" y2="98857"/>
                        <a14:backgroundMark x1="40976" y1="2974" x2="40254" y2="2000"/>
                        <a14:backgroundMark x1="40254" y1="2000" x2="40937" y2="3009"/>
                        <a14:backgroundMark x1="55297" y1="99714" x2="59958" y2="99714"/>
                        <a14:backgroundMark x1="52966" y1="99714" x2="55297" y2="99714"/>
                        <a14:backgroundMark x1="51271" y1="98857" x2="56568" y2="99429"/>
                        <a14:backgroundMark x1="46822" y1="98857" x2="50000" y2="99143"/>
                        <a14:backgroundMark x1="55085" y1="29429" x2="55085" y2="29429"/>
                        <a14:backgroundMark x1="54025" y1="26000" x2="55932" y2="28857"/>
                        <a14:backgroundMark x1="57415" y1="30000" x2="54661" y2="24857"/>
                        <a14:backgroundMark x1="56568" y1="28857" x2="56568" y2="28857"/>
                        <a14:backgroundMark x1="56356" y1="28571" x2="57203" y2="30000"/>
                        <a14:backgroundMark x1="56568" y1="28857" x2="57203" y2="29429"/>
                        <a14:backgroundMark x1="56568" y1="28000" x2="57203" y2="28857"/>
                        <a14:backgroundMark x1="41102" y1="3143" x2="44915" y2="11143"/>
                        <a14:backgroundMark x1="40254" y1="3143" x2="44915" y2="11714"/>
                        <a14:backgroundMark x1="44915" y1="11714" x2="44915" y2="12000"/>
                        <a14:backgroundMark x1="45975" y1="14857" x2="44068" y2="10000"/>
                        <a14:backgroundMark x1="44703" y1="11143" x2="45339" y2="11714"/>
                        <a14:backgroundMark x1="44703" y1="12286" x2="44703" y2="114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9961" y="413657"/>
            <a:ext cx="1719072" cy="12747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8A2158F-4C6B-1449-852A-466DB2FE8F96}"/>
              </a:ext>
            </a:extLst>
          </p:cNvPr>
          <p:cNvSpPr txBox="1"/>
          <p:nvPr/>
        </p:nvSpPr>
        <p:spPr>
          <a:xfrm>
            <a:off x="1639497" y="2666406"/>
            <a:ext cx="6411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3200" dirty="0">
                <a:solidFill>
                  <a:schemeClr val="bg1"/>
                </a:solidFill>
              </a:rPr>
              <a:t>The </a:t>
            </a:r>
            <a:r>
              <a:rPr lang="en-US" sz="3200" dirty="0" smtClean="0">
                <a:solidFill>
                  <a:schemeClr val="bg1"/>
                </a:solidFill>
              </a:rPr>
              <a:t>Advantages </a:t>
            </a:r>
            <a:r>
              <a:rPr lang="en-US" sz="3200" dirty="0">
                <a:solidFill>
                  <a:schemeClr val="bg1"/>
                </a:solidFill>
              </a:rPr>
              <a:t>of knowledge about </a:t>
            </a:r>
            <a:r>
              <a:rPr lang="en-US" sz="3200" dirty="0" smtClean="0">
                <a:solidFill>
                  <a:schemeClr val="bg1"/>
                </a:solidFill>
              </a:rPr>
              <a:t>Scientific Investigation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01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788FBFB-0F67-524B-B067-052996142987}"/>
              </a:ext>
            </a:extLst>
          </p:cNvPr>
          <p:cNvSpPr txBox="1"/>
          <p:nvPr/>
        </p:nvSpPr>
        <p:spPr>
          <a:xfrm>
            <a:off x="393699" y="2999232"/>
            <a:ext cx="3566160" cy="859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644D083-D921-404F-9D65-D211D1409323}"/>
              </a:ext>
            </a:extLst>
          </p:cNvPr>
          <p:cNvSpPr txBox="1"/>
          <p:nvPr/>
        </p:nvSpPr>
        <p:spPr>
          <a:xfrm>
            <a:off x="3572011" y="2235201"/>
            <a:ext cx="78452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Illustration by J.R. Bee. ThoughtCo.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(2013, January 13).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Scientific Investigation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571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25D4275-EACD-7245-8F3E-C3E3FACFE6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74" t="6576" r="5542" b="6685"/>
          <a:stretch/>
        </p:blipFill>
        <p:spPr>
          <a:xfrm>
            <a:off x="2428263" y="757030"/>
            <a:ext cx="9763737" cy="534393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232972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0C47DB-ED0A-5640-B4DD-023DE3611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5DAB25B-D5AD-3549-B123-CDC9AD0B5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2228" y="2990337"/>
            <a:ext cx="4329220" cy="2162390"/>
          </a:xfrm>
        </p:spPr>
        <p:txBody>
          <a:bodyPr>
            <a:normAutofit/>
          </a:bodyPr>
          <a:lstStyle/>
          <a:p>
            <a:pPr marL="457200" indent="-457200">
              <a:buClr>
                <a:srgbClr val="5E6F8B"/>
              </a:buClr>
              <a:buFont typeface="Wingdings" pitchFamily="2" charset="2"/>
              <a:buChar char="v"/>
            </a:pPr>
            <a:r>
              <a:rPr lang="en-US" sz="3200" b="1" dirty="0">
                <a:solidFill>
                  <a:srgbClr val="5E6F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  <a:p>
            <a:pPr marL="457200" indent="-457200">
              <a:buClr>
                <a:srgbClr val="5E6F8B"/>
              </a:buClr>
              <a:buFont typeface="Wingdings" pitchFamily="2" charset="2"/>
              <a:buChar char="v"/>
            </a:pP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2405" y="753771"/>
            <a:ext cx="8115230" cy="533095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050CBE7-AE8F-D742-A5E7-3C185AE68EEC}"/>
              </a:ext>
            </a:extLst>
          </p:cNvPr>
          <p:cNvSpPr txBox="1"/>
          <p:nvPr/>
        </p:nvSpPr>
        <p:spPr>
          <a:xfrm>
            <a:off x="3534785" y="2276154"/>
            <a:ext cx="904317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Steps of scientific investigation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 scientific investigation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Questions.</a:t>
            </a:r>
            <a:r>
              <a:rPr lang="en-US" sz="3200" dirty="0">
                <a:latin typeface="Helvetica Neue" panose="02000503000000020004" pitchFamily="2" charset="0"/>
              </a:rPr>
              <a:t>  </a:t>
            </a: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References.</a:t>
            </a: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51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014B4F7-FB8A-314C-8854-2D1C0797A9D0}"/>
              </a:ext>
            </a:extLst>
          </p:cNvPr>
          <p:cNvSpPr txBox="1"/>
          <p:nvPr/>
        </p:nvSpPr>
        <p:spPr>
          <a:xfrm>
            <a:off x="433256" y="2999358"/>
            <a:ext cx="3080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13913" y="754884"/>
            <a:ext cx="8115230" cy="533095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666CD96-20B6-5E4E-A1AD-6115A958F183}"/>
              </a:ext>
            </a:extLst>
          </p:cNvPr>
          <p:cNvSpPr txBox="1"/>
          <p:nvPr/>
        </p:nvSpPr>
        <p:spPr>
          <a:xfrm>
            <a:off x="3888822" y="2999358"/>
            <a:ext cx="87596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 scientific investigation is a plan for asking questions and testing possible answers.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9EBE958-0C43-1948-B89D-DD5B8CFCB0B0}"/>
              </a:ext>
            </a:extLst>
          </p:cNvPr>
          <p:cNvSpPr txBox="1"/>
          <p:nvPr/>
        </p:nvSpPr>
        <p:spPr>
          <a:xfrm>
            <a:off x="3684105" y="1953892"/>
            <a:ext cx="6171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scientific investigation? 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7770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77EB74E-EA3D-124D-9763-58855568D6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-92765" y="2974561"/>
            <a:ext cx="3564835" cy="1775791"/>
          </a:xfrm>
        </p:spPr>
        <p:txBody>
          <a:bodyPr>
            <a:normAutofit/>
          </a:bodyPr>
          <a:lstStyle/>
          <a:p>
            <a:pPr marL="457200" indent="-457200">
              <a:buClr>
                <a:srgbClr val="E4E4E4"/>
              </a:buClr>
              <a:buFont typeface="Wingdings" pitchFamily="2" charset="2"/>
              <a:buChar char="v"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Steps of scientific investigation</a:t>
            </a:r>
          </a:p>
          <a:p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B6EE738-F72C-224E-9ACC-DD117B1C8201}"/>
              </a:ext>
            </a:extLst>
          </p:cNvPr>
          <p:cNvSpPr txBox="1"/>
          <p:nvPr/>
        </p:nvSpPr>
        <p:spPr>
          <a:xfrm>
            <a:off x="3710608" y="1767006"/>
            <a:ext cx="615392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Making Observations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Asking a Question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Forming a Hypothesis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Testing a Hypothesis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13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0F56C7-4563-7846-8D25-7FF63618E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xmlns="" id="{4A2CE5BE-441D-9C41-B3E6-6617122735F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10289" b="735"/>
          <a:stretch/>
        </p:blipFill>
        <p:spPr>
          <a:xfrm>
            <a:off x="3544140" y="1002675"/>
            <a:ext cx="8115230" cy="4812909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E3313B6-D1CD-8C45-97E4-234BBB65B47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83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D2C57BE-1316-3A4E-8FDF-772229D3FF7B}"/>
              </a:ext>
            </a:extLst>
          </p:cNvPr>
          <p:cNvSpPr txBox="1"/>
          <p:nvPr/>
        </p:nvSpPr>
        <p:spPr>
          <a:xfrm>
            <a:off x="133815" y="2890390"/>
            <a:ext cx="34368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Children Use The Scientific Investigation.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8B481D18-AF76-7D47-AC66-4CF87FA44072}"/>
              </a:ext>
            </a:extLst>
          </p:cNvPr>
          <p:cNvCxnSpPr/>
          <p:nvPr/>
        </p:nvCxnSpPr>
        <p:spPr>
          <a:xfrm>
            <a:off x="6760028" y="707571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Parallelogram 10">
            <a:extLst>
              <a:ext uri="{FF2B5EF4-FFF2-40B4-BE49-F238E27FC236}">
                <a16:creationId xmlns:a16="http://schemas.microsoft.com/office/drawing/2014/main" xmlns="" id="{D6BCDC11-5E6F-F445-9F6A-BF4DD5EC955A}"/>
              </a:ext>
            </a:extLst>
          </p:cNvPr>
          <p:cNvSpPr/>
          <p:nvPr/>
        </p:nvSpPr>
        <p:spPr>
          <a:xfrm>
            <a:off x="6662057" y="582385"/>
            <a:ext cx="2340429" cy="190501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xmlns="" id="{C9D24EA9-6C1A-1941-99AE-3622344191C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802" b="46"/>
          <a:stretch/>
        </p:blipFill>
        <p:spPr>
          <a:xfrm>
            <a:off x="3570644" y="381000"/>
            <a:ext cx="8115230" cy="6095999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312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2405" y="753771"/>
            <a:ext cx="8115230" cy="533095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0E550C9-2C56-D642-A46C-1388AD66E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-58033" y="3009259"/>
            <a:ext cx="3454578" cy="4331341"/>
          </a:xfrm>
        </p:spPr>
        <p:txBody>
          <a:bodyPr>
            <a:normAutofit/>
          </a:bodyPr>
          <a:lstStyle/>
          <a:p>
            <a:pPr marL="457200" indent="-457200" algn="ctr">
              <a:buClr>
                <a:srgbClr val="E4E4E4"/>
              </a:buClr>
              <a:buFont typeface="Wingdings" pitchFamily="2" charset="2"/>
              <a:buChar char="v"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 scientific investigation.</a:t>
            </a:r>
          </a:p>
          <a:p>
            <a:pPr algn="ctr"/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A5A5501-092A-214B-B480-264D4B1AF0C5}"/>
              </a:ext>
            </a:extLst>
          </p:cNvPr>
          <p:cNvSpPr txBox="1"/>
          <p:nvPr/>
        </p:nvSpPr>
        <p:spPr>
          <a:xfrm>
            <a:off x="3502405" y="1207755"/>
            <a:ext cx="827359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it to gaining scientific knowledge.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Trains us to think critically and creatively.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Trains us to be more observant and more analytical.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 us observe carefully and measure accurately.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also communicate effectively.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 inferences rationally and develop hypothesis logically.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887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B2A3C9C-B7F0-5A49-BC40-A38883988112}"/>
              </a:ext>
            </a:extLst>
          </p:cNvPr>
          <p:cNvSpPr txBox="1"/>
          <p:nvPr/>
        </p:nvSpPr>
        <p:spPr>
          <a:xfrm>
            <a:off x="405689" y="2998113"/>
            <a:ext cx="29173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Conclusion.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E4BA820-DC42-994F-834E-4857BDA313AA}"/>
              </a:ext>
            </a:extLst>
          </p:cNvPr>
          <p:cNvSpPr txBox="1"/>
          <p:nvPr/>
        </p:nvSpPr>
        <p:spPr>
          <a:xfrm>
            <a:off x="3856382" y="1404731"/>
            <a:ext cx="736820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Scientific investigation is a way to gaining scientific knowledge.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Observations often lead to questions.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hypothesis is a key component of the scientific investigation.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results are where you report what happened in the hypothesis testing.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981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301D122-B2AC-CD4D-A609-9EEBB0DC187E}"/>
              </a:ext>
            </a:extLst>
          </p:cNvPr>
          <p:cNvSpPr txBox="1"/>
          <p:nvPr/>
        </p:nvSpPr>
        <p:spPr>
          <a:xfrm>
            <a:off x="397563" y="2998113"/>
            <a:ext cx="356483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1F0A4F4-F7FE-CD4E-B3AB-EE6E8661F97B}"/>
              </a:ext>
            </a:extLst>
          </p:cNvPr>
          <p:cNvSpPr txBox="1"/>
          <p:nvPr/>
        </p:nvSpPr>
        <p:spPr>
          <a:xfrm>
            <a:off x="3962399" y="2998113"/>
            <a:ext cx="705383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scientific investigation? </a:t>
            </a:r>
          </a:p>
          <a:p>
            <a:pPr marL="342900" indent="-342900">
              <a:buFont typeface="+mj-lt"/>
              <a:buAutoNum type="arabicPeriod"/>
            </a:pPr>
            <a:endParaRPr lang="en-US" sz="3200" dirty="0"/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Give me the first step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 scientific investigation?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062C865-51A6-F344-87EF-86AED9126E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625" b="97669" l="9961" r="95605">
                        <a14:foregroundMark x1="36816" y1="23077" x2="43359" y2="12121"/>
                        <a14:foregroundMark x1="43359" y1="12121" x2="51074" y2="10023"/>
                        <a14:foregroundMark x1="51074" y1="10023" x2="58301" y2="17716"/>
                        <a14:foregroundMark x1="58301" y1="17716" x2="59277" y2="17716"/>
                        <a14:foregroundMark x1="58496" y1="24009" x2="63965" y2="9324"/>
                        <a14:foregroundMark x1="63965" y1="9324" x2="74121" y2="10256"/>
                        <a14:foregroundMark x1="74121" y1="10256" x2="79980" y2="22611"/>
                        <a14:foregroundMark x1="79980" y1="22611" x2="83984" y2="40326"/>
                        <a14:foregroundMark x1="70117" y1="76690" x2="86914" y2="84848"/>
                        <a14:foregroundMark x1="86914" y1="84848" x2="92969" y2="72727"/>
                        <a14:foregroundMark x1="92969" y1="72727" x2="92773" y2="54312"/>
                        <a14:foregroundMark x1="92773" y1="54312" x2="76758" y2="14918"/>
                        <a14:foregroundMark x1="83691" y1="30769" x2="91602" y2="37063"/>
                        <a14:foregroundMark x1="91602" y1="37063" x2="95410" y2="54079"/>
                        <a14:foregroundMark x1="95410" y1="54079" x2="91992" y2="76923"/>
                        <a14:foregroundMark x1="91992" y1="76923" x2="84277" y2="89744"/>
                        <a14:foregroundMark x1="84277" y1="89744" x2="74707" y2="85082"/>
                        <a14:foregroundMark x1="74707" y1="85082" x2="72949" y2="76690"/>
                        <a14:foregroundMark x1="57031" y1="16317" x2="50293" y2="8625"/>
                        <a14:foregroundMark x1="50293" y1="8625" x2="41992" y2="12354"/>
                        <a14:foregroundMark x1="41992" y1="12354" x2="36230" y2="24942"/>
                        <a14:foregroundMark x1="36230" y1="24942" x2="36230" y2="24942"/>
                        <a14:foregroundMark x1="40430" y1="13986" x2="47656" y2="8625"/>
                        <a14:foregroundMark x1="47656" y1="8625" x2="55273" y2="10490"/>
                        <a14:foregroundMark x1="55273" y1="10490" x2="58887" y2="18182"/>
                        <a14:foregroundMark x1="57227" y1="16783" x2="50000" y2="9557"/>
                        <a14:foregroundMark x1="50000" y1="9557" x2="41797" y2="13986"/>
                        <a14:foregroundMark x1="41797" y1="13986" x2="35059" y2="23776"/>
                        <a14:foregroundMark x1="35059" y1="23776" x2="25879" y2="21678"/>
                        <a14:foregroundMark x1="25879" y1="21678" x2="24609" y2="24942"/>
                        <a14:foregroundMark x1="83301" y1="32168" x2="90918" y2="36364"/>
                        <a14:foregroundMark x1="90918" y1="36364" x2="95801" y2="50816"/>
                        <a14:foregroundMark x1="95801" y1="50816" x2="95996" y2="72494"/>
                        <a14:foregroundMark x1="95996" y1="72494" x2="81152" y2="97902"/>
                        <a14:foregroundMark x1="81152" y1="97902" x2="73438" y2="85315"/>
                        <a14:foregroundMark x1="73438" y1="85315" x2="72754" y2="70396"/>
                        <a14:foregroundMark x1="83984" y1="32168" x2="91797" y2="36830"/>
                        <a14:foregroundMark x1="91797" y1="36830" x2="92188" y2="39860"/>
                        <a14:foregroundMark x1="88184" y1="33566" x2="92969" y2="39394"/>
                        <a14:foregroundMark x1="82129" y1="30303" x2="90723" y2="35664"/>
                        <a14:foregroundMark x1="90723" y1="35664" x2="94141" y2="52214"/>
                        <a14:foregroundMark x1="94141" y1="52214" x2="94141" y2="52214"/>
                        <a14:foregroundMark x1="95605" y1="42191" x2="95605" y2="42191"/>
                        <a14:foregroundMark x1="93359" y1="44988" x2="90234" y2="27506"/>
                        <a14:foregroundMark x1="90234" y1="27506" x2="83496" y2="19580"/>
                        <a14:foregroundMark x1="83496" y1="19580" x2="81348" y2="186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21674" y="350163"/>
            <a:ext cx="6335282" cy="264795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23431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Frame">
  <a:themeElements>
    <a:clrScheme name="Frame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{6DBBEA12-7D98-E34A-A756-C1E93B0A402C}tf10001124</Template>
  <TotalTime>385</TotalTime>
  <Words>196</Words>
  <Application>Microsoft Office PowerPoint</Application>
  <PresentationFormat>Widescreen</PresentationFormat>
  <Paragraphs>57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Corbel</vt:lpstr>
      <vt:lpstr>Helvetica Neue</vt:lpstr>
      <vt:lpstr>Tahoma</vt:lpstr>
      <vt:lpstr>Times New Roman</vt:lpstr>
      <vt:lpstr>Wingdings</vt:lpstr>
      <vt:lpstr>Wingdings 2</vt:lpstr>
      <vt:lpstr>Frame</vt:lpstr>
      <vt:lpstr>Libyan International Medical University Faculty of  Business Administration</vt:lpstr>
      <vt:lpstr>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University Faculty Of  Business Administration</dc:title>
  <dc:creator>Microsoft Office User</dc:creator>
  <cp:lastModifiedBy>user</cp:lastModifiedBy>
  <cp:revision>50</cp:revision>
  <dcterms:created xsi:type="dcterms:W3CDTF">2021-04-04T21:27:43Z</dcterms:created>
  <dcterms:modified xsi:type="dcterms:W3CDTF">2021-05-23T07:50:28Z</dcterms:modified>
</cp:coreProperties>
</file>