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77" r:id="rId4"/>
    <p:sldId id="278" r:id="rId5"/>
    <p:sldId id="275" r:id="rId6"/>
    <p:sldId id="276" r:id="rId7"/>
    <p:sldId id="272" r:id="rId8"/>
    <p:sldId id="279" r:id="rId9"/>
    <p:sldId id="280" r:id="rId10"/>
    <p:sldId id="281" r:id="rId11"/>
    <p:sldId id="274" r:id="rId12"/>
    <p:sldId id="273" r:id="rId13"/>
    <p:sldId id="282" r:id="rId14"/>
    <p:sldId id="28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F59F452-A945-44E9-934A-F6BC34B11706}" type="datetimeFigureOut">
              <a:rPr lang="ar-SA" smtClean="0"/>
              <a:t>28 شوال، 1443</a:t>
            </a:fld>
            <a:endParaRPr lang="ar-SA"/>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98E6B07-2A1E-469C-B82B-0E08AD524E13}" type="slidenum">
              <a:rPr lang="ar-SA" smtClean="0"/>
              <a:t>‹#›</a:t>
            </a:fld>
            <a:endParaRPr lang="ar-SA"/>
          </a:p>
        </p:txBody>
      </p:sp>
    </p:spTree>
    <p:extLst>
      <p:ext uri="{BB962C8B-B14F-4D97-AF65-F5344CB8AC3E}">
        <p14:creationId xmlns:p14="http://schemas.microsoft.com/office/powerpoint/2010/main" val="332605187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398E6B07-2A1E-469C-B82B-0E08AD524E13}" type="slidenum">
              <a:rPr lang="ar-SA" smtClean="0"/>
              <a:t>14</a:t>
            </a:fld>
            <a:endParaRPr lang="ar-SA"/>
          </a:p>
        </p:txBody>
      </p:sp>
    </p:spTree>
    <p:extLst>
      <p:ext uri="{BB962C8B-B14F-4D97-AF65-F5344CB8AC3E}">
        <p14:creationId xmlns:p14="http://schemas.microsoft.com/office/powerpoint/2010/main" val="1311763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5/29/22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5/29/22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5/29/22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صورة 6"/>
          <p:cNvPicPr>
            <a:picLocks noChangeAspect="1"/>
          </p:cNvPicPr>
          <p:nvPr/>
        </p:nvPicPr>
        <p:blipFill>
          <a:blip r:embed="rId2"/>
          <a:stretch>
            <a:fillRect/>
          </a:stretch>
        </p:blipFill>
        <p:spPr>
          <a:xfrm>
            <a:off x="-1524000" y="3722192"/>
            <a:ext cx="4898932" cy="4684826"/>
          </a:xfrm>
          <a:prstGeom prst="rect">
            <a:avLst/>
          </a:prstGeom>
        </p:spPr>
      </p:pic>
      <p:sp>
        <p:nvSpPr>
          <p:cNvPr id="2" name="عنوان 1"/>
          <p:cNvSpPr>
            <a:spLocks noGrp="1"/>
          </p:cNvSpPr>
          <p:nvPr>
            <p:ph type="ctrTitle"/>
          </p:nvPr>
        </p:nvSpPr>
        <p:spPr>
          <a:xfrm>
            <a:off x="1081087" y="2399207"/>
            <a:ext cx="6981825" cy="1925922"/>
          </a:xfrm>
        </p:spPr>
        <p:txBody>
          <a:bodyPr>
            <a:noAutofit/>
          </a:bodyPr>
          <a:lstStyle/>
          <a:p>
            <a:r>
              <a:rPr lang="en-US" sz="6000" dirty="0">
                <a:ln>
                  <a:solidFill>
                    <a:schemeClr val="accent5">
                      <a:lumMod val="60000"/>
                      <a:lumOff val="40000"/>
                    </a:schemeClr>
                  </a:solidFill>
                </a:ln>
              </a:rPr>
              <a:t>The effect of </a:t>
            </a:r>
            <a:r>
              <a:rPr lang="en-US" sz="6000" dirty="0">
                <a:ln>
                  <a:solidFill>
                    <a:schemeClr val="accent5">
                      <a:lumMod val="60000"/>
                      <a:lumOff val="40000"/>
                    </a:schemeClr>
                  </a:solidFill>
                </a:ln>
                <a:effectLst>
                  <a:outerShdw blurRad="50800" dist="38100" dir="13500000" algn="br" rotWithShape="0">
                    <a:prstClr val="black">
                      <a:alpha val="40000"/>
                    </a:prstClr>
                  </a:outerShdw>
                </a:effectLst>
              </a:rPr>
              <a:t>Energy Drinks</a:t>
            </a:r>
            <a:r>
              <a:rPr lang="en-US" sz="6000" dirty="0">
                <a:ln>
                  <a:solidFill>
                    <a:schemeClr val="accent5">
                      <a:lumMod val="60000"/>
                      <a:lumOff val="40000"/>
                    </a:schemeClr>
                  </a:solidFill>
                </a:ln>
              </a:rPr>
              <a:t> on  adolescent</a:t>
            </a:r>
            <a:endParaRPr lang="ar-SA" sz="6000" dirty="0">
              <a:ln>
                <a:solidFill>
                  <a:schemeClr val="accent5">
                    <a:lumMod val="60000"/>
                    <a:lumOff val="40000"/>
                  </a:schemeClr>
                </a:solidFill>
              </a:ln>
            </a:endParaRPr>
          </a:p>
        </p:txBody>
      </p:sp>
      <p:pic>
        <p:nvPicPr>
          <p:cNvPr id="4" name="صورة 3"/>
          <p:cNvPicPr>
            <a:picLocks noChangeAspect="1"/>
          </p:cNvPicPr>
          <p:nvPr/>
        </p:nvPicPr>
        <p:blipFill>
          <a:blip r:embed="rId3"/>
          <a:stretch>
            <a:fillRect/>
          </a:stretch>
        </p:blipFill>
        <p:spPr>
          <a:xfrm>
            <a:off x="6172200" y="4007728"/>
            <a:ext cx="5157663" cy="4285859"/>
          </a:xfrm>
          <a:prstGeom prst="rect">
            <a:avLst/>
          </a:prstGeom>
        </p:spPr>
      </p:pic>
      <p:sp>
        <p:nvSpPr>
          <p:cNvPr id="3" name="عنوان فرعي 2"/>
          <p:cNvSpPr>
            <a:spLocks noGrp="1"/>
          </p:cNvSpPr>
          <p:nvPr>
            <p:ph type="subTitle" idx="1"/>
          </p:nvPr>
        </p:nvSpPr>
        <p:spPr>
          <a:xfrm>
            <a:off x="-4549" y="5115279"/>
            <a:ext cx="3062287" cy="1586789"/>
          </a:xfrm>
        </p:spPr>
        <p:txBody>
          <a:bodyPr>
            <a:noAutofit/>
          </a:bodyPr>
          <a:lstStyle/>
          <a:p>
            <a:r>
              <a:rPr lang="en-US" b="1" spc="50" dirty="0" err="1">
                <a:ln w="0"/>
                <a:solidFill>
                  <a:schemeClr val="bg2"/>
                </a:solidFill>
                <a:effectLst>
                  <a:innerShdw blurRad="63500" dist="50800" dir="13500000">
                    <a:srgbClr val="000000">
                      <a:alpha val="50000"/>
                    </a:srgbClr>
                  </a:innerShdw>
                </a:effectLst>
              </a:rPr>
              <a:t>Masoud</a:t>
            </a:r>
            <a:r>
              <a:rPr lang="en-US" b="1" spc="50" dirty="0">
                <a:ln w="0"/>
                <a:solidFill>
                  <a:schemeClr val="bg2"/>
                </a:solidFill>
                <a:effectLst>
                  <a:innerShdw blurRad="63500" dist="50800" dir="13500000">
                    <a:srgbClr val="000000">
                      <a:alpha val="50000"/>
                    </a:srgbClr>
                  </a:innerShdw>
                </a:effectLst>
              </a:rPr>
              <a:t> </a:t>
            </a:r>
            <a:r>
              <a:rPr lang="en-US" b="1" spc="50" dirty="0" err="1">
                <a:ln w="0"/>
                <a:solidFill>
                  <a:schemeClr val="bg2"/>
                </a:solidFill>
                <a:effectLst>
                  <a:innerShdw blurRad="63500" dist="50800" dir="13500000">
                    <a:srgbClr val="000000">
                      <a:alpha val="50000"/>
                    </a:srgbClr>
                  </a:innerShdw>
                </a:effectLst>
              </a:rPr>
              <a:t>alnaid</a:t>
            </a:r>
            <a:endParaRPr lang="en-US" b="1" spc="50" dirty="0">
              <a:ln w="0"/>
              <a:solidFill>
                <a:schemeClr val="bg2"/>
              </a:solidFill>
              <a:effectLst>
                <a:innerShdw blurRad="63500" dist="50800" dir="13500000">
                  <a:srgbClr val="000000">
                    <a:alpha val="50000"/>
                  </a:srgbClr>
                </a:innerShdw>
              </a:effectLst>
            </a:endParaRPr>
          </a:p>
          <a:p>
            <a:r>
              <a:rPr lang="en-US" b="1" spc="50" dirty="0">
                <a:ln w="0"/>
                <a:solidFill>
                  <a:schemeClr val="bg2"/>
                </a:solidFill>
                <a:effectLst>
                  <a:innerShdw blurRad="63500" dist="50800" dir="13500000">
                    <a:srgbClr val="000000">
                      <a:alpha val="50000"/>
                    </a:srgbClr>
                  </a:innerShdw>
                </a:effectLst>
              </a:rPr>
              <a:t>3013</a:t>
            </a:r>
          </a:p>
          <a:p>
            <a:r>
              <a:rPr lang="en-US" b="1" spc="50" dirty="0">
                <a:ln w="0"/>
                <a:solidFill>
                  <a:schemeClr val="bg2"/>
                </a:solidFill>
                <a:effectLst>
                  <a:innerShdw blurRad="63500" dist="50800" dir="13500000">
                    <a:srgbClr val="000000">
                      <a:alpha val="50000"/>
                    </a:srgbClr>
                  </a:innerShdw>
                </a:effectLst>
              </a:rPr>
              <a:t>2nd AMS </a:t>
            </a:r>
            <a:endParaRPr lang="ar-SA" b="1" spc="50" dirty="0">
              <a:ln w="0"/>
              <a:solidFill>
                <a:schemeClr val="bg2"/>
              </a:solidFill>
              <a:effectLst>
                <a:innerShdw blurRad="63500" dist="50800" dir="13500000">
                  <a:srgbClr val="000000">
                    <a:alpha val="50000"/>
                  </a:srgbClr>
                </a:innerShdw>
              </a:effectLst>
            </a:endParaRPr>
          </a:p>
        </p:txBody>
      </p:sp>
      <p:pic>
        <p:nvPicPr>
          <p:cNvPr id="5" name="صورة 4"/>
          <p:cNvPicPr>
            <a:picLocks noChangeAspect="1"/>
          </p:cNvPicPr>
          <p:nvPr/>
        </p:nvPicPr>
        <p:blipFill>
          <a:blip r:embed="rId4">
            <a:extLst>
              <a:ext uri="{BEBA8EAE-BF5A-486C-A8C5-ECC9F3942E4B}">
                <a14:imgProps xmlns:a14="http://schemas.microsoft.com/office/drawing/2010/main">
                  <a14:imgLayer r:embed="rId5">
                    <a14:imgEffect>
                      <a14:saturation sat="3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3219" y="33352"/>
            <a:ext cx="2095735" cy="1489075"/>
          </a:xfrm>
          <a:prstGeom prst="rect">
            <a:avLst/>
          </a:prstGeom>
        </p:spPr>
      </p:pic>
      <p:pic>
        <p:nvPicPr>
          <p:cNvPr id="8" name="صورة 7"/>
          <p:cNvPicPr>
            <a:picLocks noChangeAspect="1"/>
          </p:cNvPicPr>
          <p:nvPr/>
        </p:nvPicPr>
        <p:blipFill>
          <a:blip r:embed="rId2"/>
          <a:stretch>
            <a:fillRect/>
          </a:stretch>
        </p:blipFill>
        <p:spPr>
          <a:xfrm rot="9901254">
            <a:off x="2255556" y="-1570035"/>
            <a:ext cx="4023709" cy="3206774"/>
          </a:xfrm>
          <a:prstGeom prst="rect">
            <a:avLst/>
          </a:prstGeom>
        </p:spPr>
      </p:pic>
      <p:sp>
        <p:nvSpPr>
          <p:cNvPr id="10" name="مستطيل 9"/>
          <p:cNvSpPr/>
          <p:nvPr/>
        </p:nvSpPr>
        <p:spPr>
          <a:xfrm>
            <a:off x="2286000" y="2690336"/>
            <a:ext cx="4572000" cy="369332"/>
          </a:xfrm>
          <a:prstGeom prst="rect">
            <a:avLst/>
          </a:prstGeom>
        </p:spPr>
        <p:txBody>
          <a:bodyPr>
            <a:spAutoFit/>
          </a:bodyPr>
          <a:lstStyle/>
          <a:p>
            <a:r>
              <a:rPr lang="en-US" dirty="0"/>
              <a:t> </a:t>
            </a:r>
            <a:endParaRPr lang="ar-SA" dirty="0"/>
          </a:p>
        </p:txBody>
      </p:sp>
      <p:pic>
        <p:nvPicPr>
          <p:cNvPr id="11" name="صورة 10"/>
          <p:cNvPicPr>
            <a:picLocks noChangeAspect="1"/>
          </p:cNvPicPr>
          <p:nvPr/>
        </p:nvPicPr>
        <p:blipFill>
          <a:blip r:embed="rId6"/>
          <a:stretch>
            <a:fillRect/>
          </a:stretch>
        </p:blipFill>
        <p:spPr>
          <a:xfrm>
            <a:off x="7284286" y="52686"/>
            <a:ext cx="1822183" cy="1575705"/>
          </a:xfrm>
          <a:prstGeom prst="rect">
            <a:avLst/>
          </a:prstGeom>
        </p:spPr>
      </p:pic>
    </p:spTree>
    <p:extLst>
      <p:ext uri="{BB962C8B-B14F-4D97-AF65-F5344CB8AC3E}">
        <p14:creationId xmlns:p14="http://schemas.microsoft.com/office/powerpoint/2010/main" val="289935199"/>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3"/>
          <p:cNvPicPr>
            <a:picLocks noChangeAspect="1"/>
          </p:cNvPicPr>
          <p:nvPr/>
        </p:nvPicPr>
        <p:blipFill>
          <a:blip r:embed="rId2"/>
          <a:stretch>
            <a:fillRect/>
          </a:stretch>
        </p:blipFill>
        <p:spPr>
          <a:xfrm>
            <a:off x="2560145" y="-990600"/>
            <a:ext cx="4023709" cy="3206774"/>
          </a:xfrm>
          <a:prstGeom prst="rect">
            <a:avLst/>
          </a:prstGeom>
        </p:spPr>
      </p:pic>
      <p:sp>
        <p:nvSpPr>
          <p:cNvPr id="2" name="عنوان 1"/>
          <p:cNvSpPr>
            <a:spLocks noGrp="1"/>
          </p:cNvSpPr>
          <p:nvPr>
            <p:ph type="title"/>
          </p:nvPr>
        </p:nvSpPr>
        <p:spPr>
          <a:xfrm>
            <a:off x="457199" y="-34913"/>
            <a:ext cx="8229600" cy="1143000"/>
          </a:xfrm>
        </p:spPr>
        <p:txBody>
          <a:bodyPr/>
          <a:lstStyle/>
          <a:p>
            <a:r>
              <a:rPr lang="en-US" b="1" spc="50" dirty="0">
                <a:ln w="0"/>
                <a:solidFill>
                  <a:schemeClr val="bg2"/>
                </a:solidFill>
                <a:effectLst>
                  <a:innerShdw blurRad="63500" dist="50800" dir="13500000">
                    <a:srgbClr val="000000">
                      <a:alpha val="50000"/>
                    </a:srgbClr>
                  </a:innerShdw>
                </a:effectLst>
              </a:rPr>
              <a:t>Side Effect</a:t>
            </a:r>
            <a:endParaRPr lang="ar-SA" b="1" spc="50" dirty="0">
              <a:ln w="0"/>
              <a:solidFill>
                <a:schemeClr val="bg2"/>
              </a:solidFill>
              <a:effectLst>
                <a:innerShdw blurRad="63500" dist="50800" dir="13500000">
                  <a:srgbClr val="000000">
                    <a:alpha val="50000"/>
                  </a:srgbClr>
                </a:innerShdw>
              </a:effectLst>
            </a:endParaRPr>
          </a:p>
        </p:txBody>
      </p:sp>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sp>
        <p:nvSpPr>
          <p:cNvPr id="3" name="مربع نص 2"/>
          <p:cNvSpPr txBox="1"/>
          <p:nvPr/>
        </p:nvSpPr>
        <p:spPr>
          <a:xfrm>
            <a:off x="228600" y="1891980"/>
            <a:ext cx="9144000" cy="1876732"/>
          </a:xfrm>
          <a:prstGeom prst="rect">
            <a:avLst/>
          </a:prstGeom>
          <a:noFill/>
        </p:spPr>
        <p:txBody>
          <a:bodyPr wrap="square" rtlCol="1">
            <a:spAutoFit/>
          </a:bodyPr>
          <a:lstStyle/>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4. Energy drinks are harmful to teenagers</a:t>
            </a:r>
          </a:p>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 Musa says energy drinks are especially harmful for teens who are developing and can't deal with the side effects of energy drinks.</a:t>
            </a:r>
          </a:p>
          <a:p>
            <a:pPr>
              <a:lnSpc>
                <a:spcPct val="150000"/>
              </a:lnSpc>
            </a:pP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7" name="مربع نص 6"/>
          <p:cNvSpPr txBox="1"/>
          <p:nvPr/>
        </p:nvSpPr>
        <p:spPr>
          <a:xfrm>
            <a:off x="914400" y="6248400"/>
            <a:ext cx="301686" cy="369332"/>
          </a:xfrm>
          <a:prstGeom prst="rect">
            <a:avLst/>
          </a:prstGeom>
          <a:noFill/>
        </p:spPr>
        <p:txBody>
          <a:bodyPr wrap="none" rtlCol="1">
            <a:spAutoFit/>
          </a:bodyPr>
          <a:lstStyle/>
          <a:p>
            <a:r>
              <a:rPr lang="en-US" dirty="0"/>
              <a:t>8</a:t>
            </a:r>
            <a:endParaRPr lang="ar-SA" dirty="0"/>
          </a:p>
        </p:txBody>
      </p:sp>
    </p:spTree>
    <p:extLst>
      <p:ext uri="{BB962C8B-B14F-4D97-AF65-F5344CB8AC3E}">
        <p14:creationId xmlns:p14="http://schemas.microsoft.com/office/powerpoint/2010/main" val="2402792698"/>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pic>
        <p:nvPicPr>
          <p:cNvPr id="7" name="عنصر نائب للمحتوى 3"/>
          <p:cNvPicPr>
            <a:picLocks noChangeAspect="1"/>
          </p:cNvPicPr>
          <p:nvPr/>
        </p:nvPicPr>
        <p:blipFill>
          <a:blip r:embed="rId2"/>
          <a:stretch>
            <a:fillRect/>
          </a:stretch>
        </p:blipFill>
        <p:spPr>
          <a:xfrm>
            <a:off x="1905843" y="-609600"/>
            <a:ext cx="5547709" cy="3206774"/>
          </a:xfrm>
          <a:prstGeom prst="rect">
            <a:avLst/>
          </a:prstGeom>
        </p:spPr>
      </p:pic>
      <p:sp>
        <p:nvSpPr>
          <p:cNvPr id="6" name="مربع نص 5"/>
          <p:cNvSpPr txBox="1"/>
          <p:nvPr/>
        </p:nvSpPr>
        <p:spPr>
          <a:xfrm>
            <a:off x="2514553" y="530157"/>
            <a:ext cx="4330288" cy="707886"/>
          </a:xfrm>
          <a:prstGeom prst="rect">
            <a:avLst/>
          </a:prstGeom>
          <a:noFill/>
        </p:spPr>
        <p:txBody>
          <a:bodyPr wrap="none" rtlCol="1">
            <a:spAutoFit/>
          </a:bodyPr>
          <a:lstStyle/>
          <a:p>
            <a:r>
              <a:rPr lang="en-US" sz="4000" b="1" spc="50" dirty="0">
                <a:ln w="0"/>
                <a:solidFill>
                  <a:schemeClr val="bg2"/>
                </a:solidFill>
                <a:effectLst>
                  <a:innerShdw blurRad="63500" dist="50800" dir="13500000">
                    <a:srgbClr val="000000">
                      <a:alpha val="50000"/>
                    </a:srgbClr>
                  </a:innerShdw>
                </a:effectLst>
                <a:cs typeface="+mj-cs"/>
              </a:rPr>
              <a:t>Natural alternative</a:t>
            </a:r>
            <a:endParaRPr lang="ar-SA" sz="4000" b="1" spc="50" dirty="0">
              <a:ln w="0"/>
              <a:solidFill>
                <a:schemeClr val="bg2"/>
              </a:solidFill>
              <a:effectLst>
                <a:innerShdw blurRad="63500" dist="50800" dir="13500000">
                  <a:srgbClr val="000000">
                    <a:alpha val="50000"/>
                  </a:srgbClr>
                </a:innerShdw>
              </a:effectLst>
              <a:cs typeface="+mj-cs"/>
            </a:endParaRPr>
          </a:p>
        </p:txBody>
      </p:sp>
      <p:sp>
        <p:nvSpPr>
          <p:cNvPr id="8" name="مربع نص 7"/>
          <p:cNvSpPr txBox="1"/>
          <p:nvPr/>
        </p:nvSpPr>
        <p:spPr>
          <a:xfrm>
            <a:off x="349899" y="1976623"/>
            <a:ext cx="5562600" cy="3323987"/>
          </a:xfrm>
          <a:prstGeom prst="rect">
            <a:avLst/>
          </a:prstGeom>
          <a:noFill/>
        </p:spPr>
        <p:txBody>
          <a:bodyPr wrap="square" rtlCol="1">
            <a:spAutoFit/>
          </a:bodyPr>
          <a:lstStyle/>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Natural alternatives to energy drinks</a:t>
            </a:r>
          </a:p>
          <a:p>
            <a:pPr marL="457200" indent="-4572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coffee</a:t>
            </a:r>
          </a:p>
          <a:p>
            <a:pPr marL="457200" indent="-4572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 tea </a:t>
            </a:r>
          </a:p>
          <a:p>
            <a:pPr marL="457200" indent="-4572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 water</a:t>
            </a:r>
          </a:p>
          <a:p>
            <a:pPr marL="457200" indent="-4572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 take vitamins</a:t>
            </a:r>
          </a:p>
          <a:p>
            <a:pPr marL="457200" indent="-4572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 Almond</a:t>
            </a:r>
          </a:p>
          <a:p>
            <a:pPr marL="457200" indent="-4572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 Bee's honey</a:t>
            </a:r>
            <a:endParaRPr lang="ar-SA" sz="2000" dirty="0">
              <a:latin typeface="Verdana" panose="020B0604030504040204" pitchFamily="34" charset="0"/>
              <a:ea typeface="Verdana" panose="020B0604030504040204" pitchFamily="34" charset="0"/>
            </a:endParaRPr>
          </a:p>
        </p:txBody>
      </p:sp>
      <p:sp>
        <p:nvSpPr>
          <p:cNvPr id="9" name="مربع نص 8"/>
          <p:cNvSpPr txBox="1"/>
          <p:nvPr/>
        </p:nvSpPr>
        <p:spPr>
          <a:xfrm>
            <a:off x="914400" y="6248400"/>
            <a:ext cx="301686" cy="369332"/>
          </a:xfrm>
          <a:prstGeom prst="rect">
            <a:avLst/>
          </a:prstGeom>
          <a:noFill/>
        </p:spPr>
        <p:txBody>
          <a:bodyPr wrap="none" rtlCol="1">
            <a:spAutoFit/>
          </a:bodyPr>
          <a:lstStyle/>
          <a:p>
            <a:r>
              <a:rPr lang="en-US" dirty="0"/>
              <a:t>9</a:t>
            </a:r>
            <a:endParaRPr lang="ar-SA" dirty="0"/>
          </a:p>
        </p:txBody>
      </p:sp>
    </p:spTree>
    <p:extLst>
      <p:ext uri="{BB962C8B-B14F-4D97-AF65-F5344CB8AC3E}">
        <p14:creationId xmlns:p14="http://schemas.microsoft.com/office/powerpoint/2010/main" val="2948253348"/>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3"/>
          <p:cNvPicPr>
            <a:picLocks noChangeAspect="1"/>
          </p:cNvPicPr>
          <p:nvPr/>
        </p:nvPicPr>
        <p:blipFill>
          <a:blip r:embed="rId2"/>
          <a:stretch>
            <a:fillRect/>
          </a:stretch>
        </p:blipFill>
        <p:spPr>
          <a:xfrm>
            <a:off x="2560145" y="-757249"/>
            <a:ext cx="4023709" cy="3206774"/>
          </a:xfrm>
          <a:prstGeom prst="rect">
            <a:avLst/>
          </a:prstGeom>
        </p:spPr>
      </p:pic>
      <p:sp>
        <p:nvSpPr>
          <p:cNvPr id="2" name="عنوان 1"/>
          <p:cNvSpPr>
            <a:spLocks noGrp="1"/>
          </p:cNvSpPr>
          <p:nvPr>
            <p:ph type="title"/>
          </p:nvPr>
        </p:nvSpPr>
        <p:spPr>
          <a:xfrm>
            <a:off x="457199" y="124101"/>
            <a:ext cx="8229600" cy="1143000"/>
          </a:xfrm>
        </p:spPr>
        <p:txBody>
          <a:bodyPr/>
          <a:lstStyle/>
          <a:p>
            <a:r>
              <a:rPr lang="en-US" b="1" spc="50" dirty="0">
                <a:ln w="0"/>
                <a:solidFill>
                  <a:schemeClr val="bg2"/>
                </a:solidFill>
                <a:effectLst>
                  <a:innerShdw blurRad="63500" dist="50800" dir="13500000">
                    <a:srgbClr val="000000">
                      <a:alpha val="50000"/>
                    </a:srgbClr>
                  </a:innerShdw>
                </a:effectLst>
              </a:rPr>
              <a:t>Summary  </a:t>
            </a:r>
            <a:endParaRPr lang="ar-SA" b="1" dirty="0"/>
          </a:p>
        </p:txBody>
      </p:sp>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sp>
        <p:nvSpPr>
          <p:cNvPr id="7" name="مربع نص 6"/>
          <p:cNvSpPr txBox="1"/>
          <p:nvPr/>
        </p:nvSpPr>
        <p:spPr>
          <a:xfrm>
            <a:off x="651199" y="1848401"/>
            <a:ext cx="7543800" cy="3266022"/>
          </a:xfrm>
          <a:prstGeom prst="rect">
            <a:avLst/>
          </a:prstGeom>
          <a:noFill/>
        </p:spPr>
        <p:txBody>
          <a:bodyPr wrap="square" rtlCol="1">
            <a:spAutoFit/>
          </a:bodyPr>
          <a:lstStyle/>
          <a:p>
            <a:pPr marL="342900" indent="-3429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Its first brand appeared in 1977 in the United States of America</a:t>
            </a:r>
          </a:p>
          <a:p>
            <a:pPr marL="342900" indent="-3429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energy drinks contain large amounts of caffeine</a:t>
            </a:r>
          </a:p>
          <a:p>
            <a:pPr marL="342900" indent="-3429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Caffeine reaches its highest levels in the blood 12-30 minutes after ingestion</a:t>
            </a:r>
          </a:p>
          <a:p>
            <a:pPr marL="342900" indent="-342900">
              <a:lnSpc>
                <a:spcPct val="150000"/>
              </a:lnSpc>
              <a:buFont typeface="+mj-lt"/>
              <a:buAutoNum type="arabicPeriod"/>
            </a:pPr>
            <a:r>
              <a:rPr lang="en-US" sz="2000" dirty="0">
                <a:latin typeface="Verdana" panose="020B0604030504040204" pitchFamily="34" charset="0"/>
                <a:ea typeface="Verdana" panose="020B0604030504040204" pitchFamily="34" charset="0"/>
                <a:cs typeface="Verdana" panose="020B0604030504040204" pitchFamily="34" charset="0"/>
              </a:rPr>
              <a:t>Energy drinks are high in sugar has bad effect on heart .</a:t>
            </a:r>
            <a:endParaRPr lang="ar-SA" sz="2000" dirty="0">
              <a:latin typeface="Verdana" panose="020B0604030504040204" pitchFamily="34" charset="0"/>
              <a:ea typeface="Verdana" panose="020B0604030504040204" pitchFamily="34" charset="0"/>
            </a:endParaRPr>
          </a:p>
        </p:txBody>
      </p:sp>
      <p:sp>
        <p:nvSpPr>
          <p:cNvPr id="8" name="مربع نص 7"/>
          <p:cNvSpPr txBox="1"/>
          <p:nvPr/>
        </p:nvSpPr>
        <p:spPr>
          <a:xfrm>
            <a:off x="914400" y="6248400"/>
            <a:ext cx="418704" cy="369332"/>
          </a:xfrm>
          <a:prstGeom prst="rect">
            <a:avLst/>
          </a:prstGeom>
          <a:noFill/>
        </p:spPr>
        <p:txBody>
          <a:bodyPr wrap="none" rtlCol="1">
            <a:spAutoFit/>
          </a:bodyPr>
          <a:lstStyle/>
          <a:p>
            <a:r>
              <a:rPr lang="en-US" dirty="0"/>
              <a:t>10</a:t>
            </a:r>
            <a:endParaRPr lang="ar-SA" dirty="0"/>
          </a:p>
        </p:txBody>
      </p:sp>
    </p:spTree>
    <p:extLst>
      <p:ext uri="{BB962C8B-B14F-4D97-AF65-F5344CB8AC3E}">
        <p14:creationId xmlns:p14="http://schemas.microsoft.com/office/powerpoint/2010/main" val="3565129610"/>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3"/>
          <p:cNvPicPr>
            <a:picLocks noChangeAspect="1"/>
          </p:cNvPicPr>
          <p:nvPr/>
        </p:nvPicPr>
        <p:blipFill>
          <a:blip r:embed="rId2"/>
          <a:stretch>
            <a:fillRect/>
          </a:stretch>
        </p:blipFill>
        <p:spPr>
          <a:xfrm>
            <a:off x="2560145" y="-757249"/>
            <a:ext cx="4023709" cy="3206774"/>
          </a:xfrm>
          <a:prstGeom prst="rect">
            <a:avLst/>
          </a:prstGeom>
        </p:spPr>
      </p:pic>
      <p:sp>
        <p:nvSpPr>
          <p:cNvPr id="2" name="عنوان 1"/>
          <p:cNvSpPr>
            <a:spLocks noGrp="1"/>
          </p:cNvSpPr>
          <p:nvPr>
            <p:ph type="title"/>
          </p:nvPr>
        </p:nvSpPr>
        <p:spPr>
          <a:xfrm>
            <a:off x="457199" y="224781"/>
            <a:ext cx="8229600" cy="1143000"/>
          </a:xfrm>
        </p:spPr>
        <p:txBody>
          <a:bodyPr/>
          <a:lstStyle/>
          <a:p>
            <a:r>
              <a:rPr lang="en-US" b="1" spc="50" dirty="0">
                <a:ln w="0"/>
                <a:solidFill>
                  <a:schemeClr val="bg2"/>
                </a:solidFill>
                <a:effectLst>
                  <a:innerShdw blurRad="63500" dist="50800" dir="13500000">
                    <a:srgbClr val="000000">
                      <a:alpha val="50000"/>
                    </a:srgbClr>
                  </a:innerShdw>
                </a:effectLst>
              </a:rPr>
              <a:t>References </a:t>
            </a:r>
            <a:endParaRPr lang="ar-SA" b="1" dirty="0"/>
          </a:p>
        </p:txBody>
      </p:sp>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sp>
        <p:nvSpPr>
          <p:cNvPr id="7" name="مربع نص 6"/>
          <p:cNvSpPr txBox="1"/>
          <p:nvPr/>
        </p:nvSpPr>
        <p:spPr>
          <a:xfrm>
            <a:off x="685800" y="1819418"/>
            <a:ext cx="7315200" cy="3323987"/>
          </a:xfrm>
          <a:prstGeom prst="rect">
            <a:avLst/>
          </a:prstGeom>
          <a:noFill/>
        </p:spPr>
        <p:txBody>
          <a:bodyPr wrap="square" rtlCol="1">
            <a:spAutoFit/>
          </a:bodyPr>
          <a:lstStyle/>
          <a:p>
            <a:pPr marL="342900" indent="-342900">
              <a:lnSpc>
                <a:spcPct val="150000"/>
              </a:lnSpc>
              <a:buFont typeface="+mj-lt"/>
              <a:buAutoNum type="arabicPeriod"/>
            </a:pPr>
            <a:r>
              <a:rPr lang="en-US" sz="2000" dirty="0" err="1">
                <a:latin typeface="Verdana" panose="020B0604030504040204" pitchFamily="34" charset="0"/>
                <a:ea typeface="Verdana" panose="020B0604030504040204" pitchFamily="34" charset="0"/>
                <a:cs typeface="Verdana" panose="020B0604030504040204" pitchFamily="34" charset="0"/>
              </a:rPr>
              <a:t>Alsunni</a:t>
            </a:r>
            <a:r>
              <a:rPr lang="en-US" sz="2000" dirty="0">
                <a:latin typeface="Verdana" panose="020B0604030504040204" pitchFamily="34" charset="0"/>
                <a:ea typeface="Verdana" panose="020B0604030504040204" pitchFamily="34" charset="0"/>
                <a:cs typeface="Verdana" panose="020B0604030504040204" pitchFamily="34" charset="0"/>
              </a:rPr>
              <a:t> AA. Energy Drink Consumption: Beneficial and Adverse Health Effects. </a:t>
            </a:r>
            <a:r>
              <a:rPr lang="en-US" sz="2000" i="1" dirty="0" err="1">
                <a:latin typeface="Verdana" panose="020B0604030504040204" pitchFamily="34" charset="0"/>
                <a:ea typeface="Verdana" panose="020B0604030504040204" pitchFamily="34" charset="0"/>
                <a:cs typeface="Verdana" panose="020B0604030504040204" pitchFamily="34" charset="0"/>
              </a:rPr>
              <a:t>Int</a:t>
            </a:r>
            <a:r>
              <a:rPr lang="en-US" sz="2000" i="1" dirty="0">
                <a:latin typeface="Verdana" panose="020B0604030504040204" pitchFamily="34" charset="0"/>
                <a:ea typeface="Verdana" panose="020B0604030504040204" pitchFamily="34" charset="0"/>
                <a:cs typeface="Verdana" panose="020B0604030504040204" pitchFamily="34" charset="0"/>
              </a:rPr>
              <a:t> J Health </a:t>
            </a:r>
            <a:r>
              <a:rPr lang="en-US" sz="2000" i="1" dirty="0" err="1">
                <a:latin typeface="Verdana" panose="020B0604030504040204" pitchFamily="34" charset="0"/>
                <a:ea typeface="Verdana" panose="020B0604030504040204" pitchFamily="34" charset="0"/>
                <a:cs typeface="Verdana" panose="020B0604030504040204" pitchFamily="34" charset="0"/>
              </a:rPr>
              <a:t>Sci</a:t>
            </a:r>
            <a:r>
              <a:rPr lang="en-US" sz="2000" i="1" dirty="0">
                <a:latin typeface="Verdana" panose="020B0604030504040204" pitchFamily="34" charset="0"/>
                <a:ea typeface="Verdana" panose="020B0604030504040204" pitchFamily="34" charset="0"/>
                <a:cs typeface="Verdana" panose="020B0604030504040204" pitchFamily="34" charset="0"/>
              </a:rPr>
              <a:t> (</a:t>
            </a:r>
            <a:r>
              <a:rPr lang="en-US" sz="2000" i="1" dirty="0" err="1">
                <a:latin typeface="Verdana" panose="020B0604030504040204" pitchFamily="34" charset="0"/>
                <a:ea typeface="Verdana" panose="020B0604030504040204" pitchFamily="34" charset="0"/>
                <a:cs typeface="Verdana" panose="020B0604030504040204" pitchFamily="34" charset="0"/>
              </a:rPr>
              <a:t>Qassim</a:t>
            </a:r>
            <a:r>
              <a:rPr lang="en-US" sz="2000" i="1" dirty="0">
                <a:latin typeface="Verdana" panose="020B0604030504040204" pitchFamily="34" charset="0"/>
                <a:ea typeface="Verdana" panose="020B0604030504040204" pitchFamily="34" charset="0"/>
                <a:cs typeface="Verdana" panose="020B0604030504040204" pitchFamily="34" charset="0"/>
              </a:rPr>
              <a:t>)</a:t>
            </a:r>
            <a:r>
              <a:rPr lang="en-US" sz="2000" dirty="0">
                <a:latin typeface="Verdana" panose="020B0604030504040204" pitchFamily="34" charset="0"/>
                <a:ea typeface="Verdana" panose="020B0604030504040204" pitchFamily="34" charset="0"/>
                <a:cs typeface="Verdana" panose="020B0604030504040204" pitchFamily="34" charset="0"/>
              </a:rPr>
              <a:t>. 2015;9(4):468-474.</a:t>
            </a:r>
          </a:p>
          <a:p>
            <a:pPr marL="342900" indent="-342900">
              <a:lnSpc>
                <a:spcPct val="150000"/>
              </a:lnSpc>
              <a:buFont typeface="+mj-lt"/>
              <a:buAutoNum type="arabicPeriod"/>
            </a:pPr>
            <a:r>
              <a:rPr lang="en-US" sz="2000" dirty="0" err="1">
                <a:latin typeface="Verdana" panose="020B0604030504040204" pitchFamily="34" charset="0"/>
                <a:ea typeface="Verdana" panose="020B0604030504040204" pitchFamily="34" charset="0"/>
                <a:cs typeface="Verdana" panose="020B0604030504040204" pitchFamily="34" charset="0"/>
              </a:rPr>
              <a:t>Wolk</a:t>
            </a:r>
            <a:r>
              <a:rPr lang="en-US" sz="2000" dirty="0">
                <a:latin typeface="Verdana" panose="020B0604030504040204" pitchFamily="34" charset="0"/>
                <a:ea typeface="Verdana" panose="020B0604030504040204" pitchFamily="34" charset="0"/>
                <a:cs typeface="Verdana" panose="020B0604030504040204" pitchFamily="34" charset="0"/>
              </a:rPr>
              <a:t>, Brian </a:t>
            </a:r>
            <a:r>
              <a:rPr lang="en-US" sz="2000" dirty="0" err="1">
                <a:latin typeface="Verdana" panose="020B0604030504040204" pitchFamily="34" charset="0"/>
                <a:ea typeface="Verdana" panose="020B0604030504040204" pitchFamily="34" charset="0"/>
                <a:cs typeface="Verdana" panose="020B0604030504040204" pitchFamily="34" charset="0"/>
              </a:rPr>
              <a:t>J.a</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Ganetsky</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Michaelb</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Babu</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Kavita</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M.c</a:t>
            </a:r>
            <a:r>
              <a:rPr lang="en-US" sz="2000" dirty="0">
                <a:latin typeface="Verdana" panose="020B0604030504040204" pitchFamily="34" charset="0"/>
                <a:ea typeface="Verdana" panose="020B0604030504040204" pitchFamily="34" charset="0"/>
                <a:cs typeface="Verdana" panose="020B0604030504040204" pitchFamily="34" charset="0"/>
              </a:rPr>
              <a:t> Toxicity of energy drinks, Current Opinion in Pediatrics: April 2012 - Volume 24 - Issue 2 - p 243-251</a:t>
            </a:r>
          </a:p>
        </p:txBody>
      </p:sp>
      <p:sp>
        <p:nvSpPr>
          <p:cNvPr id="8" name="مربع نص 7"/>
          <p:cNvSpPr txBox="1"/>
          <p:nvPr/>
        </p:nvSpPr>
        <p:spPr>
          <a:xfrm>
            <a:off x="914400" y="6248400"/>
            <a:ext cx="418704" cy="369332"/>
          </a:xfrm>
          <a:prstGeom prst="rect">
            <a:avLst/>
          </a:prstGeom>
          <a:noFill/>
        </p:spPr>
        <p:txBody>
          <a:bodyPr wrap="none" rtlCol="1">
            <a:spAutoFit/>
          </a:bodyPr>
          <a:lstStyle/>
          <a:p>
            <a:r>
              <a:rPr lang="en-US" dirty="0"/>
              <a:t>11</a:t>
            </a:r>
            <a:endParaRPr lang="ar-SA" dirty="0"/>
          </a:p>
        </p:txBody>
      </p:sp>
    </p:spTree>
    <p:extLst>
      <p:ext uri="{BB962C8B-B14F-4D97-AF65-F5344CB8AC3E}">
        <p14:creationId xmlns:p14="http://schemas.microsoft.com/office/powerpoint/2010/main" val="4170165541"/>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3"/>
          <p:cNvPicPr>
            <a:picLocks noChangeAspect="1"/>
          </p:cNvPicPr>
          <p:nvPr/>
        </p:nvPicPr>
        <p:blipFill>
          <a:blip r:embed="rId3"/>
          <a:stretch>
            <a:fillRect/>
          </a:stretch>
        </p:blipFill>
        <p:spPr>
          <a:xfrm>
            <a:off x="1610436" y="189039"/>
            <a:ext cx="6248400" cy="4979785"/>
          </a:xfrm>
          <a:prstGeom prst="rect">
            <a:avLst/>
          </a:prstGeom>
        </p:spPr>
      </p:pic>
      <p:sp>
        <p:nvSpPr>
          <p:cNvPr id="2" name="عنوان 1"/>
          <p:cNvSpPr>
            <a:spLocks noGrp="1"/>
          </p:cNvSpPr>
          <p:nvPr>
            <p:ph type="title"/>
          </p:nvPr>
        </p:nvSpPr>
        <p:spPr>
          <a:xfrm>
            <a:off x="20472" y="1393342"/>
            <a:ext cx="9428328" cy="2233662"/>
          </a:xfrm>
        </p:spPr>
        <p:txBody>
          <a:bodyPr>
            <a:normAutofit/>
          </a:bodyPr>
          <a:lstStyle/>
          <a:p>
            <a:r>
              <a:rPr lang="en-US" sz="8000" b="1" spc="50" dirty="0">
                <a:ln w="0"/>
                <a:solidFill>
                  <a:schemeClr val="bg2"/>
                </a:solidFill>
                <a:effectLst>
                  <a:innerShdw blurRad="63500" dist="50800" dir="13500000">
                    <a:srgbClr val="000000">
                      <a:alpha val="50000"/>
                    </a:srgbClr>
                  </a:innerShdw>
                </a:effectLst>
              </a:rPr>
              <a:t>Thank you</a:t>
            </a:r>
            <a:endParaRPr lang="ar-SA" sz="8000" b="1" spc="50" dirty="0">
              <a:ln w="0"/>
              <a:solidFill>
                <a:schemeClr val="bg2"/>
              </a:solidFill>
              <a:effectLst>
                <a:innerShdw blurRad="63500" dist="50800" dir="13500000">
                  <a:srgbClr val="000000">
                    <a:alpha val="50000"/>
                  </a:srgbClr>
                </a:innerShdw>
              </a:effectLst>
            </a:endParaRPr>
          </a:p>
        </p:txBody>
      </p:sp>
      <p:pic>
        <p:nvPicPr>
          <p:cNvPr id="4" name="عنصر نائب للمحتوى 3"/>
          <p:cNvPicPr>
            <a:picLocks noGrp="1" noChangeAspect="1"/>
          </p:cNvPicPr>
          <p:nvPr>
            <p:ph idx="1"/>
          </p:nvPr>
        </p:nvPicPr>
        <p:blipFill>
          <a:blip r:embed="rId3"/>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4"/>
          <a:stretch>
            <a:fillRect/>
          </a:stretch>
        </p:blipFill>
        <p:spPr>
          <a:xfrm rot="20538177">
            <a:off x="6015778" y="4035314"/>
            <a:ext cx="5157663" cy="4285859"/>
          </a:xfrm>
          <a:prstGeom prst="rect">
            <a:avLst/>
          </a:prstGeom>
        </p:spPr>
      </p:pic>
      <p:sp>
        <p:nvSpPr>
          <p:cNvPr id="8" name="مربع نص 7"/>
          <p:cNvSpPr txBox="1"/>
          <p:nvPr/>
        </p:nvSpPr>
        <p:spPr>
          <a:xfrm>
            <a:off x="914400" y="6248400"/>
            <a:ext cx="418704" cy="369332"/>
          </a:xfrm>
          <a:prstGeom prst="rect">
            <a:avLst/>
          </a:prstGeom>
          <a:noFill/>
        </p:spPr>
        <p:txBody>
          <a:bodyPr wrap="none" rtlCol="1">
            <a:spAutoFit/>
          </a:bodyPr>
          <a:lstStyle/>
          <a:p>
            <a:r>
              <a:rPr lang="en-US" dirty="0"/>
              <a:t>12</a:t>
            </a:r>
            <a:endParaRPr lang="ar-SA" dirty="0"/>
          </a:p>
        </p:txBody>
      </p:sp>
    </p:spTree>
    <p:extLst>
      <p:ext uri="{BB962C8B-B14F-4D97-AF65-F5344CB8AC3E}">
        <p14:creationId xmlns:p14="http://schemas.microsoft.com/office/powerpoint/2010/main" val="1663926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427432" y="3882914"/>
            <a:ext cx="5157663" cy="4285859"/>
          </a:xfrm>
          <a:prstGeom prst="rect">
            <a:avLst/>
          </a:prstGeom>
        </p:spPr>
      </p:pic>
      <p:pic>
        <p:nvPicPr>
          <p:cNvPr id="6" name="عنصر نائب للمحتوى 3"/>
          <p:cNvPicPr>
            <a:picLocks noChangeAspect="1"/>
          </p:cNvPicPr>
          <p:nvPr/>
        </p:nvPicPr>
        <p:blipFill>
          <a:blip r:embed="rId2"/>
          <a:stretch>
            <a:fillRect/>
          </a:stretch>
        </p:blipFill>
        <p:spPr>
          <a:xfrm>
            <a:off x="-228601" y="-762000"/>
            <a:ext cx="4023709" cy="3206774"/>
          </a:xfrm>
          <a:prstGeom prst="rect">
            <a:avLst/>
          </a:prstGeom>
        </p:spPr>
      </p:pic>
      <p:sp>
        <p:nvSpPr>
          <p:cNvPr id="2" name="عنوان 1"/>
          <p:cNvSpPr>
            <a:spLocks noGrp="1"/>
          </p:cNvSpPr>
          <p:nvPr>
            <p:ph type="title"/>
          </p:nvPr>
        </p:nvSpPr>
        <p:spPr>
          <a:xfrm>
            <a:off x="-2331547" y="266476"/>
            <a:ext cx="8229600" cy="1143000"/>
          </a:xfrm>
        </p:spPr>
        <p:txBody>
          <a:bodyPr>
            <a:normAutofit/>
          </a:bodyPr>
          <a:lstStyle/>
          <a:p>
            <a:r>
              <a:rPr lang="en-US" sz="3600" b="1" spc="50" dirty="0">
                <a:ln w="0"/>
                <a:solidFill>
                  <a:schemeClr val="bg2"/>
                </a:solidFill>
                <a:effectLst>
                  <a:innerShdw blurRad="63500" dist="50800" dir="13500000">
                    <a:srgbClr val="000000">
                      <a:alpha val="50000"/>
                    </a:srgbClr>
                  </a:innerShdw>
                </a:effectLst>
                <a:latin typeface="Verdana" panose="020B0604030504040204" pitchFamily="34" charset="0"/>
                <a:ea typeface="Verdana" panose="020B0604030504040204" pitchFamily="34" charset="0"/>
                <a:cs typeface="Verdana" panose="020B0604030504040204" pitchFamily="34" charset="0"/>
              </a:rPr>
              <a:t>Objectives </a:t>
            </a:r>
            <a:endParaRPr lang="ar-SA" sz="3600" dirty="0">
              <a:solidFill>
                <a:schemeClr val="tx2">
                  <a:lumMod val="50000"/>
                </a:schemeClr>
              </a:solidFill>
              <a:latin typeface="Verdana" panose="020B0604030504040204" pitchFamily="34" charset="0"/>
              <a:ea typeface="Verdana" panose="020B0604030504040204" pitchFamily="34" charset="0"/>
            </a:endParaRPr>
          </a:p>
        </p:txBody>
      </p:sp>
      <p:sp>
        <p:nvSpPr>
          <p:cNvPr id="7" name="مربع نص 6"/>
          <p:cNvSpPr txBox="1"/>
          <p:nvPr/>
        </p:nvSpPr>
        <p:spPr>
          <a:xfrm>
            <a:off x="448872" y="1592282"/>
            <a:ext cx="7467600" cy="3970318"/>
          </a:xfrm>
          <a:prstGeom prst="rect">
            <a:avLst/>
          </a:prstGeom>
          <a:noFill/>
        </p:spPr>
        <p:txBody>
          <a:bodyPr wrap="square" rtlCol="1">
            <a:spAutoFit/>
          </a:bodyPr>
          <a:lstStyle/>
          <a:p>
            <a:pPr marL="342900" indent="-342900">
              <a:lnSpc>
                <a:spcPct val="150000"/>
              </a:lnSpc>
              <a:buFont typeface="Wingdings" panose="05000000000000000000" pitchFamily="2" charset="2"/>
              <a:buChar char="v"/>
            </a:pPr>
            <a:r>
              <a:rPr lang="en-US" sz="2400" dirty="0"/>
              <a:t>Outline component of energy drinks .</a:t>
            </a:r>
          </a:p>
          <a:p>
            <a:pPr marL="342900" indent="-342900">
              <a:lnSpc>
                <a:spcPct val="150000"/>
              </a:lnSpc>
              <a:buFont typeface="Wingdings" panose="05000000000000000000" pitchFamily="2" charset="2"/>
              <a:buChar char="v"/>
            </a:pPr>
            <a:endParaRPr lang="en-US" sz="2400" dirty="0"/>
          </a:p>
          <a:p>
            <a:pPr marL="342900" indent="-342900">
              <a:lnSpc>
                <a:spcPct val="150000"/>
              </a:lnSpc>
              <a:buFont typeface="Wingdings" panose="05000000000000000000" pitchFamily="2" charset="2"/>
              <a:buChar char="v"/>
            </a:pPr>
            <a:r>
              <a:rPr lang="en-US" sz="2400" dirty="0"/>
              <a:t>What desirable effects of energy drink.</a:t>
            </a:r>
          </a:p>
          <a:p>
            <a:pPr marL="342900" indent="-342900">
              <a:lnSpc>
                <a:spcPct val="150000"/>
              </a:lnSpc>
              <a:buFont typeface="Wingdings" panose="05000000000000000000" pitchFamily="2" charset="2"/>
              <a:buChar char="v"/>
            </a:pPr>
            <a:endParaRPr lang="en-US" sz="2400" dirty="0"/>
          </a:p>
          <a:p>
            <a:pPr marL="342900" indent="-342900">
              <a:lnSpc>
                <a:spcPct val="150000"/>
              </a:lnSpc>
              <a:buFont typeface="Wingdings" panose="05000000000000000000" pitchFamily="2" charset="2"/>
              <a:buChar char="v"/>
            </a:pPr>
            <a:r>
              <a:rPr lang="en-US" sz="2400" dirty="0"/>
              <a:t>Outline the side effect of excessive use of energy drink.</a:t>
            </a:r>
          </a:p>
          <a:p>
            <a:pPr marL="342900" indent="-342900">
              <a:lnSpc>
                <a:spcPct val="150000"/>
              </a:lnSpc>
              <a:buFont typeface="Wingdings" panose="05000000000000000000" pitchFamily="2" charset="2"/>
              <a:buChar char="v"/>
            </a:pPr>
            <a:endParaRPr lang="en-US" sz="2400" dirty="0"/>
          </a:p>
          <a:p>
            <a:pPr marL="342900" indent="-342900">
              <a:lnSpc>
                <a:spcPct val="150000"/>
              </a:lnSpc>
              <a:buFont typeface="Wingdings" panose="05000000000000000000" pitchFamily="2" charset="2"/>
              <a:buChar char="v"/>
            </a:pPr>
            <a:r>
              <a:rPr lang="en-US" sz="2400" dirty="0"/>
              <a:t>List the natural alternative to energy drink.</a:t>
            </a:r>
          </a:p>
        </p:txBody>
      </p:sp>
      <p:sp>
        <p:nvSpPr>
          <p:cNvPr id="8" name="مربع نص 7"/>
          <p:cNvSpPr txBox="1"/>
          <p:nvPr/>
        </p:nvSpPr>
        <p:spPr>
          <a:xfrm>
            <a:off x="914400" y="6248400"/>
            <a:ext cx="301686" cy="369332"/>
          </a:xfrm>
          <a:prstGeom prst="rect">
            <a:avLst/>
          </a:prstGeom>
          <a:noFill/>
        </p:spPr>
        <p:txBody>
          <a:bodyPr wrap="none" rtlCol="1">
            <a:spAutoFit/>
          </a:bodyPr>
          <a:lstStyle/>
          <a:p>
            <a:r>
              <a:rPr lang="en-US" dirty="0"/>
              <a:t>1</a:t>
            </a:r>
            <a:endParaRPr lang="ar-SA" dirty="0"/>
          </a:p>
        </p:txBody>
      </p:sp>
    </p:spTree>
    <p:extLst>
      <p:ext uri="{BB962C8B-B14F-4D97-AF65-F5344CB8AC3E}">
        <p14:creationId xmlns:p14="http://schemas.microsoft.com/office/powerpoint/2010/main" val="250814592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stretch>
            <a:fillRect/>
          </a:stretch>
        </p:blipFill>
        <p:spPr>
          <a:xfrm rot="20212074">
            <a:off x="-1208256" y="4928653"/>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pic>
        <p:nvPicPr>
          <p:cNvPr id="7" name="عنصر نائب للمحتوى 3"/>
          <p:cNvPicPr>
            <a:picLocks noChangeAspect="1"/>
          </p:cNvPicPr>
          <p:nvPr/>
        </p:nvPicPr>
        <p:blipFill>
          <a:blip r:embed="rId2"/>
          <a:stretch>
            <a:fillRect/>
          </a:stretch>
        </p:blipFill>
        <p:spPr>
          <a:xfrm>
            <a:off x="1411110" y="0"/>
            <a:ext cx="6818489" cy="6617732"/>
          </a:xfrm>
          <a:prstGeom prst="rect">
            <a:avLst/>
          </a:prstGeom>
        </p:spPr>
      </p:pic>
      <p:sp>
        <p:nvSpPr>
          <p:cNvPr id="2" name="عنوان 1"/>
          <p:cNvSpPr>
            <a:spLocks noGrp="1"/>
          </p:cNvSpPr>
          <p:nvPr>
            <p:ph type="title"/>
          </p:nvPr>
        </p:nvSpPr>
        <p:spPr>
          <a:xfrm>
            <a:off x="-1" y="-1451429"/>
            <a:ext cx="9356531" cy="9149184"/>
          </a:xfrm>
        </p:spPr>
        <p:txBody>
          <a:bodyPr>
            <a:normAutofit/>
          </a:bodyPr>
          <a:lstStyle/>
          <a:p>
            <a:r>
              <a:rPr lang="en-US" sz="4000" b="1" spc="50" dirty="0">
                <a:ln w="0"/>
                <a:solidFill>
                  <a:schemeClr val="bg2"/>
                </a:solidFill>
                <a:effectLst>
                  <a:innerShdw blurRad="63500" dist="50800" dir="13500000">
                    <a:srgbClr val="000000">
                      <a:alpha val="50000"/>
                    </a:srgbClr>
                  </a:innerShdw>
                </a:effectLst>
              </a:rPr>
              <a:t>Introduction  </a:t>
            </a:r>
            <a:endParaRPr lang="ar-SA" sz="4000" b="1" dirty="0"/>
          </a:p>
        </p:txBody>
      </p:sp>
      <p:sp>
        <p:nvSpPr>
          <p:cNvPr id="8" name="مربع نص 7"/>
          <p:cNvSpPr txBox="1"/>
          <p:nvPr/>
        </p:nvSpPr>
        <p:spPr>
          <a:xfrm>
            <a:off x="914400" y="6248400"/>
            <a:ext cx="301686" cy="369332"/>
          </a:xfrm>
          <a:prstGeom prst="rect">
            <a:avLst/>
          </a:prstGeom>
          <a:noFill/>
        </p:spPr>
        <p:txBody>
          <a:bodyPr wrap="none" rtlCol="1">
            <a:spAutoFit/>
          </a:bodyPr>
          <a:lstStyle/>
          <a:p>
            <a:r>
              <a:rPr lang="en-US" dirty="0"/>
              <a:t>2</a:t>
            </a:r>
            <a:endParaRPr lang="ar-SA" dirty="0"/>
          </a:p>
        </p:txBody>
      </p:sp>
    </p:spTree>
    <p:extLst>
      <p:ext uri="{BB962C8B-B14F-4D97-AF65-F5344CB8AC3E}">
        <p14:creationId xmlns:p14="http://schemas.microsoft.com/office/powerpoint/2010/main" val="1626674684"/>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pic>
        <p:nvPicPr>
          <p:cNvPr id="6" name="Google Shape;1947;p44"/>
          <p:cNvPicPr preferRelativeResize="0"/>
          <p:nvPr/>
        </p:nvPicPr>
        <p:blipFill rotWithShape="1">
          <a:blip r:embed="rId4">
            <a:alphaModFix/>
          </a:blip>
          <a:srcRect l="21665" t="19582" r="10758" b="19582"/>
          <a:stretch/>
        </p:blipFill>
        <p:spPr>
          <a:xfrm>
            <a:off x="0" y="0"/>
            <a:ext cx="9144000" cy="7315200"/>
          </a:xfrm>
          <a:prstGeom prst="rect">
            <a:avLst/>
          </a:prstGeom>
          <a:noFill/>
          <a:ln>
            <a:noFill/>
          </a:ln>
        </p:spPr>
      </p:pic>
    </p:spTree>
    <p:extLst>
      <p:ext uri="{BB962C8B-B14F-4D97-AF65-F5344CB8AC3E}">
        <p14:creationId xmlns:p14="http://schemas.microsoft.com/office/powerpoint/2010/main" val="2889120374"/>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3"/>
          <p:cNvPicPr>
            <a:picLocks noChangeAspect="1"/>
          </p:cNvPicPr>
          <p:nvPr/>
        </p:nvPicPr>
        <p:blipFill>
          <a:blip r:embed="rId2"/>
          <a:stretch>
            <a:fillRect/>
          </a:stretch>
        </p:blipFill>
        <p:spPr>
          <a:xfrm>
            <a:off x="2560145" y="-757249"/>
            <a:ext cx="4023709" cy="3206774"/>
          </a:xfrm>
          <a:prstGeom prst="rect">
            <a:avLst/>
          </a:prstGeom>
        </p:spPr>
      </p:pic>
      <p:sp>
        <p:nvSpPr>
          <p:cNvPr id="2" name="عنوان 1"/>
          <p:cNvSpPr>
            <a:spLocks noGrp="1"/>
          </p:cNvSpPr>
          <p:nvPr>
            <p:ph type="title"/>
          </p:nvPr>
        </p:nvSpPr>
        <p:spPr>
          <a:xfrm>
            <a:off x="457199" y="187811"/>
            <a:ext cx="8229600" cy="1143000"/>
          </a:xfrm>
        </p:spPr>
        <p:txBody>
          <a:bodyPr>
            <a:normAutofit/>
          </a:bodyPr>
          <a:lstStyle/>
          <a:p>
            <a:r>
              <a:rPr lang="en-US" sz="3600" b="1" spc="50" dirty="0">
                <a:ln w="0"/>
                <a:solidFill>
                  <a:schemeClr val="bg2"/>
                </a:solidFill>
                <a:effectLst>
                  <a:innerShdw blurRad="63500" dist="50800" dir="13500000">
                    <a:srgbClr val="000000">
                      <a:alpha val="50000"/>
                    </a:srgbClr>
                  </a:innerShdw>
                </a:effectLst>
              </a:rPr>
              <a:t>Component </a:t>
            </a:r>
            <a:endParaRPr lang="ar-SA" sz="4000" b="1" spc="50" dirty="0">
              <a:ln w="0"/>
              <a:solidFill>
                <a:schemeClr val="bg2"/>
              </a:solidFill>
              <a:effectLst>
                <a:innerShdw blurRad="63500" dist="50800" dir="13500000">
                  <a:srgbClr val="000000">
                    <a:alpha val="50000"/>
                  </a:srgbClr>
                </a:innerShdw>
              </a:effectLst>
            </a:endParaRPr>
          </a:p>
        </p:txBody>
      </p:sp>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sp>
        <p:nvSpPr>
          <p:cNvPr id="3" name="مربع نص 2"/>
          <p:cNvSpPr txBox="1"/>
          <p:nvPr/>
        </p:nvSpPr>
        <p:spPr>
          <a:xfrm>
            <a:off x="560145" y="1946890"/>
            <a:ext cx="8035601" cy="2804357"/>
          </a:xfrm>
          <a:prstGeom prst="rect">
            <a:avLst/>
          </a:prstGeom>
          <a:noFill/>
        </p:spPr>
        <p:txBody>
          <a:bodyPr wrap="square" rtlCol="1">
            <a:spAutoFit/>
          </a:bodyPr>
          <a:lstStyle/>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Most energy drinks contain large amounts of caffeine, added sugar, vitamins such as B vitamins, legal stimulants such as </a:t>
            </a:r>
            <a:r>
              <a:rPr lang="en-US" sz="2000" dirty="0" err="1">
                <a:latin typeface="Verdana" panose="020B0604030504040204" pitchFamily="34" charset="0"/>
                <a:ea typeface="Verdana" panose="020B0604030504040204" pitchFamily="34" charset="0"/>
                <a:cs typeface="Verdana" panose="020B0604030504040204" pitchFamily="34" charset="0"/>
              </a:rPr>
              <a:t>guarana</a:t>
            </a:r>
            <a:r>
              <a:rPr lang="en-US" sz="2000" dirty="0">
                <a:latin typeface="Verdana" panose="020B0604030504040204" pitchFamily="34" charset="0"/>
                <a:ea typeface="Verdana" panose="020B0604030504040204" pitchFamily="34" charset="0"/>
                <a:cs typeface="Verdana" panose="020B0604030504040204" pitchFamily="34" charset="0"/>
              </a:rPr>
              <a:t> (a plant that grows in the Amazon region), </a:t>
            </a:r>
            <a:r>
              <a:rPr lang="en-US" sz="2000" dirty="0" err="1">
                <a:latin typeface="Verdana" panose="020B0604030504040204" pitchFamily="34" charset="0"/>
                <a:ea typeface="Verdana" panose="020B0604030504040204" pitchFamily="34" charset="0"/>
                <a:cs typeface="Verdana" panose="020B0604030504040204" pitchFamily="34" charset="0"/>
              </a:rPr>
              <a:t>taurine</a:t>
            </a:r>
            <a:r>
              <a:rPr lang="en-US" sz="2000" dirty="0">
                <a:latin typeface="Verdana" panose="020B0604030504040204" pitchFamily="34" charset="0"/>
                <a:ea typeface="Verdana" panose="020B0604030504040204" pitchFamily="34" charset="0"/>
                <a:cs typeface="Verdana" panose="020B0604030504040204" pitchFamily="34" charset="0"/>
              </a:rPr>
              <a:t>, an amino acid naturally found in meat and fish, and </a:t>
            </a:r>
            <a:r>
              <a:rPr lang="en-US" sz="2000" dirty="0" err="1">
                <a:latin typeface="Verdana" panose="020B0604030504040204" pitchFamily="34" charset="0"/>
                <a:ea typeface="Verdana" panose="020B0604030504040204" pitchFamily="34" charset="0"/>
                <a:cs typeface="Verdana" panose="020B0604030504040204" pitchFamily="34" charset="0"/>
              </a:rPr>
              <a:t>carnitine</a:t>
            </a:r>
            <a:r>
              <a:rPr lang="en-US" sz="2000" dirty="0">
                <a:latin typeface="Verdana" panose="020B0604030504040204" pitchFamily="34" charset="0"/>
                <a:ea typeface="Verdana" panose="020B0604030504040204" pitchFamily="34" charset="0"/>
                <a:cs typeface="Verdana" panose="020B0604030504040204" pitchFamily="34" charset="0"/>
              </a:rPr>
              <a:t>, a substance found in the body that helps regulate metabolism.  Converting fat into energy</a:t>
            </a:r>
            <a:endParaRPr lang="ar-SA" sz="2000" dirty="0">
              <a:latin typeface="Verdana" panose="020B0604030504040204" pitchFamily="34" charset="0"/>
              <a:ea typeface="Verdana" panose="020B0604030504040204" pitchFamily="34" charset="0"/>
            </a:endParaRPr>
          </a:p>
        </p:txBody>
      </p:sp>
      <p:sp>
        <p:nvSpPr>
          <p:cNvPr id="7" name="مربع نص 6"/>
          <p:cNvSpPr txBox="1"/>
          <p:nvPr/>
        </p:nvSpPr>
        <p:spPr>
          <a:xfrm>
            <a:off x="914400" y="6248400"/>
            <a:ext cx="301686" cy="369332"/>
          </a:xfrm>
          <a:prstGeom prst="rect">
            <a:avLst/>
          </a:prstGeom>
          <a:noFill/>
        </p:spPr>
        <p:txBody>
          <a:bodyPr wrap="none" rtlCol="1">
            <a:spAutoFit/>
          </a:bodyPr>
          <a:lstStyle/>
          <a:p>
            <a:r>
              <a:rPr lang="en-US" dirty="0"/>
              <a:t>3</a:t>
            </a:r>
            <a:endParaRPr lang="ar-SA" dirty="0"/>
          </a:p>
        </p:txBody>
      </p:sp>
    </p:spTree>
    <p:extLst>
      <p:ext uri="{BB962C8B-B14F-4D97-AF65-F5344CB8AC3E}">
        <p14:creationId xmlns:p14="http://schemas.microsoft.com/office/powerpoint/2010/main" val="18980515"/>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3"/>
          <p:cNvPicPr>
            <a:picLocks noChangeAspect="1"/>
          </p:cNvPicPr>
          <p:nvPr/>
        </p:nvPicPr>
        <p:blipFill>
          <a:blip r:embed="rId2"/>
          <a:stretch>
            <a:fillRect/>
          </a:stretch>
        </p:blipFill>
        <p:spPr>
          <a:xfrm>
            <a:off x="2362200" y="-820534"/>
            <a:ext cx="4709509" cy="2955154"/>
          </a:xfrm>
          <a:prstGeom prst="rect">
            <a:avLst/>
          </a:prstGeom>
        </p:spPr>
      </p:pic>
      <p:sp>
        <p:nvSpPr>
          <p:cNvPr id="2" name="عنوان 1"/>
          <p:cNvSpPr>
            <a:spLocks noGrp="1"/>
          </p:cNvSpPr>
          <p:nvPr>
            <p:ph type="title"/>
          </p:nvPr>
        </p:nvSpPr>
        <p:spPr>
          <a:xfrm>
            <a:off x="602154" y="-17060"/>
            <a:ext cx="8229600" cy="1143000"/>
          </a:xfrm>
        </p:spPr>
        <p:txBody>
          <a:bodyPr>
            <a:normAutofit/>
          </a:bodyPr>
          <a:lstStyle/>
          <a:p>
            <a:r>
              <a:rPr lang="en-US" sz="4000" b="1" spc="50" dirty="0">
                <a:ln w="0"/>
                <a:solidFill>
                  <a:schemeClr val="bg2"/>
                </a:solidFill>
                <a:effectLst>
                  <a:innerShdw blurRad="63500" dist="50800" dir="13500000">
                    <a:srgbClr val="000000">
                      <a:alpha val="50000"/>
                    </a:srgbClr>
                  </a:innerShdw>
                </a:effectLst>
              </a:rPr>
              <a:t>Desirable Effects</a:t>
            </a:r>
            <a:endParaRPr lang="ar-SA" sz="4000" b="1" spc="50" dirty="0">
              <a:ln w="0"/>
              <a:solidFill>
                <a:schemeClr val="bg2"/>
              </a:solidFill>
              <a:effectLst>
                <a:innerShdw blurRad="63500" dist="50800" dir="13500000">
                  <a:srgbClr val="000000">
                    <a:alpha val="50000"/>
                  </a:srgbClr>
                </a:innerShdw>
              </a:effectLst>
            </a:endParaRPr>
          </a:p>
        </p:txBody>
      </p:sp>
      <p:pic>
        <p:nvPicPr>
          <p:cNvPr id="4" name="عنصر نائب للمحتوى 3"/>
          <p:cNvPicPr>
            <a:picLocks noGrp="1" noChangeAspect="1"/>
          </p:cNvPicPr>
          <p:nvPr>
            <p:ph idx="1"/>
          </p:nvPr>
        </p:nvPicPr>
        <p:blipFill>
          <a:blip r:embed="rId2"/>
          <a:stretch>
            <a:fillRect/>
          </a:stretch>
        </p:blipFill>
        <p:spPr>
          <a:xfrm rot="20212074">
            <a:off x="-1854010" y="5254613"/>
            <a:ext cx="4023709" cy="3206774"/>
          </a:xfrm>
          <a:prstGeom prst="rect">
            <a:avLst/>
          </a:prstGeom>
        </p:spPr>
      </p:pic>
      <p:pic>
        <p:nvPicPr>
          <p:cNvPr id="5" name="صورة 4"/>
          <p:cNvPicPr>
            <a:picLocks noChangeAspect="1"/>
          </p:cNvPicPr>
          <p:nvPr/>
        </p:nvPicPr>
        <p:blipFill>
          <a:blip r:embed="rId3"/>
          <a:stretch>
            <a:fillRect/>
          </a:stretch>
        </p:blipFill>
        <p:spPr>
          <a:xfrm rot="20538177">
            <a:off x="6982735" y="4763001"/>
            <a:ext cx="4322529" cy="3591888"/>
          </a:xfrm>
          <a:prstGeom prst="rect">
            <a:avLst/>
          </a:prstGeom>
        </p:spPr>
      </p:pic>
      <p:sp>
        <p:nvSpPr>
          <p:cNvPr id="3" name="مربع نص 2"/>
          <p:cNvSpPr txBox="1"/>
          <p:nvPr/>
        </p:nvSpPr>
        <p:spPr>
          <a:xfrm>
            <a:off x="0" y="1638162"/>
            <a:ext cx="8534400" cy="4247317"/>
          </a:xfrm>
          <a:prstGeom prst="rect">
            <a:avLst/>
          </a:prstGeom>
          <a:noFill/>
        </p:spPr>
        <p:txBody>
          <a:bodyPr wrap="square" rtlCol="1">
            <a:spAutoFit/>
          </a:bodyPr>
          <a:lstStyle/>
          <a:p>
            <a:pPr>
              <a:lnSpc>
                <a:spcPct val="150000"/>
              </a:lnSpc>
            </a:pPr>
            <a:r>
              <a:rPr lang="en-US" sz="2000" dirty="0"/>
              <a:t>It gives the body a relatively high dose of nutrients from the most effective compound, </a:t>
            </a:r>
            <a:r>
              <a:rPr lang="en-US" sz="2000" b="1" dirty="0"/>
              <a:t>caffeine</a:t>
            </a:r>
            <a:r>
              <a:rPr lang="en-US" sz="2000" dirty="0"/>
              <a:t>, which is one of the most common nervous system stimulants in human food. </a:t>
            </a:r>
          </a:p>
          <a:p>
            <a:pPr>
              <a:lnSpc>
                <a:spcPct val="150000"/>
              </a:lnSpc>
            </a:pPr>
            <a:r>
              <a:rPr lang="en-US" sz="2000" b="1" dirty="0"/>
              <a:t>Caffeine</a:t>
            </a:r>
            <a:r>
              <a:rPr lang="en-US" sz="2000" dirty="0"/>
              <a:t> reaches its highest levels in the blood 12-30 minutes after ingestion,</a:t>
            </a:r>
            <a:endParaRPr lang="ar-SA" sz="2000" dirty="0"/>
          </a:p>
        </p:txBody>
      </p:sp>
      <p:sp>
        <p:nvSpPr>
          <p:cNvPr id="7" name="مربع نص 6"/>
          <p:cNvSpPr txBox="1"/>
          <p:nvPr/>
        </p:nvSpPr>
        <p:spPr>
          <a:xfrm>
            <a:off x="914400" y="6248400"/>
            <a:ext cx="301686" cy="369332"/>
          </a:xfrm>
          <a:prstGeom prst="rect">
            <a:avLst/>
          </a:prstGeom>
          <a:noFill/>
        </p:spPr>
        <p:txBody>
          <a:bodyPr wrap="none" rtlCol="1">
            <a:spAutoFit/>
          </a:bodyPr>
          <a:lstStyle/>
          <a:p>
            <a:r>
              <a:rPr lang="en-US" dirty="0"/>
              <a:t>4</a:t>
            </a:r>
            <a:endParaRPr lang="ar-SA" dirty="0"/>
          </a:p>
        </p:txBody>
      </p:sp>
    </p:spTree>
    <p:extLst>
      <p:ext uri="{BB962C8B-B14F-4D97-AF65-F5344CB8AC3E}">
        <p14:creationId xmlns:p14="http://schemas.microsoft.com/office/powerpoint/2010/main" val="2413406066"/>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3"/>
          <p:cNvPicPr>
            <a:picLocks noChangeAspect="1"/>
          </p:cNvPicPr>
          <p:nvPr/>
        </p:nvPicPr>
        <p:blipFill>
          <a:blip r:embed="rId2"/>
          <a:stretch>
            <a:fillRect/>
          </a:stretch>
        </p:blipFill>
        <p:spPr>
          <a:xfrm>
            <a:off x="2560145" y="-990600"/>
            <a:ext cx="4023709" cy="3206774"/>
          </a:xfrm>
          <a:prstGeom prst="rect">
            <a:avLst/>
          </a:prstGeom>
        </p:spPr>
      </p:pic>
      <p:sp>
        <p:nvSpPr>
          <p:cNvPr id="2" name="عنوان 1"/>
          <p:cNvSpPr>
            <a:spLocks noGrp="1"/>
          </p:cNvSpPr>
          <p:nvPr>
            <p:ph type="title"/>
          </p:nvPr>
        </p:nvSpPr>
        <p:spPr>
          <a:xfrm>
            <a:off x="457199" y="-34913"/>
            <a:ext cx="8229600" cy="1143000"/>
          </a:xfrm>
        </p:spPr>
        <p:txBody>
          <a:bodyPr/>
          <a:lstStyle/>
          <a:p>
            <a:r>
              <a:rPr lang="en-US" b="1" spc="50" dirty="0">
                <a:ln w="0"/>
                <a:solidFill>
                  <a:schemeClr val="bg2"/>
                </a:solidFill>
                <a:effectLst>
                  <a:innerShdw blurRad="63500" dist="50800" dir="13500000">
                    <a:srgbClr val="000000">
                      <a:alpha val="50000"/>
                    </a:srgbClr>
                  </a:innerShdw>
                </a:effectLst>
              </a:rPr>
              <a:t>Side Effect</a:t>
            </a:r>
            <a:endParaRPr lang="ar-SA" b="1" spc="50" dirty="0">
              <a:ln w="0"/>
              <a:solidFill>
                <a:schemeClr val="bg2"/>
              </a:solidFill>
              <a:effectLst>
                <a:innerShdw blurRad="63500" dist="50800" dir="13500000">
                  <a:srgbClr val="000000">
                    <a:alpha val="50000"/>
                  </a:srgbClr>
                </a:innerShdw>
              </a:effectLst>
            </a:endParaRPr>
          </a:p>
        </p:txBody>
      </p:sp>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sp>
        <p:nvSpPr>
          <p:cNvPr id="3" name="مربع نص 2"/>
          <p:cNvSpPr txBox="1"/>
          <p:nvPr/>
        </p:nvSpPr>
        <p:spPr>
          <a:xfrm>
            <a:off x="152400" y="1907829"/>
            <a:ext cx="9144000" cy="2400657"/>
          </a:xfrm>
          <a:prstGeom prst="rect">
            <a:avLst/>
          </a:prstGeom>
          <a:noFill/>
        </p:spPr>
        <p:txBody>
          <a:bodyPr wrap="square" rtlCol="1">
            <a:spAutoFit/>
          </a:bodyPr>
          <a:lstStyle/>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1. Energy drinks are bad for heart:</a:t>
            </a:r>
          </a:p>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 Caffeine is the main ingredient in energy drinks thanks to its ability to increase alertness.  When caffeine is taken in large amounts over 400 mg per day, it can cause heart palpitations, high blood pressure, increased heart rate, and heart rhythm disturbances.</a:t>
            </a:r>
          </a:p>
        </p:txBody>
      </p:sp>
      <p:sp>
        <p:nvSpPr>
          <p:cNvPr id="7" name="مربع نص 6"/>
          <p:cNvSpPr txBox="1"/>
          <p:nvPr/>
        </p:nvSpPr>
        <p:spPr>
          <a:xfrm>
            <a:off x="914400" y="6248400"/>
            <a:ext cx="301686" cy="369332"/>
          </a:xfrm>
          <a:prstGeom prst="rect">
            <a:avLst/>
          </a:prstGeom>
          <a:noFill/>
        </p:spPr>
        <p:txBody>
          <a:bodyPr wrap="none" rtlCol="1">
            <a:spAutoFit/>
          </a:bodyPr>
          <a:lstStyle/>
          <a:p>
            <a:r>
              <a:rPr lang="en-US" dirty="0"/>
              <a:t>5</a:t>
            </a:r>
            <a:endParaRPr lang="ar-SA" dirty="0"/>
          </a:p>
        </p:txBody>
      </p:sp>
    </p:spTree>
    <p:extLst>
      <p:ext uri="{BB962C8B-B14F-4D97-AF65-F5344CB8AC3E}">
        <p14:creationId xmlns:p14="http://schemas.microsoft.com/office/powerpoint/2010/main" val="3498475449"/>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3"/>
          <p:cNvPicPr>
            <a:picLocks noChangeAspect="1"/>
          </p:cNvPicPr>
          <p:nvPr/>
        </p:nvPicPr>
        <p:blipFill>
          <a:blip r:embed="rId2"/>
          <a:stretch>
            <a:fillRect/>
          </a:stretch>
        </p:blipFill>
        <p:spPr>
          <a:xfrm>
            <a:off x="2560145" y="-990600"/>
            <a:ext cx="4023709" cy="3206774"/>
          </a:xfrm>
          <a:prstGeom prst="rect">
            <a:avLst/>
          </a:prstGeom>
        </p:spPr>
      </p:pic>
      <p:sp>
        <p:nvSpPr>
          <p:cNvPr id="2" name="عنوان 1"/>
          <p:cNvSpPr>
            <a:spLocks noGrp="1"/>
          </p:cNvSpPr>
          <p:nvPr>
            <p:ph type="title"/>
          </p:nvPr>
        </p:nvSpPr>
        <p:spPr>
          <a:xfrm>
            <a:off x="457199" y="-34913"/>
            <a:ext cx="8229600" cy="1143000"/>
          </a:xfrm>
        </p:spPr>
        <p:txBody>
          <a:bodyPr/>
          <a:lstStyle/>
          <a:p>
            <a:r>
              <a:rPr lang="en-US" b="1" spc="50" dirty="0">
                <a:ln w="0"/>
                <a:solidFill>
                  <a:schemeClr val="bg2"/>
                </a:solidFill>
                <a:effectLst>
                  <a:innerShdw blurRad="63500" dist="50800" dir="13500000">
                    <a:srgbClr val="000000">
                      <a:alpha val="50000"/>
                    </a:srgbClr>
                  </a:innerShdw>
                </a:effectLst>
              </a:rPr>
              <a:t>Side Effect</a:t>
            </a:r>
            <a:endParaRPr lang="ar-SA" b="1" spc="50" dirty="0">
              <a:ln w="0"/>
              <a:solidFill>
                <a:schemeClr val="bg2"/>
              </a:solidFill>
              <a:effectLst>
                <a:innerShdw blurRad="63500" dist="50800" dir="13500000">
                  <a:srgbClr val="000000">
                    <a:alpha val="50000"/>
                  </a:srgbClr>
                </a:innerShdw>
              </a:effectLst>
            </a:endParaRPr>
          </a:p>
        </p:txBody>
      </p:sp>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sp>
        <p:nvSpPr>
          <p:cNvPr id="3" name="مربع نص 2"/>
          <p:cNvSpPr txBox="1"/>
          <p:nvPr/>
        </p:nvSpPr>
        <p:spPr>
          <a:xfrm>
            <a:off x="228599" y="1552812"/>
            <a:ext cx="8686799" cy="3323987"/>
          </a:xfrm>
          <a:prstGeom prst="rect">
            <a:avLst/>
          </a:prstGeom>
          <a:noFill/>
        </p:spPr>
        <p:txBody>
          <a:bodyPr wrap="square" rtlCol="1">
            <a:spAutoFit/>
          </a:bodyPr>
          <a:lstStyle/>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2. Energy drinks are high in sugar:</a:t>
            </a:r>
          </a:p>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 Most energy drinks contain about 27 to 31 g of sugar per eight ounce serving.  The American Heart Association recommends no more than 25g of sugar, or 6 teaspoons per day for women, (36g of sugar), or nine teaspoons per day for men.  By this measure, a 24-ounce energy drink contains three times the daily recommended amount of sugar.</a:t>
            </a:r>
            <a:endParaRPr lang="ar-SA" sz="2000" dirty="0">
              <a:latin typeface="Verdana" panose="020B0604030504040204" pitchFamily="34" charset="0"/>
              <a:ea typeface="Verdana" panose="020B0604030504040204" pitchFamily="34" charset="0"/>
            </a:endParaRPr>
          </a:p>
        </p:txBody>
      </p:sp>
      <p:sp>
        <p:nvSpPr>
          <p:cNvPr id="7" name="مربع نص 6"/>
          <p:cNvSpPr txBox="1"/>
          <p:nvPr/>
        </p:nvSpPr>
        <p:spPr>
          <a:xfrm>
            <a:off x="914400" y="6248400"/>
            <a:ext cx="301686" cy="369332"/>
          </a:xfrm>
          <a:prstGeom prst="rect">
            <a:avLst/>
          </a:prstGeom>
          <a:noFill/>
        </p:spPr>
        <p:txBody>
          <a:bodyPr wrap="none" rtlCol="1">
            <a:spAutoFit/>
          </a:bodyPr>
          <a:lstStyle/>
          <a:p>
            <a:r>
              <a:rPr lang="en-US" dirty="0"/>
              <a:t>6</a:t>
            </a:r>
            <a:endParaRPr lang="ar-SA" dirty="0"/>
          </a:p>
        </p:txBody>
      </p:sp>
    </p:spTree>
    <p:extLst>
      <p:ext uri="{BB962C8B-B14F-4D97-AF65-F5344CB8AC3E}">
        <p14:creationId xmlns:p14="http://schemas.microsoft.com/office/powerpoint/2010/main" val="335417734"/>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3"/>
          <p:cNvPicPr>
            <a:picLocks noChangeAspect="1"/>
          </p:cNvPicPr>
          <p:nvPr/>
        </p:nvPicPr>
        <p:blipFill>
          <a:blip r:embed="rId2"/>
          <a:stretch>
            <a:fillRect/>
          </a:stretch>
        </p:blipFill>
        <p:spPr>
          <a:xfrm>
            <a:off x="2560145" y="-990600"/>
            <a:ext cx="4023709" cy="3206774"/>
          </a:xfrm>
          <a:prstGeom prst="rect">
            <a:avLst/>
          </a:prstGeom>
        </p:spPr>
      </p:pic>
      <p:sp>
        <p:nvSpPr>
          <p:cNvPr id="2" name="عنوان 1"/>
          <p:cNvSpPr>
            <a:spLocks noGrp="1"/>
          </p:cNvSpPr>
          <p:nvPr>
            <p:ph type="title"/>
          </p:nvPr>
        </p:nvSpPr>
        <p:spPr>
          <a:xfrm>
            <a:off x="457199" y="-34913"/>
            <a:ext cx="8229600" cy="1143000"/>
          </a:xfrm>
        </p:spPr>
        <p:txBody>
          <a:bodyPr/>
          <a:lstStyle/>
          <a:p>
            <a:r>
              <a:rPr lang="en-US" b="1" spc="50" dirty="0">
                <a:ln w="0"/>
                <a:solidFill>
                  <a:schemeClr val="bg2"/>
                </a:solidFill>
                <a:effectLst>
                  <a:innerShdw blurRad="63500" dist="50800" dir="13500000">
                    <a:srgbClr val="000000">
                      <a:alpha val="50000"/>
                    </a:srgbClr>
                  </a:innerShdw>
                </a:effectLst>
              </a:rPr>
              <a:t>Side Effect</a:t>
            </a:r>
            <a:endParaRPr lang="ar-SA" b="1" spc="50" dirty="0">
              <a:ln w="0"/>
              <a:solidFill>
                <a:schemeClr val="bg2"/>
              </a:solidFill>
              <a:effectLst>
                <a:innerShdw blurRad="63500" dist="50800" dir="13500000">
                  <a:srgbClr val="000000">
                    <a:alpha val="50000"/>
                  </a:srgbClr>
                </a:innerShdw>
              </a:effectLst>
            </a:endParaRPr>
          </a:p>
        </p:txBody>
      </p:sp>
      <p:pic>
        <p:nvPicPr>
          <p:cNvPr id="4" name="عنصر نائب للمحتوى 3"/>
          <p:cNvPicPr>
            <a:picLocks noGrp="1" noChangeAspect="1"/>
          </p:cNvPicPr>
          <p:nvPr>
            <p:ph idx="1"/>
          </p:nvPr>
        </p:nvPicPr>
        <p:blipFill>
          <a:blip r:embed="rId2"/>
          <a:stretch>
            <a:fillRect/>
          </a:stretch>
        </p:blipFill>
        <p:spPr>
          <a:xfrm rot="20212074">
            <a:off x="-1360655" y="5538252"/>
            <a:ext cx="4023709" cy="3206774"/>
          </a:xfrm>
          <a:prstGeom prst="rect">
            <a:avLst/>
          </a:prstGeom>
        </p:spPr>
      </p:pic>
      <p:pic>
        <p:nvPicPr>
          <p:cNvPr id="5" name="صورة 4"/>
          <p:cNvPicPr>
            <a:picLocks noChangeAspect="1"/>
          </p:cNvPicPr>
          <p:nvPr/>
        </p:nvPicPr>
        <p:blipFill>
          <a:blip r:embed="rId3"/>
          <a:stretch>
            <a:fillRect/>
          </a:stretch>
        </p:blipFill>
        <p:spPr>
          <a:xfrm rot="20538177">
            <a:off x="6015778" y="4035314"/>
            <a:ext cx="5157663" cy="4285859"/>
          </a:xfrm>
          <a:prstGeom prst="rect">
            <a:avLst/>
          </a:prstGeom>
        </p:spPr>
      </p:pic>
      <p:sp>
        <p:nvSpPr>
          <p:cNvPr id="3" name="مربع نص 2"/>
          <p:cNvSpPr txBox="1"/>
          <p:nvPr/>
        </p:nvSpPr>
        <p:spPr>
          <a:xfrm>
            <a:off x="236493" y="1676537"/>
            <a:ext cx="8358116" cy="3323987"/>
          </a:xfrm>
          <a:prstGeom prst="rect">
            <a:avLst/>
          </a:prstGeom>
          <a:noFill/>
        </p:spPr>
        <p:txBody>
          <a:bodyPr wrap="square" rtlCol="1">
            <a:spAutoFit/>
          </a:bodyPr>
          <a:lstStyle/>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3. It is not permissible to mix energy drinks with alcohol:</a:t>
            </a:r>
          </a:p>
          <a:p>
            <a:pPr>
              <a:lnSpc>
                <a:spcPct val="150000"/>
              </a:lnSpc>
            </a:pPr>
            <a:r>
              <a:rPr lang="en-US" sz="2000" dirty="0">
                <a:latin typeface="Verdana" panose="020B0604030504040204" pitchFamily="34" charset="0"/>
                <a:ea typeface="Verdana" panose="020B0604030504040204" pitchFamily="34" charset="0"/>
                <a:cs typeface="Verdana" panose="020B0604030504040204" pitchFamily="34" charset="0"/>
              </a:rPr>
              <a:t> Energy drinks are often mixed with alcohol, especially among young adults.  When combined with alcohol, energy drinks can alter intoxication levels, making an individual feel less intoxicated and energetic while still experiencing signs of alcohol impairment, such as slurred speech, confusion of coordination and poor memory.</a:t>
            </a:r>
          </a:p>
        </p:txBody>
      </p:sp>
      <p:sp>
        <p:nvSpPr>
          <p:cNvPr id="7" name="مربع نص 6"/>
          <p:cNvSpPr txBox="1"/>
          <p:nvPr/>
        </p:nvSpPr>
        <p:spPr>
          <a:xfrm>
            <a:off x="914400" y="6248400"/>
            <a:ext cx="301686" cy="369332"/>
          </a:xfrm>
          <a:prstGeom prst="rect">
            <a:avLst/>
          </a:prstGeom>
          <a:noFill/>
        </p:spPr>
        <p:txBody>
          <a:bodyPr wrap="none" rtlCol="1">
            <a:spAutoFit/>
          </a:bodyPr>
          <a:lstStyle/>
          <a:p>
            <a:r>
              <a:rPr lang="en-US" dirty="0"/>
              <a:t>7</a:t>
            </a:r>
            <a:endParaRPr lang="ar-SA" dirty="0"/>
          </a:p>
        </p:txBody>
      </p:sp>
    </p:spTree>
    <p:extLst>
      <p:ext uri="{BB962C8B-B14F-4D97-AF65-F5344CB8AC3E}">
        <p14:creationId xmlns:p14="http://schemas.microsoft.com/office/powerpoint/2010/main" val="499603782"/>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607</Words>
  <Application>Microsoft Office PowerPoint</Application>
  <PresentationFormat>عرض على الشاشة (4:3)</PresentationFormat>
  <Paragraphs>63</Paragraphs>
  <Slides>14</Slides>
  <Notes>1</Notes>
  <HiddenSlides>0</HiddenSlides>
  <MMClips>0</MMClips>
  <ScaleCrop>false</ScaleCrop>
  <HeadingPairs>
    <vt:vector size="4" baseType="variant">
      <vt:variant>
        <vt:lpstr>نسق</vt:lpstr>
      </vt:variant>
      <vt:variant>
        <vt:i4>1</vt:i4>
      </vt:variant>
      <vt:variant>
        <vt:lpstr>عناوين الشرائح</vt:lpstr>
      </vt:variant>
      <vt:variant>
        <vt:i4>14</vt:i4>
      </vt:variant>
    </vt:vector>
  </HeadingPairs>
  <TitlesOfParts>
    <vt:vector size="15" baseType="lpstr">
      <vt:lpstr>Office Theme</vt:lpstr>
      <vt:lpstr>The effect of Energy Drinks on  adolescent</vt:lpstr>
      <vt:lpstr>Objectives </vt:lpstr>
      <vt:lpstr>Introduction  </vt:lpstr>
      <vt:lpstr>عرض تقديمي في PowerPoint</vt:lpstr>
      <vt:lpstr>Component </vt:lpstr>
      <vt:lpstr>Desirable Effects</vt:lpstr>
      <vt:lpstr>Side Effect</vt:lpstr>
      <vt:lpstr>Side Effect</vt:lpstr>
      <vt:lpstr>Side Effect</vt:lpstr>
      <vt:lpstr>Side Effect</vt:lpstr>
      <vt:lpstr>عرض تقديمي في PowerPoint</vt:lpstr>
      <vt:lpstr>Summary  </vt:lpstr>
      <vt:lpstr>References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Rouya</dc:creator>
  <cp:lastModifiedBy>مسعود النايض</cp:lastModifiedBy>
  <cp:revision>16</cp:revision>
  <dcterms:created xsi:type="dcterms:W3CDTF">2006-08-16T00:00:00Z</dcterms:created>
  <dcterms:modified xsi:type="dcterms:W3CDTF">2022-05-29T19:32:45Z</dcterms:modified>
</cp:coreProperties>
</file>