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embeddedFontLst>
    <p:embeddedFont>
      <p:font typeface="Verdana" panose="020B0604030504040204" pitchFamily="34" charset="0"/>
      <p:regular r:id="rId14"/>
      <p:bold r:id="rId15"/>
      <p:italic r:id="rId16"/>
      <p:boldItalic r:id="rId17"/>
    </p:embeddedFont>
    <p:embeddedFont>
      <p:font typeface="Century Gothic" panose="020B0502020202020204" pitchFamily="34" charset="0"/>
      <p:regular r:id="rId18"/>
      <p:bold r:id="rId19"/>
      <p:italic r:id="rId20"/>
      <p:boldItalic r:id="rId21"/>
    </p:embeddedFont>
    <p:embeddedFont>
      <p:font typeface="Open Sans" panose="020B060402020202020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6" roundtripDataSignature="AMtx7mhWCBYPOh6r8JhqxMyOgnxtVBdUL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420"/>
              </a:spcBef>
              <a:spcAft>
                <a:spcPts val="0"/>
              </a:spcAft>
              <a:buSzPts val="1680"/>
              <a:buNone/>
              <a:defRPr sz="2100">
                <a:solidFill>
                  <a:srgbClr val="0F486F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144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128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12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3" name="Google Shape;23;p13"/>
          <p:cNvCxnSpPr/>
          <p:nvPr/>
        </p:nvCxnSpPr>
        <p:spPr>
          <a:xfrm flipH="1">
            <a:off x="8228012" y="8467"/>
            <a:ext cx="3810000" cy="38100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" name="Google Shape;24;p13"/>
          <p:cNvCxnSpPr/>
          <p:nvPr/>
        </p:nvCxnSpPr>
        <p:spPr>
          <a:xfrm flipH="1">
            <a:off x="6108170" y="91545"/>
            <a:ext cx="6080655" cy="6080655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" name="Google Shape;25;p13"/>
          <p:cNvCxnSpPr/>
          <p:nvPr/>
        </p:nvCxnSpPr>
        <p:spPr>
          <a:xfrm flipH="1">
            <a:off x="7235825" y="228600"/>
            <a:ext cx="4953000" cy="49530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" name="Google Shape;26;p13"/>
          <p:cNvCxnSpPr/>
          <p:nvPr/>
        </p:nvCxnSpPr>
        <p:spPr>
          <a:xfrm flipH="1">
            <a:off x="7335837" y="32278"/>
            <a:ext cx="4852989" cy="4852989"/>
          </a:xfrm>
          <a:prstGeom prst="straightConnector1">
            <a:avLst/>
          </a:prstGeom>
          <a:noFill/>
          <a:ln w="317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" name="Google Shape;27;p13"/>
          <p:cNvCxnSpPr/>
          <p:nvPr/>
        </p:nvCxnSpPr>
        <p:spPr>
          <a:xfrm flipH="1">
            <a:off x="7845426" y="609601"/>
            <a:ext cx="4343399" cy="4343399"/>
          </a:xfrm>
          <a:prstGeom prst="straightConnector1">
            <a:avLst/>
          </a:prstGeom>
          <a:noFill/>
          <a:ln w="317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noramic Picture with Caption">
  <p:cSld name="Panoramic Picture with Caption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2"/>
          <p:cNvSpPr txBox="1"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2"/>
          <p:cNvSpPr>
            <a:spLocks noGrp="1"/>
          </p:cNvSpPr>
          <p:nvPr>
            <p:ph type="pic" idx="2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noFill/>
          <a:ln w="15875" cap="flat" cmpd="sng">
            <a:solidFill>
              <a:schemeClr val="lt1">
                <a:alpha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" name="Google Shape;82;p22"/>
          <p:cNvSpPr txBox="1">
            <a:spLocks noGrp="1"/>
          </p:cNvSpPr>
          <p:nvPr>
            <p:ph type="body" idx="1"/>
          </p:nvPr>
        </p:nvSpPr>
        <p:spPr>
          <a:xfrm>
            <a:off x="914402" y="3843867"/>
            <a:ext cx="830421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280"/>
              <a:buFont typeface="Century Gothic"/>
              <a:buNone/>
              <a:defRPr sz="16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440"/>
              <a:buFont typeface="Century Gothic"/>
              <a:buNone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280"/>
              <a:buFont typeface="Century Gothic"/>
              <a:buNone/>
              <a:defRPr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120"/>
              <a:buFont typeface="Century Gothic"/>
              <a:buNone/>
              <a:defRPr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120"/>
              <a:buFont typeface="Century Gothic"/>
              <a:buNone/>
              <a:defRPr/>
            </a:lvl5pPr>
            <a:lvl6pPr marL="2743200" lvl="5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2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2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3"/>
          <p:cNvSpPr txBox="1"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entury Gothic"/>
              <a:buNone/>
              <a:defRPr sz="32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3"/>
          <p:cNvSpPr txBox="1"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0F486F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23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3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3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4"/>
          <p:cNvSpPr txBox="1"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entury Gothic"/>
              <a:buNone/>
              <a:defRPr sz="3200" b="0" cap="none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4"/>
          <p:cNvSpPr txBox="1">
            <a:spLocks noGrp="1"/>
          </p:cNvSpPr>
          <p:nvPr>
            <p:ph type="body" idx="1"/>
          </p:nvPr>
        </p:nvSpPr>
        <p:spPr>
          <a:xfrm>
            <a:off x="1446212" y="3429000"/>
            <a:ext cx="85344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440"/>
              <a:buFont typeface="Century Gothic"/>
              <a:buNone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280"/>
              <a:buFont typeface="Century Gothic"/>
              <a:buNone/>
              <a:defRPr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120"/>
              <a:buFont typeface="Century Gothic"/>
              <a:buNone/>
              <a:defRPr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120"/>
              <a:buFont typeface="Century Gothic"/>
              <a:buNone/>
              <a:defRPr/>
            </a:lvl5pPr>
            <a:lvl6pPr marL="2743200" lvl="5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95" name="Google Shape;95;p24"/>
          <p:cNvSpPr txBox="1">
            <a:spLocks noGrp="1"/>
          </p:cNvSpPr>
          <p:nvPr>
            <p:ph type="body" idx="2"/>
          </p:nvPr>
        </p:nvSpPr>
        <p:spPr>
          <a:xfrm>
            <a:off x="684213" y="4301067"/>
            <a:ext cx="8534400" cy="1684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0F486F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24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4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4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" name="Google Shape;99;p24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</a:t>
            </a:r>
            <a:endParaRPr/>
          </a:p>
        </p:txBody>
      </p:sp>
      <p:sp>
        <p:nvSpPr>
          <p:cNvPr id="100" name="Google Shape;100;p2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5"/>
          <p:cNvSpPr txBox="1"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entury Gothic"/>
              <a:buNone/>
              <a:defRPr sz="32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5"/>
          <p:cNvSpPr txBox="1"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0F486F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25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5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5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Name Card">
  <p:cSld name="Quote Name Card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6"/>
          <p:cNvSpPr txBox="1"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entury Gothic"/>
              <a:buNone/>
              <a:defRPr sz="3200" b="0" cap="none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6"/>
          <p:cNvSpPr txBox="1">
            <a:spLocks noGrp="1"/>
          </p:cNvSpPr>
          <p:nvPr>
            <p:ph type="body" idx="1"/>
          </p:nvPr>
        </p:nvSpPr>
        <p:spPr>
          <a:xfrm>
            <a:off x="684212" y="3928534"/>
            <a:ext cx="8534401" cy="1049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92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110" name="Google Shape;110;p26"/>
          <p:cNvSpPr txBox="1">
            <a:spLocks noGrp="1"/>
          </p:cNvSpPr>
          <p:nvPr>
            <p:ph type="body" idx="2"/>
          </p:nvPr>
        </p:nvSpPr>
        <p:spPr>
          <a:xfrm>
            <a:off x="684211" y="4978400"/>
            <a:ext cx="8534401" cy="10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0F486F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26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6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6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4" name="Google Shape;114;p26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</a:t>
            </a:r>
            <a:endParaRPr/>
          </a:p>
        </p:txBody>
      </p:sp>
      <p:sp>
        <p:nvSpPr>
          <p:cNvPr id="115" name="Google Shape;115;p26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ue or False">
  <p:cSld name="True or False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7"/>
          <p:cNvSpPr txBox="1"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7"/>
          <p:cNvSpPr txBox="1">
            <a:spLocks noGrp="1"/>
          </p:cNvSpPr>
          <p:nvPr>
            <p:ph type="body" idx="1"/>
          </p:nvPr>
        </p:nvSpPr>
        <p:spPr>
          <a:xfrm>
            <a:off x="684212" y="3928534"/>
            <a:ext cx="85344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92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119" name="Google Shape;119;p27"/>
          <p:cNvSpPr txBox="1">
            <a:spLocks noGrp="1"/>
          </p:cNvSpPr>
          <p:nvPr>
            <p:ph type="body" idx="2"/>
          </p:nvPr>
        </p:nvSpPr>
        <p:spPr>
          <a:xfrm>
            <a:off x="684211" y="4766732"/>
            <a:ext cx="8534401" cy="1227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0F486F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27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7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7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8"/>
          <p:cNvSpPr txBox="1"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8"/>
          <p:cNvSpPr txBox="1">
            <a:spLocks noGrp="1"/>
          </p:cNvSpPr>
          <p:nvPr>
            <p:ph type="body" idx="1"/>
          </p:nvPr>
        </p:nvSpPr>
        <p:spPr>
          <a:xfrm rot="5400000">
            <a:off x="3143778" y="-1773766"/>
            <a:ext cx="3615267" cy="85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marL="914400" lvl="1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126" name="Google Shape;126;p28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8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8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9"/>
          <p:cNvSpPr txBox="1">
            <a:spLocks noGrp="1"/>
          </p:cNvSpPr>
          <p:nvPr>
            <p:ph type="title"/>
          </p:nvPr>
        </p:nvSpPr>
        <p:spPr>
          <a:xfrm rot="5400000">
            <a:off x="7427912" y="1943100"/>
            <a:ext cx="45720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9"/>
          <p:cNvSpPr txBox="1">
            <a:spLocks noGrp="1"/>
          </p:cNvSpPr>
          <p:nvPr>
            <p:ph type="body" idx="1"/>
          </p:nvPr>
        </p:nvSpPr>
        <p:spPr>
          <a:xfrm rot="5400000">
            <a:off x="1943100" y="-571500"/>
            <a:ext cx="5308600" cy="78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marL="914400" lvl="1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132" name="Google Shape;132;p29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9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9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4"/>
          <p:cNvSpPr txBox="1"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4"/>
          <p:cNvSpPr txBox="1"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marL="914400" lvl="1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5"/>
          <p:cNvSpPr txBox="1"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6"/>
          <p:cNvSpPr txBox="1"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sz="36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0F486F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body" idx="1"/>
          </p:nvPr>
        </p:nvSpPr>
        <p:spPr>
          <a:xfrm>
            <a:off x="684211" y="685800"/>
            <a:ext cx="4937655" cy="3615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marL="914400" lvl="1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body" idx="2"/>
          </p:nvPr>
        </p:nvSpPr>
        <p:spPr>
          <a:xfrm>
            <a:off x="5808133" y="685801"/>
            <a:ext cx="4934479" cy="361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marL="914400" lvl="1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49" name="Google Shape;49;p17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7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8"/>
          <p:cNvSpPr txBox="1"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8"/>
          <p:cNvSpPr txBox="1"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SzPts val="2240"/>
              <a:buNone/>
              <a:defRPr sz="2800" b="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55" name="Google Shape;55;p18"/>
          <p:cNvSpPr txBox="1">
            <a:spLocks noGrp="1"/>
          </p:cNvSpPr>
          <p:nvPr>
            <p:ph type="body" idx="2"/>
          </p:nvPr>
        </p:nvSpPr>
        <p:spPr>
          <a:xfrm>
            <a:off x="684211" y="1270529"/>
            <a:ext cx="4937655" cy="3030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marL="914400" lvl="1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body" idx="3"/>
          </p:nvPr>
        </p:nvSpPr>
        <p:spPr>
          <a:xfrm>
            <a:off x="6079066" y="685800"/>
            <a:ext cx="4665134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SzPts val="2240"/>
              <a:buNone/>
              <a:defRPr sz="2800" b="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body" idx="4"/>
          </p:nvPr>
        </p:nvSpPr>
        <p:spPr>
          <a:xfrm>
            <a:off x="5806545" y="1262062"/>
            <a:ext cx="4929188" cy="3030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marL="914400" lvl="1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58" name="Google Shape;58;p18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9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0"/>
          <p:cNvSpPr txBox="1"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entury Gothic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body" idx="1"/>
          </p:nvPr>
        </p:nvSpPr>
        <p:spPr>
          <a:xfrm>
            <a:off x="684212" y="685800"/>
            <a:ext cx="5943601" cy="5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marL="914400" lvl="1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68" name="Google Shape;68;p20"/>
          <p:cNvSpPr txBox="1">
            <a:spLocks noGrp="1"/>
          </p:cNvSpPr>
          <p:nvPr>
            <p:ph type="body" idx="2"/>
          </p:nvPr>
        </p:nvSpPr>
        <p:spPr>
          <a:xfrm>
            <a:off x="7085012" y="2209799"/>
            <a:ext cx="3657600" cy="2091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1"/>
          <p:cNvSpPr txBox="1"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entury Gothic"/>
              <a:buNone/>
              <a:defRPr sz="28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1"/>
          <p:cNvSpPr>
            <a:spLocks noGrp="1"/>
          </p:cNvSpPr>
          <p:nvPr>
            <p:ph type="pic" idx="2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noFill/>
          <a:ln w="15875" cap="flat" cmpd="sng">
            <a:solidFill>
              <a:schemeClr val="lt1">
                <a:alpha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21"/>
          <p:cNvSpPr txBox="1">
            <a:spLocks noGrp="1"/>
          </p:cNvSpPr>
          <p:nvPr>
            <p:ph type="body" idx="1"/>
          </p:nvPr>
        </p:nvSpPr>
        <p:spPr>
          <a:xfrm>
            <a:off x="4722812" y="2777066"/>
            <a:ext cx="6021388" cy="2048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1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2D2EF"/>
            </a:gs>
            <a:gs pos="10000">
              <a:srgbClr val="62D2EF"/>
            </a:gs>
            <a:gs pos="100000">
              <a:srgbClr val="05578D"/>
            </a:gs>
          </a:gsLst>
          <a:lin ang="6120000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2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7" name="Google Shape;7;p12"/>
            <p:cNvCxnSpPr/>
            <p:nvPr/>
          </p:nvCxnSpPr>
          <p:spPr>
            <a:xfrm flipH="1">
              <a:off x="11276012" y="2963333"/>
              <a:ext cx="912814" cy="912812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" name="Google Shape;8;p12"/>
            <p:cNvCxnSpPr/>
            <p:nvPr/>
          </p:nvCxnSpPr>
          <p:spPr>
            <a:xfrm flipH="1">
              <a:off x="9206969" y="3190344"/>
              <a:ext cx="2981857" cy="2981856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" name="Google Shape;9;p12"/>
            <p:cNvCxnSpPr/>
            <p:nvPr/>
          </p:nvCxnSpPr>
          <p:spPr>
            <a:xfrm flipH="1">
              <a:off x="10292292" y="3285067"/>
              <a:ext cx="1896534" cy="1896533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" name="Google Shape;10;p12"/>
            <p:cNvCxnSpPr/>
            <p:nvPr/>
          </p:nvCxnSpPr>
          <p:spPr>
            <a:xfrm flipH="1">
              <a:off x="10443103" y="3131080"/>
              <a:ext cx="1745722" cy="1745720"/>
            </a:xfrm>
            <a:prstGeom prst="straightConnector1">
              <a:avLst/>
            </a:prstGeom>
            <a:noFill/>
            <a:ln w="285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" name="Google Shape;11;p12"/>
            <p:cNvCxnSpPr/>
            <p:nvPr/>
          </p:nvCxnSpPr>
          <p:spPr>
            <a:xfrm flipH="1">
              <a:off x="10918826" y="3683001"/>
              <a:ext cx="1270001" cy="1269999"/>
            </a:xfrm>
            <a:prstGeom prst="straightConnector1">
              <a:avLst/>
            </a:prstGeom>
            <a:noFill/>
            <a:ln w="285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2" name="Google Shape;12;p12"/>
          <p:cNvSpPr txBox="1"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sz="36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3302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▶"/>
              <a:defRPr sz="20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20040" algn="l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09880" algn="l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299719" algn="l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299720" algn="l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299720" algn="l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299720" algn="l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299720" algn="l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299720" algn="l" rtl="0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dt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ft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6" name="Google Shape;16;p12"/>
          <p:cNvSpPr txBox="1">
            <a:spLocks noGrp="1"/>
          </p:cNvSpPr>
          <p:nvPr>
            <p:ph type="sldNum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3200" b="0" i="0" u="none" strike="noStrike" cap="non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 rtl="0">
              <a:spcBef>
                <a:spcPts val="0"/>
              </a:spcBef>
              <a:buNone/>
              <a:defRPr sz="3200" b="0" i="0" u="none" strike="noStrike" cap="non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 rtl="0">
              <a:spcBef>
                <a:spcPts val="0"/>
              </a:spcBef>
              <a:buNone/>
              <a:defRPr sz="3200" b="0" i="0" u="none" strike="noStrike" cap="non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 rtl="0">
              <a:spcBef>
                <a:spcPts val="0"/>
              </a:spcBef>
              <a:buNone/>
              <a:defRPr sz="3200" b="0" i="0" u="none" strike="noStrike" cap="non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 rtl="0">
              <a:spcBef>
                <a:spcPts val="0"/>
              </a:spcBef>
              <a:buNone/>
              <a:defRPr sz="3200" b="0" i="0" u="none" strike="noStrike" cap="non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 rtl="0">
              <a:spcBef>
                <a:spcPts val="0"/>
              </a:spcBef>
              <a:buNone/>
              <a:defRPr sz="3200" b="0" i="0" u="none" strike="noStrike" cap="non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 rtl="0">
              <a:spcBef>
                <a:spcPts val="0"/>
              </a:spcBef>
              <a:buNone/>
              <a:defRPr sz="3200" b="0" i="0" u="none" strike="noStrike" cap="non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 rtl="0">
              <a:spcBef>
                <a:spcPts val="0"/>
              </a:spcBef>
              <a:buNone/>
              <a:defRPr sz="3200" b="0" i="0" u="none" strike="noStrike" cap="non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 rtl="0">
              <a:spcBef>
                <a:spcPts val="0"/>
              </a:spcBef>
              <a:buNone/>
              <a:defRPr sz="3200" b="0" i="0" u="none" strike="noStrike" cap="non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"/>
          <p:cNvSpPr txBox="1">
            <a:spLocks noGrp="1"/>
          </p:cNvSpPr>
          <p:nvPr>
            <p:ph type="ctrTitle"/>
          </p:nvPr>
        </p:nvSpPr>
        <p:spPr>
          <a:xfrm>
            <a:off x="955249" y="479074"/>
            <a:ext cx="9810161" cy="5899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 algn="ctr">
              <a:buSzPts val="4000"/>
            </a:pP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Importance of Business </a:t>
            </a:r>
            <a:r>
              <a:rPr lang="en-US" sz="4000" dirty="0" smtClean="0"/>
              <a:t>Research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2400" dirty="0" smtClean="0"/>
              <a:t>PREPARED </a:t>
            </a:r>
            <a:r>
              <a:rPr lang="en-US" sz="2400" dirty="0"/>
              <a:t>BY: ZUBEIR LAENGHI </a:t>
            </a:r>
            <a:br>
              <a:rPr lang="en-US" sz="2400" dirty="0"/>
            </a:br>
            <a:r>
              <a:rPr lang="en-US" sz="2400" dirty="0"/>
              <a:t>ID: 3800</a:t>
            </a:r>
            <a:br>
              <a:rPr lang="en-US" sz="2400" dirty="0"/>
            </a:br>
            <a:r>
              <a:rPr lang="en-US" sz="2400" dirty="0"/>
              <a:t>Email: zubier_3800@limu.edu.ly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4000" dirty="0"/>
              <a:t/>
            </a:r>
            <a:br>
              <a:rPr lang="en-US" sz="4000" dirty="0"/>
            </a:br>
            <a:endParaRPr dirty="0"/>
          </a:p>
        </p:txBody>
      </p:sp>
      <p:sp>
        <p:nvSpPr>
          <p:cNvPr id="140" name="Google Shape;140;p1"/>
          <p:cNvSpPr txBox="1">
            <a:spLocks noGrp="1"/>
          </p:cNvSpPr>
          <p:nvPr>
            <p:ph type="subTitle" idx="1"/>
          </p:nvPr>
        </p:nvSpPr>
        <p:spPr>
          <a:xfrm rot="10800000" flipH="1">
            <a:off x="1524000" y="7211503"/>
            <a:ext cx="9144000" cy="1065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680"/>
              <a:buNone/>
            </a:pPr>
            <a:endParaRPr/>
          </a:p>
        </p:txBody>
      </p:sp>
      <p:pic>
        <p:nvPicPr>
          <p:cNvPr id="141" name="Google Shape;141;p1" descr="See the source 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94259" y="75415"/>
            <a:ext cx="1523492" cy="1523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" descr="See the source imag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4555" y="-64661"/>
            <a:ext cx="1660380" cy="166038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"/>
          <p:cNvSpPr txBox="1"/>
          <p:nvPr/>
        </p:nvSpPr>
        <p:spPr>
          <a:xfrm>
            <a:off x="2215300" y="403947"/>
            <a:ext cx="72303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Libyan International Medical University </a:t>
            </a:r>
            <a:br>
              <a:rPr lang="en-US"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</a:br>
            <a:r>
              <a:rPr lang="en-US" sz="24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</a:t>
            </a:r>
            <a:r>
              <a:rPr lang="en-US" sz="2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aculty of </a:t>
            </a:r>
            <a:r>
              <a:rPr lang="en-US" sz="24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</a:t>
            </a:r>
            <a:r>
              <a:rPr lang="en-US" sz="2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usiness Administration</a:t>
            </a:r>
            <a:endParaRPr sz="2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0"/>
          <p:cNvSpPr txBox="1">
            <a:spLocks noGrp="1"/>
          </p:cNvSpPr>
          <p:nvPr>
            <p:ph type="title"/>
          </p:nvPr>
        </p:nvSpPr>
        <p:spPr>
          <a:xfrm>
            <a:off x="594565" y="317251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</a:pPr>
            <a:r>
              <a:rPr lang="en-US"/>
              <a:t>REFERENCES</a:t>
            </a:r>
            <a:endParaRPr/>
          </a:p>
        </p:txBody>
      </p:sp>
      <p:sp>
        <p:nvSpPr>
          <p:cNvPr id="195" name="Google Shape;195;p10"/>
          <p:cNvSpPr txBox="1">
            <a:spLocks noGrp="1"/>
          </p:cNvSpPr>
          <p:nvPr>
            <p:ph type="body" idx="1"/>
          </p:nvPr>
        </p:nvSpPr>
        <p:spPr>
          <a:xfrm>
            <a:off x="594565" y="1824318"/>
            <a:ext cx="8534400" cy="3615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8575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Trochim, W. M., &amp; Donnelly, J. P. (2001). </a:t>
            </a:r>
            <a:r>
              <a:rPr lang="en-US" sz="2100" i="1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Research methods knowledge base</a:t>
            </a:r>
            <a:r>
              <a:rPr lang="en-US" sz="21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(Vol. 2). Macmillan Publishing Company, New York: Atomic Dog Pub..</a:t>
            </a:r>
            <a:endParaRPr sz="31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1"/>
          <p:cNvSpPr txBox="1">
            <a:spLocks noGrp="1"/>
          </p:cNvSpPr>
          <p:nvPr>
            <p:ph type="title"/>
          </p:nvPr>
        </p:nvSpPr>
        <p:spPr>
          <a:xfrm>
            <a:off x="2884602" y="1921933"/>
            <a:ext cx="6070862" cy="1507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entury Gothic"/>
              <a:buNone/>
            </a:pPr>
            <a:r>
              <a:rPr lang="en-US" sz="5400"/>
              <a:t>THANK YOU!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"/>
          <p:cNvSpPr txBox="1">
            <a:spLocks noGrp="1"/>
          </p:cNvSpPr>
          <p:nvPr>
            <p:ph type="title"/>
          </p:nvPr>
        </p:nvSpPr>
        <p:spPr>
          <a:xfrm>
            <a:off x="838200" y="33684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</a:pPr>
            <a:r>
              <a:rPr lang="en-US"/>
              <a:t>CONTENTS</a:t>
            </a:r>
            <a:endParaRPr/>
          </a:p>
        </p:txBody>
      </p:sp>
      <p:sp>
        <p:nvSpPr>
          <p:cNvPr id="149" name="Google Shape;149;p2"/>
          <p:cNvSpPr txBox="1">
            <a:spLocks noGrp="1"/>
          </p:cNvSpPr>
          <p:nvPr>
            <p:ph type="body" idx="1"/>
          </p:nvPr>
        </p:nvSpPr>
        <p:spPr>
          <a:xfrm>
            <a:off x="565608" y="1187777"/>
            <a:ext cx="9873791" cy="5121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en-US" sz="2800"/>
              <a:t>Introduction</a:t>
            </a:r>
            <a:endParaRPr/>
          </a:p>
          <a:p>
            <a:pPr marL="285750" lvl="0" indent="-285750" algn="l" rtl="0">
              <a:spcBef>
                <a:spcPts val="1160"/>
              </a:spcBef>
              <a:spcAft>
                <a:spcPts val="0"/>
              </a:spcAft>
              <a:buSzPts val="2240"/>
              <a:buChar char="▶"/>
            </a:pPr>
            <a:r>
              <a:rPr lang="en-US" sz="2800"/>
              <a:t>Research science and knowledge </a:t>
            </a:r>
            <a:endParaRPr/>
          </a:p>
          <a:p>
            <a:pPr marL="285750" lvl="0" indent="-285750" algn="just" rtl="0">
              <a:spcBef>
                <a:spcPts val="1160"/>
              </a:spcBef>
              <a:spcAft>
                <a:spcPts val="0"/>
              </a:spcAft>
              <a:buSzPts val="2240"/>
              <a:buChar char="▶"/>
            </a:pPr>
            <a:r>
              <a:rPr lang="en-US" sz="2800"/>
              <a:t>Importance of business research</a:t>
            </a:r>
            <a:endParaRPr/>
          </a:p>
          <a:p>
            <a:pPr marL="285750" lvl="0" indent="-285750" algn="l" rtl="0">
              <a:spcBef>
                <a:spcPts val="1160"/>
              </a:spcBef>
              <a:spcAft>
                <a:spcPts val="0"/>
              </a:spcAft>
              <a:buSzPts val="2240"/>
              <a:buChar char="▶"/>
            </a:pPr>
            <a:r>
              <a:rPr lang="en-US" sz="2800"/>
              <a:t>Conclusion</a:t>
            </a:r>
            <a:endParaRPr/>
          </a:p>
          <a:p>
            <a:pPr marL="285750" lvl="0" indent="-285750" algn="l" rtl="0">
              <a:spcBef>
                <a:spcPts val="1160"/>
              </a:spcBef>
              <a:spcAft>
                <a:spcPts val="0"/>
              </a:spcAft>
              <a:buSzPts val="2240"/>
              <a:buChar char="▶"/>
            </a:pPr>
            <a:r>
              <a:rPr lang="en-US" sz="2800"/>
              <a:t>References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"/>
          <p:cNvSpPr txBox="1">
            <a:spLocks noGrp="1"/>
          </p:cNvSpPr>
          <p:nvPr>
            <p:ph type="title"/>
          </p:nvPr>
        </p:nvSpPr>
        <p:spPr>
          <a:xfrm>
            <a:off x="1508289" y="1574277"/>
            <a:ext cx="8958605" cy="1545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entury Gothic"/>
              <a:buNone/>
            </a:pPr>
            <a:r>
              <a:rPr lang="en-US" sz="4400"/>
              <a:t>RESERCH SCIENCE AND KNOWLEDGE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"/>
          <p:cNvSpPr txBox="1">
            <a:spLocks noGrp="1"/>
          </p:cNvSpPr>
          <p:nvPr>
            <p:ph type="title"/>
          </p:nvPr>
        </p:nvSpPr>
        <p:spPr>
          <a:xfrm>
            <a:off x="354245" y="255746"/>
            <a:ext cx="5194169" cy="1403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entury Gothic"/>
              <a:buNone/>
            </a:pPr>
            <a:r>
              <a:rPr lang="en-US">
                <a:solidFill>
                  <a:schemeClr val="dk1"/>
                </a:solidFill>
              </a:rPr>
              <a:t>       INTRODUCTION</a:t>
            </a:r>
            <a:endParaRPr/>
          </a:p>
        </p:txBody>
      </p:sp>
      <p:sp>
        <p:nvSpPr>
          <p:cNvPr id="160" name="Google Shape;160;p4"/>
          <p:cNvSpPr txBox="1">
            <a:spLocks noGrp="1"/>
          </p:cNvSpPr>
          <p:nvPr>
            <p:ph type="body" idx="1"/>
          </p:nvPr>
        </p:nvSpPr>
        <p:spPr>
          <a:xfrm>
            <a:off x="684211" y="1659118"/>
            <a:ext cx="10646807" cy="4873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40000" lnSpcReduction="20000"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SzPct val="80000"/>
              <a:buChar char="▶"/>
            </a:pPr>
            <a:r>
              <a:rPr lang="en-US" sz="7300" b="0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research begins when we want to know something.</a:t>
            </a:r>
            <a:endParaRPr/>
          </a:p>
          <a:p>
            <a:pPr marL="285750" lvl="0" indent="-285750" algn="l" rtl="0">
              <a:spcBef>
                <a:spcPts val="1184"/>
              </a:spcBef>
              <a:spcAft>
                <a:spcPts val="0"/>
              </a:spcAft>
              <a:buSzPct val="80000"/>
              <a:buChar char="▶"/>
            </a:pPr>
            <a:r>
              <a:rPr lang="en-US" sz="7300" b="0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Research is concerned with increasing our </a:t>
            </a:r>
            <a:r>
              <a:rPr lang="en-US" sz="7300" b="1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understanding</a:t>
            </a:r>
            <a:r>
              <a:rPr lang="en-US" sz="7300" b="0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. Research provides us with the </a:t>
            </a:r>
            <a:r>
              <a:rPr lang="en-US" sz="7300" b="1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information</a:t>
            </a:r>
            <a:r>
              <a:rPr lang="en-US" sz="7300" b="0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 and </a:t>
            </a:r>
            <a:r>
              <a:rPr lang="en-US" sz="7300" b="1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knowledge</a:t>
            </a:r>
            <a:r>
              <a:rPr lang="en-US" sz="7300" b="0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 needed for </a:t>
            </a:r>
            <a:r>
              <a:rPr lang="en-US" sz="7300" b="1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problem solving</a:t>
            </a:r>
            <a:r>
              <a:rPr lang="en-US" sz="7300" b="0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 and </a:t>
            </a:r>
            <a:r>
              <a:rPr lang="en-US" sz="7300" b="1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making decisions</a:t>
            </a:r>
            <a:r>
              <a:rPr lang="en-US" sz="7300" b="0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/>
          </a:p>
          <a:p>
            <a:pPr marL="285750" lvl="0" indent="-285750" algn="l" rtl="0">
              <a:spcBef>
                <a:spcPts val="1184"/>
              </a:spcBef>
              <a:spcAft>
                <a:spcPts val="0"/>
              </a:spcAft>
              <a:buSzPct val="80000"/>
              <a:buChar char="▶"/>
            </a:pPr>
            <a:r>
              <a:rPr lang="en-US" sz="7300" b="0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Research is sometimes divided into </a:t>
            </a:r>
            <a:r>
              <a:rPr lang="en-US" sz="7300" b="1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pure</a:t>
            </a:r>
            <a:r>
              <a:rPr lang="en-US" sz="7300" b="0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 (or basic) and </a:t>
            </a:r>
            <a:r>
              <a:rPr lang="en-US" sz="7300" b="1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applied</a:t>
            </a:r>
            <a:r>
              <a:rPr lang="en-US" sz="7300" b="0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 research in order to make a distinction between research that is carried out to further our knowledge and that which seeks to apply pre-existing knowledge to real world problems.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"/>
          <p:cNvSpPr txBox="1">
            <a:spLocks noGrp="1"/>
          </p:cNvSpPr>
          <p:nvPr>
            <p:ph type="title"/>
          </p:nvPr>
        </p:nvSpPr>
        <p:spPr>
          <a:xfrm>
            <a:off x="1087624" y="523439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</a:pPr>
            <a:r>
              <a:rPr lang="en-US"/>
              <a:t>PROBLEM SOLVING:</a:t>
            </a:r>
            <a:endParaRPr/>
          </a:p>
        </p:txBody>
      </p:sp>
      <p:sp>
        <p:nvSpPr>
          <p:cNvPr id="166" name="Google Shape;166;p5"/>
          <p:cNvSpPr txBox="1">
            <a:spLocks noGrp="1"/>
          </p:cNvSpPr>
          <p:nvPr>
            <p:ph type="body" idx="1"/>
          </p:nvPr>
        </p:nvSpPr>
        <p:spPr>
          <a:xfrm>
            <a:off x="836612" y="2030506"/>
            <a:ext cx="8534400" cy="3615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285750" lvl="0" indent="-285749" algn="l" rtl="0">
              <a:spcBef>
                <a:spcPts val="0"/>
              </a:spcBef>
              <a:spcAft>
                <a:spcPts val="0"/>
              </a:spcAft>
              <a:buSzPct val="79999"/>
              <a:buChar char="▶"/>
            </a:pPr>
            <a:r>
              <a:rPr lang="en-US" sz="5200" b="0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Problem solving can be broken down into a number of separate components, each of which requires information and analysis</a:t>
            </a:r>
            <a:endParaRPr/>
          </a:p>
          <a:p>
            <a:pPr marL="285750" lvl="0" indent="-199390" algn="l" rtl="0">
              <a:spcBef>
                <a:spcPts val="940"/>
              </a:spcBef>
              <a:spcAft>
                <a:spcPts val="0"/>
              </a:spcAft>
              <a:buSzPct val="80000"/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6"/>
          <p:cNvSpPr txBox="1">
            <a:spLocks noGrp="1"/>
          </p:cNvSpPr>
          <p:nvPr>
            <p:ph type="title"/>
          </p:nvPr>
        </p:nvSpPr>
        <p:spPr>
          <a:xfrm>
            <a:off x="981215" y="245560"/>
            <a:ext cx="6038149" cy="75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</a:pPr>
            <a:r>
              <a:rPr lang="en-US"/>
              <a:t>PROBLEM SOLVING:</a:t>
            </a:r>
            <a:endParaRPr/>
          </a:p>
        </p:txBody>
      </p:sp>
      <p:sp>
        <p:nvSpPr>
          <p:cNvPr id="172" name="Google Shape;172;p6"/>
          <p:cNvSpPr txBox="1">
            <a:spLocks noGrp="1"/>
          </p:cNvSpPr>
          <p:nvPr>
            <p:ph type="body" idx="1"/>
          </p:nvPr>
        </p:nvSpPr>
        <p:spPr>
          <a:xfrm>
            <a:off x="729035" y="454843"/>
            <a:ext cx="8610617" cy="594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40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ct val="79999"/>
              <a:buNone/>
            </a:pPr>
            <a:endParaRPr sz="6700">
              <a:solidFill>
                <a:srgbClr val="32363B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5750" lvl="0" indent="-285775" algn="l" rtl="0">
              <a:spcBef>
                <a:spcPts val="1035"/>
              </a:spcBef>
              <a:spcAft>
                <a:spcPts val="0"/>
              </a:spcAft>
              <a:buSzPct val="79999"/>
              <a:buFont typeface="Arial"/>
              <a:buChar char="•"/>
            </a:pPr>
            <a:r>
              <a:rPr lang="en-US" sz="670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identification of problems</a:t>
            </a:r>
            <a:endParaRPr/>
          </a:p>
          <a:p>
            <a:pPr marL="285750" lvl="0" indent="-285775" algn="l" rtl="0">
              <a:spcBef>
                <a:spcPts val="1035"/>
              </a:spcBef>
              <a:spcAft>
                <a:spcPts val="0"/>
              </a:spcAft>
              <a:buSzPct val="79999"/>
              <a:buFont typeface="Arial"/>
              <a:buChar char="•"/>
            </a:pPr>
            <a:r>
              <a:rPr lang="en-US" sz="670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identification of potential solutions</a:t>
            </a:r>
            <a:endParaRPr/>
          </a:p>
          <a:p>
            <a:pPr marL="285750" lvl="0" indent="-285775" algn="l" rtl="0">
              <a:spcBef>
                <a:spcPts val="1035"/>
              </a:spcBef>
              <a:spcAft>
                <a:spcPts val="0"/>
              </a:spcAft>
              <a:buSzPct val="79999"/>
              <a:buFont typeface="Arial"/>
              <a:buChar char="•"/>
            </a:pPr>
            <a:r>
              <a:rPr lang="en-US" sz="670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decision for action</a:t>
            </a:r>
            <a:endParaRPr/>
          </a:p>
          <a:p>
            <a:pPr marL="285750" lvl="0" indent="-285775" algn="l" rtl="0">
              <a:spcBef>
                <a:spcPts val="1035"/>
              </a:spcBef>
              <a:spcAft>
                <a:spcPts val="0"/>
              </a:spcAft>
              <a:buSzPct val="79999"/>
              <a:buFont typeface="Arial"/>
              <a:buChar char="•"/>
            </a:pPr>
            <a:r>
              <a:rPr lang="en-US" sz="670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evaluation of action and outcomes</a:t>
            </a:r>
            <a:endParaRPr/>
          </a:p>
          <a:p>
            <a:pPr marL="285750" lvl="0" indent="-285775" algn="l" rtl="0">
              <a:spcBef>
                <a:spcPts val="1035"/>
              </a:spcBef>
              <a:spcAft>
                <a:spcPts val="0"/>
              </a:spcAft>
              <a:buSzPct val="79999"/>
              <a:buChar char="▶"/>
            </a:pPr>
            <a:r>
              <a:rPr lang="en-US" sz="670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Information for policy-making will therefore serve one or more of the following functions.</a:t>
            </a:r>
            <a:endParaRPr/>
          </a:p>
          <a:p>
            <a:pPr marL="285750" lvl="0" indent="-285775" algn="l" rtl="0">
              <a:spcBef>
                <a:spcPts val="1035"/>
              </a:spcBef>
              <a:spcAft>
                <a:spcPts val="0"/>
              </a:spcAft>
              <a:buSzPct val="79999"/>
              <a:buFont typeface="Arial"/>
              <a:buChar char="•"/>
            </a:pPr>
            <a:r>
              <a:rPr lang="en-US" sz="6700" b="1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Description</a:t>
            </a:r>
            <a:r>
              <a:rPr lang="en-US" sz="670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 - to provide baseline data or simply a picture of how things are.</a:t>
            </a:r>
            <a:endParaRPr/>
          </a:p>
          <a:p>
            <a:pPr marL="285750" lvl="0" indent="-285775" algn="l" rtl="0">
              <a:spcBef>
                <a:spcPts val="1035"/>
              </a:spcBef>
              <a:spcAft>
                <a:spcPts val="0"/>
              </a:spcAft>
              <a:buSzPct val="79999"/>
              <a:buFont typeface="Arial"/>
              <a:buChar char="•"/>
            </a:pPr>
            <a:r>
              <a:rPr lang="en-US" sz="6700" b="1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Explanation (analytical)</a:t>
            </a:r>
            <a:r>
              <a:rPr lang="en-US" sz="670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 - to understand why things are the way they are, what factors explain the way things are.</a:t>
            </a:r>
            <a:endParaRPr/>
          </a:p>
          <a:p>
            <a:pPr marL="285750" lvl="0" indent="-285775" algn="l" rtl="0">
              <a:spcBef>
                <a:spcPts val="1035"/>
              </a:spcBef>
              <a:spcAft>
                <a:spcPts val="0"/>
              </a:spcAft>
              <a:buSzPct val="79999"/>
              <a:buFont typeface="Arial"/>
              <a:buChar char="•"/>
            </a:pPr>
            <a:r>
              <a:rPr lang="en-US" sz="6700" b="1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Prediction -</a:t>
            </a:r>
            <a:r>
              <a:rPr lang="en-US" sz="670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 to predict how systems will change alternative </a:t>
            </a:r>
            <a:r>
              <a:rPr lang="en-US" sz="6700" b="0" i="0">
                <a:solidFill>
                  <a:srgbClr val="32363B"/>
                </a:solidFill>
                <a:latin typeface="Verdana"/>
                <a:ea typeface="Verdana"/>
                <a:cs typeface="Verdana"/>
                <a:sym typeface="Verdana"/>
              </a:rPr>
              <a:t>scenarios (modelling).</a:t>
            </a:r>
            <a:endParaRPr/>
          </a:p>
          <a:p>
            <a:pPr marL="285750" lvl="0" indent="-252730" algn="l" rtl="0">
              <a:spcBef>
                <a:spcPts val="730"/>
              </a:spcBef>
              <a:spcAft>
                <a:spcPts val="0"/>
              </a:spcAft>
              <a:buSzPct val="80000"/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7"/>
          <p:cNvSpPr txBox="1">
            <a:spLocks noGrp="1"/>
          </p:cNvSpPr>
          <p:nvPr>
            <p:ph type="title"/>
          </p:nvPr>
        </p:nvSpPr>
        <p:spPr>
          <a:xfrm>
            <a:off x="953153" y="2156508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entury Gothic"/>
              <a:buNone/>
            </a:pPr>
            <a:r>
              <a:rPr lang="en-US" sz="4000"/>
              <a:t>THE IMPORTANTCE OF BUSINESS RESERCH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8"/>
          <p:cNvSpPr txBox="1">
            <a:spLocks noGrp="1"/>
          </p:cNvSpPr>
          <p:nvPr>
            <p:ph type="title"/>
          </p:nvPr>
        </p:nvSpPr>
        <p:spPr>
          <a:xfrm>
            <a:off x="386498" y="157946"/>
            <a:ext cx="7611376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</a:pPr>
            <a:r>
              <a:rPr lang="en-US"/>
              <a:t>BUSINESS RESEARCH</a:t>
            </a:r>
            <a:endParaRPr/>
          </a:p>
        </p:txBody>
      </p:sp>
      <p:sp>
        <p:nvSpPr>
          <p:cNvPr id="183" name="Google Shape;183;p8"/>
          <p:cNvSpPr txBox="1">
            <a:spLocks noGrp="1"/>
          </p:cNvSpPr>
          <p:nvPr>
            <p:ph type="body" idx="1"/>
          </p:nvPr>
        </p:nvSpPr>
        <p:spPr>
          <a:xfrm>
            <a:off x="386498" y="286871"/>
            <a:ext cx="10633435" cy="6179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>
                <a:solidFill>
                  <a:schemeClr val="dk1"/>
                </a:solidFill>
              </a:rPr>
              <a:t>may be defined as research activities carried out relating to the different functionaries in the business world. </a:t>
            </a:r>
            <a:endParaRPr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US">
                <a:solidFill>
                  <a:schemeClr val="dk1"/>
                </a:solidFill>
              </a:rPr>
              <a:t>Business research is a process of gaining detailed information of all the areas of business and using such information in maximizing the sales and profit of the business. </a:t>
            </a:r>
            <a:endParaRPr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US">
                <a:solidFill>
                  <a:schemeClr val="dk1"/>
                </a:solidFill>
              </a:rPr>
              <a:t>Such a study helps companies determine which product/service is most profitable or in demand. The definition of business research involves acquiring information and knowledge for professional or commercial purposes such as determining opportunities and goals for a business.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9"/>
          <p:cNvSpPr txBox="1">
            <a:spLocks noGrp="1"/>
          </p:cNvSpPr>
          <p:nvPr>
            <p:ph type="title"/>
          </p:nvPr>
        </p:nvSpPr>
        <p:spPr>
          <a:xfrm>
            <a:off x="684212" y="50700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</a:pPr>
            <a:r>
              <a:rPr lang="en-US"/>
              <a:t>CONCLUSION </a:t>
            </a:r>
            <a:endParaRPr/>
          </a:p>
        </p:txBody>
      </p:sp>
      <p:sp>
        <p:nvSpPr>
          <p:cNvPr id="189" name="Google Shape;189;p9"/>
          <p:cNvSpPr txBox="1">
            <a:spLocks noGrp="1"/>
          </p:cNvSpPr>
          <p:nvPr>
            <p:ph type="body" idx="1"/>
          </p:nvPr>
        </p:nvSpPr>
        <p:spPr>
          <a:xfrm>
            <a:off x="684212" y="1621366"/>
            <a:ext cx="8534400" cy="3615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SzPts val="2880"/>
              <a:buChar char="▶"/>
            </a:pPr>
            <a:r>
              <a:rPr lang="en-US" sz="3600">
                <a:solidFill>
                  <a:schemeClr val="dk1"/>
                </a:solidFill>
              </a:rPr>
              <a:t>research provides the needed information that guides managers to make informed decisions to successfully deal with problems.</a:t>
            </a:r>
            <a:endParaRPr sz="3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rgbClr val="000000"/>
      </a:dk1>
      <a:lt1>
        <a:srgbClr val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246</Words>
  <Application>Microsoft Office PowerPoint</Application>
  <PresentationFormat>Widescreen</PresentationFormat>
  <Paragraphs>35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Verdana</vt:lpstr>
      <vt:lpstr>Century Gothic</vt:lpstr>
      <vt:lpstr>Open Sans</vt:lpstr>
      <vt:lpstr>Noto Sans Symbols</vt:lpstr>
      <vt:lpstr>Arial</vt:lpstr>
      <vt:lpstr>Slice</vt:lpstr>
      <vt:lpstr> Importance of Business Research  PREPARED BY: ZUBEIR LAENGHI  ID: 3800 Email: zubier_3800@limu.edu.ly   </vt:lpstr>
      <vt:lpstr>CONTENTS</vt:lpstr>
      <vt:lpstr>RESERCH SCIENCE AND KNOWLEDGE </vt:lpstr>
      <vt:lpstr>       INTRODUCTION</vt:lpstr>
      <vt:lpstr>PROBLEM SOLVING:</vt:lpstr>
      <vt:lpstr>PROBLEM SOLVING:</vt:lpstr>
      <vt:lpstr>THE IMPORTANTCE OF BUSINESS RESERCH </vt:lpstr>
      <vt:lpstr>BUSINESS RESEARCH</vt:lpstr>
      <vt:lpstr>CONCLUSION </vt:lpstr>
      <vt:lpstr>REFERENCES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Importance of Business Research  PREPARED BY: ZUBEIR LAENGHI  ID: 3800 Email: zubier_3800@limu.edu.ly   </dc:title>
  <dc:creator>zubeir laenghi</dc:creator>
  <cp:lastModifiedBy>Maher Fattouh</cp:lastModifiedBy>
  <cp:revision>1</cp:revision>
  <dcterms:created xsi:type="dcterms:W3CDTF">2022-03-21T15:05:20Z</dcterms:created>
  <dcterms:modified xsi:type="dcterms:W3CDTF">2022-04-10T11:22:52Z</dcterms:modified>
</cp:coreProperties>
</file>