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6" r:id="rId3"/>
    <p:sldId id="257" r:id="rId4"/>
    <p:sldId id="258" r:id="rId5"/>
    <p:sldId id="285" r:id="rId6"/>
    <p:sldId id="268" r:id="rId7"/>
    <p:sldId id="260" r:id="rId8"/>
    <p:sldId id="261" r:id="rId9"/>
    <p:sldId id="277" r:id="rId10"/>
    <p:sldId id="269" r:id="rId11"/>
    <p:sldId id="263" r:id="rId12"/>
    <p:sldId id="264" r:id="rId13"/>
    <p:sldId id="280" r:id="rId14"/>
    <p:sldId id="281" r:id="rId15"/>
    <p:sldId id="266" r:id="rId16"/>
    <p:sldId id="286" r:id="rId17"/>
    <p:sldId id="267" r:id="rId18"/>
    <p:sldId id="287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182" autoAdjust="0"/>
  </p:normalViewPr>
  <p:slideViewPr>
    <p:cSldViewPr snapToGrid="0">
      <p:cViewPr varScale="1">
        <p:scale>
          <a:sx n="69" d="100"/>
          <a:sy n="69" d="100"/>
        </p:scale>
        <p:origin x="132" y="72"/>
      </p:cViewPr>
      <p:guideLst/>
    </p:cSldViewPr>
  </p:slideViewPr>
  <p:outlineViewPr>
    <p:cViewPr>
      <p:scale>
        <a:sx n="33" d="100"/>
        <a:sy n="33" d="100"/>
      </p:scale>
      <p:origin x="0" y="-27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71887-0B4E-46A4-A7B3-6F556D56F5B1}" type="datetimeFigureOut">
              <a:rPr lang="en-GB" smtClean="0"/>
              <a:t>01/09/2020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D0E74-79F1-4CAD-9813-FCBB58156C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1674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71887-0B4E-46A4-A7B3-6F556D56F5B1}" type="datetimeFigureOut">
              <a:rPr lang="en-GB" smtClean="0"/>
              <a:t>01/09/2020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D0E74-79F1-4CAD-9813-FCBB58156C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9145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71887-0B4E-46A4-A7B3-6F556D56F5B1}" type="datetimeFigureOut">
              <a:rPr lang="en-GB" smtClean="0"/>
              <a:t>01/09/2020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D0E74-79F1-4CAD-9813-FCBB58156C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2864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71887-0B4E-46A4-A7B3-6F556D56F5B1}" type="datetimeFigureOut">
              <a:rPr lang="en-GB" smtClean="0"/>
              <a:t>01/09/2020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D0E74-79F1-4CAD-9813-FCBB58156C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6705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71887-0B4E-46A4-A7B3-6F556D56F5B1}" type="datetimeFigureOut">
              <a:rPr lang="en-GB" smtClean="0"/>
              <a:t>01/09/2020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D0E74-79F1-4CAD-9813-FCBB58156C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412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71887-0B4E-46A4-A7B3-6F556D56F5B1}" type="datetimeFigureOut">
              <a:rPr lang="en-GB" smtClean="0"/>
              <a:t>01/09/2020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D0E74-79F1-4CAD-9813-FCBB58156C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1345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71887-0B4E-46A4-A7B3-6F556D56F5B1}" type="datetimeFigureOut">
              <a:rPr lang="en-GB" smtClean="0"/>
              <a:t>01/09/2020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D0E74-79F1-4CAD-9813-FCBB58156C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5438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71887-0B4E-46A4-A7B3-6F556D56F5B1}" type="datetimeFigureOut">
              <a:rPr lang="en-GB" smtClean="0"/>
              <a:t>01/09/2020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D0E74-79F1-4CAD-9813-FCBB58156C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370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71887-0B4E-46A4-A7B3-6F556D56F5B1}" type="datetimeFigureOut">
              <a:rPr lang="en-GB" smtClean="0"/>
              <a:t>01/09/2020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D0E74-79F1-4CAD-9813-FCBB58156C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518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71887-0B4E-46A4-A7B3-6F556D56F5B1}" type="datetimeFigureOut">
              <a:rPr lang="en-GB" smtClean="0"/>
              <a:t>01/09/2020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D0E74-79F1-4CAD-9813-FCBB58156C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743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71887-0B4E-46A4-A7B3-6F556D56F5B1}" type="datetimeFigureOut">
              <a:rPr lang="en-GB" smtClean="0"/>
              <a:t>01/09/2020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D0E74-79F1-4CAD-9813-FCBB58156C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6359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771887-0B4E-46A4-A7B3-6F556D56F5B1}" type="datetimeFigureOut">
              <a:rPr lang="en-GB" smtClean="0"/>
              <a:t>01/09/2020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D0E74-79F1-4CAD-9813-FCBB58156C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6849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Metabolic </a:t>
            </a:r>
            <a:r>
              <a:rPr lang="en-GB" b="1" dirty="0" smtClean="0"/>
              <a:t> </a:t>
            </a:r>
            <a:r>
              <a:rPr lang="en-GB" b="1" dirty="0" smtClean="0"/>
              <a:t>bone disease</a:t>
            </a:r>
            <a:r>
              <a:rPr lang="en-GB" sz="5400" b="1" dirty="0" smtClean="0"/>
              <a:t/>
            </a:r>
            <a:br>
              <a:rPr lang="en-GB" sz="5400" b="1" dirty="0" smtClean="0"/>
            </a:br>
            <a:endParaRPr lang="en-GB" sz="5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 err="1" smtClean="0"/>
              <a:t>Dr.Nadeia</a:t>
            </a:r>
            <a:r>
              <a:rPr lang="en-GB" b="1" dirty="0" smtClean="0"/>
              <a:t> </a:t>
            </a:r>
            <a:r>
              <a:rPr lang="en-GB" b="1" dirty="0" err="1" smtClean="0"/>
              <a:t>Elbagermi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50148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399" y="0"/>
            <a:ext cx="984068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 smtClean="0"/>
              <a:t>Features of adult </a:t>
            </a:r>
            <a:r>
              <a:rPr lang="en-GB" sz="3600" dirty="0" err="1" smtClean="0"/>
              <a:t>osteomalacia</a:t>
            </a:r>
            <a:r>
              <a:rPr lang="en-GB" sz="3600" dirty="0" smtClean="0"/>
              <a:t> include osteopenia, pseudo fractures, and bone deformity</a:t>
            </a:r>
            <a:r>
              <a:rPr lang="en-US" sz="3600" dirty="0">
                <a:solidFill>
                  <a:srgbClr val="000000"/>
                </a:solidFill>
                <a:latin typeface="Minion W08 Regular_1167271"/>
              </a:rPr>
              <a:t> </a:t>
            </a:r>
            <a:r>
              <a:rPr lang="en-US" sz="3600" dirty="0" smtClean="0">
                <a:solidFill>
                  <a:srgbClr val="000000"/>
                </a:solidFill>
                <a:latin typeface="Minion W08 Regular_1167271"/>
              </a:rPr>
              <a:t>such </a:t>
            </a:r>
            <a:r>
              <a:rPr lang="en-US" sz="3600" dirty="0">
                <a:solidFill>
                  <a:srgbClr val="000000"/>
                </a:solidFill>
                <a:latin typeface="Minion W08 Regular_1167271"/>
              </a:rPr>
              <a:t>as bowing</a:t>
            </a:r>
            <a:r>
              <a:rPr lang="en-US" sz="3600" dirty="0" smtClean="0">
                <a:solidFill>
                  <a:srgbClr val="000000"/>
                </a:solidFill>
                <a:latin typeface="Minion W08 Regular_1167271"/>
              </a:rPr>
              <a:t> , protrusion </a:t>
            </a:r>
            <a:r>
              <a:rPr lang="en-US" sz="3600" dirty="0" err="1" smtClean="0">
                <a:solidFill>
                  <a:srgbClr val="000000"/>
                </a:solidFill>
                <a:latin typeface="Minion W08 Regular_1167271"/>
              </a:rPr>
              <a:t>acetabuli</a:t>
            </a:r>
            <a:r>
              <a:rPr lang="en-US" sz="3600" dirty="0" smtClean="0">
                <a:solidFill>
                  <a:srgbClr val="000000"/>
                </a:solidFill>
                <a:latin typeface="Minion W08 Regular_1167271"/>
              </a:rPr>
              <a:t>  </a:t>
            </a:r>
            <a:endParaRPr lang="en-GB" sz="3600" dirty="0" smtClean="0"/>
          </a:p>
          <a:p>
            <a:r>
              <a:rPr lang="en-GB" sz="3600" dirty="0" smtClean="0"/>
              <a:t>Pseudo fractures are considered pathognomonic. Pseudo fractures are typically bilateral and symmetrical. Common locations include the femoral necks, pubic symphysis, ribs, and scapula</a:t>
            </a:r>
            <a:r>
              <a:rPr lang="en-GB" sz="3200" dirty="0" smtClean="0"/>
              <a:t>.</a:t>
            </a:r>
            <a:endParaRPr lang="en-GB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5091" y="3801676"/>
            <a:ext cx="4364182" cy="3006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92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58603" y="598959"/>
            <a:ext cx="946331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b="1" i="0" u="none" strike="noStrike" baseline="0" dirty="0" smtClean="0">
                <a:latin typeface="Palatino-Bold"/>
              </a:rPr>
              <a:t>Hyperparathyroidism</a:t>
            </a:r>
          </a:p>
          <a:p>
            <a:endParaRPr lang="en-GB" sz="3200" b="1" i="0" u="none" strike="noStrike" baseline="0" dirty="0" smtClean="0">
              <a:solidFill>
                <a:srgbClr val="8033FF"/>
              </a:solidFill>
              <a:latin typeface="Palatino-Bold"/>
            </a:endParaRPr>
          </a:p>
          <a:p>
            <a:r>
              <a:rPr lang="en-GB" sz="3200" b="0" i="0" u="none" strike="noStrike" baseline="0" dirty="0" smtClean="0">
                <a:solidFill>
                  <a:srgbClr val="000000"/>
                </a:solidFill>
                <a:latin typeface="Palatino-Roman"/>
              </a:rPr>
              <a:t>Excess parathyroid hormone secretion mobilizes calcium</a:t>
            </a:r>
          </a:p>
          <a:p>
            <a:r>
              <a:rPr lang="en-GB" sz="3200" b="0" i="0" u="none" strike="noStrike" baseline="0" dirty="0" smtClean="0">
                <a:solidFill>
                  <a:srgbClr val="000000"/>
                </a:solidFill>
                <a:latin typeface="Palatino-Roman"/>
              </a:rPr>
              <a:t>from the bones, resulting in a decrease in bone density.</a:t>
            </a:r>
          </a:p>
          <a:p>
            <a:r>
              <a:rPr lang="en-GB" sz="3200" b="0" i="0" u="none" strike="noStrike" baseline="0" dirty="0" smtClean="0">
                <a:solidFill>
                  <a:srgbClr val="000000"/>
                </a:solidFill>
                <a:latin typeface="Palatino-Roman"/>
              </a:rPr>
              <a:t>Hyperparathyroidism may be primary, from </a:t>
            </a:r>
            <a:r>
              <a:rPr lang="en-GB" sz="3200" dirty="0">
                <a:solidFill>
                  <a:srgbClr val="000000"/>
                </a:solidFill>
                <a:latin typeface="Palatino-Roman"/>
              </a:rPr>
              <a:t>hyperplasia or a tumour of the parathyroid glands, or secondary due</a:t>
            </a:r>
            <a:r>
              <a:rPr lang="en-GB" sz="3200" dirty="0"/>
              <a:t> to chronic renal failure</a:t>
            </a:r>
            <a:r>
              <a:rPr lang="en-GB" sz="3200" dirty="0">
                <a:solidFill>
                  <a:srgbClr val="000000"/>
                </a:solidFill>
                <a:latin typeface="Palatino-Roman"/>
              </a:rPr>
              <a:t> </a:t>
            </a:r>
            <a:endParaRPr lang="en-GB" sz="3200" b="0" i="0" u="none" strike="noStrike" baseline="0" dirty="0" smtClean="0">
              <a:solidFill>
                <a:srgbClr val="000000"/>
              </a:solidFill>
              <a:latin typeface="Palatino-Roman"/>
            </a:endParaRP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685437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75550"/>
            <a:ext cx="121920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800" b="0" i="0" u="none" strike="noStrike" baseline="0" dirty="0" err="1" smtClean="0">
                <a:latin typeface="Palatino-Roman"/>
              </a:rPr>
              <a:t>Hyperparathyroidm</a:t>
            </a:r>
            <a:r>
              <a:rPr lang="en-GB" sz="2800" b="0" i="0" u="none" strike="noStrike" baseline="0" dirty="0" smtClean="0">
                <a:latin typeface="Palatino-Roman"/>
              </a:rPr>
              <a:t>:</a:t>
            </a:r>
          </a:p>
          <a:p>
            <a:endParaRPr lang="en-GB" b="0" i="0" u="none" strike="noStrike" baseline="0" dirty="0" smtClean="0">
              <a:latin typeface="Palatino-Roman"/>
            </a:endParaRPr>
          </a:p>
          <a:p>
            <a:r>
              <a:rPr lang="en-GB" sz="2800" b="1" i="0" u="none" strike="noStrike" baseline="0" dirty="0" smtClean="0">
                <a:latin typeface="Palatino-Roman"/>
              </a:rPr>
              <a:t>The signs of hyperparathyroidism in the bones are</a:t>
            </a:r>
            <a:endParaRPr lang="en-GB" sz="2800" b="1" dirty="0">
              <a:latin typeface="Palatino-Roman"/>
            </a:endParaRPr>
          </a:p>
          <a:p>
            <a:endParaRPr lang="en-GB" b="0" i="0" u="none" strike="noStrike" baseline="0" dirty="0" smtClean="0">
              <a:latin typeface="Palatino-Roman"/>
            </a:endParaRPr>
          </a:p>
          <a:p>
            <a:r>
              <a:rPr lang="en-GB" sz="3200" b="1" dirty="0"/>
              <a:t>A generalized loss of bone density</a:t>
            </a:r>
            <a:r>
              <a:rPr lang="en-GB" sz="3200" dirty="0"/>
              <a:t>.</a:t>
            </a:r>
          </a:p>
          <a:p>
            <a:r>
              <a:rPr lang="en-GB" sz="3200" dirty="0"/>
              <a:t>The hallmark of hyperparathyroidism is </a:t>
            </a:r>
            <a:r>
              <a:rPr lang="en-GB" sz="3200" i="1" dirty="0" err="1"/>
              <a:t>subperiosteal</a:t>
            </a:r>
            <a:endParaRPr lang="en-GB" sz="3200" i="1" dirty="0"/>
          </a:p>
          <a:p>
            <a:r>
              <a:rPr lang="en-GB" sz="3200" i="1" dirty="0"/>
              <a:t>bone </a:t>
            </a:r>
            <a:r>
              <a:rPr lang="en-GB" sz="3200" i="1" dirty="0" smtClean="0"/>
              <a:t>resorption </a:t>
            </a:r>
            <a:r>
              <a:rPr lang="en-GB" sz="3200" dirty="0" smtClean="0"/>
              <a:t>which </a:t>
            </a:r>
            <a:r>
              <a:rPr lang="en-GB" sz="3200" dirty="0"/>
              <a:t>occurs particularly in the</a:t>
            </a:r>
          </a:p>
          <a:p>
            <a:r>
              <a:rPr lang="en-GB" sz="3200" dirty="0"/>
              <a:t>hands on the radial side of the middle phalanges and at the</a:t>
            </a:r>
          </a:p>
          <a:p>
            <a:r>
              <a:rPr lang="en-GB" sz="3200" dirty="0"/>
              <a:t>tips of the terminal phalanges</a:t>
            </a:r>
            <a:r>
              <a:rPr lang="en-GB" sz="3200" dirty="0" smtClean="0"/>
              <a:t>.</a:t>
            </a:r>
          </a:p>
          <a:p>
            <a:r>
              <a:rPr lang="en-GB" sz="3200" b="1" i="1" dirty="0"/>
              <a:t>Soft tissue calcification</a:t>
            </a:r>
            <a:r>
              <a:rPr lang="en-GB" sz="3200" b="1" dirty="0"/>
              <a:t>, </a:t>
            </a:r>
            <a:r>
              <a:rPr lang="en-GB" sz="3200" b="1" i="1" dirty="0"/>
              <a:t>vascular calcification </a:t>
            </a:r>
            <a:r>
              <a:rPr lang="en-GB" sz="3200" b="1" dirty="0"/>
              <a:t>and </a:t>
            </a:r>
            <a:r>
              <a:rPr lang="en-GB" sz="3200" b="1" i="1" dirty="0" err="1" smtClean="0"/>
              <a:t>chondrocalcinosis</a:t>
            </a:r>
            <a:r>
              <a:rPr lang="en-GB" sz="3200" i="1" dirty="0" smtClean="0"/>
              <a:t>.</a:t>
            </a:r>
            <a:endParaRPr lang="en-GB" sz="3200" i="1" dirty="0"/>
          </a:p>
          <a:p>
            <a:r>
              <a:rPr lang="en-GB" sz="3200" b="1" i="1" dirty="0"/>
              <a:t>Brown tumours </a:t>
            </a:r>
            <a:r>
              <a:rPr lang="en-GB" sz="3200" dirty="0"/>
              <a:t>are occasionally present. These are lytic</a:t>
            </a:r>
          </a:p>
          <a:p>
            <a:r>
              <a:rPr lang="en-GB" sz="3200" dirty="0"/>
              <a:t>lesions, which may be single or multiple, vary in size and</a:t>
            </a:r>
          </a:p>
          <a:p>
            <a:r>
              <a:rPr lang="en-GB" sz="3200" dirty="0"/>
              <a:t>may expand the bone. They occur most commonly in the</a:t>
            </a:r>
          </a:p>
          <a:p>
            <a:r>
              <a:rPr lang="en-GB" sz="3200" dirty="0"/>
              <a:t>mandible and pelvis </a:t>
            </a:r>
            <a:r>
              <a:rPr lang="en-GB" sz="3200" dirty="0" smtClean="0"/>
              <a:t>.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974040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586" y="268089"/>
            <a:ext cx="3320686" cy="353915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14586" y="3905033"/>
            <a:ext cx="58567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Open Sans" panose="020B0606030504020204" pitchFamily="34" charset="0"/>
              </a:rPr>
              <a:t>resorption </a:t>
            </a:r>
            <a:r>
              <a:rPr lang="en-US" dirty="0">
                <a:solidFill>
                  <a:srgbClr val="000000"/>
                </a:solidFill>
                <a:latin typeface="Open Sans" panose="020B0606030504020204" pitchFamily="34" charset="0"/>
              </a:rPr>
              <a:t>of the distal phalangeal tufts </a:t>
            </a:r>
            <a:r>
              <a:rPr lang="en-US" dirty="0" smtClean="0">
                <a:solidFill>
                  <a:srgbClr val="000000"/>
                </a:solidFill>
                <a:latin typeface="Open Sans" panose="020B0606030504020204" pitchFamily="34" charset="0"/>
              </a:rPr>
              <a:t>a </a:t>
            </a:r>
            <a:r>
              <a:rPr lang="en-US" dirty="0">
                <a:solidFill>
                  <a:srgbClr val="000000"/>
                </a:solidFill>
                <a:latin typeface="Open Sans" panose="020B0606030504020204" pitchFamily="34" charset="0"/>
              </a:rPr>
              <a:t>finding consistent with acro-</a:t>
            </a:r>
            <a:r>
              <a:rPr lang="en-US" dirty="0" err="1">
                <a:solidFill>
                  <a:srgbClr val="000000"/>
                </a:solidFill>
                <a:latin typeface="Open Sans" panose="020B0606030504020204" pitchFamily="34" charset="0"/>
              </a:rPr>
              <a:t>osteolysis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412277" y="26808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Open Sans" panose="020B0606030504020204" pitchFamily="34" charset="0"/>
              </a:rPr>
              <a:t>In the skull, bone resorption is described as a salt-and-pepper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3350" y="739912"/>
            <a:ext cx="4587404" cy="33396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0531" y="-14845"/>
            <a:ext cx="1626487" cy="38522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3650" y="3427268"/>
            <a:ext cx="1409700" cy="36385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64377" y="4779818"/>
            <a:ext cx="22479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71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903192"/>
            <a:ext cx="1177636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Open Sans" panose="020B0606030504020204" pitchFamily="34" charset="0"/>
              </a:rPr>
              <a:t>The </a:t>
            </a:r>
            <a:r>
              <a:rPr lang="en-US" sz="2400" dirty="0">
                <a:solidFill>
                  <a:srgbClr val="000000"/>
                </a:solidFill>
                <a:latin typeface="Open Sans" panose="020B0606030504020204" pitchFamily="34" charset="0"/>
              </a:rPr>
              <a:t>spine often demonstrates a characteristic striped appearance (alternating bands of increased density along the endplates and decreased density in the central portion of the vertebral body), which is also known as the rugger jersey </a:t>
            </a:r>
            <a:r>
              <a:rPr lang="en-US" sz="2400" dirty="0" smtClean="0">
                <a:solidFill>
                  <a:srgbClr val="000000"/>
                </a:solidFill>
                <a:latin typeface="Open Sans" panose="020B0606030504020204" pitchFamily="34" charset="0"/>
              </a:rPr>
              <a:t>spine.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711" y="2705966"/>
            <a:ext cx="4772025" cy="3514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7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01484" y="641367"/>
            <a:ext cx="10958287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3600" dirty="0" smtClean="0"/>
              <a:t>Paget disease </a:t>
            </a:r>
            <a:r>
              <a:rPr lang="en-GB" sz="3200" dirty="0" smtClean="0"/>
              <a:t>:</a:t>
            </a:r>
          </a:p>
          <a:p>
            <a:r>
              <a:rPr lang="en-US" sz="2800" dirty="0" smtClean="0"/>
              <a:t>Is </a:t>
            </a:r>
            <a:r>
              <a:rPr lang="en-US" sz="2800" dirty="0"/>
              <a:t>a chronic disorder of unknown origin with increased breakdown of bone and formation of disorganized new bone.</a:t>
            </a:r>
          </a:p>
          <a:p>
            <a:r>
              <a:rPr lang="en-US" sz="2800" dirty="0"/>
              <a:t>The </a:t>
            </a:r>
            <a:r>
              <a:rPr lang="en-US" sz="2800" dirty="0" err="1"/>
              <a:t>osteolysis</a:t>
            </a:r>
            <a:r>
              <a:rPr lang="en-US" sz="2800" dirty="0"/>
              <a:t> can result in </a:t>
            </a:r>
            <a:r>
              <a:rPr lang="en-US" sz="2800" i="1" dirty="0"/>
              <a:t>osteoporosis </a:t>
            </a:r>
            <a:r>
              <a:rPr lang="en-US" sz="2800" i="1" dirty="0" err="1"/>
              <a:t>circumscripta</a:t>
            </a:r>
            <a:r>
              <a:rPr lang="en-US" sz="2800" dirty="0"/>
              <a:t> in the skull and deformity and wedge fractures in long bones.</a:t>
            </a:r>
          </a:p>
          <a:p>
            <a:r>
              <a:rPr lang="en-US" sz="2800" dirty="0"/>
              <a:t>There is always enlargement of bone with coarse appearance of trabeculae.</a:t>
            </a:r>
          </a:p>
          <a:p>
            <a:r>
              <a:rPr lang="en-US" sz="2800" dirty="0"/>
              <a:t>Usually a mixed lytic-sclerotic </a:t>
            </a:r>
            <a:r>
              <a:rPr lang="en-US" sz="2800" dirty="0" smtClean="0"/>
              <a:t>.</a:t>
            </a:r>
          </a:p>
          <a:p>
            <a:r>
              <a:rPr lang="en-US" sz="2800" i="1" dirty="0" smtClean="0"/>
              <a:t>pathognomonic </a:t>
            </a:r>
            <a:r>
              <a:rPr lang="en-US" sz="2800" i="1" dirty="0"/>
              <a:t>triad </a:t>
            </a:r>
            <a:r>
              <a:rPr lang="en-US" sz="2800" i="1" dirty="0" smtClean="0"/>
              <a:t>:</a:t>
            </a:r>
            <a:endParaRPr lang="en-US" sz="2800" i="1" dirty="0"/>
          </a:p>
          <a:p>
            <a:r>
              <a:rPr lang="en-US" sz="2800" i="1" dirty="0"/>
              <a:t>Bone expansion</a:t>
            </a:r>
          </a:p>
          <a:p>
            <a:r>
              <a:rPr lang="en-US" sz="2800" i="1" dirty="0"/>
              <a:t>Cortical thickening</a:t>
            </a:r>
          </a:p>
          <a:p>
            <a:r>
              <a:rPr lang="en-US" sz="2800" i="1" dirty="0"/>
              <a:t>Trabecular bone thickening</a:t>
            </a:r>
          </a:p>
          <a:p>
            <a:endParaRPr lang="en-US" sz="28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/>
              <a:t>Laboratory data may show elevated alkaline phosphatase and increased serum and urine </a:t>
            </a:r>
            <a:r>
              <a:rPr lang="en-GB" sz="2400" dirty="0" err="1" smtClean="0"/>
              <a:t>hydroxyproline</a:t>
            </a:r>
            <a:r>
              <a:rPr lang="en-GB" sz="2400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93221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318" y="47625"/>
            <a:ext cx="4029075" cy="30003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0031" y="0"/>
            <a:ext cx="3505200" cy="304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994177" y="3421179"/>
            <a:ext cx="505690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333333"/>
                </a:solidFill>
                <a:latin typeface="verdana" panose="020B0604030504040204" pitchFamily="34" charset="0"/>
              </a:rPr>
              <a:t>cotton </a:t>
            </a:r>
            <a:r>
              <a:rPr lang="en-US" sz="1600" dirty="0">
                <a:solidFill>
                  <a:srgbClr val="333333"/>
                </a:solidFill>
                <a:latin typeface="verdana" panose="020B0604030504040204" pitchFamily="34" charset="0"/>
              </a:rPr>
              <a:t>wool' appearance of the skull based on a mixed lytic and sclerotic pattern of Paget's disease</a:t>
            </a:r>
            <a:r>
              <a:rPr lang="en-US" dirty="0">
                <a:solidFill>
                  <a:srgbClr val="333333"/>
                </a:solidFill>
                <a:latin typeface="verdana" panose="020B0604030504040204" pitchFamily="34" charset="0"/>
              </a:rPr>
              <a:t>.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73260" y="3421179"/>
            <a:ext cx="54448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333333"/>
                </a:solidFill>
                <a:latin typeface="verdana" panose="020B0604030504040204" pitchFamily="34" charset="0"/>
              </a:rPr>
              <a:t>pathognomonic triad of 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33333"/>
                </a:solidFill>
                <a:latin typeface="verdana" panose="020B0604030504040204" pitchFamily="34" charset="0"/>
              </a:rPr>
              <a:t>Bone expansion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33333"/>
                </a:solidFill>
                <a:latin typeface="verdana" panose="020B0604030504040204" pitchFamily="34" charset="0"/>
              </a:rPr>
              <a:t>Cortical thickening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33333"/>
                </a:solidFill>
                <a:latin typeface="verdana" panose="020B0604030504040204" pitchFamily="34" charset="0"/>
              </a:rPr>
              <a:t>Trabecular bone </a:t>
            </a:r>
            <a:r>
              <a:rPr lang="en-US" sz="1600" dirty="0" smtClean="0">
                <a:solidFill>
                  <a:srgbClr val="333333"/>
                </a:solidFill>
                <a:latin typeface="verdana" panose="020B0604030504040204" pitchFamily="34" charset="0"/>
              </a:rPr>
              <a:t>thickening</a:t>
            </a:r>
            <a:endParaRPr lang="en-US" sz="1600" dirty="0">
              <a:solidFill>
                <a:srgbClr val="333333"/>
              </a:solidFill>
              <a:latin typeface="verdana" panose="020B060403050404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4473" y="4282954"/>
            <a:ext cx="3241963" cy="2484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387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577262"/>
              </p:ext>
            </p:extLst>
          </p:nvPr>
        </p:nvGraphicFramePr>
        <p:xfrm>
          <a:off x="464456" y="130630"/>
          <a:ext cx="10889344" cy="6531426"/>
        </p:xfrm>
        <a:graphic>
          <a:graphicData uri="http://schemas.openxmlformats.org/drawingml/2006/table">
            <a:tbl>
              <a:tblPr/>
              <a:tblGrid>
                <a:gridCol w="54718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174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16428">
                <a:tc rowSpan="3">
                  <a:txBody>
                    <a:bodyPr/>
                    <a:lstStyle/>
                    <a:p>
                      <a:r>
                        <a:rPr lang="en-GB" dirty="0"/>
                        <a:t>Initial stage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Predominately lytic with geographic lucent areas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642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Skull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osteoporosis </a:t>
                      </a:r>
                      <a:r>
                        <a:rPr lang="en-GB" dirty="0" err="1"/>
                        <a:t>circumscripta</a:t>
                      </a:r>
                      <a:endParaRPr lang="en-GB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1642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16428">
                <a:tc>
                  <a:txBody>
                    <a:bodyPr/>
                    <a:lstStyle/>
                    <a:p>
                      <a:r>
                        <a:rPr lang="en-GB" dirty="0"/>
                        <a:t>Mixed stage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Mixed lytic and sclerotic changes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32857">
                <a:tc>
                  <a:txBody>
                    <a:bodyPr/>
                    <a:lstStyle/>
                    <a:p>
                      <a:r>
                        <a:rPr lang="en-GB"/>
                        <a:t>Sclerotic stage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Cortical thickening, prominent trabeculae, medullary sclerosis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32857">
                <a:tc>
                  <a:txBody>
                    <a:bodyPr/>
                    <a:lstStyle/>
                    <a:p>
                      <a:r>
                        <a:rPr lang="en-GB" dirty="0"/>
                        <a:t>Malignant degeneration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Occurs in up to 10%: typically osteosarcoma or </a:t>
                      </a:r>
                      <a:r>
                        <a:rPr lang="en-GB" dirty="0" smtClean="0"/>
                        <a:t>fibro sarcoma </a:t>
                      </a:r>
                      <a:endParaRPr lang="en-GB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1788" y="282244"/>
            <a:ext cx="3132103" cy="2214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89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00055" y="2235489"/>
            <a:ext cx="10515600" cy="1325563"/>
          </a:xfrm>
        </p:spPr>
        <p:txBody>
          <a:bodyPr/>
          <a:lstStyle/>
          <a:p>
            <a:r>
              <a:rPr lang="en-US" b="1" dirty="0" smtClean="0"/>
              <a:t>THANK YOU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3924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595085"/>
            <a:ext cx="10740571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400" b="1" i="0" u="none" strike="noStrike" baseline="0" dirty="0" smtClean="0">
                <a:latin typeface="Palatino-Bold"/>
              </a:rPr>
              <a:t>Generalized decrease in bone density</a:t>
            </a:r>
          </a:p>
          <a:p>
            <a:r>
              <a:rPr lang="en-GB" sz="4400" b="1" i="0" u="none" strike="noStrike" baseline="0" dirty="0" smtClean="0">
                <a:latin typeface="Palatino-Bold"/>
              </a:rPr>
              <a:t>(osteopenia):</a:t>
            </a:r>
          </a:p>
          <a:p>
            <a:endParaRPr lang="en-GB" sz="2800" b="1" i="0" u="none" strike="noStrike" baseline="0" dirty="0" smtClean="0">
              <a:solidFill>
                <a:srgbClr val="009A5A"/>
              </a:solidFill>
              <a:latin typeface="Palatino-Bold"/>
            </a:endParaRPr>
          </a:p>
          <a:p>
            <a:r>
              <a:rPr lang="en-GB" sz="3200" dirty="0" smtClean="0"/>
              <a:t>The </a:t>
            </a:r>
            <a:r>
              <a:rPr lang="en-GB" sz="3200" dirty="0"/>
              <a:t>main causes of generalized decrease in bone density</a:t>
            </a:r>
          </a:p>
          <a:p>
            <a:r>
              <a:rPr lang="en-GB" sz="3200" dirty="0"/>
              <a:t>are:</a:t>
            </a:r>
          </a:p>
          <a:p>
            <a:r>
              <a:rPr lang="en-GB" sz="3200" dirty="0"/>
              <a:t>• </a:t>
            </a:r>
            <a:r>
              <a:rPr lang="en-GB" sz="3200" dirty="0" smtClean="0"/>
              <a:t>Osteoporosis</a:t>
            </a:r>
            <a:endParaRPr lang="en-GB" sz="3200" dirty="0"/>
          </a:p>
          <a:p>
            <a:r>
              <a:rPr lang="en-GB" sz="3200" dirty="0"/>
              <a:t>• </a:t>
            </a:r>
            <a:r>
              <a:rPr lang="en-GB" sz="3200" dirty="0" err="1" smtClean="0"/>
              <a:t>Osteomalacia</a:t>
            </a:r>
            <a:endParaRPr lang="en-GB" sz="3200" dirty="0"/>
          </a:p>
          <a:p>
            <a:r>
              <a:rPr lang="en-GB" sz="3200" dirty="0"/>
              <a:t>• </a:t>
            </a:r>
            <a:r>
              <a:rPr lang="en-GB" sz="3200" dirty="0" smtClean="0"/>
              <a:t>Hyperparathyroidism</a:t>
            </a:r>
            <a:endParaRPr lang="en-GB" sz="3200" dirty="0"/>
          </a:p>
          <a:p>
            <a:r>
              <a:rPr lang="en-GB" sz="3200" dirty="0"/>
              <a:t>• </a:t>
            </a:r>
            <a:r>
              <a:rPr lang="en-GB" sz="3200" dirty="0" smtClean="0"/>
              <a:t>Multiple </a:t>
            </a:r>
            <a:r>
              <a:rPr lang="en-GB" sz="3200" dirty="0" smtClean="0"/>
              <a:t>myeloma</a:t>
            </a:r>
            <a:r>
              <a:rPr lang="en-GB" sz="2400" dirty="0" smtClean="0"/>
              <a:t>.</a:t>
            </a:r>
            <a:endParaRPr lang="en-GB" b="1" i="0" u="none" strike="noStrike" baseline="0" dirty="0" smtClean="0">
              <a:solidFill>
                <a:srgbClr val="009A5A"/>
              </a:solidFill>
              <a:latin typeface="Palatino-Bold"/>
            </a:endParaRPr>
          </a:p>
        </p:txBody>
      </p:sp>
    </p:spTree>
    <p:extLst>
      <p:ext uri="{BB962C8B-B14F-4D97-AF65-F5344CB8AC3E}">
        <p14:creationId xmlns:p14="http://schemas.microsoft.com/office/powerpoint/2010/main" val="237949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38227" y="729734"/>
            <a:ext cx="549701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b="0" i="0" u="none" strike="noStrike" baseline="0" dirty="0" smtClean="0">
                <a:latin typeface="Palatino-Roman"/>
              </a:rPr>
              <a:t>causes of osteoporosis</a:t>
            </a:r>
            <a:r>
              <a:rPr lang="en-GB" b="0" i="0" u="none" strike="noStrike" baseline="0" dirty="0" smtClean="0">
                <a:latin typeface="Palatino-Roman"/>
              </a:rPr>
              <a:t>: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1038227" y="1684676"/>
            <a:ext cx="6096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3200" b="0" i="0" u="none" strike="noStrike" baseline="0" dirty="0" smtClean="0">
                <a:latin typeface="Palatino-Roman"/>
              </a:rPr>
              <a:t>-Idiopathic</a:t>
            </a:r>
          </a:p>
          <a:p>
            <a:r>
              <a:rPr lang="en-GB" sz="3200" b="0" i="0" u="none" strike="noStrike" baseline="0" dirty="0" smtClean="0">
                <a:latin typeface="Palatino-Roman"/>
              </a:rPr>
              <a:t>- juvenile</a:t>
            </a:r>
          </a:p>
          <a:p>
            <a:r>
              <a:rPr lang="en-GB" sz="3200" b="0" i="0" u="none" strike="noStrike" baseline="0" dirty="0" smtClean="0">
                <a:latin typeface="Palatino-Roman"/>
              </a:rPr>
              <a:t>- postmenopausal</a:t>
            </a:r>
          </a:p>
          <a:p>
            <a:r>
              <a:rPr lang="en-GB" sz="3200" b="0" i="0" u="none" strike="noStrike" baseline="0" dirty="0" smtClean="0">
                <a:latin typeface="Palatino-Roman"/>
              </a:rPr>
              <a:t>- senile</a:t>
            </a:r>
          </a:p>
          <a:p>
            <a:r>
              <a:rPr lang="en-GB" sz="3200" b="0" i="0" u="none" strike="noStrike" baseline="0" dirty="0" smtClean="0">
                <a:latin typeface="Palatino-Roman"/>
              </a:rPr>
              <a:t>- Cushing’s syndrome</a:t>
            </a:r>
          </a:p>
          <a:p>
            <a:r>
              <a:rPr lang="en-GB" sz="3200" b="0" i="0" u="none" strike="noStrike" baseline="0" dirty="0" smtClean="0">
                <a:latin typeface="Palatino-Roman"/>
              </a:rPr>
              <a:t>-Steroid therapy</a:t>
            </a:r>
          </a:p>
          <a:p>
            <a:r>
              <a:rPr lang="en-GB" sz="3200" b="0" i="0" u="none" strike="noStrike" baseline="0" dirty="0" smtClean="0">
                <a:latin typeface="Palatino-Roman"/>
              </a:rPr>
              <a:t>- Disuse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12175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80571" y="568037"/>
            <a:ext cx="1068251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400" b="1" i="0" u="none" strike="noStrike" baseline="0" dirty="0" smtClean="0">
                <a:latin typeface="Palatino-Bold"/>
              </a:rPr>
              <a:t>Osteoporosis</a:t>
            </a:r>
          </a:p>
          <a:p>
            <a:endParaRPr lang="en-GB" sz="3200" b="1" i="0" u="none" strike="noStrike" baseline="0" dirty="0" smtClean="0">
              <a:solidFill>
                <a:srgbClr val="8033FF"/>
              </a:solidFill>
              <a:latin typeface="Palatino-Bold"/>
            </a:endParaRPr>
          </a:p>
          <a:p>
            <a:r>
              <a:rPr lang="en-GB" sz="3200" b="0" i="0" u="none" strike="noStrike" baseline="0" dirty="0" smtClean="0">
                <a:solidFill>
                  <a:srgbClr val="000000"/>
                </a:solidFill>
                <a:latin typeface="Palatino-Roman"/>
              </a:rPr>
              <a:t>Osteoporosis is the consequence of a deficiency of </a:t>
            </a:r>
            <a:r>
              <a:rPr lang="en-GB" sz="3200" dirty="0" smtClean="0">
                <a:solidFill>
                  <a:srgbClr val="000000"/>
                </a:solidFill>
                <a:latin typeface="Palatino-Roman"/>
              </a:rPr>
              <a:t>protein matrix </a:t>
            </a:r>
            <a:r>
              <a:rPr lang="en-GB" sz="3200" dirty="0">
                <a:solidFill>
                  <a:srgbClr val="000000"/>
                </a:solidFill>
                <a:latin typeface="Palatino-Roman"/>
              </a:rPr>
              <a:t>(osteoid). (</a:t>
            </a:r>
            <a:r>
              <a:rPr lang="en-GB" sz="3200" dirty="0"/>
              <a:t>matrix is reduced in quantity).</a:t>
            </a:r>
          </a:p>
          <a:p>
            <a:endParaRPr lang="en-GB" sz="3200" b="0" i="0" u="none" strike="noStrike" baseline="0" dirty="0" smtClean="0">
              <a:solidFill>
                <a:srgbClr val="000000"/>
              </a:solidFill>
              <a:latin typeface="Palatino-Roman"/>
            </a:endParaRPr>
          </a:p>
          <a:p>
            <a:r>
              <a:rPr lang="en-US" sz="3200" dirty="0" smtClean="0">
                <a:solidFill>
                  <a:srgbClr val="000000"/>
                </a:solidFill>
                <a:latin typeface="Minion W08 Regular_1167271"/>
              </a:rPr>
              <a:t>In </a:t>
            </a:r>
            <a:r>
              <a:rPr lang="en-US" sz="3200" dirty="0">
                <a:solidFill>
                  <a:srgbClr val="000000"/>
                </a:solidFill>
                <a:latin typeface="Minion W08 Regular_1167271"/>
              </a:rPr>
              <a:t>general, hallmark features of osteoporosis on radiography include thinned cortices, </a:t>
            </a:r>
            <a:r>
              <a:rPr lang="en-US" sz="3200" dirty="0" err="1">
                <a:solidFill>
                  <a:srgbClr val="000000"/>
                </a:solidFill>
                <a:latin typeface="Minion W08 Regular_1167271"/>
              </a:rPr>
              <a:t>endosteal</a:t>
            </a:r>
            <a:r>
              <a:rPr lang="en-US" sz="3200" dirty="0">
                <a:solidFill>
                  <a:srgbClr val="000000"/>
                </a:solidFill>
                <a:latin typeface="Minion W08 Regular_1167271"/>
              </a:rPr>
              <a:t> reabsorption, and a decrease in the number of trabeculae</a:t>
            </a:r>
            <a:endParaRPr lang="en-GB" sz="3200" dirty="0" smtClean="0"/>
          </a:p>
          <a:p>
            <a:r>
              <a:rPr lang="en-GB" sz="3200" dirty="0" smtClean="0"/>
              <a:t>Radiographic features: Spine and proximal extremities are primarily involved. Thin cortical bone, vertebral contour abnormalities (endplate compression, compression fractures. 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70169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847" y="206445"/>
            <a:ext cx="2285264" cy="188923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8574" y="528024"/>
            <a:ext cx="1934483" cy="91284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364" y="2273095"/>
            <a:ext cx="2231115" cy="187186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94479" y="2549235"/>
            <a:ext cx="1930314" cy="90962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0847" y="4352013"/>
            <a:ext cx="2152057" cy="20461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69173" y="4767438"/>
            <a:ext cx="1955620" cy="97177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5594" y="380479"/>
            <a:ext cx="3681880" cy="572794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46507" y="735862"/>
            <a:ext cx="3346836" cy="5121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196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11200" y="885371"/>
            <a:ext cx="100584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 smtClean="0"/>
              <a:t>Imaging of osteoporosis  </a:t>
            </a:r>
            <a:r>
              <a:rPr lang="en-US" sz="3200" dirty="0" smtClean="0">
                <a:solidFill>
                  <a:srgbClr val="000000"/>
                </a:solidFill>
                <a:latin typeface="Minion W08 Regular_1167271"/>
              </a:rPr>
              <a:t>even </a:t>
            </a:r>
            <a:r>
              <a:rPr lang="en-US" sz="3200" dirty="0">
                <a:solidFill>
                  <a:srgbClr val="000000"/>
                </a:solidFill>
                <a:latin typeface="Minion W08 Regular_1167271"/>
              </a:rPr>
              <a:t>with the newest advances in quantitative imaging </a:t>
            </a:r>
            <a:r>
              <a:rPr lang="en-US" sz="3200" dirty="0" smtClean="0">
                <a:solidFill>
                  <a:srgbClr val="000000"/>
                </a:solidFill>
                <a:latin typeface="Minion W08 Regular_1167271"/>
              </a:rPr>
              <a:t>techniques, </a:t>
            </a:r>
            <a:r>
              <a:rPr lang="en-US" sz="3200" i="1" dirty="0">
                <a:solidFill>
                  <a:srgbClr val="000000"/>
                </a:solidFill>
                <a:latin typeface="Minion W08 Regular_1167271"/>
              </a:rPr>
              <a:t>conventional radiography </a:t>
            </a:r>
            <a:r>
              <a:rPr lang="en-US" sz="3200" dirty="0">
                <a:solidFill>
                  <a:srgbClr val="000000"/>
                </a:solidFill>
                <a:latin typeface="Minion W08 Regular_1167271"/>
              </a:rPr>
              <a:t>is still the most commonly used </a:t>
            </a:r>
            <a:r>
              <a:rPr lang="en-US" sz="3200" dirty="0" smtClean="0">
                <a:solidFill>
                  <a:srgbClr val="000000"/>
                </a:solidFill>
                <a:latin typeface="Minion W08 Regular_1167271"/>
              </a:rPr>
              <a:t>modality, </a:t>
            </a:r>
            <a:r>
              <a:rPr lang="en-US" sz="3200" dirty="0">
                <a:solidFill>
                  <a:srgbClr val="000000"/>
                </a:solidFill>
                <a:latin typeface="Minion W08 Regular_1167271"/>
              </a:rPr>
              <a:t>although it usually detects pathology only after 30% of bone has been lost </a:t>
            </a:r>
            <a:r>
              <a:rPr lang="en-US" sz="3200" dirty="0" smtClean="0">
                <a:solidFill>
                  <a:srgbClr val="000000"/>
                </a:solidFill>
                <a:latin typeface="Minion W08 Regular_1167271"/>
              </a:rPr>
              <a:t>.</a:t>
            </a:r>
            <a:endParaRPr lang="en-US" sz="3200" dirty="0"/>
          </a:p>
          <a:p>
            <a:endParaRPr lang="en-GB" sz="3200" i="1" dirty="0" smtClean="0"/>
          </a:p>
          <a:p>
            <a:r>
              <a:rPr lang="en-GB" sz="3200" i="1" dirty="0" smtClean="0"/>
              <a:t>DXA </a:t>
            </a:r>
            <a:r>
              <a:rPr lang="en-GB" sz="3200" dirty="0" smtClean="0"/>
              <a:t>(dual-energy x-ray absorptiometry .</a:t>
            </a:r>
          </a:p>
          <a:p>
            <a:r>
              <a:rPr lang="en-GB" sz="3200" i="1" dirty="0" smtClean="0"/>
              <a:t>Computed tomography</a:t>
            </a:r>
            <a:r>
              <a:rPr lang="en-GB" sz="3600" dirty="0" smtClean="0"/>
              <a:t>.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490395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413672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b="1" i="0" u="none" strike="noStrike" baseline="0" dirty="0" smtClean="0">
                <a:latin typeface="Palatino-Bold"/>
              </a:rPr>
              <a:t>Rickets and </a:t>
            </a:r>
            <a:r>
              <a:rPr lang="en-GB" sz="4000" b="1" i="0" u="none" strike="noStrike" baseline="0" dirty="0" err="1" smtClean="0">
                <a:latin typeface="Palatino-Bold"/>
              </a:rPr>
              <a:t>osteomalacia</a:t>
            </a:r>
            <a:endParaRPr lang="en-GB" sz="4000" b="1" i="0" u="none" strike="noStrike" baseline="0" dirty="0" smtClean="0">
              <a:latin typeface="Palatino-Bold"/>
            </a:endParaRPr>
          </a:p>
          <a:p>
            <a:endParaRPr lang="en-GB" b="1" i="0" u="none" strike="noStrike" baseline="0" dirty="0" smtClean="0">
              <a:solidFill>
                <a:srgbClr val="8033FF"/>
              </a:solidFill>
              <a:latin typeface="Palatino-Bold"/>
            </a:endParaRPr>
          </a:p>
          <a:p>
            <a:r>
              <a:rPr lang="en-GB" sz="2800" dirty="0" smtClean="0"/>
              <a:t>Rickets and </a:t>
            </a:r>
            <a:r>
              <a:rPr lang="en-GB" sz="2800" dirty="0" err="1" smtClean="0"/>
              <a:t>osteomalacia</a:t>
            </a:r>
            <a:r>
              <a:rPr lang="en-GB" sz="2800" dirty="0" smtClean="0"/>
              <a:t> are similar histologically. The basic defect is inadequate osteoid mineralization, although osteoid production also is reduced.</a:t>
            </a:r>
          </a:p>
          <a:p>
            <a:endParaRPr lang="en-GB" sz="2800" b="0" i="0" u="none" strike="noStrike" baseline="0" dirty="0" smtClean="0">
              <a:latin typeface="Palatino-Roman"/>
            </a:endParaRPr>
          </a:p>
          <a:p>
            <a:r>
              <a:rPr lang="en-GB" sz="2800" b="0" i="0" u="none" strike="noStrike" baseline="0" dirty="0" smtClean="0">
                <a:latin typeface="Palatino-Roman"/>
              </a:rPr>
              <a:t>If this occurs before epiphyseal closure, the condition </a:t>
            </a:r>
            <a:r>
              <a:rPr lang="en-GB" sz="2800" dirty="0">
                <a:latin typeface="Palatino-Roman"/>
              </a:rPr>
              <a:t>is known as rickets</a:t>
            </a:r>
            <a:endParaRPr lang="en-GB" sz="2800" b="0" i="0" u="none" strike="noStrike" baseline="0" dirty="0" smtClean="0">
              <a:latin typeface="Palatino-Roman"/>
            </a:endParaRPr>
          </a:p>
          <a:p>
            <a:r>
              <a:rPr lang="en-GB" sz="2800" b="0" i="0" u="none" strike="noStrike" baseline="0" dirty="0" smtClean="0">
                <a:latin typeface="Palatino-Roman"/>
              </a:rPr>
              <a:t>in adults the condition is known as </a:t>
            </a:r>
            <a:r>
              <a:rPr lang="en-GB" sz="2800" b="0" i="0" u="none" strike="noStrike" baseline="0" dirty="0" err="1" smtClean="0">
                <a:latin typeface="Palatino-Roman"/>
              </a:rPr>
              <a:t>osteomalacia</a:t>
            </a:r>
            <a:r>
              <a:rPr lang="en-GB" sz="2800" b="0" i="0" u="none" strike="noStrike" baseline="0" dirty="0" smtClean="0">
                <a:latin typeface="Palatino-Roman"/>
              </a:rPr>
              <a:t>.</a:t>
            </a:r>
            <a:r>
              <a:rPr lang="en-GB" sz="2800" dirty="0"/>
              <a:t> Regardless of the cause of the </a:t>
            </a:r>
            <a:r>
              <a:rPr lang="en-GB" sz="2800" dirty="0" err="1"/>
              <a:t>osteomalacia</a:t>
            </a:r>
            <a:r>
              <a:rPr lang="en-GB" sz="2800" dirty="0"/>
              <a:t> or rickets, </a:t>
            </a:r>
            <a:r>
              <a:rPr lang="en-GB" sz="2800" dirty="0" err="1"/>
              <a:t>thebone</a:t>
            </a:r>
            <a:r>
              <a:rPr lang="en-GB" sz="2800" dirty="0"/>
              <a:t> changes are similar</a:t>
            </a:r>
            <a:endParaRPr lang="en-GB" sz="2800" dirty="0">
              <a:latin typeface="Palatino-Roman"/>
            </a:endParaRPr>
          </a:p>
          <a:p>
            <a:endParaRPr lang="en-GB" sz="3200" dirty="0"/>
          </a:p>
          <a:p>
            <a:r>
              <a:rPr lang="en-GB" sz="2400" dirty="0" smtClean="0"/>
              <a:t>Causes </a:t>
            </a:r>
            <a:r>
              <a:rPr lang="en-GB" sz="2400" dirty="0"/>
              <a:t>of rickets and </a:t>
            </a:r>
            <a:r>
              <a:rPr lang="en-GB" sz="2400" dirty="0" err="1" smtClean="0"/>
              <a:t>osteomalacia</a:t>
            </a:r>
            <a:r>
              <a:rPr lang="en-GB" sz="2400" dirty="0" smtClean="0"/>
              <a:t>:</a:t>
            </a:r>
          </a:p>
          <a:p>
            <a:r>
              <a:rPr lang="en-GB" sz="2400" dirty="0"/>
              <a:t>Decreased production of endogenous vitamin </a:t>
            </a:r>
            <a:r>
              <a:rPr lang="en-GB" sz="2400" dirty="0" smtClean="0"/>
              <a:t>D.</a:t>
            </a:r>
            <a:endParaRPr lang="en-GB" sz="2400" dirty="0"/>
          </a:p>
          <a:p>
            <a:r>
              <a:rPr lang="en-GB" sz="2400" dirty="0"/>
              <a:t>– dietary deficiency</a:t>
            </a:r>
          </a:p>
          <a:p>
            <a:r>
              <a:rPr lang="en-GB" sz="2400" dirty="0"/>
              <a:t>– lack of exposure to sunlight</a:t>
            </a:r>
          </a:p>
          <a:p>
            <a:r>
              <a:rPr lang="en-GB" sz="2400" dirty="0"/>
              <a:t>• Impaired absorption of calcium or vitamin D:</a:t>
            </a:r>
          </a:p>
          <a:p>
            <a:r>
              <a:rPr lang="en-GB" sz="2400" dirty="0"/>
              <a:t>– malabsorption</a:t>
            </a:r>
          </a:p>
          <a:p>
            <a:r>
              <a:rPr lang="en-GB" sz="2400" dirty="0" smtClean="0"/>
              <a:t>– </a:t>
            </a:r>
            <a:r>
              <a:rPr lang="en-GB" sz="2400" dirty="0"/>
              <a:t>chronic renal failure: impaired ability to activate vitamin </a:t>
            </a:r>
            <a:r>
              <a:rPr lang="en-GB" sz="2400" dirty="0" smtClean="0"/>
              <a:t>D</a:t>
            </a:r>
            <a:r>
              <a:rPr lang="en-GB" sz="2800" dirty="0" smtClean="0"/>
              <a:t>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83249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7371" y="667657"/>
            <a:ext cx="1112190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0" i="0" u="none" strike="noStrike" baseline="0" dirty="0" smtClean="0">
                <a:latin typeface="Palatino-Roman"/>
              </a:rPr>
              <a:t>In </a:t>
            </a:r>
            <a:r>
              <a:rPr lang="en-GB" sz="3200" b="0" i="1" u="none" strike="noStrike" baseline="0" dirty="0" smtClean="0">
                <a:latin typeface="Palatino-Italic"/>
              </a:rPr>
              <a:t>rickets </a:t>
            </a:r>
            <a:r>
              <a:rPr lang="en-GB" sz="3200" b="0" i="0" u="none" strike="noStrike" baseline="0" dirty="0" smtClean="0">
                <a:latin typeface="Palatino-Roman"/>
              </a:rPr>
              <a:t>are best seen at the knees, wrists and ankles.</a:t>
            </a:r>
          </a:p>
          <a:p>
            <a:r>
              <a:rPr lang="en-GB" sz="3200" b="0" i="0" u="none" strike="noStrike" baseline="0" dirty="0" smtClean="0">
                <a:latin typeface="Palatino-Roman"/>
              </a:rPr>
              <a:t>the </a:t>
            </a:r>
            <a:r>
              <a:rPr lang="en-GB" sz="3200" b="0" i="0" u="none" strike="noStrike" baseline="0" dirty="0" err="1" smtClean="0">
                <a:latin typeface="Palatino-Roman"/>
              </a:rPr>
              <a:t>metaphyses</a:t>
            </a:r>
            <a:r>
              <a:rPr lang="en-GB" sz="3200" b="0" i="0" u="none" strike="noStrike" baseline="0" dirty="0" smtClean="0">
                <a:latin typeface="Palatino-Roman"/>
              </a:rPr>
              <a:t> are irregularly mineralized, widened and cupped.</a:t>
            </a:r>
          </a:p>
          <a:p>
            <a:r>
              <a:rPr lang="en-GB" sz="3200" dirty="0" smtClean="0"/>
              <a:t>generalized </a:t>
            </a:r>
            <a:r>
              <a:rPr lang="en-GB" sz="3200" dirty="0"/>
              <a:t>decrease in bone </a:t>
            </a:r>
            <a:r>
              <a:rPr lang="en-GB" sz="3200" dirty="0" smtClean="0"/>
              <a:t>density.</a:t>
            </a:r>
            <a:endParaRPr lang="en-GB" sz="3200" dirty="0"/>
          </a:p>
          <a:p>
            <a:r>
              <a:rPr lang="en-GB" sz="3200" dirty="0" smtClean="0"/>
              <a:t>Deformities </a:t>
            </a:r>
            <a:r>
              <a:rPr lang="en-GB" sz="3200" dirty="0"/>
              <a:t>of the bones occur because the </a:t>
            </a:r>
            <a:r>
              <a:rPr lang="en-GB" sz="3200" dirty="0" smtClean="0"/>
              <a:t>under mineralized </a:t>
            </a:r>
            <a:r>
              <a:rPr lang="en-GB" sz="3200" dirty="0"/>
              <a:t>bone is </a:t>
            </a:r>
            <a:r>
              <a:rPr lang="en-GB" sz="3200" dirty="0" smtClean="0"/>
              <a:t>soft.</a:t>
            </a:r>
          </a:p>
          <a:p>
            <a:r>
              <a:rPr lang="en-GB" sz="3200" dirty="0" smtClean="0"/>
              <a:t>Greenstick </a:t>
            </a:r>
            <a:r>
              <a:rPr lang="en-GB" sz="3200" dirty="0"/>
              <a:t>fractures are common</a:t>
            </a:r>
            <a:r>
              <a:rPr lang="en-GB" sz="2800" dirty="0" smtClean="0"/>
              <a:t>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442101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05296" y="503997"/>
            <a:ext cx="752786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Open Sans" panose="020B0606030504020204" pitchFamily="34" charset="0"/>
              </a:rPr>
              <a:t>Fraying</a:t>
            </a:r>
            <a:r>
              <a:rPr lang="en-US" sz="2400" b="1" dirty="0">
                <a:latin typeface="Open Sans" panose="020B0606030504020204" pitchFamily="34" charset="0"/>
              </a:rPr>
              <a:t>: indistinct margins of the metaphysis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b="1" dirty="0">
                <a:latin typeface="Open Sans" panose="020B0606030504020204" pitchFamily="34" charset="0"/>
              </a:rPr>
              <a:t>splaying: widening of </a:t>
            </a:r>
            <a:r>
              <a:rPr lang="en-US" sz="2400" b="1" dirty="0" err="1">
                <a:latin typeface="Open Sans" panose="020B0606030504020204" pitchFamily="34" charset="0"/>
              </a:rPr>
              <a:t>metaphyseal</a:t>
            </a:r>
            <a:r>
              <a:rPr lang="en-US" sz="2400" b="1" dirty="0">
                <a:latin typeface="Open Sans" panose="020B0606030504020204" pitchFamily="34" charset="0"/>
              </a:rPr>
              <a:t> ends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b="1" dirty="0">
                <a:latin typeface="Open Sans" panose="020B0606030504020204" pitchFamily="34" charset="0"/>
              </a:rPr>
              <a:t>cupping: concavity of metaphysis</a:t>
            </a:r>
            <a:endParaRPr lang="en-US" sz="2400" b="1" i="0" dirty="0">
              <a:effectLst/>
              <a:latin typeface="Open Sans" panose="020B0606030504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6376" y="2147455"/>
            <a:ext cx="4959640" cy="376119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0008" t="-2460" r="-10008" b="2460"/>
          <a:stretch/>
        </p:blipFill>
        <p:spPr>
          <a:xfrm>
            <a:off x="2885456" y="1648042"/>
            <a:ext cx="3353223" cy="50428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3529" y="1993541"/>
            <a:ext cx="1615394" cy="4351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91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518</TotalTime>
  <Words>660</Words>
  <Application>Microsoft Office PowerPoint</Application>
  <PresentationFormat>Widescreen</PresentationFormat>
  <Paragraphs>101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8" baseType="lpstr">
      <vt:lpstr>Arial</vt:lpstr>
      <vt:lpstr>Calibri</vt:lpstr>
      <vt:lpstr>Calibri Light</vt:lpstr>
      <vt:lpstr>Minion W08 Regular_1167271</vt:lpstr>
      <vt:lpstr>Open Sans</vt:lpstr>
      <vt:lpstr>Palatino-Bold</vt:lpstr>
      <vt:lpstr>Palatino-Italic</vt:lpstr>
      <vt:lpstr>Palatino-Roman</vt:lpstr>
      <vt:lpstr>verdana</vt:lpstr>
      <vt:lpstr>Office Theme</vt:lpstr>
      <vt:lpstr>Metabolic  bone disease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mohamad</dc:creator>
  <cp:lastModifiedBy>moham</cp:lastModifiedBy>
  <cp:revision>93</cp:revision>
  <dcterms:created xsi:type="dcterms:W3CDTF">2015-12-19T14:09:41Z</dcterms:created>
  <dcterms:modified xsi:type="dcterms:W3CDTF">2020-09-01T20:29:09Z</dcterms:modified>
</cp:coreProperties>
</file>