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0" r:id="rId3"/>
    <p:sldId id="281" r:id="rId4"/>
    <p:sldId id="282" r:id="rId5"/>
    <p:sldId id="283" r:id="rId6"/>
    <p:sldId id="263" r:id="rId7"/>
    <p:sldId id="262" r:id="rId8"/>
    <p:sldId id="266" r:id="rId9"/>
    <p:sldId id="278" r:id="rId10"/>
    <p:sldId id="277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56" d="100"/>
          <a:sy n="56" d="100"/>
        </p:scale>
        <p:origin x="66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4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50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6596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36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6210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199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738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95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42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74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357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6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13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38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76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0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D0C25-B089-4440-A760-420C6954A1F1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919A677-BD59-448C-A257-772103C7E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5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adioactivity" TargetMode="External"/><Relationship Id="rId2" Type="http://schemas.openxmlformats.org/officeDocument/2006/relationships/hyperlink" Target="https://en.wikipedia.org/wiki/Medical_specialty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n.wikipedia.org/wiki/Diseas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3698" y="370702"/>
            <a:ext cx="9438504" cy="2201047"/>
          </a:xfrm>
        </p:spPr>
        <p:txBody>
          <a:bodyPr>
            <a:normAutofit fontScale="90000"/>
          </a:bodyPr>
          <a:lstStyle/>
          <a:p>
            <a:pPr marL="1143000" indent="-1143000" algn="ctr">
              <a:defRPr/>
            </a:pPr>
            <a:r>
              <a:rPr lang="en-US" sz="8000" i="1" dirty="0"/>
              <a:t>Nuclear </a:t>
            </a:r>
            <a:br>
              <a:rPr lang="en-US" sz="8000" i="1" dirty="0"/>
            </a:br>
            <a:r>
              <a:rPr lang="en-US" sz="8000" i="1" dirty="0"/>
              <a:t>Medicine</a:t>
            </a:r>
          </a:p>
        </p:txBody>
      </p:sp>
      <p:pic>
        <p:nvPicPr>
          <p:cNvPr id="4099" name="Picture 2" descr="http://mrlo.org/index.php/assets/Uploads/nuclearmedic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000" y="2458995"/>
            <a:ext cx="6902497" cy="389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943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gamma-camer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00696" y="1170432"/>
            <a:ext cx="8142997" cy="472236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AC6202-C875-4A66-864B-BDF07F00B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What is Radioactivity?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0356F532-D33E-4C88-A98E-38D936387F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47535" y="1341939"/>
            <a:ext cx="6135825" cy="4569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56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28FAE9-4D18-4529-ADFE-C114BA651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Decay Modes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697515AA-331D-42BE-9DCB-6A84261B5F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7420" y="1828800"/>
            <a:ext cx="7549520" cy="39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617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1745D8-A512-4019-897A-E940307C8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Positron Decay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3C30867-6743-41B5-9304-155345F14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3643" y="2133600"/>
            <a:ext cx="9230969" cy="3777622"/>
          </a:xfrm>
        </p:spPr>
        <p:txBody>
          <a:bodyPr/>
          <a:lstStyle/>
          <a:p>
            <a:endParaRPr lang="en-US" dirty="0" smtClean="0"/>
          </a:p>
          <a:p>
            <a:pPr algn="l"/>
            <a:r>
              <a:rPr lang="en-US" sz="2400" dirty="0" smtClean="0"/>
              <a:t>Also </a:t>
            </a:r>
            <a:r>
              <a:rPr lang="en-US" sz="2400" dirty="0"/>
              <a:t>known </a:t>
            </a:r>
            <a:r>
              <a:rPr lang="en-US" sz="2400" dirty="0" smtClean="0"/>
              <a:t>as</a:t>
            </a:r>
            <a:r>
              <a:rPr lang="el-GR" sz="2400" dirty="0" smtClean="0"/>
              <a:t> β</a:t>
            </a:r>
            <a:r>
              <a:rPr lang="el-GR" sz="2400" baseline="30000" dirty="0" smtClean="0"/>
              <a:t>+</a:t>
            </a:r>
            <a:r>
              <a:rPr lang="el-GR" sz="2400" dirty="0" smtClean="0"/>
              <a:t> </a:t>
            </a:r>
            <a:r>
              <a:rPr lang="en-US" sz="2400" b="1" dirty="0" smtClean="0"/>
              <a:t>decay </a:t>
            </a:r>
            <a:r>
              <a:rPr lang="en-US" sz="2400" dirty="0" smtClean="0"/>
              <a:t> </a:t>
            </a:r>
            <a:r>
              <a:rPr lang="en-US" sz="2400" dirty="0"/>
              <a:t>Beta Plus decay </a:t>
            </a:r>
            <a:r>
              <a:rPr lang="en-US" sz="2400" dirty="0" smtClean="0"/>
              <a:t>: in which a </a:t>
            </a:r>
            <a:r>
              <a:rPr lang="en-US" sz="2400" b="1" dirty="0" smtClean="0"/>
              <a:t>proton</a:t>
            </a:r>
            <a:r>
              <a:rPr lang="en-US" sz="2400" dirty="0" smtClean="0"/>
              <a:t> inside a radionuclide nucleus is converted into a neutron while releasing a </a:t>
            </a:r>
            <a:r>
              <a:rPr lang="en-US" sz="2400" b="1" dirty="0" smtClean="0"/>
              <a:t>positron</a:t>
            </a:r>
            <a:r>
              <a:rPr lang="en-US" sz="2400" dirty="0" smtClean="0"/>
              <a:t> and an electron neutrino (</a:t>
            </a:r>
            <a:r>
              <a:rPr lang="en-US" sz="2400" dirty="0" err="1" smtClean="0"/>
              <a:t>ν</a:t>
            </a:r>
            <a:r>
              <a:rPr lang="en-US" sz="2400" baseline="-25000" dirty="0" err="1" smtClean="0"/>
              <a:t>e</a:t>
            </a:r>
            <a:r>
              <a:rPr lang="en-US" sz="2400" dirty="0" smtClean="0"/>
              <a:t>), a </a:t>
            </a:r>
            <a:r>
              <a:rPr lang="en-US" sz="2400" dirty="0"/>
              <a:t>positron (positive electron</a:t>
            </a:r>
            <a:r>
              <a:rPr lang="en-US" sz="2400" dirty="0" smtClean="0"/>
              <a:t>), Mass </a:t>
            </a:r>
            <a:r>
              <a:rPr lang="en-US" sz="2400" dirty="0"/>
              <a:t>number </a:t>
            </a:r>
            <a:r>
              <a:rPr lang="en-US" sz="2400" dirty="0" smtClean="0"/>
              <a:t>A </a:t>
            </a:r>
            <a:r>
              <a:rPr lang="en-US" sz="2400" dirty="0"/>
              <a:t>does not change, proton number Z reduces</a:t>
            </a:r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9543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ABCC0B-6B92-45F9-84FF-ABA097E87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Gamma Decay (Isometric Transition)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D64B814-6C16-45F9-9831-F8ABDD613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0584" y="2133600"/>
            <a:ext cx="9614028" cy="4403124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A nucleus (which is unstable) changes from a higher energy state to a lower energy state through the emission of electromagnetic radiation (photons) (called gamma rays). </a:t>
            </a:r>
          </a:p>
          <a:p>
            <a:pPr algn="l"/>
            <a:r>
              <a:rPr lang="en-US" sz="2400" dirty="0"/>
              <a:t>The daughter and parent atoms are isomers.</a:t>
            </a:r>
          </a:p>
          <a:p>
            <a:pPr algn="l"/>
            <a:r>
              <a:rPr lang="en-US" sz="2400" dirty="0"/>
              <a:t>The gamma photon is used in Single photon emission computed tomography (SPECT)</a:t>
            </a:r>
          </a:p>
          <a:p>
            <a:pPr algn="l"/>
            <a:r>
              <a:rPr lang="en-US" sz="2400" dirty="0"/>
              <a:t> </a:t>
            </a:r>
            <a:r>
              <a:rPr lang="en-US" sz="2400" dirty="0" smtClean="0"/>
              <a:t>Gamma </a:t>
            </a:r>
            <a:r>
              <a:rPr lang="en-US" sz="2400" dirty="0"/>
              <a:t>rays have the same property as X-rays, but are generated different:</a:t>
            </a:r>
          </a:p>
          <a:p>
            <a:pPr marL="0" indent="0" algn="l">
              <a:buNone/>
            </a:pPr>
            <a:r>
              <a:rPr lang="en-US" sz="2400" dirty="0"/>
              <a:t> –X-ray through energetic electron interactions.</a:t>
            </a:r>
          </a:p>
          <a:p>
            <a:pPr marL="0" indent="0" algn="l">
              <a:buNone/>
            </a:pPr>
            <a:r>
              <a:rPr lang="en-US" sz="2400" dirty="0"/>
              <a:t> –Gamma-ray through isometric transition in nucleus .</a:t>
            </a:r>
          </a:p>
        </p:txBody>
      </p:sp>
    </p:spTree>
    <p:extLst>
      <p:ext uri="{BB962C8B-B14F-4D97-AF65-F5344CB8AC3E}">
        <p14:creationId xmlns:p14="http://schemas.microsoft.com/office/powerpoint/2010/main" val="4203861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6273F2-0034-4DDA-97EF-A558B507F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3568"/>
            <a:ext cx="10515600" cy="73382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Half-Life Radiotracers</a:t>
            </a:r>
            <a:r>
              <a:rPr lang="en-US" b="1" dirty="0">
                <a:solidFill>
                  <a:srgbClr val="FF0000"/>
                </a:solidFill>
              </a:rPr>
              <a:t>: Desired Property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199554B-23ED-4D44-BF57-F6927713FE70}"/>
              </a:ext>
            </a:extLst>
          </p:cNvPr>
          <p:cNvSpPr/>
          <p:nvPr/>
        </p:nvSpPr>
        <p:spPr>
          <a:xfrm>
            <a:off x="1592191" y="1321477"/>
            <a:ext cx="96856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Half life is the time takes for radioactivity to decrease by half.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Decay </a:t>
            </a:r>
            <a:r>
              <a:rPr lang="en-US" sz="2000" b="1" dirty="0"/>
              <a:t>mode: –Clean gamma decay: do not emit alpha or beta articles </a:t>
            </a:r>
            <a:r>
              <a:rPr lang="en-US" sz="2000" b="1" dirty="0" smtClean="0"/>
              <a:t>–</a:t>
            </a:r>
          </a:p>
          <a:p>
            <a:r>
              <a:rPr lang="en-US" sz="2000" b="1" dirty="0" smtClean="0"/>
              <a:t>Positron </a:t>
            </a:r>
            <a:r>
              <a:rPr lang="en-US" sz="2000" b="1" dirty="0"/>
              <a:t>decay: positron will </a:t>
            </a:r>
            <a:r>
              <a:rPr lang="en-US" sz="2000" b="1" dirty="0" smtClean="0"/>
              <a:t>annihilate” destroyed”  </a:t>
            </a:r>
            <a:r>
              <a:rPr lang="en-US" sz="2000" b="1" dirty="0"/>
              <a:t>with electrons to produce gamma rays</a:t>
            </a:r>
            <a:r>
              <a:rPr lang="en-US" sz="2000" b="1" dirty="0" smtClean="0"/>
              <a:t>.</a:t>
            </a:r>
            <a:endParaRPr lang="en-US" sz="2000" b="1" dirty="0"/>
          </a:p>
          <a:p>
            <a:r>
              <a:rPr lang="en-US" sz="2000" b="1" dirty="0"/>
              <a:t> •Energy of photon: –Should be high so that photons can leave the body </a:t>
            </a:r>
            <a:r>
              <a:rPr lang="en-US" sz="2000" b="1" dirty="0" smtClean="0"/>
              <a:t>w/ little attenuation </a:t>
            </a:r>
            <a:r>
              <a:rPr lang="en-US" sz="2000" b="1" dirty="0"/>
              <a:t>–Hard to detect if the energy is too high –Desired energy range: 70-511 </a:t>
            </a:r>
            <a:r>
              <a:rPr lang="en-US" sz="2000" b="1" dirty="0" err="1"/>
              <a:t>KeV</a:t>
            </a:r>
            <a:r>
              <a:rPr lang="en-US" sz="2000" b="1" dirty="0"/>
              <a:t>.</a:t>
            </a:r>
          </a:p>
          <a:p>
            <a:r>
              <a:rPr lang="en-US" sz="2000" b="1" dirty="0"/>
              <a:t> •Half-life –Should not be too short (before detector can capture) or too long (longer patient scan time)</a:t>
            </a:r>
          </a:p>
          <a:p>
            <a:r>
              <a:rPr lang="en-US" sz="2000" b="1" dirty="0"/>
              <a:t> –Minutes to hours desired </a:t>
            </a:r>
            <a:r>
              <a:rPr lang="en-US" sz="2000" b="1" dirty="0" smtClean="0"/>
              <a:t>..</a:t>
            </a:r>
            <a:endParaRPr lang="en-US" sz="2000" b="1" dirty="0"/>
          </a:p>
          <a:p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1616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A71DF1-3CC2-46F9-8465-5085B1F51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Radionuclides in </a:t>
            </a:r>
            <a:r>
              <a:rPr lang="en-US" b="1" dirty="0">
                <a:solidFill>
                  <a:srgbClr val="FF0000"/>
                </a:solidFill>
              </a:rPr>
              <a:t>Clinical Use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ED4995-F30A-4675-A210-E734F88E1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9690" y="1917065"/>
            <a:ext cx="9357360" cy="4351338"/>
          </a:xfrm>
        </p:spPr>
        <p:txBody>
          <a:bodyPr/>
          <a:lstStyle/>
          <a:p>
            <a:pPr algn="l"/>
            <a:r>
              <a:rPr lang="en-US" sz="2400" dirty="0"/>
              <a:t>Most naturally occurring radioactive isotopes </a:t>
            </a:r>
            <a:r>
              <a:rPr lang="en-US" sz="2400" u="sng" dirty="0"/>
              <a:t>not </a:t>
            </a:r>
            <a:r>
              <a:rPr lang="en-US" sz="2400" dirty="0"/>
              <a:t>clinically useful (long T1/2, charged particle emission, alpha or beta decay)</a:t>
            </a:r>
          </a:p>
          <a:p>
            <a:pPr algn="l"/>
            <a:r>
              <a:rPr lang="en-US" sz="2400" dirty="0"/>
              <a:t> </a:t>
            </a:r>
            <a:r>
              <a:rPr lang="en-US" sz="2400" dirty="0" smtClean="0"/>
              <a:t>Artificial </a:t>
            </a:r>
            <a:r>
              <a:rPr lang="en-US" sz="2400" dirty="0"/>
              <a:t>radioactive isotopes produced by bombarding stable isotopes with high-energy photons or charged particles .</a:t>
            </a:r>
          </a:p>
          <a:p>
            <a:pPr algn="l"/>
            <a:r>
              <a:rPr lang="en-US" sz="2400" dirty="0"/>
              <a:t>Nuclear reactors (n), charged particle accelerators (</a:t>
            </a:r>
            <a:r>
              <a:rPr lang="en-US" sz="2400" dirty="0" err="1"/>
              <a:t>Linacs</a:t>
            </a:r>
            <a:r>
              <a:rPr lang="en-US" sz="2400" dirty="0"/>
              <a:t>, Cyclotrons)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5760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1FC643-B380-4E25-A3DE-D99E42412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The Technetium Generator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C072F9-4FFD-4767-A064-EAF4C2CEC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6885" y="1633728"/>
            <a:ext cx="10293179" cy="4668965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Can be produced from an on-site generator </a:t>
            </a:r>
            <a:r>
              <a:rPr lang="en-US" sz="2000" dirty="0" smtClean="0"/>
              <a:t>–</a:t>
            </a:r>
          </a:p>
          <a:p>
            <a:pPr algn="l"/>
            <a:r>
              <a:rPr lang="en-US" sz="2000" dirty="0" smtClean="0"/>
              <a:t>, ⁹⁹ᵐ</a:t>
            </a:r>
            <a:r>
              <a:rPr lang="en-US" sz="2000" dirty="0" err="1" smtClean="0"/>
              <a:t>Tc</a:t>
            </a:r>
            <a:r>
              <a:rPr lang="en-US" sz="2000" dirty="0" smtClean="0"/>
              <a:t> : </a:t>
            </a:r>
            <a:r>
              <a:rPr lang="en-US" sz="2000" b="1" dirty="0" smtClean="0"/>
              <a:t>A pure gamma emitter widely used in nuclear medicine </a:t>
            </a:r>
            <a:r>
              <a:rPr lang="en-US" sz="2000" dirty="0" smtClean="0"/>
              <a:t>obtained through the decay of molybdenum Mo-99 in a nuclear reactor. According to the flowchart, the emission of a beta electron leaves behind an excited nucleus, which returns to its ground state by emitting a gamma photon.</a:t>
            </a:r>
          </a:p>
          <a:p>
            <a:pPr algn="l"/>
            <a:r>
              <a:rPr lang="en-US" sz="2000" b="1" dirty="0" smtClean="0"/>
              <a:t>Excited state is </a:t>
            </a:r>
            <a:r>
              <a:rPr lang="en-US" sz="2000" dirty="0" smtClean="0"/>
              <a:t>⁹⁹ᵐ</a:t>
            </a:r>
            <a:r>
              <a:rPr lang="en-US" sz="2000" dirty="0" err="1" smtClean="0"/>
              <a:t>Tc</a:t>
            </a:r>
            <a:r>
              <a:rPr lang="en-US" sz="2000" dirty="0" smtClean="0"/>
              <a:t> </a:t>
            </a:r>
            <a:endParaRPr lang="en-US" sz="2000" dirty="0"/>
          </a:p>
          <a:p>
            <a:pPr algn="l"/>
            <a:r>
              <a:rPr lang="en-US" sz="2000" dirty="0"/>
              <a:t>•Decay characteristics of </a:t>
            </a:r>
            <a:r>
              <a:rPr lang="en-US" sz="2000" dirty="0" smtClean="0"/>
              <a:t>Tc-99-m: </a:t>
            </a:r>
            <a:r>
              <a:rPr lang="en-US" sz="2000" dirty="0"/>
              <a:t>–half life =</a:t>
            </a:r>
            <a:r>
              <a:rPr lang="en-US" sz="2000" dirty="0" smtClean="0"/>
              <a:t>6.0 hrs, emitting  </a:t>
            </a:r>
            <a:r>
              <a:rPr lang="en-US" sz="2000" dirty="0"/>
              <a:t>E=140 </a:t>
            </a:r>
            <a:r>
              <a:rPr lang="en-US" sz="2000" dirty="0" err="1" smtClean="0"/>
              <a:t>KeV</a:t>
            </a:r>
            <a:r>
              <a:rPr lang="en-US" sz="2000" dirty="0" smtClean="0"/>
              <a:t> gamma rays without accompanying beta rays.</a:t>
            </a:r>
          </a:p>
          <a:p>
            <a:pPr algn="l"/>
            <a:r>
              <a:rPr lang="en-US" sz="2000" dirty="0" smtClean="0"/>
              <a:t>The radioisotope placed in a radiopharmaceutical serum is then injected into the patient.</a:t>
            </a:r>
            <a:endParaRPr lang="en-US" sz="2000" dirty="0"/>
          </a:p>
          <a:p>
            <a:pPr algn="l"/>
            <a:r>
              <a:rPr lang="en-US" sz="2000" dirty="0"/>
              <a:t>•Used in more than 90% of nuclear imaging </a:t>
            </a:r>
          </a:p>
        </p:txBody>
      </p:sp>
    </p:spTree>
    <p:extLst>
      <p:ext uri="{BB962C8B-B14F-4D97-AF65-F5344CB8AC3E}">
        <p14:creationId xmlns:p14="http://schemas.microsoft.com/office/powerpoint/2010/main" val="1140636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D03AA5-06F7-423B-87DF-5EB76AF12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79883"/>
            <a:ext cx="8911687" cy="719528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Radiopharmaceuticals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BAF99B2-810A-4D92-BB21-3B5CFFE53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9373" y="1199213"/>
            <a:ext cx="9725239" cy="5381469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dirty="0"/>
              <a:t> </a:t>
            </a:r>
            <a:r>
              <a:rPr lang="en-US" sz="2000" dirty="0"/>
              <a:t>also known as </a:t>
            </a:r>
            <a:r>
              <a:rPr lang="en-US" sz="2000" dirty="0" err="1"/>
              <a:t>radiopharmacy</a:t>
            </a:r>
            <a:r>
              <a:rPr lang="en-US" sz="2000" dirty="0"/>
              <a:t>, involves preparation of radioactive materials for patient administration that will be used to diagnose and treat specific diseases in nuclear </a:t>
            </a:r>
            <a:r>
              <a:rPr lang="en-US" sz="2000" dirty="0" smtClean="0"/>
              <a:t>medicine </a:t>
            </a:r>
            <a:r>
              <a:rPr lang="en-US" sz="2000" dirty="0"/>
              <a:t>(cancer, myocardial perfusion, brain perfusion).</a:t>
            </a:r>
          </a:p>
          <a:p>
            <a:pPr algn="l"/>
            <a:r>
              <a:rPr lang="en-US" sz="2000" dirty="0" smtClean="0"/>
              <a:t>Gamma </a:t>
            </a:r>
            <a:r>
              <a:rPr lang="en-US" sz="2000" dirty="0"/>
              <a:t>emitter –</a:t>
            </a:r>
            <a:r>
              <a:rPr lang="en-US" sz="2000" dirty="0" smtClean="0"/>
              <a:t>99mTc-Sestamibi</a:t>
            </a:r>
            <a:endParaRPr lang="en-US" sz="2000" dirty="0"/>
          </a:p>
          <a:p>
            <a:pPr marL="0" indent="0" algn="l">
              <a:buNone/>
            </a:pPr>
            <a:r>
              <a:rPr lang="en-US" sz="2000" dirty="0"/>
              <a:t> –99mTc-labeled hexamethyl-</a:t>
            </a:r>
            <a:r>
              <a:rPr lang="en-US" sz="2000" dirty="0" err="1"/>
              <a:t>propyleneamine</a:t>
            </a:r>
            <a:r>
              <a:rPr lang="en-US" sz="2000" dirty="0"/>
              <a:t>(brain perfusion).</a:t>
            </a:r>
          </a:p>
          <a:p>
            <a:pPr marL="0" indent="0" algn="l">
              <a:buNone/>
            </a:pPr>
            <a:r>
              <a:rPr lang="en-US" sz="2000" dirty="0"/>
              <a:t> •Positron emitters –11C, T1/2= 20 min </a:t>
            </a:r>
            <a:endParaRPr lang="en-US" sz="2000" dirty="0" smtClean="0"/>
          </a:p>
          <a:p>
            <a:pPr marL="0" indent="0" algn="l">
              <a:buNone/>
            </a:pPr>
            <a:r>
              <a:rPr lang="en-US" sz="2000" dirty="0" smtClean="0"/>
              <a:t>•</a:t>
            </a:r>
            <a:r>
              <a:rPr lang="en-US" sz="2000" dirty="0"/>
              <a:t>CO2 (cerebral blood flow), O2(</a:t>
            </a:r>
            <a:r>
              <a:rPr lang="en-US" sz="2000" dirty="0" err="1"/>
              <a:t>myoc</a:t>
            </a:r>
            <a:r>
              <a:rPr lang="en-US" sz="2000" dirty="0"/>
              <a:t>. O2consumption), H2O (</a:t>
            </a:r>
            <a:r>
              <a:rPr lang="en-US" sz="2000" dirty="0" err="1"/>
              <a:t>myoc</a:t>
            </a:r>
            <a:r>
              <a:rPr lang="en-US" sz="2000" dirty="0"/>
              <a:t>. O2 consumption &amp; blood perfusion) </a:t>
            </a:r>
          </a:p>
          <a:p>
            <a:pPr marL="0" indent="0" algn="l">
              <a:buNone/>
            </a:pPr>
            <a:r>
              <a:rPr lang="en-US" sz="2000" dirty="0" smtClean="0"/>
              <a:t>• [</a:t>
            </a:r>
            <a:r>
              <a:rPr lang="en-US" sz="2000" dirty="0"/>
              <a:t>18F]-</a:t>
            </a:r>
            <a:r>
              <a:rPr lang="en-US" sz="2000" dirty="0" err="1" smtClean="0"/>
              <a:t>fluorodeoxyglucose</a:t>
            </a:r>
            <a:r>
              <a:rPr lang="en-US" sz="2000" dirty="0" smtClean="0"/>
              <a:t> </a:t>
            </a:r>
            <a:r>
              <a:rPr lang="en-US" sz="2000" dirty="0"/>
              <a:t>(FDG, neurology, cardiology, oncology, metabolic activity)</a:t>
            </a:r>
          </a:p>
          <a:p>
            <a:pPr marL="0" indent="0" algn="l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3794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F78EA2-D0B5-460B-9BD2-FC1B40C52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Common Radiotracers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2A2A28C6-DC05-4449-A951-CFB284DC7C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8810" y="2048669"/>
            <a:ext cx="733996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520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92F240-4B12-49B7-AA26-27D94B3790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091291"/>
          </a:xfrm>
        </p:spPr>
        <p:txBody>
          <a:bodyPr/>
          <a:lstStyle/>
          <a:p>
            <a:r>
              <a:rPr lang="en-US" dirty="0"/>
              <a:t>Nuclear medicine </a:t>
            </a:r>
            <a:r>
              <a:rPr lang="en-US" dirty="0" smtClean="0"/>
              <a:t>physics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909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68BC4C-3868-4785-8835-E1B447DAD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51D6062-1890-47D3-9414-6E9C963F4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097" y="1569308"/>
            <a:ext cx="10046515" cy="4341914"/>
          </a:xfrm>
        </p:spPr>
        <p:txBody>
          <a:bodyPr>
            <a:noAutofit/>
          </a:bodyPr>
          <a:lstStyle/>
          <a:p>
            <a:pPr algn="l"/>
            <a:r>
              <a:rPr lang="en-US" sz="2400" dirty="0"/>
              <a:t>Nuclear medicine relies on radiation (gamma rays) generated through radioactive decay.</a:t>
            </a:r>
          </a:p>
          <a:p>
            <a:pPr algn="l"/>
            <a:r>
              <a:rPr lang="en-US" sz="2400" dirty="0"/>
              <a:t>Radioactive decay is the process when a unstable nuclide is changed to a more stable one –Four modes of decay, generating alpha particles, beta particles, positrons and gamma rays respectively.</a:t>
            </a:r>
          </a:p>
          <a:p>
            <a:pPr algn="l"/>
            <a:r>
              <a:rPr lang="en-US" sz="2400" dirty="0"/>
              <a:t>Radioactivity follows an exponential decay law, characterized by the decay constant or the half-life.</a:t>
            </a:r>
          </a:p>
          <a:p>
            <a:pPr algn="l"/>
            <a:r>
              <a:rPr lang="en-US" sz="2400" dirty="0"/>
              <a:t> •Desired properties for radio tracers.</a:t>
            </a:r>
          </a:p>
          <a:p>
            <a:pPr algn="l"/>
            <a:r>
              <a:rPr lang="en-US" sz="2400" dirty="0"/>
              <a:t> •Common radiotracers in nuclear medicine.</a:t>
            </a:r>
          </a:p>
        </p:txBody>
      </p:sp>
    </p:spTree>
    <p:extLst>
      <p:ext uri="{BB962C8B-B14F-4D97-AF65-F5344CB8AC3E}">
        <p14:creationId xmlns:p14="http://schemas.microsoft.com/office/powerpoint/2010/main" val="98224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2930B8-FFF1-4A35-838D-0A011B5AF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What is Nuclear Medicine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C4ABD417-8418-4174-B453-4D15470B7D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026" y="1825625"/>
            <a:ext cx="3120523" cy="4351338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B01612-0152-4572-AC11-5145B6895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23460" y="1825625"/>
            <a:ext cx="653034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pPr algn="l"/>
            <a:r>
              <a:rPr lang="en-US" sz="2000" dirty="0"/>
              <a:t>Also known as nuclide imaging</a:t>
            </a:r>
          </a:p>
          <a:p>
            <a:pPr marL="0" indent="0" algn="l">
              <a:buNone/>
            </a:pPr>
            <a:r>
              <a:rPr lang="en-US" sz="2000" dirty="0"/>
              <a:t>•Introduce radioactive substance into body </a:t>
            </a:r>
          </a:p>
          <a:p>
            <a:pPr marL="0" indent="0" algn="l">
              <a:buNone/>
            </a:pPr>
            <a:r>
              <a:rPr lang="en-US" sz="2000" dirty="0"/>
              <a:t>•Allow for distribution and uptake/metabolism of compound ⇒Functional Imaging! </a:t>
            </a:r>
          </a:p>
          <a:p>
            <a:pPr marL="0" indent="0" algn="l">
              <a:buNone/>
            </a:pPr>
            <a:r>
              <a:rPr lang="en-US" sz="2000" dirty="0"/>
              <a:t>•Detect regional variations of radioactivity as indication of presence or absence of specific physiologic function </a:t>
            </a:r>
          </a:p>
          <a:p>
            <a:pPr marL="0" indent="0" algn="l">
              <a:buNone/>
            </a:pPr>
            <a:r>
              <a:rPr lang="en-US" sz="2000" dirty="0"/>
              <a:t>•Detection by “gamma camera</a:t>
            </a:r>
            <a:r>
              <a:rPr lang="en-US" sz="2000" dirty="0" smtClean="0"/>
              <a:t>” or </a:t>
            </a:r>
            <a:r>
              <a:rPr lang="en-US" sz="2000" dirty="0"/>
              <a:t>detector array</a:t>
            </a:r>
          </a:p>
          <a:p>
            <a:pPr marL="0" indent="0" algn="l">
              <a:buNone/>
            </a:pPr>
            <a:r>
              <a:rPr lang="en-US" sz="2000" dirty="0"/>
              <a:t> •(Image reconstruction)</a:t>
            </a:r>
          </a:p>
          <a:p>
            <a:pPr marL="0" indent="0" algn="l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9206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فرعي 6"/>
          <p:cNvSpPr>
            <a:spLocks noGrp="1"/>
          </p:cNvSpPr>
          <p:nvPr>
            <p:ph type="subTitle" idx="1"/>
          </p:nvPr>
        </p:nvSpPr>
        <p:spPr>
          <a:xfrm>
            <a:off x="1594021" y="716692"/>
            <a:ext cx="9848335" cy="5782962"/>
          </a:xfrm>
        </p:spPr>
        <p:txBody>
          <a:bodyPr/>
          <a:lstStyle/>
          <a:p>
            <a:pPr algn="l"/>
            <a:endParaRPr lang="en-US" dirty="0" smtClean="0"/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What is Nuclear Medicine</a:t>
            </a:r>
            <a:endParaRPr lang="en-US" sz="2400" b="1" i="1" dirty="0" smtClean="0"/>
          </a:p>
          <a:p>
            <a:pPr algn="l"/>
            <a:endParaRPr lang="en-US" sz="1800" b="1" i="1" dirty="0" smtClean="0"/>
          </a:p>
          <a:p>
            <a:pPr algn="l"/>
            <a:r>
              <a:rPr lang="en-US" sz="2000" b="1" i="1" dirty="0" smtClean="0"/>
              <a:t>In </a:t>
            </a:r>
            <a:r>
              <a:rPr lang="en-US" sz="2000" b="1" i="1" dirty="0"/>
              <a:t>broad terms nuclear medicine is defined as  a </a:t>
            </a:r>
            <a:r>
              <a:rPr lang="en-US" sz="2000" b="1" i="1" dirty="0">
                <a:hlinkClick r:id="rId2" tooltip="Medical specialty"/>
              </a:rPr>
              <a:t>medical specialty</a:t>
            </a:r>
            <a:r>
              <a:rPr lang="en-US" sz="2000" b="1" i="1" dirty="0"/>
              <a:t>  use safe</a:t>
            </a:r>
            <a:r>
              <a:rPr lang="en-US" sz="2000" b="1" i="1" dirty="0" smtClean="0"/>
              <a:t>,</a:t>
            </a:r>
          </a:p>
          <a:p>
            <a:pPr algn="l"/>
            <a:r>
              <a:rPr lang="en-US" sz="2000" b="1" i="1" dirty="0" smtClean="0"/>
              <a:t> </a:t>
            </a:r>
            <a:r>
              <a:rPr lang="en-US" sz="2000" b="1" i="1" dirty="0"/>
              <a:t>painless &amp; </a:t>
            </a:r>
            <a:r>
              <a:rPr lang="en-US" sz="2000" b="1" i="1" dirty="0" smtClean="0"/>
              <a:t>coast effective </a:t>
            </a:r>
            <a:r>
              <a:rPr lang="en-US" sz="2000" b="1" i="1" dirty="0"/>
              <a:t>technique involving the </a:t>
            </a:r>
            <a:r>
              <a:rPr lang="en-US" sz="2000" b="1" i="1" dirty="0" smtClean="0"/>
              <a:t>application</a:t>
            </a:r>
          </a:p>
          <a:p>
            <a:pPr algn="l"/>
            <a:r>
              <a:rPr lang="en-US" sz="2000" b="1" i="1" dirty="0" smtClean="0"/>
              <a:t> of</a:t>
            </a:r>
            <a:r>
              <a:rPr lang="en-US" sz="2000" b="1" i="1" dirty="0"/>
              <a:t> </a:t>
            </a:r>
            <a:r>
              <a:rPr lang="en-US" sz="2000" b="1" i="1" dirty="0">
                <a:hlinkClick r:id="rId3" tooltip="Radioactivity"/>
              </a:rPr>
              <a:t>radioactive</a:t>
            </a:r>
            <a:r>
              <a:rPr lang="en-US" sz="2000" b="1" i="1" dirty="0"/>
              <a:t> substances which  </a:t>
            </a:r>
            <a:r>
              <a:rPr lang="en-US" sz="2000" b="1" i="1" dirty="0" smtClean="0"/>
              <a:t>administered to </a:t>
            </a:r>
            <a:r>
              <a:rPr lang="en-US" sz="2000" b="1" i="1" dirty="0"/>
              <a:t>a patient  by  ( </a:t>
            </a:r>
            <a:r>
              <a:rPr lang="en-US" sz="2000" b="1" i="1" dirty="0" smtClean="0"/>
              <a:t>IV injection,</a:t>
            </a:r>
          </a:p>
          <a:p>
            <a:pPr algn="l"/>
            <a:r>
              <a:rPr lang="en-US" sz="2000" b="1" i="1" dirty="0" smtClean="0"/>
              <a:t> </a:t>
            </a:r>
            <a:r>
              <a:rPr lang="en-US" sz="2000" b="1" i="1" dirty="0"/>
              <a:t>orally or by inhalation )and the distribution of radioactivity </a:t>
            </a:r>
            <a:r>
              <a:rPr lang="en-US" sz="2000" b="1" i="1" dirty="0" smtClean="0"/>
              <a:t>in </a:t>
            </a:r>
            <a:r>
              <a:rPr lang="en-US" sz="2000" b="1" i="1" dirty="0"/>
              <a:t>the body </a:t>
            </a:r>
            <a:r>
              <a:rPr lang="en-US" sz="2000" b="1" i="1" dirty="0" smtClean="0"/>
              <a:t>is</a:t>
            </a:r>
          </a:p>
          <a:p>
            <a:pPr algn="l"/>
            <a:r>
              <a:rPr lang="en-US" sz="2000" b="1" i="1" dirty="0" smtClean="0"/>
              <a:t> </a:t>
            </a:r>
            <a:r>
              <a:rPr lang="en-US" sz="2000" b="1" i="1" dirty="0"/>
              <a:t>determined by </a:t>
            </a:r>
            <a:r>
              <a:rPr lang="en-US" sz="2000" b="1" i="1" dirty="0" smtClean="0"/>
              <a:t>an </a:t>
            </a:r>
            <a:r>
              <a:rPr lang="en-US" sz="2000" b="1" i="1" dirty="0"/>
              <a:t>external radiation detector ( Gamma camera) used in the </a:t>
            </a:r>
            <a:endParaRPr lang="en-US" sz="2000" b="1" i="1" dirty="0" smtClean="0"/>
          </a:p>
          <a:p>
            <a:pPr algn="l"/>
            <a:r>
              <a:rPr lang="en-US" sz="2000" b="1" i="1" dirty="0" smtClean="0"/>
              <a:t>diagnosis </a:t>
            </a:r>
            <a:r>
              <a:rPr lang="en-US" sz="2000" b="1" i="1" dirty="0"/>
              <a:t>and treatment of  human </a:t>
            </a:r>
            <a:r>
              <a:rPr lang="en-US" sz="2000" b="1" i="1" dirty="0" smtClean="0">
                <a:hlinkClick r:id="rId4" tooltip="Disease"/>
              </a:rPr>
              <a:t>disease</a:t>
            </a:r>
            <a:r>
              <a:rPr lang="en-US" sz="2000" b="1" i="1" dirty="0"/>
              <a:t>.</a:t>
            </a: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val="3881892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9BD3D9-067F-4916-A6CB-97CCD0D92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2238" y="766120"/>
            <a:ext cx="9821562" cy="5851850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sz="2400" dirty="0" smtClean="0"/>
              <a:t>•</a:t>
            </a:r>
            <a:r>
              <a:rPr lang="en-US" sz="2400" dirty="0"/>
              <a:t>Steps: –Inject radio tracers into the body –The radio tracers undergo radioactive decay and generate gammy rays –A camera detect gamma rays from the radio tracer after a certain time. </a:t>
            </a:r>
          </a:p>
          <a:p>
            <a:pPr marL="0" indent="0" algn="l">
              <a:buNone/>
            </a:pPr>
            <a:r>
              <a:rPr lang="en-US" sz="2400" dirty="0"/>
              <a:t>•Different physiological functions are imaged by using different radio tracers</a:t>
            </a:r>
          </a:p>
          <a:p>
            <a:pPr marL="0" indent="0" algn="l">
              <a:buNone/>
            </a:pPr>
            <a:r>
              <a:rPr lang="en-US" sz="2400" dirty="0"/>
              <a:t> •X-ray projection and tomography: –X-ray transmitted through a body from an outside source to a </a:t>
            </a:r>
            <a:r>
              <a:rPr lang="en-US" sz="2400" dirty="0" smtClean="0"/>
              <a:t>detector measuring </a:t>
            </a:r>
            <a:r>
              <a:rPr lang="en-US" sz="2400" dirty="0"/>
              <a:t>anatomic structure</a:t>
            </a:r>
          </a:p>
          <a:p>
            <a:pPr marL="0" indent="0" algn="l">
              <a:buNone/>
            </a:pPr>
            <a:r>
              <a:rPr lang="en-US" sz="2400" dirty="0" smtClean="0"/>
              <a:t>  </a:t>
            </a:r>
            <a:endParaRPr lang="en-US" sz="2400" dirty="0"/>
          </a:p>
          <a:p>
            <a:pPr marL="0" indent="0" algn="l">
              <a:buNone/>
            </a:pPr>
            <a:r>
              <a:rPr lang="en-US" sz="2400" dirty="0"/>
              <a:t>•Nuclear medicine: –Gamma rays emitted from within a body </a:t>
            </a:r>
          </a:p>
          <a:p>
            <a:pPr marL="0" indent="0" algn="l">
              <a:buNone/>
            </a:pPr>
            <a:r>
              <a:rPr lang="en-US" sz="2400" dirty="0"/>
              <a:t>–Emission computed tomography –Two popular method: </a:t>
            </a:r>
          </a:p>
          <a:p>
            <a:pPr marL="0" indent="0" algn="l">
              <a:buNone/>
            </a:pPr>
            <a:r>
              <a:rPr lang="en-US" sz="2400" dirty="0"/>
              <a:t>•Positron Emission Tomography (PET) </a:t>
            </a:r>
          </a:p>
          <a:p>
            <a:pPr marL="0" indent="0" algn="l">
              <a:buNone/>
            </a:pPr>
            <a:r>
              <a:rPr lang="en-US" sz="2400" dirty="0"/>
              <a:t>•Single photon emission computed tomography (SPECT)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94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B49FD0-12AE-48DB-9BA2-1E348C756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64892"/>
            <a:ext cx="8911687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Atomic Structure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46CC5A-5C76-44CF-9B7C-039780F36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548" y="1394085"/>
            <a:ext cx="11032760" cy="5186597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/>
              <a:t> </a:t>
            </a:r>
            <a:r>
              <a:rPr lang="en-US" sz="2400" dirty="0"/>
              <a:t>An atom={a nucleus, electrons}</a:t>
            </a:r>
          </a:p>
          <a:p>
            <a:pPr algn="l"/>
            <a:r>
              <a:rPr lang="en-US" sz="2400" dirty="0" smtClean="0"/>
              <a:t>•</a:t>
            </a:r>
            <a:r>
              <a:rPr lang="en-US" sz="2400" dirty="0"/>
              <a:t>nucleons = {protons; neutrons} </a:t>
            </a:r>
            <a:endParaRPr lang="en-US" sz="2400" dirty="0" smtClean="0"/>
          </a:p>
          <a:p>
            <a:pPr algn="l"/>
            <a:r>
              <a:rPr lang="en-US" sz="2400" dirty="0" smtClean="0"/>
              <a:t>•</a:t>
            </a:r>
            <a:r>
              <a:rPr lang="en-US" sz="2400" dirty="0"/>
              <a:t>Nuclide: unique combination of protons and neutrons in a nucleus</a:t>
            </a:r>
          </a:p>
          <a:p>
            <a:pPr marL="0" indent="0" algn="l">
              <a:buNone/>
            </a:pPr>
            <a:r>
              <a:rPr lang="en-US" sz="2400" dirty="0"/>
              <a:t>•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mass number A</a:t>
            </a:r>
            <a:r>
              <a:rPr lang="en-US" sz="2400" dirty="0"/>
              <a:t> </a:t>
            </a:r>
            <a:r>
              <a:rPr lang="en-US" sz="2400" dirty="0" smtClean="0"/>
              <a:t>: no. of protons + no. of neutrons </a:t>
            </a:r>
            <a:endParaRPr lang="en-US" sz="2400" dirty="0"/>
          </a:p>
          <a:p>
            <a:pPr marL="0" indent="0" algn="l">
              <a:buNone/>
            </a:pPr>
            <a:r>
              <a:rPr lang="en-US" sz="2400" dirty="0"/>
              <a:t>•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atomic number Z</a:t>
            </a:r>
            <a:r>
              <a:rPr lang="en-US" sz="2400" dirty="0"/>
              <a:t> = </a:t>
            </a:r>
            <a:r>
              <a:rPr lang="en-US" sz="2400" dirty="0" smtClean="0"/>
              <a:t>no. of protons in an atom “e.g., all atoms with 6 protons are carbon atom”</a:t>
            </a:r>
          </a:p>
          <a:p>
            <a:pPr marL="0" indent="0" algn="l">
              <a:buNone/>
            </a:pP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chemeClr val="accent1"/>
                </a:solidFill>
              </a:rPr>
              <a:t>“ the isotopes have the same atomic no. but differ in the no. of neutrons </a:t>
            </a:r>
          </a:p>
          <a:p>
            <a:pPr marL="0" indent="0" algn="l">
              <a:buNone/>
            </a:pPr>
            <a:r>
              <a:rPr lang="en-US" sz="2400" dirty="0" smtClean="0"/>
              <a:t>•</a:t>
            </a:r>
            <a:r>
              <a:rPr lang="en-US" sz="2400" dirty="0"/>
              <a:t>An element is denoted by its A and </a:t>
            </a:r>
            <a:r>
              <a:rPr lang="en-US" sz="2400" dirty="0" smtClean="0"/>
              <a:t>Z</a:t>
            </a:r>
          </a:p>
          <a:p>
            <a:pPr marL="0" indent="0" algn="l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e.g., Carbon 12: has mass no. of 12( 6 protons+6 neutrons) &amp; 6 elect.</a:t>
            </a:r>
          </a:p>
          <a:p>
            <a:pPr marL="0" indent="0" algn="l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Carbon 14: has mass no. of 14( 6 protons+ 8 neutrons) &amp; 6 elect.</a:t>
            </a:r>
          </a:p>
          <a:p>
            <a:pPr marL="0" indent="0" algn="l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these two form of Carbon are </a:t>
            </a:r>
            <a:r>
              <a:rPr lang="en-US" sz="2400" b="1" dirty="0">
                <a:solidFill>
                  <a:schemeClr val="accent1"/>
                </a:solidFill>
              </a:rPr>
              <a:t>Isotopes</a:t>
            </a:r>
          </a:p>
          <a:p>
            <a:pPr marL="0" indent="0" algn="l">
              <a:buNone/>
            </a:pPr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4351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1C20AE-2EC8-49DD-8DE2-9EF353FA8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077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Stable vs. Unstable Nuclides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5E4802D-5909-4994-A820-96E329CEF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900"/>
            <a:ext cx="10666412" cy="442532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400" dirty="0" smtClean="0"/>
              <a:t>- Radioactive atoms  have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unstable</a:t>
            </a:r>
            <a:r>
              <a:rPr lang="en-US" sz="2400" dirty="0" smtClean="0"/>
              <a:t> nuclei and they will eventually release subatomic particles to become more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stable</a:t>
            </a:r>
            <a:r>
              <a:rPr lang="en-US" sz="2400" dirty="0" smtClean="0"/>
              <a:t> giving off energy- radiation- in the process known as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decay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l"/>
            <a:r>
              <a:rPr lang="en-US" sz="2400" b="1" dirty="0" smtClean="0">
                <a:solidFill>
                  <a:srgbClr val="FF0000"/>
                </a:solidFill>
              </a:rPr>
              <a:t>e.g., carbon-12 and carbon-13 are stable, while carbon-14 is radioactive.</a:t>
            </a:r>
          </a:p>
          <a:p>
            <a:pPr algn="l"/>
            <a:r>
              <a:rPr lang="en-US" sz="2400" b="1" dirty="0" smtClean="0">
                <a:solidFill>
                  <a:srgbClr val="FF0000"/>
                </a:solidFill>
              </a:rPr>
              <a:t>These forms of carbon are found in the atmosphere in relatively constant proportions , with C-12 as a major form 99%, C-13 as a minor form at 1% and C-14 present only in tiny amount </a:t>
            </a:r>
            <a:r>
              <a:rPr lang="en-US" sz="2400" b="1" dirty="0" smtClean="0">
                <a:solidFill>
                  <a:srgbClr val="C00000"/>
                </a:solidFill>
              </a:rPr>
              <a:t>“tracer”</a:t>
            </a:r>
          </a:p>
          <a:p>
            <a:pPr algn="l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- The radioactive decay </a:t>
            </a:r>
            <a:r>
              <a:rPr lang="en-US" sz="2400" dirty="0" smtClean="0">
                <a:solidFill>
                  <a:schemeClr val="tx1"/>
                </a:solidFill>
              </a:rPr>
              <a:t>can cause change in the no. of protons in the nucleus , when this happen, the identity of the atom changes (e.g., Carbone-14 decaying to nitrogen-14</a:t>
            </a:r>
            <a:r>
              <a:rPr lang="en-US" sz="2400" dirty="0" smtClean="0"/>
              <a:t>.)</a:t>
            </a:r>
          </a:p>
          <a:p>
            <a:pPr algn="l"/>
            <a:r>
              <a:rPr lang="en-US" sz="2400" dirty="0" smtClean="0"/>
              <a:t>- often, elements come in both radioactive and nonradioactive versions that differ in the no. of neutrons they contain are so called 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isotopes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294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0E1F8E-F55C-4419-B617-0D95FB653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Definitions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DF465AD-7061-49C4-9D44-EAF3D6119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859" y="1594022"/>
            <a:ext cx="9765753" cy="4317200"/>
          </a:xfrm>
        </p:spPr>
        <p:txBody>
          <a:bodyPr>
            <a:normAutofit fontScale="92500"/>
          </a:bodyPr>
          <a:lstStyle/>
          <a:p>
            <a:pPr algn="l"/>
            <a:r>
              <a:rPr lang="en-US" sz="2400" dirty="0"/>
              <a:t>Isotopes</a:t>
            </a:r>
            <a:r>
              <a:rPr lang="en-US" sz="2400" dirty="0" smtClean="0"/>
              <a:t>: </a:t>
            </a:r>
            <a:r>
              <a:rPr lang="en-US" sz="2400" dirty="0"/>
              <a:t>are atomic structures of same elements having a different mass number/atomic mass</a:t>
            </a:r>
          </a:p>
          <a:p>
            <a:pPr algn="l"/>
            <a:r>
              <a:rPr lang="en-US" sz="2400" dirty="0" smtClean="0"/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(e.g</a:t>
            </a:r>
            <a:r>
              <a:rPr lang="en-US" sz="2400" dirty="0">
                <a:solidFill>
                  <a:srgbClr val="FF0000"/>
                </a:solidFill>
              </a:rPr>
              <a:t>. C-12 and C-11 –Chemically identical</a:t>
            </a:r>
            <a:r>
              <a:rPr lang="en-US" sz="2400" dirty="0" smtClean="0">
                <a:solidFill>
                  <a:srgbClr val="FF0000"/>
                </a:solidFill>
              </a:rPr>
              <a:t>.)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en-US" sz="2400" dirty="0"/>
              <a:t>•Isobars</a:t>
            </a:r>
            <a:r>
              <a:rPr lang="en-US" sz="2400" dirty="0" smtClean="0"/>
              <a:t>: </a:t>
            </a:r>
            <a:r>
              <a:rPr lang="en-US" sz="2400" dirty="0"/>
              <a:t>are different chemical elements having same atomic mass</a:t>
            </a:r>
          </a:p>
          <a:p>
            <a:pPr marL="0" indent="0" algn="l">
              <a:buNone/>
            </a:pPr>
            <a:r>
              <a:rPr lang="en-US" sz="2400" dirty="0" smtClean="0"/>
              <a:t>  </a:t>
            </a:r>
            <a:r>
              <a:rPr lang="en-US" sz="2400" dirty="0">
                <a:solidFill>
                  <a:srgbClr val="FF0000"/>
                </a:solidFill>
              </a:rPr>
              <a:t>(e.g</a:t>
            </a:r>
            <a:r>
              <a:rPr lang="en-US" sz="2400" dirty="0" smtClean="0">
                <a:solidFill>
                  <a:srgbClr val="FF0000"/>
                </a:solidFill>
              </a:rPr>
              <a:t>. </a:t>
            </a:r>
            <a:r>
              <a:rPr lang="en-US" baseline="-25000" dirty="0" smtClean="0"/>
              <a:t>11</a:t>
            </a:r>
            <a:r>
              <a:rPr lang="en-US" dirty="0" smtClean="0"/>
              <a:t>Na</a:t>
            </a:r>
            <a:r>
              <a:rPr lang="en-US" baseline="30000" dirty="0" smtClean="0"/>
              <a:t>24  </a:t>
            </a:r>
            <a:r>
              <a:rPr lang="en-US" dirty="0" smtClean="0"/>
              <a:t> </a:t>
            </a:r>
            <a:r>
              <a:rPr lang="en-US" baseline="-25000" dirty="0" smtClean="0"/>
              <a:t>12</a:t>
            </a:r>
            <a:r>
              <a:rPr lang="en-US" dirty="0" smtClean="0"/>
              <a:t>Mg</a:t>
            </a:r>
            <a:r>
              <a:rPr lang="en-US" baseline="30000" dirty="0" smtClean="0"/>
              <a:t>24</a:t>
            </a:r>
            <a:r>
              <a:rPr lang="en-US" sz="2400" dirty="0" smtClean="0">
                <a:solidFill>
                  <a:srgbClr val="FF0000"/>
                </a:solidFill>
              </a:rPr>
              <a:t>  Carbon-11 </a:t>
            </a:r>
            <a:r>
              <a:rPr lang="en-US" sz="2400" dirty="0">
                <a:solidFill>
                  <a:srgbClr val="FF0000"/>
                </a:solidFill>
              </a:rPr>
              <a:t>and boron-11.)</a:t>
            </a:r>
          </a:p>
          <a:p>
            <a:pPr marL="0" indent="0" algn="l">
              <a:buNone/>
            </a:pPr>
            <a:r>
              <a:rPr lang="en-US" sz="2400" dirty="0"/>
              <a:t> •Isotones: atoms </a:t>
            </a:r>
            <a:r>
              <a:rPr lang="en-US" sz="2400" dirty="0" smtClean="0"/>
              <a:t>with </a:t>
            </a:r>
            <a:r>
              <a:rPr lang="en-US" sz="2400" dirty="0"/>
              <a:t>the same number of neutrons but different A. </a:t>
            </a:r>
          </a:p>
          <a:p>
            <a:pPr marL="0" indent="0" algn="l">
              <a:buNone/>
            </a:pPr>
            <a:r>
              <a:rPr lang="en-US" sz="2400" dirty="0"/>
              <a:t>•Isomers</a:t>
            </a:r>
            <a:r>
              <a:rPr lang="en-US" sz="2400" dirty="0" smtClean="0"/>
              <a:t>: </a:t>
            </a:r>
            <a:r>
              <a:rPr lang="en-US" sz="2400" dirty="0"/>
              <a:t>atoms  of the same number of protons and the same number of neutrons but differ in energy and manner of radioactive </a:t>
            </a:r>
            <a:r>
              <a:rPr lang="en-US" sz="2400" dirty="0" smtClean="0"/>
              <a:t>decay  </a:t>
            </a:r>
            <a:r>
              <a:rPr lang="en-US" sz="2400" dirty="0"/>
              <a:t>(produced after gamma decay).</a:t>
            </a:r>
          </a:p>
        </p:txBody>
      </p:sp>
    </p:spTree>
    <p:extLst>
      <p:ext uri="{BB962C8B-B14F-4D97-AF65-F5344CB8AC3E}">
        <p14:creationId xmlns:p14="http://schemas.microsoft.com/office/powerpoint/2010/main" val="525403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gamma-camera-4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99101" y="820211"/>
            <a:ext cx="8093411" cy="536894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ربطة">
  <a:themeElements>
    <a:clrScheme name="ربطة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1170</TotalTime>
  <Words>977</Words>
  <Application>Microsoft Office PowerPoint</Application>
  <PresentationFormat>ملء الشاشة</PresentationFormat>
  <Paragraphs>99</Paragraphs>
  <Slides>20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5" baseType="lpstr">
      <vt:lpstr>Arial</vt:lpstr>
      <vt:lpstr>Century Gothic</vt:lpstr>
      <vt:lpstr>Tahoma</vt:lpstr>
      <vt:lpstr>Wingdings 3</vt:lpstr>
      <vt:lpstr>ربطة</vt:lpstr>
      <vt:lpstr>Nuclear  Medicine</vt:lpstr>
      <vt:lpstr>Nuclear medicine physics</vt:lpstr>
      <vt:lpstr>What is Nuclear Medicine </vt:lpstr>
      <vt:lpstr>عرض تقديمي في PowerPoint</vt:lpstr>
      <vt:lpstr>عرض تقديمي في PowerPoint</vt:lpstr>
      <vt:lpstr> Atomic Structure </vt:lpstr>
      <vt:lpstr> Stable vs. Unstable Nuclides </vt:lpstr>
      <vt:lpstr>Definitions </vt:lpstr>
      <vt:lpstr>عرض تقديمي في PowerPoint</vt:lpstr>
      <vt:lpstr>عرض تقديمي في PowerPoint</vt:lpstr>
      <vt:lpstr>What is Radioactivity?</vt:lpstr>
      <vt:lpstr>Decay Modes</vt:lpstr>
      <vt:lpstr> Positron Decay </vt:lpstr>
      <vt:lpstr> Gamma Decay (Isometric Transition) </vt:lpstr>
      <vt:lpstr>Half-Life Radiotracers: Desired Property  </vt:lpstr>
      <vt:lpstr> Radionuclides in Clinical Use </vt:lpstr>
      <vt:lpstr> The Technetium Generator </vt:lpstr>
      <vt:lpstr>Radiopharmaceuticals</vt:lpstr>
      <vt:lpstr> Common Radiotracers 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family</dc:creator>
  <cp:lastModifiedBy>ALYA ABULGASIM</cp:lastModifiedBy>
  <cp:revision>271</cp:revision>
  <dcterms:created xsi:type="dcterms:W3CDTF">2018-03-27T19:47:27Z</dcterms:created>
  <dcterms:modified xsi:type="dcterms:W3CDTF">2020-09-19T21:52:08Z</dcterms:modified>
</cp:coreProperties>
</file>