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3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</p:embeddedFont>
    <p:embeddedFont>
      <p:font typeface="Garamond" panose="02020404030301010803" pitchFamily="18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1" roundtripDataSignature="AMtx7mhjTDHmBJyUiOa0y1MQ/xVyXXF3s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customschemas.google.com/relationships/presentationmetadata" Target="metadata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2-04-04T22:51:15.618" idx="1">
    <p:pos x="7680" y="0"/>
    <p:text/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X5rHCEs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2-04-05T00:23:33.905" idx="3">
    <p:pos x="7246" y="1283"/>
    <p:text/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X5rHCEo"/>
      </p:ext>
    </p:extLst>
  </p:cm>
  <p:cm authorId="0" dt="2022-04-05T00:23:38.950" idx="2">
    <p:pos x="7342" y="1379"/>
    <p:text/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X5rHCEw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6" name="Google Shape;25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0" name="Google Shape;20;p13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0800" algn="ctr" rotWithShape="0">
              <a:srgbClr val="000000">
                <a:alpha val="65882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1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>
            <a:solidFill>
              <a:srgbClr val="FEFEF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13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" name="Google Shape;23;p13"/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24" name="Google Shape;24;p13"/>
            <p:cNvCxnSpPr/>
            <p:nvPr/>
          </p:nvCxnSpPr>
          <p:spPr>
            <a:xfrm>
              <a:off x="5250180" y="1267730"/>
              <a:ext cx="0" cy="612648"/>
            </a:xfrm>
            <a:prstGeom prst="straightConnector1">
              <a:avLst/>
            </a:prstGeom>
            <a:solidFill>
              <a:srgbClr val="FEFEFE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5" name="Google Shape;25;p13"/>
            <p:cNvCxnSpPr/>
            <p:nvPr/>
          </p:nvCxnSpPr>
          <p:spPr>
            <a:xfrm>
              <a:off x="6941820" y="1267730"/>
              <a:ext cx="0" cy="612648"/>
            </a:xfrm>
            <a:prstGeom prst="straightConnector1">
              <a:avLst/>
            </a:prstGeom>
            <a:solidFill>
              <a:srgbClr val="FEFEFE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6" name="Google Shape;26;p13"/>
            <p:cNvCxnSpPr/>
            <p:nvPr/>
          </p:nvCxnSpPr>
          <p:spPr>
            <a:xfrm>
              <a:off x="5250180" y="1883664"/>
              <a:ext cx="1691640" cy="0"/>
            </a:xfrm>
            <a:prstGeom prst="straightConnector1">
              <a:avLst/>
            </a:prstGeom>
            <a:solidFill>
              <a:srgbClr val="FEFEFE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7" name="Google Shape;27;p13"/>
          <p:cNvSpPr txBox="1"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800"/>
              <a:buFont typeface="Garamond"/>
              <a:buNone/>
              <a:defRPr sz="6800" b="0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EFEFE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dt" idx="10"/>
          </p:nvPr>
        </p:nvSpPr>
        <p:spPr>
          <a:xfrm>
            <a:off x="5318760" y="1341256"/>
            <a:ext cx="1554480" cy="485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3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ftr" idx="11"/>
          </p:nvPr>
        </p:nvSpPr>
        <p:spPr>
          <a:xfrm>
            <a:off x="1629100" y="5177408"/>
            <a:ext cx="573029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EFEF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sldNum" idx="12"/>
          </p:nvPr>
        </p:nvSpPr>
        <p:spPr>
          <a:xfrm>
            <a:off x="8606920" y="5177408"/>
            <a:ext cx="195598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ntent">
  <p:cSld name="Three Conten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>
            <a:spLocks noGrp="1"/>
          </p:cNvSpPr>
          <p:nvPr>
            <p:ph type="pic" idx="2"/>
          </p:nvPr>
        </p:nvSpPr>
        <p:spPr>
          <a:xfrm>
            <a:off x="233400" y="246600"/>
            <a:ext cx="11725200" cy="636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0" name="Google Shape;120;p24"/>
          <p:cNvSpPr>
            <a:spLocks noGrp="1"/>
          </p:cNvSpPr>
          <p:nvPr>
            <p:ph type="pic" idx="3"/>
          </p:nvPr>
        </p:nvSpPr>
        <p:spPr>
          <a:xfrm>
            <a:off x="852488" y="2103438"/>
            <a:ext cx="5243512" cy="3748087"/>
          </a:xfrm>
          <a:prstGeom prst="rect">
            <a:avLst/>
          </a:prstGeom>
          <a:noFill/>
          <a:ln>
            <a:noFill/>
          </a:ln>
        </p:spPr>
      </p:sp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5657F"/>
              </a:buClr>
              <a:buSzPts val="4800"/>
              <a:buFont typeface="Garamond"/>
              <a:buNone/>
              <a:defRPr>
                <a:solidFill>
                  <a:srgbClr val="65657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body" idx="1"/>
          </p:nvPr>
        </p:nvSpPr>
        <p:spPr>
          <a:xfrm>
            <a:off x="6461760" y="2103120"/>
            <a:ext cx="4663440" cy="374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4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 b="1" i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body" idx="2"/>
          </p:nvPr>
        </p:nvSpPr>
        <p:spPr>
          <a:xfrm>
            <a:off x="1069848" y="2792472"/>
            <a:ext cx="4663440" cy="316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body" idx="3"/>
          </p:nvPr>
        </p:nvSpPr>
        <p:spPr>
          <a:xfrm>
            <a:off x="6458712" y="2074334"/>
            <a:ext cx="466344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1" name="Google Shape;131;p25"/>
          <p:cNvSpPr txBox="1">
            <a:spLocks noGrp="1"/>
          </p:cNvSpPr>
          <p:nvPr>
            <p:ph type="body" idx="4"/>
          </p:nvPr>
        </p:nvSpPr>
        <p:spPr>
          <a:xfrm>
            <a:off x="6458712" y="2792471"/>
            <a:ext cx="4663440" cy="3164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132" name="Google Shape;132;p25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5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6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6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6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7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7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>
  <p:cSld name="Content with Caption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5"/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rgbClr val="D8D8D8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5"/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9525" cap="sq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5"/>
          <p:cNvSpPr txBox="1"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sz="3200" b="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5"/>
          <p:cNvSpPr txBox="1">
            <a:spLocks noGrp="1"/>
          </p:cNvSpPr>
          <p:nvPr>
            <p:ph type="body" idx="1"/>
          </p:nvPr>
        </p:nvSpPr>
        <p:spPr>
          <a:xfrm>
            <a:off x="685800" y="609600"/>
            <a:ext cx="6858000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925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900"/>
              <a:buChar char="◦"/>
              <a:defRPr sz="19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149" name="Google Shape;149;p15"/>
          <p:cNvSpPr txBox="1">
            <a:spLocks noGrp="1"/>
          </p:cNvSpPr>
          <p:nvPr>
            <p:ph type="body" idx="2"/>
          </p:nvPr>
        </p:nvSpPr>
        <p:spPr>
          <a:xfrm>
            <a:off x="8458200" y="2336800"/>
            <a:ext cx="3161963" cy="36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50" name="Google Shape;150;p15"/>
          <p:cNvSpPr txBox="1">
            <a:spLocks noGrp="1"/>
          </p:cNvSpPr>
          <p:nvPr>
            <p:ph type="dt" idx="10"/>
          </p:nvPr>
        </p:nvSpPr>
        <p:spPr>
          <a:xfrm>
            <a:off x="5588000" y="6035040"/>
            <a:ext cx="19558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62626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5"/>
          <p:cNvSpPr txBox="1">
            <a:spLocks noGrp="1"/>
          </p:cNvSpPr>
          <p:nvPr>
            <p:ph type="ftr" idx="11"/>
          </p:nvPr>
        </p:nvSpPr>
        <p:spPr>
          <a:xfrm>
            <a:off x="685801" y="6035040"/>
            <a:ext cx="45847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15"/>
          <p:cNvSpPr txBox="1">
            <a:spLocks noGrp="1"/>
          </p:cNvSpPr>
          <p:nvPr>
            <p:ph type="sldNum" idx="12"/>
          </p:nvPr>
        </p:nvSpPr>
        <p:spPr>
          <a:xfrm>
            <a:off x="10396728" y="6035040"/>
            <a:ext cx="122343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Picture with Caption">
  <p:cSld name="1_Picture with Caption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8"/>
          <p:cNvSpPr/>
          <p:nvPr/>
        </p:nvSpPr>
        <p:spPr>
          <a:xfrm>
            <a:off x="948394" y="941695"/>
            <a:ext cx="5452526" cy="497461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55" name="Google Shape;155;p18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8C6B0"/>
          </a:solidFill>
          <a:ln>
            <a:noFill/>
          </a:ln>
        </p:spPr>
      </p:sp>
      <p:sp>
        <p:nvSpPr>
          <p:cNvPr id="156" name="Google Shape;156;p18"/>
          <p:cNvSpPr txBox="1">
            <a:spLocks noGrp="1"/>
          </p:cNvSpPr>
          <p:nvPr>
            <p:ph type="dt" idx="10"/>
          </p:nvPr>
        </p:nvSpPr>
        <p:spPr>
          <a:xfrm>
            <a:off x="5588000" y="6035040"/>
            <a:ext cx="19558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62626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18"/>
          <p:cNvSpPr txBox="1">
            <a:spLocks noGrp="1"/>
          </p:cNvSpPr>
          <p:nvPr>
            <p:ph type="ftr" idx="11"/>
          </p:nvPr>
        </p:nvSpPr>
        <p:spPr>
          <a:xfrm>
            <a:off x="685801" y="6035040"/>
            <a:ext cx="45847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18"/>
          <p:cNvSpPr txBox="1">
            <a:spLocks noGrp="1"/>
          </p:cNvSpPr>
          <p:nvPr>
            <p:ph type="sldNum" idx="12"/>
          </p:nvPr>
        </p:nvSpPr>
        <p:spPr>
          <a:xfrm>
            <a:off x="10396728" y="6035040"/>
            <a:ext cx="122343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9" name="Google Shape;159;p18"/>
          <p:cNvSpPr txBox="1">
            <a:spLocks noGrp="1"/>
          </p:cNvSpPr>
          <p:nvPr>
            <p:ph type="body" idx="1"/>
          </p:nvPr>
        </p:nvSpPr>
        <p:spPr>
          <a:xfrm>
            <a:off x="1357950" y="2852792"/>
            <a:ext cx="4633415" cy="2572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160" name="Google Shape;160;p18"/>
          <p:cNvSpPr/>
          <p:nvPr/>
        </p:nvSpPr>
        <p:spPr>
          <a:xfrm>
            <a:off x="1101715" y="1106424"/>
            <a:ext cx="5120640" cy="4645152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61" name="Google Shape;161;p18"/>
          <p:cNvSpPr txBox="1">
            <a:spLocks noGrp="1"/>
          </p:cNvSpPr>
          <p:nvPr>
            <p:ph type="title"/>
          </p:nvPr>
        </p:nvSpPr>
        <p:spPr>
          <a:xfrm>
            <a:off x="1357950" y="1352804"/>
            <a:ext cx="4633415" cy="1333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Garamond"/>
              <a:buNone/>
              <a:defRPr sz="4800" b="0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"/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rgbClr val="D8D8D8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0"/>
          <p:cNvSpPr>
            <a:spLocks noGrp="1"/>
          </p:cNvSpPr>
          <p:nvPr>
            <p:ph type="pic" idx="2"/>
          </p:nvPr>
        </p:nvSpPr>
        <p:spPr>
          <a:xfrm>
            <a:off x="228599" y="237744"/>
            <a:ext cx="7696201" cy="6382512"/>
          </a:xfrm>
          <a:prstGeom prst="rect">
            <a:avLst/>
          </a:prstGeom>
          <a:solidFill>
            <a:srgbClr val="C8C6B0"/>
          </a:solidFill>
          <a:ln>
            <a:noFill/>
          </a:ln>
        </p:spPr>
      </p:sp>
      <p:sp>
        <p:nvSpPr>
          <p:cNvPr id="165" name="Google Shape;165;p20"/>
          <p:cNvSpPr txBox="1">
            <a:spLocks noGrp="1"/>
          </p:cNvSpPr>
          <p:nvPr>
            <p:ph type="dt" idx="10"/>
          </p:nvPr>
        </p:nvSpPr>
        <p:spPr>
          <a:xfrm>
            <a:off x="5662337" y="6035040"/>
            <a:ext cx="2071963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20"/>
          <p:cNvSpPr txBox="1">
            <a:spLocks noGrp="1"/>
          </p:cNvSpPr>
          <p:nvPr>
            <p:ph type="ftr" idx="11"/>
          </p:nvPr>
        </p:nvSpPr>
        <p:spPr>
          <a:xfrm>
            <a:off x="612648" y="6035040"/>
            <a:ext cx="458800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00" b="1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0"/>
          <p:cNvSpPr txBox="1">
            <a:spLocks noGrp="1"/>
          </p:cNvSpPr>
          <p:nvPr>
            <p:ph type="sldNum" idx="12"/>
          </p:nvPr>
        </p:nvSpPr>
        <p:spPr>
          <a:xfrm>
            <a:off x="10396728" y="6035040"/>
            <a:ext cx="1225296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8" name="Google Shape;168;p20"/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9525" cap="sq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0"/>
          <p:cNvSpPr txBox="1"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sz="3200" b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0"/>
          <p:cNvSpPr txBox="1">
            <a:spLocks noGrp="1"/>
          </p:cNvSpPr>
          <p:nvPr>
            <p:ph type="body" idx="1"/>
          </p:nvPr>
        </p:nvSpPr>
        <p:spPr>
          <a:xfrm>
            <a:off x="8477250" y="2386584"/>
            <a:ext cx="3144774" cy="3511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6"/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dk1">
              <a:alpha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16"/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9525" cap="sq" cmpd="sng">
            <a:solidFill>
              <a:srgbClr val="FEFEF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aramond"/>
              <a:buNone/>
              <a:defRPr sz="3200" b="0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1"/>
          </p:nvPr>
        </p:nvSpPr>
        <p:spPr>
          <a:xfrm>
            <a:off x="685800" y="609600"/>
            <a:ext cx="6858000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925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900"/>
              <a:buChar char="◦"/>
              <a:defRPr sz="19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body" idx="2"/>
          </p:nvPr>
        </p:nvSpPr>
        <p:spPr>
          <a:xfrm>
            <a:off x="8458200" y="2336800"/>
            <a:ext cx="3161963" cy="36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dt" idx="10"/>
          </p:nvPr>
        </p:nvSpPr>
        <p:spPr>
          <a:xfrm>
            <a:off x="5588000" y="6035040"/>
            <a:ext cx="19558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EFEF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ftr" idx="11"/>
          </p:nvPr>
        </p:nvSpPr>
        <p:spPr>
          <a:xfrm>
            <a:off x="685801" y="6035040"/>
            <a:ext cx="45847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sldNum" idx="12"/>
          </p:nvPr>
        </p:nvSpPr>
        <p:spPr>
          <a:xfrm>
            <a:off x="10396728" y="6035040"/>
            <a:ext cx="122343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Picture with Caption">
  <p:cSld name="1_Picture with 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9"/>
          <p:cNvSpPr/>
          <p:nvPr/>
        </p:nvSpPr>
        <p:spPr>
          <a:xfrm>
            <a:off x="948394" y="941695"/>
            <a:ext cx="5452526" cy="497461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43" name="Google Shape;43;p19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8C6B0"/>
          </a:solidFill>
          <a:ln>
            <a:noFill/>
          </a:ln>
        </p:spPr>
      </p:sp>
      <p:sp>
        <p:nvSpPr>
          <p:cNvPr id="44" name="Google Shape;44;p19"/>
          <p:cNvSpPr txBox="1">
            <a:spLocks noGrp="1"/>
          </p:cNvSpPr>
          <p:nvPr>
            <p:ph type="dt" idx="10"/>
          </p:nvPr>
        </p:nvSpPr>
        <p:spPr>
          <a:xfrm>
            <a:off x="5588000" y="6035040"/>
            <a:ext cx="19558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EFEF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ftr" idx="11"/>
          </p:nvPr>
        </p:nvSpPr>
        <p:spPr>
          <a:xfrm>
            <a:off x="685801" y="6035040"/>
            <a:ext cx="45847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sldNum" idx="12"/>
          </p:nvPr>
        </p:nvSpPr>
        <p:spPr>
          <a:xfrm>
            <a:off x="10396728" y="6035040"/>
            <a:ext cx="122343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body" idx="1"/>
          </p:nvPr>
        </p:nvSpPr>
        <p:spPr>
          <a:xfrm>
            <a:off x="1357950" y="2852792"/>
            <a:ext cx="4633415" cy="2572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/>
          <p:nvPr/>
        </p:nvSpPr>
        <p:spPr>
          <a:xfrm>
            <a:off x="1101715" y="1106424"/>
            <a:ext cx="5120640" cy="4645152"/>
          </a:xfrm>
          <a:prstGeom prst="rect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49" name="Google Shape;49;p19"/>
          <p:cNvSpPr txBox="1">
            <a:spLocks noGrp="1"/>
          </p:cNvSpPr>
          <p:nvPr>
            <p:ph type="title"/>
          </p:nvPr>
        </p:nvSpPr>
        <p:spPr>
          <a:xfrm>
            <a:off x="1357950" y="1352804"/>
            <a:ext cx="4633415" cy="1333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aramond"/>
              <a:buNone/>
              <a:defRPr sz="4800" b="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1"/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dk1">
              <a:alpha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21"/>
          <p:cNvSpPr>
            <a:spLocks noGrp="1"/>
          </p:cNvSpPr>
          <p:nvPr>
            <p:ph type="pic" idx="2"/>
          </p:nvPr>
        </p:nvSpPr>
        <p:spPr>
          <a:xfrm>
            <a:off x="228599" y="237744"/>
            <a:ext cx="7696201" cy="6382512"/>
          </a:xfrm>
          <a:prstGeom prst="rect">
            <a:avLst/>
          </a:prstGeom>
          <a:solidFill>
            <a:srgbClr val="C8C6B0"/>
          </a:solidFill>
          <a:ln>
            <a:noFill/>
          </a:ln>
        </p:spPr>
      </p:sp>
      <p:sp>
        <p:nvSpPr>
          <p:cNvPr id="53" name="Google Shape;53;p21"/>
          <p:cNvSpPr txBox="1">
            <a:spLocks noGrp="1"/>
          </p:cNvSpPr>
          <p:nvPr>
            <p:ph type="dt" idx="10"/>
          </p:nvPr>
        </p:nvSpPr>
        <p:spPr>
          <a:xfrm>
            <a:off x="5662337" y="6035040"/>
            <a:ext cx="2071963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ftr" idx="11"/>
          </p:nvPr>
        </p:nvSpPr>
        <p:spPr>
          <a:xfrm>
            <a:off x="612648" y="6035040"/>
            <a:ext cx="458800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00" b="1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sldNum" idx="12"/>
          </p:nvPr>
        </p:nvSpPr>
        <p:spPr>
          <a:xfrm>
            <a:off x="10396728" y="6035040"/>
            <a:ext cx="1225296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" name="Google Shape;56;p21"/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9525" cap="sq" cmpd="sng">
            <a:solidFill>
              <a:srgbClr val="FEFEF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aramond"/>
              <a:buNone/>
              <a:defRPr sz="3200" b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body" idx="1"/>
          </p:nvPr>
        </p:nvSpPr>
        <p:spPr>
          <a:xfrm>
            <a:off x="8477250" y="2386584"/>
            <a:ext cx="3144774" cy="3511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>
            <a:off x="1066800" y="2103120"/>
            <a:ext cx="4663440" cy="374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body" idx="2"/>
          </p:nvPr>
        </p:nvSpPr>
        <p:spPr>
          <a:xfrm>
            <a:off x="6461760" y="2103120"/>
            <a:ext cx="4663440" cy="374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ontent with Caption" type="objTx">
  <p:cSld name="OBJECT_WITH_CAPTION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7"/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9525" cap="sq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Garamond"/>
              <a:buNone/>
              <a:defRPr sz="4800" b="0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685800" y="609600"/>
            <a:ext cx="6858000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925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900"/>
              <a:buChar char="◦"/>
              <a:defRPr sz="19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2"/>
          </p:nvPr>
        </p:nvSpPr>
        <p:spPr>
          <a:xfrm>
            <a:off x="8458200" y="2336800"/>
            <a:ext cx="3161963" cy="36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2F2F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dt" idx="10"/>
          </p:nvPr>
        </p:nvSpPr>
        <p:spPr>
          <a:xfrm>
            <a:off x="5588000" y="6035040"/>
            <a:ext cx="19558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62626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ftr" idx="11"/>
          </p:nvPr>
        </p:nvSpPr>
        <p:spPr>
          <a:xfrm>
            <a:off x="685801" y="6035040"/>
            <a:ext cx="45847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10396728" y="6035040"/>
            <a:ext cx="122343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86" name="Google Shape;86;p1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algn="ctr" rotWithShape="0">
              <a:srgbClr val="000000">
                <a:alpha val="65882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2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2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9" name="Google Shape;89;p12"/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90" name="Google Shape;90;p12"/>
            <p:cNvCxnSpPr/>
            <p:nvPr/>
          </p:nvCxnSpPr>
          <p:spPr>
            <a:xfrm>
              <a:off x="5250180" y="1267730"/>
              <a:ext cx="0" cy="612648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91" name="Google Shape;91;p12"/>
            <p:cNvCxnSpPr/>
            <p:nvPr/>
          </p:nvCxnSpPr>
          <p:spPr>
            <a:xfrm>
              <a:off x="6941820" y="1267730"/>
              <a:ext cx="0" cy="612648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92" name="Google Shape;92;p12"/>
            <p:cNvCxnSpPr/>
            <p:nvPr/>
          </p:nvCxnSpPr>
          <p:spPr>
            <a:xfrm>
              <a:off x="5250180" y="1883664"/>
              <a:ext cx="1691640" cy="0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93" name="Google Shape;93;p12"/>
          <p:cNvSpPr txBox="1"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800"/>
              <a:buFont typeface="Garamond"/>
              <a:buNone/>
              <a:defRPr sz="6800" b="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dt" idx="10"/>
          </p:nvPr>
        </p:nvSpPr>
        <p:spPr>
          <a:xfrm>
            <a:off x="5318760" y="1341256"/>
            <a:ext cx="1554480" cy="485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3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2"/>
          <p:cNvSpPr txBox="1">
            <a:spLocks noGrp="1"/>
          </p:cNvSpPr>
          <p:nvPr>
            <p:ph type="ftr" idx="11"/>
          </p:nvPr>
        </p:nvSpPr>
        <p:spPr>
          <a:xfrm>
            <a:off x="1629100" y="5177408"/>
            <a:ext cx="573029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62626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sldNum" idx="12"/>
          </p:nvPr>
        </p:nvSpPr>
        <p:spPr>
          <a:xfrm>
            <a:off x="8606920" y="5177408"/>
            <a:ext cx="195598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2"/>
          <p:cNvSpPr txBox="1"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101" name="Google Shape;101;p22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2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06" name="Google Shape;106;p23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algn="ctr" rotWithShape="0">
              <a:srgbClr val="000000">
                <a:alpha val="65882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3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800"/>
              <a:buFont typeface="Garamond"/>
              <a:buNone/>
              <a:defRPr sz="6800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10" name="Google Shape;110;p23"/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11" name="Google Shape;111;p23"/>
            <p:cNvCxnSpPr/>
            <p:nvPr/>
          </p:nvCxnSpPr>
          <p:spPr>
            <a:xfrm>
              <a:off x="5250180" y="1267730"/>
              <a:ext cx="0" cy="612648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12" name="Google Shape;112;p23"/>
            <p:cNvCxnSpPr/>
            <p:nvPr/>
          </p:nvCxnSpPr>
          <p:spPr>
            <a:xfrm>
              <a:off x="6941820" y="1267730"/>
              <a:ext cx="0" cy="612648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13" name="Google Shape;113;p23"/>
            <p:cNvCxnSpPr/>
            <p:nvPr/>
          </p:nvCxnSpPr>
          <p:spPr>
            <a:xfrm>
              <a:off x="5250180" y="1883664"/>
              <a:ext cx="1691640" cy="0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14" name="Google Shape;114;p23"/>
          <p:cNvSpPr txBox="1"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dt" idx="10"/>
          </p:nvPr>
        </p:nvSpPr>
        <p:spPr>
          <a:xfrm>
            <a:off x="5318760" y="1344502"/>
            <a:ext cx="1554480" cy="498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3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ftr" idx="11"/>
          </p:nvPr>
        </p:nvSpPr>
        <p:spPr>
          <a:xfrm>
            <a:off x="1629157" y="5177408"/>
            <a:ext cx="5660134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62626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sldNum" idx="12"/>
          </p:nvPr>
        </p:nvSpPr>
        <p:spPr>
          <a:xfrm>
            <a:off x="8604504" y="5177408"/>
            <a:ext cx="1958339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1" name="Google Shape;11;p11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dk1">
              <a:alpha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11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9525" cap="sq" cmpd="sng">
            <a:solidFill>
              <a:srgbClr val="FEFEF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800"/>
              <a:buFont typeface="Garamond"/>
              <a:buNone/>
              <a:defRPr sz="48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Garamond"/>
              <a:buChar char="◦"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Garamond"/>
              <a:buChar char="◦"/>
              <a:defRPr sz="16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7" name="Google Shape;17;p11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FEFEFE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61" name="Google Shape;61;p10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rgbClr val="BFBFBF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0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9525" cap="sq" cmpd="sng">
            <a:solidFill>
              <a:srgbClr val="26262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Garamond"/>
              <a:buNone/>
              <a:defRPr sz="4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sz="16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u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u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u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u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u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u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u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u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u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mailto:Maha_3153@Limu.edu.l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omments" Target="../comments/commen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177" name="Google Shape;177;p1" descr="Man in headphones with a laptop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" y="12"/>
            <a:ext cx="12191978" cy="6857988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sp>
        <p:nvSpPr>
          <p:cNvPr id="178" name="Google Shape;178;p1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9525" cap="sq" cmpd="sng">
            <a:solidFill>
              <a:srgbClr val="FEFEF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"/>
          <p:cNvSpPr txBox="1">
            <a:spLocks noGrp="1"/>
          </p:cNvSpPr>
          <p:nvPr>
            <p:ph type="ctrTitle"/>
          </p:nvPr>
        </p:nvSpPr>
        <p:spPr>
          <a:xfrm>
            <a:off x="1793194" y="2884851"/>
            <a:ext cx="8652938" cy="911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buSzPts val="4000"/>
            </a:pPr>
            <a:r>
              <a:rPr lang="en-US" sz="4000"/>
              <a:t>Research </a:t>
            </a:r>
            <a:r>
              <a:rPr lang="en-US" sz="4000" smtClean="0"/>
              <a:t>Problems</a:t>
            </a:r>
            <a:endParaRPr sz="4000" dirty="0"/>
          </a:p>
        </p:txBody>
      </p:sp>
      <p:sp>
        <p:nvSpPr>
          <p:cNvPr id="180" name="Google Shape;180;p1"/>
          <p:cNvSpPr txBox="1">
            <a:spLocks noGrp="1"/>
          </p:cNvSpPr>
          <p:nvPr>
            <p:ph type="subTitle" idx="1"/>
          </p:nvPr>
        </p:nvSpPr>
        <p:spPr>
          <a:xfrm>
            <a:off x="1584959" y="3923694"/>
            <a:ext cx="8655200" cy="1139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rgbClr val="C8C8D3"/>
                </a:solidFill>
              </a:rPr>
              <a:t>NAEM : Maha motaz bennasser</a:t>
            </a:r>
            <a:endParaRPr>
              <a:solidFill>
                <a:srgbClr val="C8C8D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rgbClr val="C8C8D3"/>
                </a:solidFill>
              </a:rPr>
              <a:t>ID NUMBER : 3153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rgbClr val="C8C8D3"/>
                </a:solidFill>
              </a:rPr>
              <a:t>EMAIL : </a:t>
            </a:r>
            <a:r>
              <a:rPr lang="en-US" u="sng">
                <a:solidFill>
                  <a:srgbClr val="C8C8D3"/>
                </a:solidFill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Maha_3153@Limu.edu.ly</a:t>
            </a:r>
            <a:r>
              <a:rPr lang="en-US">
                <a:solidFill>
                  <a:srgbClr val="C8C8D3"/>
                </a:solidFill>
              </a:rPr>
              <a:t> </a:t>
            </a:r>
            <a:endParaRPr>
              <a:solidFill>
                <a:srgbClr val="C8C8D3"/>
              </a:solidFill>
            </a:endParaRPr>
          </a:p>
        </p:txBody>
      </p:sp>
      <p:sp>
        <p:nvSpPr>
          <p:cNvPr id="181" name="Google Shape;181;p1"/>
          <p:cNvSpPr/>
          <p:nvPr/>
        </p:nvSpPr>
        <p:spPr>
          <a:xfrm>
            <a:off x="1447801" y="1411640"/>
            <a:ext cx="9296400" cy="4034700"/>
          </a:xfrm>
          <a:prstGeom prst="rect">
            <a:avLst/>
          </a:prstGeom>
          <a:noFill/>
          <a:ln w="9525" cap="sq" cmpd="sng">
            <a:solidFill>
              <a:srgbClr val="FEFEFE">
                <a:alpha val="8000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2" name="Google Shape;18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93517" y="1411613"/>
            <a:ext cx="1252144" cy="125214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83" name="Google Shape;183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852378" y="1388623"/>
            <a:ext cx="1307859" cy="1307859"/>
          </a:xfrm>
          <a:prstGeom prst="ellipse">
            <a:avLst/>
          </a:prstGeom>
          <a:noFill/>
          <a:ln>
            <a:noFill/>
          </a:ln>
        </p:spPr>
      </p:pic>
      <p:sp>
        <p:nvSpPr>
          <p:cNvPr id="184" name="Google Shape;184;p1"/>
          <p:cNvSpPr txBox="1"/>
          <p:nvPr/>
        </p:nvSpPr>
        <p:spPr>
          <a:xfrm>
            <a:off x="3143895" y="2427444"/>
            <a:ext cx="6151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i="0" u="none" strike="noStrike" cap="none" dirty="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Research Methodology</a:t>
            </a:r>
            <a:endParaRPr dirty="0"/>
          </a:p>
        </p:txBody>
      </p:sp>
      <p:sp>
        <p:nvSpPr>
          <p:cNvPr id="186" name="Google Shape;186;p1"/>
          <p:cNvSpPr txBox="1"/>
          <p:nvPr/>
        </p:nvSpPr>
        <p:spPr>
          <a:xfrm>
            <a:off x="445652" y="6271368"/>
            <a:ext cx="15455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2022\4\6</a:t>
            </a:r>
            <a:endParaRPr/>
          </a:p>
        </p:txBody>
      </p:sp>
      <p:sp>
        <p:nvSpPr>
          <p:cNvPr id="187" name="Google Shape;187;p1"/>
          <p:cNvSpPr txBox="1"/>
          <p:nvPr/>
        </p:nvSpPr>
        <p:spPr>
          <a:xfrm>
            <a:off x="2376113" y="1637475"/>
            <a:ext cx="74871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Libyan International Medical University</a:t>
            </a:r>
            <a:endParaRPr sz="20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Faculty of Business Administration 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2" descr="Group of people work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466800" y="137762"/>
            <a:ext cx="11725200" cy="6362659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5657F"/>
              </a:buClr>
              <a:buSzPts val="4800"/>
              <a:buFont typeface="Garamond"/>
              <a:buNone/>
            </a:pPr>
            <a:r>
              <a:rPr lang="en-US">
                <a:solidFill>
                  <a:srgbClr val="65657F"/>
                </a:solidFill>
              </a:rPr>
              <a:t>Contents </a:t>
            </a:r>
            <a:endParaRPr/>
          </a:p>
        </p:txBody>
      </p:sp>
      <p:grpSp>
        <p:nvGrpSpPr>
          <p:cNvPr id="195" name="Google Shape;195;p2"/>
          <p:cNvGrpSpPr/>
          <p:nvPr/>
        </p:nvGrpSpPr>
        <p:grpSpPr>
          <a:xfrm>
            <a:off x="1066793" y="2037524"/>
            <a:ext cx="10058411" cy="3391404"/>
            <a:chOff x="380994" y="0"/>
            <a:chExt cx="10058411" cy="3391404"/>
          </a:xfrm>
        </p:grpSpPr>
        <p:sp>
          <p:nvSpPr>
            <p:cNvPr id="196" name="Google Shape;196;p2"/>
            <p:cNvSpPr/>
            <p:nvPr/>
          </p:nvSpPr>
          <p:spPr>
            <a:xfrm>
              <a:off x="380994" y="467109"/>
              <a:ext cx="3123798" cy="1628901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rgbClr val="A2A2B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 txBox="1"/>
            <p:nvPr/>
          </p:nvSpPr>
          <p:spPr>
            <a:xfrm>
              <a:off x="380994" y="467109"/>
              <a:ext cx="3123798" cy="16289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000" tIns="68575" rIns="72000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5657F"/>
                </a:buClr>
                <a:buSzPts val="1800"/>
                <a:buFont typeface="Garamond"/>
                <a:buNone/>
              </a:pPr>
              <a:r>
                <a:rPr lang="en-US" sz="1800">
                  <a:solidFill>
                    <a:srgbClr val="65657F"/>
                  </a:solidFill>
                  <a:latin typeface="Garamond"/>
                  <a:ea typeface="Garamond"/>
                  <a:cs typeface="Garamond"/>
                  <a:sym typeface="Garamond"/>
                </a:rPr>
                <a:t>Selecting a problem </a:t>
              </a: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3933085" y="0"/>
              <a:ext cx="3123798" cy="1628901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rgbClr val="A2A2B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"/>
            <p:cNvSpPr txBox="1"/>
            <p:nvPr/>
          </p:nvSpPr>
          <p:spPr>
            <a:xfrm>
              <a:off x="3933085" y="0"/>
              <a:ext cx="3123798" cy="16289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000" tIns="68575" rIns="72000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5657F"/>
                </a:buClr>
                <a:buSzPts val="1800"/>
                <a:buFont typeface="Garamond"/>
                <a:buNone/>
              </a:pPr>
              <a:r>
                <a:rPr lang="en-US" sz="1800">
                  <a:solidFill>
                    <a:srgbClr val="65657F"/>
                  </a:solidFill>
                  <a:latin typeface="Garamond"/>
                  <a:ea typeface="Garamond"/>
                  <a:cs typeface="Garamond"/>
                  <a:sym typeface="Garamond"/>
                </a:rPr>
                <a:t>Formulating Research problem</a:t>
              </a: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7315607" y="572482"/>
              <a:ext cx="3123798" cy="1628901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rgbClr val="A2A2B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"/>
            <p:cNvSpPr txBox="1"/>
            <p:nvPr/>
          </p:nvSpPr>
          <p:spPr>
            <a:xfrm>
              <a:off x="7315607" y="572482"/>
              <a:ext cx="3123798" cy="16289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000" tIns="68575" rIns="72000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5657F"/>
                </a:buClr>
                <a:buSzPts val="1800"/>
                <a:buFont typeface="Garamond"/>
                <a:buNone/>
              </a:pPr>
              <a:r>
                <a:rPr lang="en-US" sz="1800">
                  <a:solidFill>
                    <a:srgbClr val="65657F"/>
                  </a:solidFill>
                  <a:latin typeface="Garamond"/>
                  <a:ea typeface="Garamond"/>
                  <a:cs typeface="Garamond"/>
                  <a:sym typeface="Garamond"/>
                </a:rPr>
                <a:t>Necessity of defining a problem </a:t>
              </a: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3857572" y="1762503"/>
              <a:ext cx="3157380" cy="1628901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"/>
            <p:cNvSpPr txBox="1"/>
            <p:nvPr/>
          </p:nvSpPr>
          <p:spPr>
            <a:xfrm>
              <a:off x="3857572" y="1762503"/>
              <a:ext cx="3157380" cy="16289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5657F"/>
                </a:buClr>
                <a:buSzPts val="1800"/>
                <a:buFont typeface="Garamond"/>
                <a:buNone/>
              </a:pPr>
              <a:r>
                <a:rPr lang="en-US" sz="1800">
                  <a:solidFill>
                    <a:srgbClr val="65657F"/>
                  </a:solidFill>
                  <a:latin typeface="Garamond"/>
                  <a:ea typeface="Garamond"/>
                  <a:cs typeface="Garamond"/>
                  <a:sym typeface="Garamond"/>
                </a:rPr>
                <a:t>Technique involved in defining research problem </a:t>
              </a:r>
              <a:endParaRPr/>
            </a:p>
          </p:txBody>
        </p:sp>
      </p:grpSp>
      <p:sp>
        <p:nvSpPr>
          <p:cNvPr id="204" name="Google Shape;204;p2"/>
          <p:cNvSpPr txBox="1"/>
          <p:nvPr/>
        </p:nvSpPr>
        <p:spPr>
          <a:xfrm>
            <a:off x="10806545" y="5777345"/>
            <a:ext cx="29367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11" name="Google Shape;211;p3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dk1">
              <a:alpha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3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9525" cap="sq" cmpd="sng">
            <a:solidFill>
              <a:srgbClr val="FEFEF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3" name="Google Shape;213;p3" descr="Students group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" y="10"/>
            <a:ext cx="12191982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"/>
          <p:cNvSpPr/>
          <p:nvPr/>
        </p:nvSpPr>
        <p:spPr>
          <a:xfrm>
            <a:off x="5790224" y="941695"/>
            <a:ext cx="5452527" cy="497461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3"/>
          <p:cNvSpPr/>
          <p:nvPr/>
        </p:nvSpPr>
        <p:spPr>
          <a:xfrm>
            <a:off x="5956167" y="1106424"/>
            <a:ext cx="5120640" cy="4645152"/>
          </a:xfrm>
          <a:prstGeom prst="rect">
            <a:avLst/>
          </a:prstGeom>
          <a:noFill/>
          <a:ln w="9525" cap="sq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3"/>
          <p:cNvSpPr txBox="1">
            <a:spLocks noGrp="1"/>
          </p:cNvSpPr>
          <p:nvPr>
            <p:ph type="title"/>
          </p:nvPr>
        </p:nvSpPr>
        <p:spPr>
          <a:xfrm>
            <a:off x="6153422" y="1227719"/>
            <a:ext cx="4633416" cy="559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Garamond"/>
              <a:buNone/>
            </a:pPr>
            <a:r>
              <a:rPr lang="en-US" sz="4000"/>
              <a:t>Selecting a problem </a:t>
            </a:r>
            <a:endParaRPr/>
          </a:p>
        </p:txBody>
      </p:sp>
      <p:sp>
        <p:nvSpPr>
          <p:cNvPr id="217" name="Google Shape;217;p3"/>
          <p:cNvSpPr txBox="1">
            <a:spLocks noGrp="1"/>
          </p:cNvSpPr>
          <p:nvPr>
            <p:ph type="body" idx="2"/>
          </p:nvPr>
        </p:nvSpPr>
        <p:spPr>
          <a:xfrm>
            <a:off x="5973623" y="1754174"/>
            <a:ext cx="4748261" cy="382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1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F2F2F2"/>
                </a:solidFill>
              </a:rPr>
              <a:t>Guidelines for selecting a research problem :-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F2F2F2"/>
                </a:solidFill>
              </a:rPr>
              <a:t>Subject which is overdone should not be chosen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F2F2F2"/>
                </a:solidFill>
              </a:rPr>
              <a:t>An average researcher must not choose controversial topics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F2F2F2"/>
                </a:solidFill>
              </a:rPr>
              <a:t>Too narrow or too vague problems should be avoided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F2F2F2"/>
                </a:solidFill>
              </a:rPr>
              <a:t>The chosen subject should be familiar and feasible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F2F2F2"/>
                </a:solidFill>
              </a:rPr>
              <a:t>Significance and importance of subject must be given attention 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F2F2F2"/>
                </a:solidFill>
              </a:rPr>
              <a:t>Cost and time factor must be kept in mind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F2F2F2"/>
                </a:solidFill>
              </a:rPr>
              <a:t>experience, qualification and training of the researcher must be according to the problem in hand</a:t>
            </a:r>
            <a:endParaRPr/>
          </a:p>
        </p:txBody>
      </p:sp>
      <p:sp>
        <p:nvSpPr>
          <p:cNvPr id="218" name="Google Shape;218;p3"/>
          <p:cNvSpPr txBox="1"/>
          <p:nvPr/>
        </p:nvSpPr>
        <p:spPr>
          <a:xfrm>
            <a:off x="11076807" y="6165580"/>
            <a:ext cx="53792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"/>
          <p:cNvSpPr txBox="1"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Garamond"/>
              <a:buNone/>
            </a:pPr>
            <a:r>
              <a:rPr lang="en-US" sz="3600" b="0" i="0" u="none" strike="noStrike" cap="none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Formulating Research a problem </a:t>
            </a:r>
            <a:endParaRPr sz="3600"/>
          </a:p>
        </p:txBody>
      </p:sp>
      <p:pic>
        <p:nvPicPr>
          <p:cNvPr id="225" name="Google Shape;225;p4" descr="Woman with a laptop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98478" y="609600"/>
            <a:ext cx="6432644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4"/>
          <p:cNvSpPr txBox="1">
            <a:spLocks noGrp="1"/>
          </p:cNvSpPr>
          <p:nvPr>
            <p:ph type="body" idx="2"/>
          </p:nvPr>
        </p:nvSpPr>
        <p:spPr>
          <a:xfrm>
            <a:off x="8458200" y="2336800"/>
            <a:ext cx="3161963" cy="410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28575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/>
              <a:t>The steps involved in formulating a research problem are as follows : </a:t>
            </a:r>
            <a:endParaRPr/>
          </a:p>
          <a:p>
            <a:pPr marL="285750" lvl="0" indent="-188595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</a:pPr>
            <a:endParaRPr/>
          </a:p>
          <a:p>
            <a:pPr marL="285750" lvl="0" indent="-28575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/>
              <a:t> Develop a Suitable Title</a:t>
            </a:r>
            <a:endParaRPr/>
          </a:p>
          <a:p>
            <a:pPr marL="285750" lvl="0" indent="-28575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/>
              <a:t>Build a conceptual model of the problem </a:t>
            </a:r>
            <a:endParaRPr/>
          </a:p>
          <a:p>
            <a:pPr marL="285750" lvl="0" indent="-28575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/>
              <a:t>Define the objectives of the study set up investigative questions </a:t>
            </a:r>
            <a:endParaRPr/>
          </a:p>
          <a:p>
            <a:pPr marL="285750" lvl="0" indent="-28575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/>
              <a:t>Formulate hypothesis </a:t>
            </a:r>
            <a:endParaRPr/>
          </a:p>
          <a:p>
            <a:pPr marL="285750" lvl="0" indent="-28575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/>
              <a:t>State the operational definition of concepts </a:t>
            </a:r>
            <a:endParaRPr/>
          </a:p>
          <a:p>
            <a:pPr marL="285750" lvl="0" indent="-28575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/>
              <a:t>Determine the scope of the study  </a:t>
            </a:r>
            <a:endParaRPr/>
          </a:p>
        </p:txBody>
      </p:sp>
      <p:sp>
        <p:nvSpPr>
          <p:cNvPr id="227" name="Google Shape;227;p4"/>
          <p:cNvSpPr txBox="1"/>
          <p:nvPr/>
        </p:nvSpPr>
        <p:spPr>
          <a:xfrm>
            <a:off x="11333018" y="6073032"/>
            <a:ext cx="29367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4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"/>
          <p:cNvSpPr txBox="1">
            <a:spLocks noGrp="1"/>
          </p:cNvSpPr>
          <p:nvPr>
            <p:ph type="title"/>
          </p:nvPr>
        </p:nvSpPr>
        <p:spPr>
          <a:xfrm>
            <a:off x="1302736" y="1311241"/>
            <a:ext cx="4633415" cy="1333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Garamond"/>
              <a:buNone/>
            </a:pPr>
            <a:r>
              <a:rPr lang="en-US" sz="4000">
                <a:solidFill>
                  <a:schemeClr val="lt1"/>
                </a:solidFill>
              </a:rPr>
              <a:t>Necessity of defining a problem </a:t>
            </a:r>
            <a:endParaRPr/>
          </a:p>
        </p:txBody>
      </p:sp>
      <p:sp>
        <p:nvSpPr>
          <p:cNvPr id="234" name="Google Shape;234;p5"/>
          <p:cNvSpPr txBox="1">
            <a:spLocks noGrp="1"/>
          </p:cNvSpPr>
          <p:nvPr>
            <p:ph type="body" idx="1"/>
          </p:nvPr>
        </p:nvSpPr>
        <p:spPr>
          <a:xfrm>
            <a:off x="1357950" y="2852792"/>
            <a:ext cx="4633415" cy="2572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chemeClr val="lt1"/>
                </a:solidFill>
              </a:rPr>
              <a:t>The problem to be investigated must be clearly defined in order to –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solidFill>
                  <a:schemeClr val="lt1"/>
                </a:solidFill>
              </a:rPr>
              <a:t>Discriminate relevant data from the irrelevant one a make and a track keep to strategy 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solidFill>
                  <a:schemeClr val="lt1"/>
                </a:solidFill>
              </a:rPr>
              <a:t>Formulate objectives 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solidFill>
                  <a:schemeClr val="lt1"/>
                </a:solidFill>
              </a:rPr>
              <a:t>Choose an appropriate Research Design 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>
                <a:solidFill>
                  <a:schemeClr val="lt1"/>
                </a:solidFill>
              </a:rPr>
              <a:t>Lay down boundaries or limits </a:t>
            </a:r>
            <a:endParaRPr/>
          </a:p>
        </p:txBody>
      </p:sp>
      <p:pic>
        <p:nvPicPr>
          <p:cNvPr id="235" name="Google Shape;235;p5" descr="People with laptops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C8C6B0"/>
          </a:solidFill>
          <a:ln>
            <a:noFill/>
          </a:ln>
        </p:spPr>
      </p:pic>
      <p:sp>
        <p:nvSpPr>
          <p:cNvPr id="236" name="Google Shape;236;p5"/>
          <p:cNvSpPr txBox="1"/>
          <p:nvPr/>
        </p:nvSpPr>
        <p:spPr>
          <a:xfrm>
            <a:off x="10931236" y="6179127"/>
            <a:ext cx="29367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6"/>
          <p:cNvSpPr txBox="1">
            <a:spLocks noGrp="1"/>
          </p:cNvSpPr>
          <p:nvPr>
            <p:ph type="title"/>
          </p:nvPr>
        </p:nvSpPr>
        <p:spPr>
          <a:xfrm>
            <a:off x="8458200" y="607392"/>
            <a:ext cx="3161963" cy="122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aramond"/>
              <a:buNone/>
            </a:pPr>
            <a:r>
              <a:rPr lang="en-US" sz="2800"/>
              <a:t>Technique involved in defining research problem</a:t>
            </a:r>
            <a:endParaRPr/>
          </a:p>
        </p:txBody>
      </p:sp>
      <p:pic>
        <p:nvPicPr>
          <p:cNvPr id="243" name="Google Shape;243;p6" descr="Woman with a laptop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98478" y="609600"/>
            <a:ext cx="6432644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6"/>
          <p:cNvSpPr txBox="1">
            <a:spLocks noGrp="1"/>
          </p:cNvSpPr>
          <p:nvPr>
            <p:ph type="body" idx="2"/>
          </p:nvPr>
        </p:nvSpPr>
        <p:spPr>
          <a:xfrm>
            <a:off x="8458200" y="1828800"/>
            <a:ext cx="3161963" cy="4421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researcher may defining a research problem by :-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Garamond"/>
              <a:buAutoNum type="arabicPeriod"/>
            </a:pPr>
            <a:r>
              <a:rPr lang="en-US"/>
              <a:t>Defining the statement of the problem in general way .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Garamond"/>
              <a:buAutoNum type="arabicPeriod"/>
            </a:pPr>
            <a:r>
              <a:rPr lang="en-US"/>
              <a:t>Understanding the nature of the problem .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Garamond"/>
              <a:buAutoNum type="arabicPeriod"/>
            </a:pPr>
            <a:r>
              <a:rPr lang="en-US"/>
              <a:t>Surveying the available literature .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Garamond"/>
              <a:buAutoNum type="arabicPeriod"/>
            </a:pPr>
            <a:r>
              <a:rPr lang="en-US"/>
              <a:t>Rephrasing the research problem .</a:t>
            </a:r>
            <a:endParaRPr/>
          </a:p>
        </p:txBody>
      </p:sp>
      <p:sp>
        <p:nvSpPr>
          <p:cNvPr id="245" name="Google Shape;245;p6"/>
          <p:cNvSpPr txBox="1"/>
          <p:nvPr/>
        </p:nvSpPr>
        <p:spPr>
          <a:xfrm>
            <a:off x="10931237" y="6123709"/>
            <a:ext cx="6973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6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7" descr="Woman with a laptop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98478" y="609600"/>
            <a:ext cx="6432644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7"/>
          <p:cNvSpPr txBox="1">
            <a:spLocks noGrp="1"/>
          </p:cNvSpPr>
          <p:nvPr>
            <p:ph type="body" idx="2"/>
          </p:nvPr>
        </p:nvSpPr>
        <p:spPr>
          <a:xfrm>
            <a:off x="8458200" y="1828800"/>
            <a:ext cx="3161963" cy="4421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/>
              <a:t>Technical terms should be clearly defined .be should assumptions stated .</a:t>
            </a:r>
            <a:endParaRPr/>
          </a:p>
          <a:p>
            <a:pPr marL="285750" lvl="0" indent="-28575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/>
              <a:t>The criteria for the selection should be provided.</a:t>
            </a:r>
            <a:endParaRPr/>
          </a:p>
          <a:p>
            <a:pPr marL="285750" lvl="0" indent="-28575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/>
              <a:t>Suitability of the time period and sources of data available must be considered .</a:t>
            </a:r>
            <a:endParaRPr/>
          </a:p>
          <a:p>
            <a:pPr marL="285750" lvl="0" indent="-28575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/>
              <a:t>The scope of the infestation or the limits must be mentioned .</a:t>
            </a:r>
            <a:endParaRPr/>
          </a:p>
        </p:txBody>
      </p:sp>
      <p:sp>
        <p:nvSpPr>
          <p:cNvPr id="253" name="Google Shape;253;p7"/>
          <p:cNvSpPr txBox="1"/>
          <p:nvPr/>
        </p:nvSpPr>
        <p:spPr>
          <a:xfrm>
            <a:off x="11402291" y="6068291"/>
            <a:ext cx="29367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7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8"/>
          <p:cNvSpPr txBox="1">
            <a:spLocks noGrp="1"/>
          </p:cNvSpPr>
          <p:nvPr>
            <p:ph type="title"/>
          </p:nvPr>
        </p:nvSpPr>
        <p:spPr>
          <a:xfrm>
            <a:off x="8458200" y="163100"/>
            <a:ext cx="3404400" cy="16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Garamond"/>
              <a:buNone/>
            </a:pPr>
            <a:r>
              <a:rPr lang="en-US" sz="4000"/>
              <a:t>REFERENCES</a:t>
            </a:r>
            <a:endParaRPr sz="4000"/>
          </a:p>
        </p:txBody>
      </p:sp>
      <p:pic>
        <p:nvPicPr>
          <p:cNvPr id="260" name="Google Shape;260;p8" descr="Woman with a laptop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98478" y="609600"/>
            <a:ext cx="6432644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8"/>
          <p:cNvSpPr txBox="1">
            <a:spLocks noGrp="1"/>
          </p:cNvSpPr>
          <p:nvPr>
            <p:ph type="body" idx="2"/>
          </p:nvPr>
        </p:nvSpPr>
        <p:spPr>
          <a:xfrm>
            <a:off x="8458199" y="2158757"/>
            <a:ext cx="3162000" cy="37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 i="1"/>
              <a:t>Research problem - research methodology - notes</a:t>
            </a:r>
            <a:r>
              <a:rPr lang="en-US" sz="2800"/>
              <a:t>. (n.d.). Retrieved April 5, 2022, from https://bbamantra.com/research-problem/ 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262" name="Google Shape;262;p8"/>
          <p:cNvSpPr txBox="1"/>
          <p:nvPr/>
        </p:nvSpPr>
        <p:spPr>
          <a:xfrm>
            <a:off x="11293523" y="5943600"/>
            <a:ext cx="1364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8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69" name="Google Shape;269;p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0800" algn="ctr" rotWithShape="0">
              <a:srgbClr val="000000">
                <a:alpha val="65882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9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>
            <a:solidFill>
              <a:srgbClr val="FEFEF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2" name="Google Shape;272;p9"/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273" name="Google Shape;273;p9"/>
            <p:cNvCxnSpPr/>
            <p:nvPr/>
          </p:nvCxnSpPr>
          <p:spPr>
            <a:xfrm>
              <a:off x="5250180" y="1267730"/>
              <a:ext cx="0" cy="612648"/>
            </a:xfrm>
            <a:prstGeom prst="straightConnector1">
              <a:avLst/>
            </a:prstGeom>
            <a:solidFill>
              <a:srgbClr val="FEFEFE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74" name="Google Shape;274;p9"/>
            <p:cNvCxnSpPr/>
            <p:nvPr/>
          </p:nvCxnSpPr>
          <p:spPr>
            <a:xfrm>
              <a:off x="6941820" y="1267730"/>
              <a:ext cx="0" cy="612648"/>
            </a:xfrm>
            <a:prstGeom prst="straightConnector1">
              <a:avLst/>
            </a:prstGeom>
            <a:solidFill>
              <a:srgbClr val="FEFEFE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75" name="Google Shape;275;p9"/>
            <p:cNvCxnSpPr/>
            <p:nvPr/>
          </p:nvCxnSpPr>
          <p:spPr>
            <a:xfrm>
              <a:off x="5250180" y="1883664"/>
              <a:ext cx="1691640" cy="0"/>
            </a:xfrm>
            <a:prstGeom prst="straightConnector1">
              <a:avLst/>
            </a:prstGeom>
            <a:solidFill>
              <a:srgbClr val="FEFEFE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76" name="Google Shape;276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277" name="Google Shape;277;p9" descr="Laptop and notebook on the table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8" y="10"/>
            <a:ext cx="12191982" cy="6857990"/>
          </a:xfrm>
          <a:prstGeom prst="rect">
            <a:avLst/>
          </a:prstGeom>
          <a:solidFill>
            <a:srgbClr val="C8C6B0"/>
          </a:solidFill>
          <a:ln>
            <a:noFill/>
          </a:ln>
        </p:spPr>
      </p:pic>
      <p:sp>
        <p:nvSpPr>
          <p:cNvPr id="278" name="Google Shape;278;p9"/>
          <p:cNvSpPr/>
          <p:nvPr/>
        </p:nvSpPr>
        <p:spPr>
          <a:xfrm>
            <a:off x="937329" y="1808532"/>
            <a:ext cx="5452527" cy="324093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9"/>
          <p:cNvSpPr/>
          <p:nvPr/>
        </p:nvSpPr>
        <p:spPr>
          <a:xfrm>
            <a:off x="1103272" y="1975104"/>
            <a:ext cx="5120640" cy="2907792"/>
          </a:xfrm>
          <a:prstGeom prst="rect">
            <a:avLst/>
          </a:prstGeom>
          <a:noFill/>
          <a:ln w="9525" cap="sq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9"/>
          <p:cNvSpPr txBox="1">
            <a:spLocks noGrp="1"/>
          </p:cNvSpPr>
          <p:nvPr>
            <p:ph type="title"/>
          </p:nvPr>
        </p:nvSpPr>
        <p:spPr>
          <a:xfrm>
            <a:off x="1320923" y="2530866"/>
            <a:ext cx="4775075" cy="1630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Garamond"/>
              <a:buNone/>
            </a:pPr>
            <a:r>
              <a:rPr lang="en-US" sz="6000" cap="none"/>
              <a:t>THANK YOU!</a:t>
            </a:r>
            <a:endParaRPr/>
          </a:p>
        </p:txBody>
      </p:sp>
      <p:sp>
        <p:nvSpPr>
          <p:cNvPr id="281" name="Google Shape;281;p9"/>
          <p:cNvSpPr txBox="1">
            <a:spLocks noGrp="1"/>
          </p:cNvSpPr>
          <p:nvPr>
            <p:ph type="body" idx="1"/>
          </p:nvPr>
        </p:nvSpPr>
        <p:spPr>
          <a:xfrm>
            <a:off x="1276055" y="4377840"/>
            <a:ext cx="4775075" cy="172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47500"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sz="1500">
              <a:solidFill>
                <a:srgbClr val="BFBFBF"/>
              </a:solidFill>
            </a:endParaRPr>
          </a:p>
        </p:txBody>
      </p:sp>
      <p:sp>
        <p:nvSpPr>
          <p:cNvPr id="282" name="Google Shape;282;p9"/>
          <p:cNvSpPr txBox="1"/>
          <p:nvPr/>
        </p:nvSpPr>
        <p:spPr>
          <a:xfrm>
            <a:off x="11568545" y="6442364"/>
            <a:ext cx="29367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9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avonVTI">
  <a:themeElements>
    <a:clrScheme name="">
      <a:dk1>
        <a:srgbClr val="000000"/>
      </a:dk1>
      <a:lt1>
        <a:srgbClr val="FFFFFF"/>
      </a:lt1>
      <a:dk2>
        <a:srgbClr val="41242D"/>
      </a:dk2>
      <a:lt2>
        <a:srgbClr val="E2E2E8"/>
      </a:lt2>
      <a:accent1>
        <a:srgbClr val="A5A27D"/>
      </a:accent1>
      <a:accent2>
        <a:srgbClr val="B79A7A"/>
      </a:accent2>
      <a:accent3>
        <a:srgbClr val="C2948F"/>
      </a:accent3>
      <a:accent4>
        <a:srgbClr val="BA7F91"/>
      </a:accent4>
      <a:accent5>
        <a:srgbClr val="C390B5"/>
      </a:accent5>
      <a:accent6>
        <a:srgbClr val="B17FBA"/>
      </a:accent6>
      <a:hlink>
        <a:srgbClr val="6D71B0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vonVTI">
  <a:themeElements>
    <a:clrScheme name="">
      <a:dk1>
        <a:srgbClr val="000000"/>
      </a:dk1>
      <a:lt1>
        <a:srgbClr val="FFFFFF"/>
      </a:lt1>
      <a:dk2>
        <a:srgbClr val="41242D"/>
      </a:dk2>
      <a:lt2>
        <a:srgbClr val="E2E2E8"/>
      </a:lt2>
      <a:accent1>
        <a:srgbClr val="A5A27D"/>
      </a:accent1>
      <a:accent2>
        <a:srgbClr val="B79A7A"/>
      </a:accent2>
      <a:accent3>
        <a:srgbClr val="C2948F"/>
      </a:accent3>
      <a:accent4>
        <a:srgbClr val="BA7F91"/>
      </a:accent4>
      <a:accent5>
        <a:srgbClr val="C390B5"/>
      </a:accent5>
      <a:accent6>
        <a:srgbClr val="B17FBA"/>
      </a:accent6>
      <a:hlink>
        <a:srgbClr val="6D71B0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</Words>
  <Application>Microsoft Office PowerPoint</Application>
  <PresentationFormat>Widescreen</PresentationFormat>
  <Paragraphs>67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Garamond</vt:lpstr>
      <vt:lpstr>Avenir</vt:lpstr>
      <vt:lpstr>Arial</vt:lpstr>
      <vt:lpstr>SavonVTI</vt:lpstr>
      <vt:lpstr>SavonVTI</vt:lpstr>
      <vt:lpstr>Research Problems</vt:lpstr>
      <vt:lpstr>Contents </vt:lpstr>
      <vt:lpstr>Selecting a problem </vt:lpstr>
      <vt:lpstr>Formulating Research a problem </vt:lpstr>
      <vt:lpstr>Necessity of defining a problem </vt:lpstr>
      <vt:lpstr>Technique involved in defining research problem</vt:lpstr>
      <vt:lpstr>PowerPoint Presentation</vt:lpstr>
      <vt:lpstr>REFERENCES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Problem</dc:title>
  <dc:creator>Mo</dc:creator>
  <cp:lastModifiedBy>Maher Fattouh</cp:lastModifiedBy>
  <cp:revision>2</cp:revision>
  <dcterms:created xsi:type="dcterms:W3CDTF">2022-04-04T22:43:11Z</dcterms:created>
  <dcterms:modified xsi:type="dcterms:W3CDTF">2022-05-31T08:57:17Z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