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GtGmLKi7DIVHphuuSQNT5kloY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  <a:defRPr sz="54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lvl="0" algn="l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lvl="1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6pPr>
            <a:lvl7pPr lvl="6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7pPr>
            <a:lvl8pPr lvl="7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8pPr>
            <a:lvl9pPr lvl="8" algn="ctr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dt" idx="10"/>
          </p:nvPr>
        </p:nvSpPr>
        <p:spPr>
          <a:xfrm>
            <a:off x="4654295" y="617415"/>
            <a:ext cx="712372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ftr" idx="11"/>
          </p:nvPr>
        </p:nvSpPr>
        <p:spPr>
          <a:xfrm>
            <a:off x="4654295" y="6170490"/>
            <a:ext cx="558834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sldNum" idx="12"/>
          </p:nvPr>
        </p:nvSpPr>
        <p:spPr>
          <a:xfrm>
            <a:off x="10515600" y="6170490"/>
            <a:ext cx="119882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lvl="1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lvl="2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lvl="3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lvl="4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lvl="5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lvl="6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lvl="7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lvl="8" indent="0" algn="r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13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0" name="Google Shape;20;p13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1" name="Google Shape;21;p13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1"/>
          </p:nvPr>
        </p:nvSpPr>
        <p:spPr>
          <a:xfrm rot="5400000">
            <a:off x="4479774" y="-247258"/>
            <a:ext cx="3651504" cy="8770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title"/>
          </p:nvPr>
        </p:nvSpPr>
        <p:spPr>
          <a:xfrm rot="5400000">
            <a:off x="7393812" y="2391190"/>
            <a:ext cx="5339932" cy="1571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 rot="5400000">
            <a:off x="3252190" y="205883"/>
            <a:ext cx="5322596" cy="5959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dt" idx="10"/>
          </p:nvPr>
        </p:nvSpPr>
        <p:spPr>
          <a:xfrm>
            <a:off x="9277965" y="6296615"/>
            <a:ext cx="250599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ftr" idx="11"/>
          </p:nvPr>
        </p:nvSpPr>
        <p:spPr>
          <a:xfrm>
            <a:off x="2933699" y="6296615"/>
            <a:ext cx="59595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sldNum" idx="12"/>
          </p:nvPr>
        </p:nvSpPr>
        <p:spPr>
          <a:xfrm rot="5400000">
            <a:off x="8734643" y="2853201"/>
            <a:ext cx="5383267" cy="60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lvl="1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lvl="2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lvl="3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lvl="4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lvl="5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lvl="6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lvl="7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lvl="8" indent="0" algn="l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00" name="Google Shape;100;p23" title="Rule Line"/>
          <p:cNvCxnSpPr/>
          <p:nvPr/>
        </p:nvCxnSpPr>
        <p:spPr>
          <a:xfrm>
            <a:off x="9111582" y="571502"/>
            <a:ext cx="0" cy="5275467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15"/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30" name="Google Shape;30;p15"/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/>
              <a:ahLst/>
              <a:cxnLst/>
              <a:rect l="l" t="t" r="r" b="b"/>
              <a:pathLst>
                <a:path w="4013331" h="2742133" extrusionOk="0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1" name="Google Shape;31;p15"/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/>
              <a:ahLst/>
              <a:cxnLst/>
              <a:rect l="l" t="t" r="r" b="b"/>
              <a:pathLst>
                <a:path w="3401415" h="2440484" extrusionOk="0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2" name="Google Shape;32;p15"/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/>
              <a:ahLst/>
              <a:cxnLst/>
              <a:rect l="l" t="t" r="r" b="b"/>
              <a:pathLst>
                <a:path w="4130517" h="2806419" extrusionOk="0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3" name="Google Shape;33;p15"/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/>
              <a:ahLst/>
              <a:cxnLst/>
              <a:rect l="l" t="t" r="r" b="b"/>
              <a:pathLst>
                <a:path w="4389519" h="2916937" extrusionOk="0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grpSp>
        <p:nvGrpSpPr>
          <p:cNvPr id="34" name="Google Shape;34;p15"/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35" name="Google Shape;35;p15"/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/>
              <a:ahLst/>
              <a:cxnLst/>
              <a:rect l="l" t="t" r="r" b="b"/>
              <a:pathLst>
                <a:path w="4069058" h="3547008" extrusionOk="0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6" name="Google Shape;36;p15"/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/>
              <a:ahLst/>
              <a:cxnLst/>
              <a:rect l="l" t="t" r="r" b="b"/>
              <a:pathLst>
                <a:path w="3872006" h="3321595" extrusionOk="0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7" name="Google Shape;37;p15"/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/>
              <a:ahLst/>
              <a:cxnLst/>
              <a:rect l="l" t="t" r="r" b="b"/>
              <a:pathLst>
                <a:path w="3462454" h="3010961" extrusionOk="0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38" name="Google Shape;38;p15"/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/>
              <a:ahLst/>
              <a:cxnLst/>
              <a:rect l="l" t="t" r="r" b="b"/>
              <a:pathLst>
                <a:path w="3904481" h="3411460" extrusionOk="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grpSp>
        <p:nvGrpSpPr>
          <p:cNvPr id="39" name="Google Shape;39;p15"/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40" name="Google Shape;40;p15"/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/>
              <a:ahLst/>
              <a:cxnLst/>
              <a:rect l="l" t="t" r="r" b="b"/>
              <a:pathLst>
                <a:path w="4174269" h="5181455" extrusionOk="0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1" name="Google Shape;41;p15"/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/>
              <a:ahLst/>
              <a:cxnLst/>
              <a:rect l="l" t="t" r="r" b="b"/>
              <a:pathLst>
                <a:path w="4259808" h="5510713" extrusionOk="0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2" name="Google Shape;42;p15"/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/>
              <a:ahLst/>
              <a:cxnLst/>
              <a:rect l="l" t="t" r="r" b="b"/>
              <a:pathLst>
                <a:path w="4029221" h="5265194" extrusionOk="0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43" name="Google Shape;43;p15"/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/>
              <a:ahLst/>
              <a:cxnLst/>
              <a:rect l="l" t="t" r="r" b="b"/>
              <a:pathLst>
                <a:path w="3702048" h="4710667" extrusionOk="0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44" name="Google Shape;44;p15"/>
          <p:cNvSpPr txBox="1"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Meiryo"/>
              <a:buNone/>
              <a:defRPr sz="4800" cap="none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ftr" idx="11"/>
          </p:nvPr>
        </p:nvSpPr>
        <p:spPr>
          <a:xfrm>
            <a:off x="4654296" y="6170490"/>
            <a:ext cx="57133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dt" idx="10"/>
          </p:nvPr>
        </p:nvSpPr>
        <p:spPr>
          <a:xfrm>
            <a:off x="640080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1"/>
          </p:nvPr>
        </p:nvSpPr>
        <p:spPr>
          <a:xfrm>
            <a:off x="1920240" y="2438399"/>
            <a:ext cx="4160520" cy="365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2"/>
          </p:nvPr>
        </p:nvSpPr>
        <p:spPr>
          <a:xfrm>
            <a:off x="6530290" y="2438399"/>
            <a:ext cx="4160520" cy="365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7"/>
          <p:cNvSpPr txBox="1"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L="457200" lvl="0" indent="-228600" algn="l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 b="1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body" idx="2"/>
          </p:nvPr>
        </p:nvSpPr>
        <p:spPr>
          <a:xfrm>
            <a:off x="1920241" y="3316639"/>
            <a:ext cx="4160520" cy="277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body" idx="3"/>
          </p:nvPr>
        </p:nvSpPr>
        <p:spPr>
          <a:xfrm>
            <a:off x="6530290" y="2456408"/>
            <a:ext cx="416052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L="457200" lvl="0" indent="-228600" algn="l">
              <a:lnSpc>
                <a:spcPct val="99000"/>
              </a:lnSpc>
              <a:spcBef>
                <a:spcPts val="93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 b="1" cap="none">
                <a:solidFill>
                  <a:schemeClr val="accent1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4"/>
          </p:nvPr>
        </p:nvSpPr>
        <p:spPr>
          <a:xfrm>
            <a:off x="6530290" y="3316639"/>
            <a:ext cx="4160520" cy="277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2pPr>
            <a:lvl3pPr marL="1371600" lvl="2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3pPr>
            <a:lvl4pPr marL="1828800" lvl="3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7pPr>
            <a:lvl8pPr marL="3657600" lvl="7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9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lvl="0" algn="l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400"/>
              <a:buFont typeface="Meiryo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1280160" y="640080"/>
            <a:ext cx="6949440" cy="5455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2pPr>
            <a:lvl3pPr marL="1371600" lvl="2" indent="-3302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Char char="–"/>
              <a:defRPr sz="1600"/>
            </a:lvl3pPr>
            <a:lvl4pPr marL="1828800" lvl="3" indent="-3175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Char char="–"/>
              <a:defRPr sz="1400"/>
            </a:lvl5pPr>
            <a:lvl6pPr marL="2743200" lvl="5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6pPr>
            <a:lvl7pPr marL="3200400" lvl="6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7pPr>
            <a:lvl8pPr marL="3657600" lvl="7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8pPr>
            <a:lvl9pPr marL="4114800" lvl="8" indent="-3175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Char char="–"/>
              <a:defRPr sz="14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body" idx="2"/>
          </p:nvPr>
        </p:nvSpPr>
        <p:spPr>
          <a:xfrm>
            <a:off x="8476488" y="3223803"/>
            <a:ext cx="3227715" cy="2872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1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8476488" y="6170491"/>
            <a:ext cx="221432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1280160" y="6170490"/>
            <a:ext cx="694944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>
            <a:spLocks noGrp="1"/>
          </p:cNvSpPr>
          <p:nvPr>
            <p:ph type="pic" idx="2"/>
          </p:nvPr>
        </p:nvSpPr>
        <p:spPr>
          <a:xfrm>
            <a:off x="0" y="0"/>
            <a:ext cx="8102651" cy="6857999"/>
          </a:xfrm>
          <a:prstGeom prst="rect">
            <a:avLst/>
          </a:prstGeom>
          <a:solidFill>
            <a:srgbClr val="DCD6C4"/>
          </a:solidFill>
          <a:ln>
            <a:noFill/>
          </a:ln>
        </p:spPr>
      </p:sp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lvl="0" algn="l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400"/>
              <a:buFont typeface="Meiryo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>
            <a:off x="8476488" y="3223806"/>
            <a:ext cx="3227832" cy="2872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lvl="0" indent="-228600" algn="l">
              <a:lnSpc>
                <a:spcPct val="140000"/>
              </a:lnSpc>
              <a:spcBef>
                <a:spcPts val="14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dt" idx="10"/>
          </p:nvPr>
        </p:nvSpPr>
        <p:spPr>
          <a:xfrm>
            <a:off x="8476488" y="6170491"/>
            <a:ext cx="221432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ftr" idx="11"/>
          </p:nvPr>
        </p:nvSpPr>
        <p:spPr>
          <a:xfrm>
            <a:off x="1280160" y="6170490"/>
            <a:ext cx="646441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>
            <a:lvl1pPr marR="0" lvl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  <a:defRPr sz="32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/>
          </a:bodyPr>
          <a:lstStyle>
            <a:lvl1pPr marL="457200" marR="0" lvl="0" indent="-2286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Corbel"/>
              <a:buNone/>
              <a:defRPr sz="18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914400" marR="0" lvl="1" indent="-2286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Corbel"/>
              <a:buNone/>
              <a:defRPr sz="16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1371600" marR="0" lvl="2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1828800" marR="0" lvl="3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2286000" marR="0" lvl="4" indent="-3175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2743200" marR="0" lvl="5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3200400" marR="0" lvl="6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3657600" marR="0" lvl="7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0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4114800" marR="0" lvl="8" indent="-317500" algn="l" rtl="0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>
                <a:srgbClr val="BC2818"/>
              </a:buClr>
              <a:buSzPts val="1400"/>
              <a:buFont typeface="Corbel"/>
              <a:buChar char="–"/>
              <a:defRPr sz="1400" b="0" i="1" u="none" strike="noStrike" cap="none">
                <a:solidFill>
                  <a:srgbClr val="BC2818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dt" idx="10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9" name="Google Shape;9;p12"/>
          <p:cNvSpPr txBox="1">
            <a:spLocks noGrp="1"/>
          </p:cNvSpPr>
          <p:nvPr>
            <p:ph type="ftr" idx="11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1pPr>
            <a:lvl2pPr marL="0" marR="0" lvl="1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2pPr>
            <a:lvl3pPr marL="0" marR="0" lvl="2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3pPr>
            <a:lvl4pPr marL="0" marR="0" lvl="3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4pPr>
            <a:lvl5pPr marL="0" marR="0" lvl="4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5pPr>
            <a:lvl6pPr marL="0" marR="0" lvl="5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6pPr>
            <a:lvl7pPr marL="0" marR="0" lvl="6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7pPr>
            <a:lvl8pPr marL="0" marR="0" lvl="7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8pPr>
            <a:lvl9pPr marL="0" marR="0" lvl="8" indent="0" algn="l" rtl="0">
              <a:spcBef>
                <a:spcPts val="0"/>
              </a:spcBef>
              <a:buNone/>
              <a:defRPr sz="1600" b="1" i="0" u="none" strike="noStrike" cap="none">
                <a:solidFill>
                  <a:srgbClr val="3F3F3F"/>
                </a:solidFill>
                <a:latin typeface="Meiryo"/>
                <a:ea typeface="Meiryo"/>
                <a:cs typeface="Meiryo"/>
                <a:sym typeface="Meiry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1" name="Google Shape;11;p12" title="Rule Line"/>
          <p:cNvCxnSpPr/>
          <p:nvPr/>
        </p:nvCxnSpPr>
        <p:spPr>
          <a:xfrm>
            <a:off x="1920240" y="2176009"/>
            <a:ext cx="8770571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glibrary.wordpress.com/2020/02/10/top-10-referencing-mistake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ademicguides.waldenu.edu/writingcenter/apa/citations/errors" TargetMode="External"/><Relationship Id="rId4" Type="http://schemas.openxmlformats.org/officeDocument/2006/relationships/hyperlink" Target="https://www.jpgmonline.com/documents/author/24/11_Gitanjali_3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6930736" y="1948070"/>
            <a:ext cx="5261264" cy="4909930"/>
          </a:xfrm>
          <a:custGeom>
            <a:avLst/>
            <a:gdLst/>
            <a:ahLst/>
            <a:cxnLst/>
            <a:rect l="l" t="t" r="r" b="b"/>
            <a:pathLst>
              <a:path w="5261264" h="4909930" extrusionOk="0">
                <a:moveTo>
                  <a:pt x="2739575" y="1369"/>
                </a:moveTo>
                <a:cubicBezTo>
                  <a:pt x="3132207" y="14841"/>
                  <a:pt x="3535383" y="128133"/>
                  <a:pt x="3931992" y="357115"/>
                </a:cubicBezTo>
                <a:cubicBezTo>
                  <a:pt x="4474996" y="670619"/>
                  <a:pt x="4925124" y="1151857"/>
                  <a:pt x="5228644" y="1704869"/>
                </a:cubicBezTo>
                <a:lnTo>
                  <a:pt x="5261264" y="1769901"/>
                </a:lnTo>
                <a:lnTo>
                  <a:pt x="5261264" y="4640262"/>
                </a:lnTo>
                <a:lnTo>
                  <a:pt x="5239287" y="4674079"/>
                </a:lnTo>
                <a:cubicBezTo>
                  <a:pt x="5177453" y="4758643"/>
                  <a:pt x="5110673" y="4830413"/>
                  <a:pt x="5039558" y="4893028"/>
                </a:cubicBezTo>
                <a:lnTo>
                  <a:pt x="5018342" y="4909930"/>
                </a:lnTo>
                <a:lnTo>
                  <a:pt x="962510" y="4909930"/>
                </a:lnTo>
                <a:lnTo>
                  <a:pt x="821338" y="4707517"/>
                </a:lnTo>
                <a:cubicBezTo>
                  <a:pt x="672683" y="4465717"/>
                  <a:pt x="560617" y="4198197"/>
                  <a:pt x="448558" y="3922606"/>
                </a:cubicBezTo>
                <a:cubicBezTo>
                  <a:pt x="120358" y="3115488"/>
                  <a:pt x="-245146" y="2397572"/>
                  <a:pt x="221727" y="1588926"/>
                </a:cubicBezTo>
                <a:cubicBezTo>
                  <a:pt x="801679" y="584418"/>
                  <a:pt x="1736188" y="-33060"/>
                  <a:pt x="2739575" y="136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6525856" y="1391478"/>
            <a:ext cx="5665992" cy="5466522"/>
          </a:xfrm>
          <a:custGeom>
            <a:avLst/>
            <a:gdLst/>
            <a:ahLst/>
            <a:cxnLst/>
            <a:rect l="l" t="t" r="r" b="b"/>
            <a:pathLst>
              <a:path w="5665992" h="5401530" extrusionOk="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8" name="Google Shape;108;p1"/>
          <p:cNvSpPr txBox="1">
            <a:spLocks noGrp="1"/>
          </p:cNvSpPr>
          <p:nvPr>
            <p:ph type="ctrTitle"/>
          </p:nvPr>
        </p:nvSpPr>
        <p:spPr>
          <a:xfrm>
            <a:off x="1427559" y="2257579"/>
            <a:ext cx="8363033" cy="2566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</a:pPr>
            <a:r>
              <a:rPr lang="en-US" dirty="0"/>
              <a:t>Referencing </a:t>
            </a:r>
            <a:r>
              <a:rPr lang="en-US" dirty="0" smtClean="0"/>
              <a:t>Mistakes</a:t>
            </a:r>
            <a:r>
              <a:rPr lang="en-US" dirty="0"/>
              <a:t> </a:t>
            </a:r>
            <a:endParaRPr dirty="0"/>
          </a:p>
        </p:txBody>
      </p:sp>
      <p:sp>
        <p:nvSpPr>
          <p:cNvPr id="109" name="Google Shape;109;p1"/>
          <p:cNvSpPr txBox="1">
            <a:spLocks noGrp="1"/>
          </p:cNvSpPr>
          <p:nvPr>
            <p:ph type="subTitle" idx="1"/>
          </p:nvPr>
        </p:nvSpPr>
        <p:spPr>
          <a:xfrm>
            <a:off x="157558" y="5869156"/>
            <a:ext cx="7052117" cy="819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rmAutofit fontScale="62500" lnSpcReduction="20000"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r>
              <a:rPr lang="en-US" dirty="0"/>
              <a:t>Name: Rana </a:t>
            </a:r>
            <a:r>
              <a:rPr lang="en-US" dirty="0" err="1"/>
              <a:t>Albrakey</a:t>
            </a:r>
            <a:endParaRPr dirty="0"/>
          </a:p>
          <a:p>
            <a:pPr marL="0" lvl="0" indent="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r>
              <a:rPr lang="en-US" dirty="0"/>
              <a:t>Student ID: 3826</a:t>
            </a:r>
            <a:endParaRPr dirty="0"/>
          </a:p>
          <a:p>
            <a:pPr marL="0" lvl="0" indent="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262626"/>
              </a:buClr>
              <a:buSzPct val="100000"/>
              <a:buNone/>
            </a:pPr>
            <a:endParaRPr dirty="0"/>
          </a:p>
        </p:txBody>
      </p:sp>
      <p:sp>
        <p:nvSpPr>
          <p:cNvPr id="110" name="Google Shape;110;p1"/>
          <p:cNvSpPr/>
          <p:nvPr/>
        </p:nvSpPr>
        <p:spPr>
          <a:xfrm>
            <a:off x="3788038" y="-9274"/>
            <a:ext cx="4164597" cy="2593830"/>
          </a:xfrm>
          <a:custGeom>
            <a:avLst/>
            <a:gdLst/>
            <a:ahLst/>
            <a:cxnLst/>
            <a:rect l="l" t="t" r="r" b="b"/>
            <a:pathLst>
              <a:path w="4164597" h="2593830" extrusionOk="0">
                <a:moveTo>
                  <a:pt x="133289" y="0"/>
                </a:moveTo>
                <a:lnTo>
                  <a:pt x="4092252" y="0"/>
                </a:lnTo>
                <a:lnTo>
                  <a:pt x="4093505" y="4697"/>
                </a:lnTo>
                <a:cubicBezTo>
                  <a:pt x="4140342" y="213236"/>
                  <a:pt x="4164597" y="435919"/>
                  <a:pt x="4164597" y="667356"/>
                </a:cubicBezTo>
                <a:cubicBezTo>
                  <a:pt x="4164597" y="913589"/>
                  <a:pt x="4097838" y="1111209"/>
                  <a:pt x="3948235" y="1308175"/>
                </a:cubicBezTo>
                <a:cubicBezTo>
                  <a:pt x="3791750" y="1514209"/>
                  <a:pt x="3556619" y="1703978"/>
                  <a:pt x="3307638" y="1904868"/>
                </a:cubicBezTo>
                <a:cubicBezTo>
                  <a:pt x="3261702" y="1941888"/>
                  <a:pt x="3214247" y="1980217"/>
                  <a:pt x="3166793" y="2019010"/>
                </a:cubicBezTo>
                <a:cubicBezTo>
                  <a:pt x="2742021" y="2366203"/>
                  <a:pt x="2431999" y="2593830"/>
                  <a:pt x="2009464" y="2593830"/>
                </a:cubicBezTo>
                <a:cubicBezTo>
                  <a:pt x="1365648" y="2593830"/>
                  <a:pt x="909688" y="2314413"/>
                  <a:pt x="484916" y="1659479"/>
                </a:cubicBezTo>
                <a:cubicBezTo>
                  <a:pt x="429330" y="1573757"/>
                  <a:pt x="374993" y="1495793"/>
                  <a:pt x="322444" y="1420446"/>
                </a:cubicBezTo>
                <a:cubicBezTo>
                  <a:pt x="104652" y="1108029"/>
                  <a:pt x="0" y="945558"/>
                  <a:pt x="0" y="667356"/>
                </a:cubicBezTo>
                <a:cubicBezTo>
                  <a:pt x="0" y="460178"/>
                  <a:pt x="36898" y="254891"/>
                  <a:pt x="109866" y="54693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3876185" y="0"/>
            <a:ext cx="4013331" cy="2509504"/>
          </a:xfrm>
          <a:custGeom>
            <a:avLst/>
            <a:gdLst/>
            <a:ahLst/>
            <a:cxnLst/>
            <a:rect l="l" t="t" r="r" b="b"/>
            <a:pathLst>
              <a:path w="4013331" h="2509504" extrusionOk="0">
                <a:moveTo>
                  <a:pt x="165872" y="0"/>
                </a:moveTo>
                <a:lnTo>
                  <a:pt x="3920309" y="0"/>
                </a:lnTo>
                <a:lnTo>
                  <a:pt x="3944821" y="89161"/>
                </a:lnTo>
                <a:cubicBezTo>
                  <a:pt x="3989957" y="284106"/>
                  <a:pt x="4013331" y="492271"/>
                  <a:pt x="4013331" y="708622"/>
                </a:cubicBezTo>
                <a:cubicBezTo>
                  <a:pt x="4013331" y="938801"/>
                  <a:pt x="3948997" y="1123538"/>
                  <a:pt x="3804827" y="1307663"/>
                </a:cubicBezTo>
                <a:cubicBezTo>
                  <a:pt x="3654026" y="1500266"/>
                  <a:pt x="3427436" y="1677663"/>
                  <a:pt x="3187498" y="1865458"/>
                </a:cubicBezTo>
                <a:cubicBezTo>
                  <a:pt x="3143231" y="1900064"/>
                  <a:pt x="3097499" y="1935893"/>
                  <a:pt x="3051769" y="1972158"/>
                </a:cubicBezTo>
                <a:cubicBezTo>
                  <a:pt x="2642425" y="2296716"/>
                  <a:pt x="2343664" y="2509504"/>
                  <a:pt x="1936476" y="2509504"/>
                </a:cubicBezTo>
                <a:cubicBezTo>
                  <a:pt x="1316045" y="2509504"/>
                  <a:pt x="876648" y="2248303"/>
                  <a:pt x="467303" y="1636066"/>
                </a:cubicBezTo>
                <a:cubicBezTo>
                  <a:pt x="413736" y="1555930"/>
                  <a:pt x="361372" y="1483050"/>
                  <a:pt x="310732" y="1412615"/>
                </a:cubicBezTo>
                <a:cubicBezTo>
                  <a:pt x="100850" y="1120566"/>
                  <a:pt x="0" y="968686"/>
                  <a:pt x="0" y="708622"/>
                </a:cubicBezTo>
                <a:cubicBezTo>
                  <a:pt x="0" y="514950"/>
                  <a:pt x="35558" y="323046"/>
                  <a:pt x="105875" y="135898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3680125" y="0"/>
            <a:ext cx="4389519" cy="2684308"/>
          </a:xfrm>
          <a:custGeom>
            <a:avLst/>
            <a:gdLst/>
            <a:ahLst/>
            <a:cxnLst/>
            <a:rect l="l" t="t" r="r" b="b"/>
            <a:pathLst>
              <a:path w="4389519" h="2684308" extrusionOk="0">
                <a:moveTo>
                  <a:pt x="106190" y="0"/>
                </a:moveTo>
                <a:lnTo>
                  <a:pt x="4339652" y="0"/>
                </a:lnTo>
                <a:lnTo>
                  <a:pt x="4368235" y="183124"/>
                </a:lnTo>
                <a:cubicBezTo>
                  <a:pt x="4393363" y="394800"/>
                  <a:pt x="4396437" y="617440"/>
                  <a:pt x="4376420" y="846236"/>
                </a:cubicBezTo>
                <a:cubicBezTo>
                  <a:pt x="4353703" y="1105885"/>
                  <a:pt x="4265383" y="1308143"/>
                  <a:pt x="4090147" y="1502099"/>
                </a:cubicBezTo>
                <a:cubicBezTo>
                  <a:pt x="3906850" y="1704987"/>
                  <a:pt x="3642485" y="1883499"/>
                  <a:pt x="3362552" y="2072468"/>
                </a:cubicBezTo>
                <a:cubicBezTo>
                  <a:pt x="3310910" y="2107285"/>
                  <a:pt x="3257553" y="2143343"/>
                  <a:pt x="3204152" y="2179892"/>
                </a:cubicBezTo>
                <a:cubicBezTo>
                  <a:pt x="2726165" y="2506987"/>
                  <a:pt x="2379682" y="2718542"/>
                  <a:pt x="1936072" y="2679731"/>
                </a:cubicBezTo>
                <a:cubicBezTo>
                  <a:pt x="1260149" y="2620595"/>
                  <a:pt x="807225" y="2284071"/>
                  <a:pt x="421690" y="1554434"/>
                </a:cubicBezTo>
                <a:cubicBezTo>
                  <a:pt x="371240" y="1458934"/>
                  <a:pt x="321385" y="1371732"/>
                  <a:pt x="273167" y="1287451"/>
                </a:cubicBezTo>
                <a:cubicBezTo>
                  <a:pt x="73334" y="938007"/>
                  <a:pt x="-21548" y="757071"/>
                  <a:pt x="4118" y="463709"/>
                </a:cubicBezTo>
                <a:cubicBezTo>
                  <a:pt x="13675" y="354475"/>
                  <a:pt x="32873" y="246587"/>
                  <a:pt x="61565" y="140457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4121867" y="1"/>
            <a:ext cx="3401415" cy="2207855"/>
          </a:xfrm>
          <a:custGeom>
            <a:avLst/>
            <a:gdLst/>
            <a:ahLst/>
            <a:cxnLst/>
            <a:rect l="l" t="t" r="r" b="b"/>
            <a:pathLst>
              <a:path w="3401415" h="2207855" extrusionOk="0">
                <a:moveTo>
                  <a:pt x="181555" y="0"/>
                </a:moveTo>
                <a:lnTo>
                  <a:pt x="3298827" y="0"/>
                </a:lnTo>
                <a:lnTo>
                  <a:pt x="3311223" y="34797"/>
                </a:lnTo>
                <a:cubicBezTo>
                  <a:pt x="3370461" y="233986"/>
                  <a:pt x="3401415" y="452351"/>
                  <a:pt x="3401415" y="681555"/>
                </a:cubicBezTo>
                <a:cubicBezTo>
                  <a:pt x="3401415" y="876639"/>
                  <a:pt x="3346890" y="1033208"/>
                  <a:pt x="3224702" y="1189259"/>
                </a:cubicBezTo>
                <a:cubicBezTo>
                  <a:pt x="3096894" y="1352496"/>
                  <a:pt x="2904852" y="1502846"/>
                  <a:pt x="2701498" y="1662006"/>
                </a:cubicBezTo>
                <a:cubicBezTo>
                  <a:pt x="2663980" y="1691337"/>
                  <a:pt x="2625221" y="1721703"/>
                  <a:pt x="2586463" y="1752439"/>
                </a:cubicBezTo>
                <a:cubicBezTo>
                  <a:pt x="2239532" y="2027511"/>
                  <a:pt x="1986324" y="2207855"/>
                  <a:pt x="1641219" y="2207855"/>
                </a:cubicBezTo>
                <a:cubicBezTo>
                  <a:pt x="1115386" y="2207855"/>
                  <a:pt x="742984" y="1986480"/>
                  <a:pt x="396053" y="1467590"/>
                </a:cubicBezTo>
                <a:cubicBezTo>
                  <a:pt x="350654" y="1399674"/>
                  <a:pt x="306273" y="1337906"/>
                  <a:pt x="263354" y="1278210"/>
                </a:cubicBezTo>
                <a:cubicBezTo>
                  <a:pt x="85473" y="1030689"/>
                  <a:pt x="0" y="901968"/>
                  <a:pt x="0" y="681555"/>
                </a:cubicBezTo>
                <a:cubicBezTo>
                  <a:pt x="0" y="462698"/>
                  <a:pt x="53576" y="246506"/>
                  <a:pt x="159122" y="38981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6666271" y="1550504"/>
            <a:ext cx="5525424" cy="5307496"/>
          </a:xfrm>
          <a:custGeom>
            <a:avLst/>
            <a:gdLst/>
            <a:ahLst/>
            <a:cxnLst/>
            <a:rect l="l" t="t" r="r" b="b"/>
            <a:pathLst>
              <a:path w="5448246" h="5156012" extrusionOk="0">
                <a:moveTo>
                  <a:pt x="2885375" y="1442"/>
                </a:moveTo>
                <a:cubicBezTo>
                  <a:pt x="3298901" y="15631"/>
                  <a:pt x="3723535" y="134952"/>
                  <a:pt x="4141251" y="376120"/>
                </a:cubicBezTo>
                <a:cubicBezTo>
                  <a:pt x="4608110" y="645661"/>
                  <a:pt x="5009784" y="1032928"/>
                  <a:pt x="5315487" y="1482940"/>
                </a:cubicBezTo>
                <a:lnTo>
                  <a:pt x="5448246" y="1697243"/>
                </a:lnTo>
                <a:lnTo>
                  <a:pt x="5448246" y="5009611"/>
                </a:lnTo>
                <a:lnTo>
                  <a:pt x="5416607" y="5046802"/>
                </a:lnTo>
                <a:cubicBezTo>
                  <a:pt x="5393215" y="5072317"/>
                  <a:pt x="5369282" y="5096549"/>
                  <a:pt x="5344828" y="5119639"/>
                </a:cubicBezTo>
                <a:lnTo>
                  <a:pt x="5300719" y="5156012"/>
                </a:lnTo>
                <a:lnTo>
                  <a:pt x="1002287" y="5156012"/>
                </a:lnTo>
                <a:lnTo>
                  <a:pt x="896888" y="5008616"/>
                </a:lnTo>
                <a:cubicBezTo>
                  <a:pt x="724221" y="4740911"/>
                  <a:pt x="598320" y="4440975"/>
                  <a:pt x="472429" y="4131367"/>
                </a:cubicBezTo>
                <a:cubicBezTo>
                  <a:pt x="126764" y="3281294"/>
                  <a:pt x="-258192" y="2525170"/>
                  <a:pt x="233526" y="1673489"/>
                </a:cubicBezTo>
                <a:cubicBezTo>
                  <a:pt x="844344" y="615522"/>
                  <a:pt x="1828586" y="-34819"/>
                  <a:pt x="2885375" y="1442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7260959" y="2256518"/>
            <a:ext cx="4930889" cy="4601483"/>
          </a:xfrm>
          <a:custGeom>
            <a:avLst/>
            <a:gdLst/>
            <a:ahLst/>
            <a:cxnLst/>
            <a:rect l="l" t="t" r="r" b="b"/>
            <a:pathLst>
              <a:path w="4930889" h="4601483" extrusionOk="0">
                <a:moveTo>
                  <a:pt x="2486925" y="1243"/>
                </a:moveTo>
                <a:cubicBezTo>
                  <a:pt x="2843347" y="13472"/>
                  <a:pt x="3209341" y="116316"/>
                  <a:pt x="3569374" y="324181"/>
                </a:cubicBezTo>
                <a:cubicBezTo>
                  <a:pt x="4132718" y="649428"/>
                  <a:pt x="4585943" y="1173553"/>
                  <a:pt x="4856238" y="1766524"/>
                </a:cubicBezTo>
                <a:lnTo>
                  <a:pt x="4930889" y="1950930"/>
                </a:lnTo>
                <a:lnTo>
                  <a:pt x="4930888" y="3928933"/>
                </a:lnTo>
                <a:lnTo>
                  <a:pt x="4836868" y="4118750"/>
                </a:lnTo>
                <a:cubicBezTo>
                  <a:pt x="4733861" y="4297163"/>
                  <a:pt x="4611785" y="4422507"/>
                  <a:pt x="4475082" y="4521220"/>
                </a:cubicBezTo>
                <a:lnTo>
                  <a:pt x="4350095" y="4601483"/>
                </a:lnTo>
                <a:lnTo>
                  <a:pt x="997316" y="4601483"/>
                </a:lnTo>
                <a:lnTo>
                  <a:pt x="892840" y="4484501"/>
                </a:lnTo>
                <a:cubicBezTo>
                  <a:pt x="678469" y="4214961"/>
                  <a:pt x="542824" y="3894419"/>
                  <a:pt x="407191" y="3560852"/>
                </a:cubicBezTo>
                <a:cubicBezTo>
                  <a:pt x="109259" y="2828169"/>
                  <a:pt x="-222537" y="2176461"/>
                  <a:pt x="201279" y="1442391"/>
                </a:cubicBezTo>
                <a:cubicBezTo>
                  <a:pt x="727747" y="530521"/>
                  <a:pt x="1576073" y="-30011"/>
                  <a:pt x="2486925" y="1243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116" name="Google Shape;116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0745" y="-6716"/>
            <a:ext cx="1928202" cy="1732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4" y="3053"/>
            <a:ext cx="1937970" cy="171328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"/>
          <p:cNvSpPr txBox="1"/>
          <p:nvPr/>
        </p:nvSpPr>
        <p:spPr>
          <a:xfrm>
            <a:off x="2790092" y="572477"/>
            <a:ext cx="677789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Libyan International Medical University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Faculty of Business Administration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35" name="Google Shape;235;p10"/>
          <p:cNvGrpSpPr/>
          <p:nvPr/>
        </p:nvGrpSpPr>
        <p:grpSpPr>
          <a:xfrm>
            <a:off x="-2" y="0"/>
            <a:ext cx="12191696" cy="6170490"/>
            <a:chOff x="-2" y="0"/>
            <a:chExt cx="12191696" cy="6170490"/>
          </a:xfrm>
        </p:grpSpPr>
        <p:sp>
          <p:nvSpPr>
            <p:cNvPr id="236" name="Google Shape;236;p10"/>
            <p:cNvSpPr/>
            <p:nvPr/>
          </p:nvSpPr>
          <p:spPr>
            <a:xfrm rot="5400000">
              <a:off x="3167675" y="-3167677"/>
              <a:ext cx="5856341" cy="12191695"/>
            </a:xfrm>
            <a:custGeom>
              <a:avLst/>
              <a:gdLst/>
              <a:ahLst/>
              <a:cxnLst/>
              <a:rect l="l" t="t" r="r" b="b"/>
              <a:pathLst>
                <a:path w="5856341" h="12191695" extrusionOk="0">
                  <a:moveTo>
                    <a:pt x="0" y="12191695"/>
                  </a:moveTo>
                  <a:lnTo>
                    <a:pt x="0" y="0"/>
                  </a:lnTo>
                  <a:lnTo>
                    <a:pt x="243849" y="0"/>
                  </a:lnTo>
                  <a:lnTo>
                    <a:pt x="505121" y="0"/>
                  </a:lnTo>
                  <a:lnTo>
                    <a:pt x="723207" y="0"/>
                  </a:lnTo>
                  <a:lnTo>
                    <a:pt x="755828" y="0"/>
                  </a:lnTo>
                  <a:lnTo>
                    <a:pt x="1411868" y="0"/>
                  </a:lnTo>
                  <a:lnTo>
                    <a:pt x="1421034" y="0"/>
                  </a:lnTo>
                  <a:lnTo>
                    <a:pt x="1515206" y="0"/>
                  </a:lnTo>
                  <a:lnTo>
                    <a:pt x="2636151" y="0"/>
                  </a:lnTo>
                  <a:lnTo>
                    <a:pt x="4637890" y="0"/>
                  </a:lnTo>
                  <a:lnTo>
                    <a:pt x="4654499" y="26661"/>
                  </a:lnTo>
                  <a:cubicBezTo>
                    <a:pt x="5425621" y="1341551"/>
                    <a:pt x="5856341" y="3721137"/>
                    <a:pt x="5856341" y="6438338"/>
                  </a:cubicBezTo>
                  <a:cubicBezTo>
                    <a:pt x="5856341" y="8833790"/>
                    <a:pt x="5159120" y="9960353"/>
                    <a:pt x="4449211" y="11332719"/>
                  </a:cubicBezTo>
                  <a:cubicBezTo>
                    <a:pt x="4319934" y="11582638"/>
                    <a:pt x="4191839" y="11827452"/>
                    <a:pt x="4061349" y="12054097"/>
                  </a:cubicBezTo>
                  <a:lnTo>
                    <a:pt x="3977450" y="12191695"/>
                  </a:lnTo>
                  <a:lnTo>
                    <a:pt x="2636151" y="12191695"/>
                  </a:lnTo>
                  <a:lnTo>
                    <a:pt x="1421034" y="12191695"/>
                  </a:lnTo>
                  <a:lnTo>
                    <a:pt x="1411868" y="12191695"/>
                  </a:lnTo>
                  <a:lnTo>
                    <a:pt x="1283685" y="12191695"/>
                  </a:lnTo>
                  <a:lnTo>
                    <a:pt x="755828" y="12191695"/>
                  </a:lnTo>
                  <a:lnTo>
                    <a:pt x="723207" y="12191695"/>
                  </a:lnTo>
                  <a:lnTo>
                    <a:pt x="505121" y="12191695"/>
                  </a:lnTo>
                  <a:lnTo>
                    <a:pt x="243849" y="12191695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7" name="Google Shape;237;p10"/>
            <p:cNvSpPr/>
            <p:nvPr/>
          </p:nvSpPr>
          <p:spPr>
            <a:xfrm rot="5400000">
              <a:off x="5146277" y="-874927"/>
              <a:ext cx="1899138" cy="12191695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8" name="Google Shape;238;p10"/>
            <p:cNvSpPr/>
            <p:nvPr/>
          </p:nvSpPr>
          <p:spPr>
            <a:xfrm rot="5400000">
              <a:off x="5143758" y="-1037574"/>
              <a:ext cx="1904176" cy="12191695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39" name="Google Shape;239;p10"/>
            <p:cNvSpPr/>
            <p:nvPr/>
          </p:nvSpPr>
          <p:spPr>
            <a:xfrm rot="5400000">
              <a:off x="5247015" y="-1314429"/>
              <a:ext cx="1697663" cy="12191695"/>
            </a:xfrm>
            <a:custGeom>
              <a:avLst/>
              <a:gdLst/>
              <a:ahLst/>
              <a:cxnLst/>
              <a:rect l="l" t="t" r="r" b="b"/>
              <a:pathLst>
                <a:path w="2521425" h="6858000" extrusionOk="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DCD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40" name="Google Shape;240;p10"/>
          <p:cNvSpPr txBox="1">
            <a:spLocks noGrp="1"/>
          </p:cNvSpPr>
          <p:nvPr>
            <p:ph type="title"/>
          </p:nvPr>
        </p:nvSpPr>
        <p:spPr>
          <a:xfrm>
            <a:off x="1920875" y="442913"/>
            <a:ext cx="6857365" cy="134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Meiryo"/>
              <a:buNone/>
            </a:pPr>
            <a:r>
              <a:rPr lang="en-US" sz="3600"/>
              <a:t>References</a:t>
            </a:r>
            <a:r>
              <a:rPr lang="en-US"/>
              <a:t> </a:t>
            </a:r>
            <a:endParaRPr/>
          </a:p>
        </p:txBody>
      </p:sp>
      <p:sp>
        <p:nvSpPr>
          <p:cNvPr id="241" name="Google Shape;241;p10"/>
          <p:cNvSpPr txBox="1">
            <a:spLocks noGrp="1"/>
          </p:cNvSpPr>
          <p:nvPr>
            <p:ph type="body" idx="1"/>
          </p:nvPr>
        </p:nvSpPr>
        <p:spPr>
          <a:xfrm>
            <a:off x="1666875" y="2107096"/>
            <a:ext cx="9808505" cy="3471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Autofit/>
          </a:bodyPr>
          <a:lstStyle/>
          <a:p>
            <a:pPr marL="28575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/>
              <a:t>Stglibrary. (2020, February 7). </a:t>
            </a:r>
            <a:r>
              <a:rPr lang="en-US" sz="1600" i="1"/>
              <a:t>Top 10 referencing mistakes... and how you can avoid them!</a:t>
            </a:r>
            <a:r>
              <a:rPr lang="en-US" sz="1600"/>
              <a:t> St George's Library blog. Retrieved April 27, 2022, from </a:t>
            </a:r>
            <a:r>
              <a:rPr lang="en-US" sz="1600" u="sng">
                <a:solidFill>
                  <a:schemeClr val="hlink"/>
                </a:solidFill>
                <a:hlinkClick r:id="rId3"/>
              </a:rPr>
              <a:t>https://stglibrary.wordpress.com/2020/02/10/top-10-referencing-mistakes/</a:t>
            </a:r>
            <a:r>
              <a:rPr lang="en-US" sz="1600"/>
              <a:t> </a:t>
            </a:r>
            <a:endParaRPr sz="1600"/>
          </a:p>
          <a:p>
            <a:pPr marL="285750" lvl="0" indent="-28575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 i="1"/>
              <a:t>Reference styles and common referencing errors…</a:t>
            </a:r>
            <a:r>
              <a:rPr lang="en-US" sz="1600"/>
              <a:t>. (n.d.). Retrieved April 27, 2022, from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https://www.jpgmonline.com/documents/author/24/11_Gitanjali_3.pdf</a:t>
            </a:r>
            <a:r>
              <a:rPr lang="en-US" sz="1600"/>
              <a:t> </a:t>
            </a:r>
            <a:endParaRPr sz="1600"/>
          </a:p>
          <a:p>
            <a:pPr marL="285750" lvl="0" indent="-28575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</a:pPr>
            <a:r>
              <a:rPr lang="en-US" sz="1600" i="1"/>
              <a:t>Citations: Common citation errors</a:t>
            </a:r>
            <a:r>
              <a:rPr lang="en-US" sz="1600"/>
              <a:t>. Academic Guides. (n.d.). Retrieved April 27, 2022, from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https://academicguides.waldenu.edu/writingcenter/apa/citations/errors</a:t>
            </a:r>
            <a:r>
              <a:rPr lang="en-US" sz="1600"/>
              <a:t> </a:t>
            </a:r>
            <a:endParaRPr sz="1600"/>
          </a:p>
          <a:p>
            <a:pPr marL="285750" lvl="0" indent="-2032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Arial"/>
              <a:buNone/>
            </a:pPr>
            <a:endParaRPr sz="1300"/>
          </a:p>
        </p:txBody>
      </p:sp>
      <p:sp>
        <p:nvSpPr>
          <p:cNvPr id="242" name="Google Shape;242;p10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48" name="Google Shape;248;p11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49" name="Google Shape;249;p11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0" name="Google Shape;250;p11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1" name="Google Shape;251;p11"/>
          <p:cNvSpPr/>
          <p:nvPr/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 extrusionOk="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2" name="Google Shape;252;p11"/>
          <p:cNvSpPr/>
          <p:nvPr/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 extrusionOk="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3" name="Google Shape;253;p11"/>
          <p:cNvSpPr/>
          <p:nvPr/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 extrusionOk="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4" name="Google Shape;254;p11"/>
          <p:cNvSpPr/>
          <p:nvPr/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 extrusionOk="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5" name="Google Shape;255;p11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6" name="Google Shape;256;p11"/>
          <p:cNvSpPr/>
          <p:nvPr/>
        </p:nvSpPr>
        <p:spPr>
          <a:xfrm>
            <a:off x="3320637" y="0"/>
            <a:ext cx="4013331" cy="2742133"/>
          </a:xfrm>
          <a:custGeom>
            <a:avLst/>
            <a:gdLst/>
            <a:ahLst/>
            <a:cxnLst/>
            <a:rect l="l" t="t" r="r" b="b"/>
            <a:pathLst>
              <a:path w="4013331" h="2742133" extrusionOk="0">
                <a:moveTo>
                  <a:pt x="294151" y="0"/>
                </a:moveTo>
                <a:lnTo>
                  <a:pt x="3844057" y="0"/>
                </a:lnTo>
                <a:lnTo>
                  <a:pt x="3892490" y="131440"/>
                </a:lnTo>
                <a:cubicBezTo>
                  <a:pt x="3971777" y="378867"/>
                  <a:pt x="4013331" y="652783"/>
                  <a:pt x="4013331" y="941251"/>
                </a:cubicBezTo>
                <a:cubicBezTo>
                  <a:pt x="4013331" y="1171430"/>
                  <a:pt x="3948997" y="1356167"/>
                  <a:pt x="3804827" y="1540292"/>
                </a:cubicBezTo>
                <a:cubicBezTo>
                  <a:pt x="3654026" y="1732895"/>
                  <a:pt x="3427436" y="1910292"/>
                  <a:pt x="3187498" y="2098087"/>
                </a:cubicBezTo>
                <a:cubicBezTo>
                  <a:pt x="3143231" y="2132693"/>
                  <a:pt x="3097499" y="2168522"/>
                  <a:pt x="3051769" y="2204787"/>
                </a:cubicBezTo>
                <a:cubicBezTo>
                  <a:pt x="2642425" y="2529345"/>
                  <a:pt x="2343664" y="2742133"/>
                  <a:pt x="1936476" y="2742133"/>
                </a:cubicBezTo>
                <a:cubicBezTo>
                  <a:pt x="1316045" y="2742133"/>
                  <a:pt x="876647" y="2480932"/>
                  <a:pt x="467303" y="1868695"/>
                </a:cubicBezTo>
                <a:cubicBezTo>
                  <a:pt x="413736" y="1788559"/>
                  <a:pt x="361372" y="1715679"/>
                  <a:pt x="310732" y="1645244"/>
                </a:cubicBezTo>
                <a:cubicBezTo>
                  <a:pt x="100850" y="1353195"/>
                  <a:pt x="0" y="1201315"/>
                  <a:pt x="0" y="941251"/>
                </a:cubicBezTo>
                <a:cubicBezTo>
                  <a:pt x="0" y="683021"/>
                  <a:pt x="63214" y="427935"/>
                  <a:pt x="187749" y="183076"/>
                </a:cubicBezTo>
                <a:cubicBezTo>
                  <a:pt x="218215" y="123194"/>
                  <a:pt x="251953" y="64578"/>
                  <a:pt x="288888" y="732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7" name="Google Shape;257;p11"/>
          <p:cNvSpPr/>
          <p:nvPr/>
        </p:nvSpPr>
        <p:spPr>
          <a:xfrm>
            <a:off x="3566319" y="0"/>
            <a:ext cx="3401415" cy="2440484"/>
          </a:xfrm>
          <a:custGeom>
            <a:avLst/>
            <a:gdLst/>
            <a:ahLst/>
            <a:cxnLst/>
            <a:rect l="l" t="t" r="r" b="b"/>
            <a:pathLst>
              <a:path w="3401415" h="2440484" extrusionOk="0">
                <a:moveTo>
                  <a:pt x="332917" y="0"/>
                </a:moveTo>
                <a:lnTo>
                  <a:pt x="3207137" y="0"/>
                </a:lnTo>
                <a:lnTo>
                  <a:pt x="3242654" y="74937"/>
                </a:lnTo>
                <a:cubicBezTo>
                  <a:pt x="3346386" y="322243"/>
                  <a:pt x="3401415" y="608579"/>
                  <a:pt x="3401415" y="914184"/>
                </a:cubicBezTo>
                <a:cubicBezTo>
                  <a:pt x="3401415" y="1109268"/>
                  <a:pt x="3346890" y="1265837"/>
                  <a:pt x="3224702" y="1421888"/>
                </a:cubicBezTo>
                <a:cubicBezTo>
                  <a:pt x="3096894" y="1585125"/>
                  <a:pt x="2904852" y="1735475"/>
                  <a:pt x="2701498" y="1894635"/>
                </a:cubicBezTo>
                <a:cubicBezTo>
                  <a:pt x="2663980" y="1923966"/>
                  <a:pt x="2625221" y="1954332"/>
                  <a:pt x="2586463" y="1985068"/>
                </a:cubicBezTo>
                <a:cubicBezTo>
                  <a:pt x="2239532" y="2260140"/>
                  <a:pt x="1986324" y="2440484"/>
                  <a:pt x="1641219" y="2440484"/>
                </a:cubicBezTo>
                <a:cubicBezTo>
                  <a:pt x="1115386" y="2440484"/>
                  <a:pt x="742984" y="2219109"/>
                  <a:pt x="396053" y="1700219"/>
                </a:cubicBezTo>
                <a:cubicBezTo>
                  <a:pt x="350653" y="1632303"/>
                  <a:pt x="306273" y="1570535"/>
                  <a:pt x="263354" y="1510839"/>
                </a:cubicBezTo>
                <a:cubicBezTo>
                  <a:pt x="85473" y="1263318"/>
                  <a:pt x="0" y="1134597"/>
                  <a:pt x="0" y="914184"/>
                </a:cubicBezTo>
                <a:cubicBezTo>
                  <a:pt x="0" y="695327"/>
                  <a:pt x="53576" y="479135"/>
                  <a:pt x="159122" y="271610"/>
                </a:cubicBezTo>
                <a:cubicBezTo>
                  <a:pt x="184943" y="220858"/>
                  <a:pt x="213538" y="171179"/>
                  <a:pt x="244841" y="122658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8" name="Google Shape;258;p11"/>
          <p:cNvSpPr/>
          <p:nvPr/>
        </p:nvSpPr>
        <p:spPr>
          <a:xfrm>
            <a:off x="3232490" y="0"/>
            <a:ext cx="4164597" cy="2817185"/>
          </a:xfrm>
          <a:custGeom>
            <a:avLst/>
            <a:gdLst/>
            <a:ahLst/>
            <a:cxnLst/>
            <a:rect l="l" t="t" r="r" b="b"/>
            <a:pathLst>
              <a:path w="4130517" h="2806419" extrusionOk="0">
                <a:moveTo>
                  <a:pt x="237339" y="0"/>
                </a:moveTo>
                <a:lnTo>
                  <a:pt x="3997489" y="0"/>
                </a:lnTo>
                <a:lnTo>
                  <a:pt x="4006148" y="24333"/>
                </a:lnTo>
                <a:cubicBezTo>
                  <a:pt x="4087750" y="288004"/>
                  <a:pt x="4130517" y="579903"/>
                  <a:pt x="4130517" y="887307"/>
                </a:cubicBezTo>
                <a:cubicBezTo>
                  <a:pt x="4130517" y="1132599"/>
                  <a:pt x="4064304" y="1329464"/>
                  <a:pt x="3915925" y="1525677"/>
                </a:cubicBezTo>
                <a:cubicBezTo>
                  <a:pt x="3760721" y="1730924"/>
                  <a:pt x="3527514" y="1919967"/>
                  <a:pt x="3280571" y="2120090"/>
                </a:cubicBezTo>
                <a:cubicBezTo>
                  <a:pt x="3235011" y="2156968"/>
                  <a:pt x="3187944" y="2195151"/>
                  <a:pt x="3140878" y="2233796"/>
                </a:cubicBezTo>
                <a:cubicBezTo>
                  <a:pt x="2719582" y="2579662"/>
                  <a:pt x="2412097" y="2806419"/>
                  <a:pt x="1993019" y="2806419"/>
                </a:cubicBezTo>
                <a:cubicBezTo>
                  <a:pt x="1354472" y="2806419"/>
                  <a:pt x="902244" y="2528070"/>
                  <a:pt x="480948" y="1875638"/>
                </a:cubicBezTo>
                <a:cubicBezTo>
                  <a:pt x="425816" y="1790244"/>
                  <a:pt x="371924" y="1712578"/>
                  <a:pt x="319805" y="1637519"/>
                </a:cubicBezTo>
                <a:cubicBezTo>
                  <a:pt x="103795" y="1326296"/>
                  <a:pt x="0" y="1164446"/>
                  <a:pt x="0" y="887307"/>
                </a:cubicBezTo>
                <a:cubicBezTo>
                  <a:pt x="0" y="612125"/>
                  <a:pt x="65060" y="340293"/>
                  <a:pt x="193231" y="79360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59" name="Google Shape;259;p11"/>
          <p:cNvSpPr/>
          <p:nvPr/>
        </p:nvSpPr>
        <p:spPr>
          <a:xfrm>
            <a:off x="3124577" y="0"/>
            <a:ext cx="4389519" cy="2916937"/>
          </a:xfrm>
          <a:custGeom>
            <a:avLst/>
            <a:gdLst/>
            <a:ahLst/>
            <a:cxnLst/>
            <a:rect l="l" t="t" r="r" b="b"/>
            <a:pathLst>
              <a:path w="4389519" h="2916937" extrusionOk="0">
                <a:moveTo>
                  <a:pt x="208215" y="0"/>
                </a:moveTo>
                <a:lnTo>
                  <a:pt x="4284014" y="0"/>
                </a:lnTo>
                <a:lnTo>
                  <a:pt x="4335794" y="207911"/>
                </a:lnTo>
                <a:cubicBezTo>
                  <a:pt x="4388748" y="479686"/>
                  <a:pt x="4403109" y="773803"/>
                  <a:pt x="4376420" y="1078865"/>
                </a:cubicBezTo>
                <a:cubicBezTo>
                  <a:pt x="4353703" y="1338514"/>
                  <a:pt x="4265383" y="1540772"/>
                  <a:pt x="4090147" y="1734728"/>
                </a:cubicBezTo>
                <a:cubicBezTo>
                  <a:pt x="3906850" y="1937616"/>
                  <a:pt x="3642485" y="2116128"/>
                  <a:pt x="3362552" y="2305097"/>
                </a:cubicBezTo>
                <a:cubicBezTo>
                  <a:pt x="3310910" y="2339914"/>
                  <a:pt x="3257553" y="2375972"/>
                  <a:pt x="3204152" y="2412521"/>
                </a:cubicBezTo>
                <a:cubicBezTo>
                  <a:pt x="2726165" y="2739616"/>
                  <a:pt x="2379682" y="2951171"/>
                  <a:pt x="1936072" y="2912360"/>
                </a:cubicBezTo>
                <a:cubicBezTo>
                  <a:pt x="1260148" y="2853224"/>
                  <a:pt x="807225" y="2516700"/>
                  <a:pt x="421690" y="1787063"/>
                </a:cubicBezTo>
                <a:cubicBezTo>
                  <a:pt x="371240" y="1691563"/>
                  <a:pt x="321385" y="1604361"/>
                  <a:pt x="273167" y="1520080"/>
                </a:cubicBezTo>
                <a:cubicBezTo>
                  <a:pt x="73334" y="1170636"/>
                  <a:pt x="-21548" y="989700"/>
                  <a:pt x="4118" y="696338"/>
                </a:cubicBezTo>
                <a:cubicBezTo>
                  <a:pt x="23232" y="477870"/>
                  <a:pt x="80908" y="264786"/>
                  <a:pt x="175984" y="60381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0" name="Google Shape;260;p11"/>
          <p:cNvSpPr/>
          <p:nvPr/>
        </p:nvSpPr>
        <p:spPr>
          <a:xfrm>
            <a:off x="-1" y="1684496"/>
            <a:ext cx="4293360" cy="5181455"/>
          </a:xfrm>
          <a:custGeom>
            <a:avLst/>
            <a:gdLst/>
            <a:ahLst/>
            <a:cxnLst/>
            <a:rect l="l" t="t" r="r" b="b"/>
            <a:pathLst>
              <a:path w="4174269" h="5181455" extrusionOk="0">
                <a:moveTo>
                  <a:pt x="1155130" y="990"/>
                </a:moveTo>
                <a:cubicBezTo>
                  <a:pt x="1564667" y="12730"/>
                  <a:pt x="1984593" y="129250"/>
                  <a:pt x="2396955" y="367328"/>
                </a:cubicBezTo>
                <a:cubicBezTo>
                  <a:pt x="3871760" y="1218807"/>
                  <a:pt x="4678347" y="3276416"/>
                  <a:pt x="3827960" y="4749328"/>
                </a:cubicBezTo>
                <a:cubicBezTo>
                  <a:pt x="3748235" y="4887417"/>
                  <a:pt x="3658928" y="4998272"/>
                  <a:pt x="3561502" y="5090948"/>
                </a:cubicBezTo>
                <a:lnTo>
                  <a:pt x="3452726" y="5181455"/>
                </a:lnTo>
                <a:lnTo>
                  <a:pt x="0" y="5181455"/>
                </a:lnTo>
                <a:lnTo>
                  <a:pt x="0" y="251605"/>
                </a:lnTo>
                <a:lnTo>
                  <a:pt x="157396" y="182600"/>
                </a:lnTo>
                <a:cubicBezTo>
                  <a:pt x="475610" y="54980"/>
                  <a:pt x="811718" y="-8854"/>
                  <a:pt x="1155130" y="99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1" name="Google Shape;261;p11"/>
          <p:cNvSpPr/>
          <p:nvPr/>
        </p:nvSpPr>
        <p:spPr>
          <a:xfrm>
            <a:off x="-1" y="1355238"/>
            <a:ext cx="4381339" cy="5510713"/>
          </a:xfrm>
          <a:custGeom>
            <a:avLst/>
            <a:gdLst/>
            <a:ahLst/>
            <a:cxnLst/>
            <a:rect l="l" t="t" r="r" b="b"/>
            <a:pathLst>
              <a:path w="4259808" h="5510713" extrusionOk="0">
                <a:moveTo>
                  <a:pt x="948905" y="1556"/>
                </a:moveTo>
                <a:cubicBezTo>
                  <a:pt x="1395136" y="16867"/>
                  <a:pt x="1853354" y="145625"/>
                  <a:pt x="2304106" y="405867"/>
                </a:cubicBezTo>
                <a:cubicBezTo>
                  <a:pt x="3916211" y="1336616"/>
                  <a:pt x="4808028" y="3568218"/>
                  <a:pt x="3890982" y="5156588"/>
                </a:cubicBezTo>
                <a:cubicBezTo>
                  <a:pt x="3826502" y="5268272"/>
                  <a:pt x="3756052" y="5363347"/>
                  <a:pt x="3680329" y="5445948"/>
                </a:cubicBezTo>
                <a:lnTo>
                  <a:pt x="3616504" y="5510713"/>
                </a:lnTo>
                <a:lnTo>
                  <a:pt x="0" y="5510713"/>
                </a:lnTo>
                <a:lnTo>
                  <a:pt x="0" y="144797"/>
                </a:lnTo>
                <a:lnTo>
                  <a:pt x="164164" y="92266"/>
                </a:lnTo>
                <a:cubicBezTo>
                  <a:pt x="418657" y="23914"/>
                  <a:pt x="681631" y="-7614"/>
                  <a:pt x="948905" y="1556"/>
                </a:cubicBezTo>
                <a:close/>
              </a:path>
            </a:pathLst>
          </a:cu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62" name="Google Shape;262;p11"/>
          <p:cNvSpPr/>
          <p:nvPr/>
        </p:nvSpPr>
        <p:spPr>
          <a:xfrm>
            <a:off x="-1" y="2155284"/>
            <a:ext cx="3807666" cy="4710667"/>
          </a:xfrm>
          <a:custGeom>
            <a:avLst/>
            <a:gdLst/>
            <a:ahLst/>
            <a:cxnLst/>
            <a:rect l="l" t="t" r="r" b="b"/>
            <a:pathLst>
              <a:path w="3702048" h="4710667" extrusionOk="0">
                <a:moveTo>
                  <a:pt x="1057511" y="1243"/>
                </a:moveTo>
                <a:cubicBezTo>
                  <a:pt x="1413932" y="13473"/>
                  <a:pt x="1779927" y="116316"/>
                  <a:pt x="2139959" y="324180"/>
                </a:cubicBezTo>
                <a:cubicBezTo>
                  <a:pt x="3427605" y="1067603"/>
                  <a:pt x="4139931" y="2850064"/>
                  <a:pt x="3407455" y="4118750"/>
                </a:cubicBezTo>
                <a:cubicBezTo>
                  <a:pt x="3235777" y="4416105"/>
                  <a:pt x="3011128" y="4566048"/>
                  <a:pt x="2754080" y="4690965"/>
                </a:cubicBezTo>
                <a:lnTo>
                  <a:pt x="2711405" y="4710667"/>
                </a:lnTo>
                <a:lnTo>
                  <a:pt x="0" y="4710667"/>
                </a:lnTo>
                <a:lnTo>
                  <a:pt x="0" y="239601"/>
                </a:lnTo>
                <a:lnTo>
                  <a:pt x="72857" y="203063"/>
                </a:lnTo>
                <a:cubicBezTo>
                  <a:pt x="383165" y="61024"/>
                  <a:pt x="715942" y="-10476"/>
                  <a:pt x="1057511" y="1243"/>
                </a:cubicBezTo>
                <a:close/>
              </a:path>
            </a:pathLst>
          </a:custGeom>
          <a:noFill/>
          <a:ln w="15875" cap="flat" cmpd="sng">
            <a:solidFill>
              <a:srgbClr val="D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63" name="Google Shape;263;p11"/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264" name="Google Shape;264;p11"/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/>
              <a:ahLst/>
              <a:cxnLst/>
              <a:rect l="l" t="t" r="r" b="b"/>
              <a:pathLst>
                <a:path w="4069058" h="3547008" extrusionOk="0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/>
              <a:ahLst/>
              <a:cxnLst/>
              <a:rect l="l" t="t" r="r" b="b"/>
              <a:pathLst>
                <a:path w="3872006" h="3321595" extrusionOk="0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6" name="Google Shape;266;p11"/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/>
              <a:ahLst/>
              <a:cxnLst/>
              <a:rect l="l" t="t" r="r" b="b"/>
              <a:pathLst>
                <a:path w="3462454" h="3010961" extrusionOk="0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 cap="flat" cmpd="sng">
              <a:solidFill>
                <a:srgbClr val="DCD6C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/>
              <a:ahLst/>
              <a:cxnLst/>
              <a:rect l="l" t="t" r="r" b="b"/>
              <a:pathLst>
                <a:path w="3904481" h="3411460" extrusionOk="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68" name="Google Shape;268;p11"/>
          <p:cNvSpPr txBox="1">
            <a:spLocks noGrp="1"/>
          </p:cNvSpPr>
          <p:nvPr>
            <p:ph type="title"/>
          </p:nvPr>
        </p:nvSpPr>
        <p:spPr>
          <a:xfrm>
            <a:off x="4654295" y="3543626"/>
            <a:ext cx="7060135" cy="1807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Meiryo"/>
              <a:buNone/>
            </a:pPr>
            <a:r>
              <a:rPr lang="en-US" sz="5400">
                <a:solidFill>
                  <a:srgbClr val="262626"/>
                </a:solidFill>
              </a:rPr>
              <a:t>Thank you </a:t>
            </a:r>
            <a:endParaRPr/>
          </a:p>
        </p:txBody>
      </p:sp>
      <p:sp>
        <p:nvSpPr>
          <p:cNvPr id="269" name="Google Shape;269;p11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"/>
          <p:cNvSpPr/>
          <p:nvPr/>
        </p:nvSpPr>
        <p:spPr>
          <a:xfrm>
            <a:off x="-1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4" name="Google Shape;124;p2"/>
          <p:cNvSpPr/>
          <p:nvPr/>
        </p:nvSpPr>
        <p:spPr>
          <a:xfrm rot="5400000">
            <a:off x="5026626" y="-5026319"/>
            <a:ext cx="2138900" cy="12191541"/>
          </a:xfrm>
          <a:custGeom>
            <a:avLst/>
            <a:gdLst/>
            <a:ahLst/>
            <a:cxnLst/>
            <a:rect l="l" t="t" r="r" b="b"/>
            <a:pathLst>
              <a:path w="2382867" h="12191541" extrusionOk="0">
                <a:moveTo>
                  <a:pt x="0" y="12191541"/>
                </a:moveTo>
                <a:lnTo>
                  <a:pt x="0" y="0"/>
                </a:lnTo>
                <a:lnTo>
                  <a:pt x="1758230" y="0"/>
                </a:lnTo>
                <a:lnTo>
                  <a:pt x="1849759" y="405062"/>
                </a:lnTo>
                <a:cubicBezTo>
                  <a:pt x="2196195" y="2048010"/>
                  <a:pt x="2382867" y="4186399"/>
                  <a:pt x="2382867" y="6524518"/>
                </a:cubicBezTo>
                <a:cubicBezTo>
                  <a:pt x="2382867" y="9147937"/>
                  <a:pt x="1893395" y="10555417"/>
                  <a:pt x="1334945" y="12017007"/>
                </a:cubicBezTo>
                <a:lnTo>
                  <a:pt x="1268170" y="12191541"/>
                </a:lnTo>
                <a:close/>
              </a:path>
            </a:pathLst>
          </a:custGeom>
          <a:solidFill>
            <a:schemeClr val="lt1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5" name="Google Shape;125;p2"/>
          <p:cNvSpPr/>
          <p:nvPr/>
        </p:nvSpPr>
        <p:spPr>
          <a:xfrm rot="5400000">
            <a:off x="5527211" y="-4339476"/>
            <a:ext cx="1137882" cy="12191694"/>
          </a:xfrm>
          <a:custGeom>
            <a:avLst/>
            <a:gdLst/>
            <a:ahLst/>
            <a:cxnLst/>
            <a:rect l="l" t="t" r="r" b="b"/>
            <a:pathLst>
              <a:path w="1240954" h="12191694" extrusionOk="0">
                <a:moveTo>
                  <a:pt x="0" y="12191694"/>
                </a:moveTo>
                <a:lnTo>
                  <a:pt x="72823" y="12017158"/>
                </a:lnTo>
                <a:cubicBezTo>
                  <a:pt x="681859" y="10555569"/>
                  <a:pt x="1215669" y="9148088"/>
                  <a:pt x="1215669" y="6524669"/>
                </a:cubicBezTo>
                <a:cubicBezTo>
                  <a:pt x="1215670" y="4186551"/>
                  <a:pt x="1012087" y="2048160"/>
                  <a:pt x="634271" y="405211"/>
                </a:cubicBezTo>
                <a:lnTo>
                  <a:pt x="534414" y="0"/>
                </a:lnTo>
                <a:lnTo>
                  <a:pt x="559698" y="0"/>
                </a:lnTo>
                <a:lnTo>
                  <a:pt x="659555" y="405211"/>
                </a:lnTo>
                <a:cubicBezTo>
                  <a:pt x="1037372" y="2048160"/>
                  <a:pt x="1240954" y="4186551"/>
                  <a:pt x="1240954" y="6524669"/>
                </a:cubicBezTo>
                <a:cubicBezTo>
                  <a:pt x="1240954" y="9148088"/>
                  <a:pt x="707144" y="10555569"/>
                  <a:pt x="98108" y="12017158"/>
                </a:cubicBezTo>
                <a:lnTo>
                  <a:pt x="25285" y="121916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1217944" y="543687"/>
            <a:ext cx="9756112" cy="1046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Meiryo"/>
              <a:buNone/>
            </a:pPr>
            <a:r>
              <a:rPr lang="en-US" sz="4000" dirty="0"/>
              <a:t> </a:t>
            </a:r>
            <a:r>
              <a:rPr lang="en-US" sz="4000" dirty="0" smtClean="0"/>
              <a:t>Contents</a:t>
            </a:r>
            <a:r>
              <a:rPr lang="en-US" sz="4000" dirty="0"/>
              <a:t> </a:t>
            </a:r>
            <a:endParaRPr dirty="0"/>
          </a:p>
        </p:txBody>
      </p:sp>
      <p:sp>
        <p:nvSpPr>
          <p:cNvPr id="127" name="Google Shape;127;p2"/>
          <p:cNvSpPr/>
          <p:nvPr/>
        </p:nvSpPr>
        <p:spPr>
          <a:xfrm rot="5400000">
            <a:off x="5590529" y="-4583452"/>
            <a:ext cx="1011248" cy="12191695"/>
          </a:xfrm>
          <a:custGeom>
            <a:avLst/>
            <a:gdLst/>
            <a:ahLst/>
            <a:cxnLst/>
            <a:rect l="l" t="t" r="r" b="b"/>
            <a:pathLst>
              <a:path w="1102849" h="12191695" extrusionOk="0">
                <a:moveTo>
                  <a:pt x="0" y="12191695"/>
                </a:moveTo>
                <a:lnTo>
                  <a:pt x="65312" y="12017158"/>
                </a:lnTo>
                <a:cubicBezTo>
                  <a:pt x="611528" y="10555569"/>
                  <a:pt x="1090278" y="9148088"/>
                  <a:pt x="1090278" y="6524670"/>
                </a:cubicBezTo>
                <a:cubicBezTo>
                  <a:pt x="1090278" y="4186551"/>
                  <a:pt x="907694" y="2048159"/>
                  <a:pt x="568848" y="405211"/>
                </a:cubicBezTo>
                <a:lnTo>
                  <a:pt x="479291" y="0"/>
                </a:lnTo>
                <a:lnTo>
                  <a:pt x="491862" y="0"/>
                </a:lnTo>
                <a:lnTo>
                  <a:pt x="581419" y="405211"/>
                </a:lnTo>
                <a:cubicBezTo>
                  <a:pt x="920265" y="2048159"/>
                  <a:pt x="1102849" y="4186551"/>
                  <a:pt x="1102849" y="6524670"/>
                </a:cubicBezTo>
                <a:cubicBezTo>
                  <a:pt x="1102849" y="9148088"/>
                  <a:pt x="624099" y="10555569"/>
                  <a:pt x="77883" y="12017158"/>
                </a:cubicBezTo>
                <a:lnTo>
                  <a:pt x="12571" y="12191695"/>
                </a:lnTo>
                <a:close/>
              </a:path>
            </a:pathLst>
          </a:custGeom>
          <a:solidFill>
            <a:srgbClr val="DCD6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28" name="Google Shape;128;p2"/>
          <p:cNvGrpSpPr/>
          <p:nvPr/>
        </p:nvGrpSpPr>
        <p:grpSpPr>
          <a:xfrm>
            <a:off x="1364029" y="2068566"/>
            <a:ext cx="9824426" cy="3985201"/>
            <a:chOff x="0" y="47863"/>
            <a:chExt cx="9824426" cy="3985201"/>
          </a:xfrm>
        </p:grpSpPr>
        <p:sp>
          <p:nvSpPr>
            <p:cNvPr id="129" name="Google Shape;129;p2"/>
            <p:cNvSpPr/>
            <p:nvPr/>
          </p:nvSpPr>
          <p:spPr>
            <a:xfrm>
              <a:off x="0" y="31354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491221" y="4786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 txBox="1"/>
            <p:nvPr/>
          </p:nvSpPr>
          <p:spPr>
            <a:xfrm>
              <a:off x="517160" y="7380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Objectives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0" y="113002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491221" y="86434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 txBox="1"/>
            <p:nvPr/>
          </p:nvSpPr>
          <p:spPr>
            <a:xfrm>
              <a:off x="517160" y="89028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Introduction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0" y="1946503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491221" y="168082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 txBox="1"/>
            <p:nvPr/>
          </p:nvSpPr>
          <p:spPr>
            <a:xfrm>
              <a:off x="517160" y="170676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Most common refencing mistakes in a research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0" y="2762984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491221" y="2497303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 txBox="1"/>
            <p:nvPr/>
          </p:nvSpPr>
          <p:spPr>
            <a:xfrm>
              <a:off x="517160" y="2523242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Conclusion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0" y="3579464"/>
              <a:ext cx="9824426" cy="453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491221" y="3313784"/>
              <a:ext cx="6877098" cy="53136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 txBox="1"/>
            <p:nvPr/>
          </p:nvSpPr>
          <p:spPr>
            <a:xfrm>
              <a:off x="517160" y="3339723"/>
              <a:ext cx="6825220" cy="479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9925" tIns="0" rIns="259925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r>
                <a:rPr lang="en-US" sz="1800" b="0" i="0" u="none" strike="noStrike" cap="none">
                  <a:solidFill>
                    <a:schemeClr val="lt1"/>
                  </a:solidFill>
                  <a:latin typeface="Meiryo"/>
                  <a:ea typeface="Meiryo"/>
                  <a:cs typeface="Meiryo"/>
                  <a:sym typeface="Meiryo"/>
                </a:rPr>
                <a:t>Referencing </a:t>
              </a: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44" name="Google Shape;144;p2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50" name="Google Shape;150;p3"/>
          <p:cNvSpPr txBox="1"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Meiryo"/>
              <a:buNone/>
            </a:pPr>
            <a:r>
              <a:rPr lang="en-US" sz="3600"/>
              <a:t>Objectives</a:t>
            </a:r>
            <a:r>
              <a:rPr lang="en-US"/>
              <a:t> </a:t>
            </a:r>
            <a:endParaRPr/>
          </a:p>
        </p:txBody>
      </p:sp>
      <p:grpSp>
        <p:nvGrpSpPr>
          <p:cNvPr id="151" name="Google Shape;151;p3"/>
          <p:cNvGrpSpPr/>
          <p:nvPr/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52" name="Google Shape;152;p3"/>
            <p:cNvSpPr/>
            <p:nvPr/>
          </p:nvSpPr>
          <p:spPr>
            <a:xfrm>
              <a:off x="0" y="0"/>
              <a:ext cx="7475746" cy="6858000"/>
            </a:xfrm>
            <a:custGeom>
              <a:avLst/>
              <a:gdLst/>
              <a:ahLst/>
              <a:cxnLst/>
              <a:rect l="l" t="t" r="r" b="b"/>
              <a:pathLst>
                <a:path w="7475746" h="6858000" extrusionOk="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5353744" y="0"/>
              <a:ext cx="2529723" cy="6858000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5133737" y="0"/>
              <a:ext cx="2536434" cy="6858000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55" name="Google Shape;155;p3"/>
          <p:cNvSpPr txBox="1">
            <a:spLocks noGrp="1"/>
          </p:cNvSpPr>
          <p:nvPr>
            <p:ph type="body" idx="1"/>
          </p:nvPr>
        </p:nvSpPr>
        <p:spPr>
          <a:xfrm>
            <a:off x="6096000" y="1105232"/>
            <a:ext cx="592852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</a:pPr>
            <a:r>
              <a:rPr lang="en-US" sz="2400"/>
              <a:t>Identify referencing mistakes in research </a:t>
            </a:r>
            <a:endParaRPr/>
          </a:p>
        </p:txBody>
      </p:sp>
      <p:sp>
        <p:nvSpPr>
          <p:cNvPr id="156" name="Google Shape;156;p3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62" name="Google Shape;162;p4"/>
          <p:cNvGrpSpPr/>
          <p:nvPr/>
        </p:nvGrpSpPr>
        <p:grpSpPr>
          <a:xfrm>
            <a:off x="-2" y="0"/>
            <a:ext cx="12191696" cy="6170490"/>
            <a:chOff x="-2" y="0"/>
            <a:chExt cx="12191696" cy="6170490"/>
          </a:xfrm>
        </p:grpSpPr>
        <p:sp>
          <p:nvSpPr>
            <p:cNvPr id="163" name="Google Shape;163;p4"/>
            <p:cNvSpPr/>
            <p:nvPr/>
          </p:nvSpPr>
          <p:spPr>
            <a:xfrm rot="5400000">
              <a:off x="3167675" y="-3167677"/>
              <a:ext cx="5856341" cy="12191695"/>
            </a:xfrm>
            <a:custGeom>
              <a:avLst/>
              <a:gdLst/>
              <a:ahLst/>
              <a:cxnLst/>
              <a:rect l="l" t="t" r="r" b="b"/>
              <a:pathLst>
                <a:path w="5856341" h="12191695" extrusionOk="0">
                  <a:moveTo>
                    <a:pt x="0" y="12191695"/>
                  </a:moveTo>
                  <a:lnTo>
                    <a:pt x="0" y="0"/>
                  </a:lnTo>
                  <a:lnTo>
                    <a:pt x="243849" y="0"/>
                  </a:lnTo>
                  <a:lnTo>
                    <a:pt x="505121" y="0"/>
                  </a:lnTo>
                  <a:lnTo>
                    <a:pt x="723207" y="0"/>
                  </a:lnTo>
                  <a:lnTo>
                    <a:pt x="755828" y="0"/>
                  </a:lnTo>
                  <a:lnTo>
                    <a:pt x="1411868" y="0"/>
                  </a:lnTo>
                  <a:lnTo>
                    <a:pt x="1421034" y="0"/>
                  </a:lnTo>
                  <a:lnTo>
                    <a:pt x="1515206" y="0"/>
                  </a:lnTo>
                  <a:lnTo>
                    <a:pt x="2636151" y="0"/>
                  </a:lnTo>
                  <a:lnTo>
                    <a:pt x="4637890" y="0"/>
                  </a:lnTo>
                  <a:lnTo>
                    <a:pt x="4654499" y="26661"/>
                  </a:lnTo>
                  <a:cubicBezTo>
                    <a:pt x="5425621" y="1341551"/>
                    <a:pt x="5856341" y="3721137"/>
                    <a:pt x="5856341" y="6438338"/>
                  </a:cubicBezTo>
                  <a:cubicBezTo>
                    <a:pt x="5856341" y="8833790"/>
                    <a:pt x="5159120" y="9960353"/>
                    <a:pt x="4449211" y="11332719"/>
                  </a:cubicBezTo>
                  <a:cubicBezTo>
                    <a:pt x="4319934" y="11582638"/>
                    <a:pt x="4191839" y="11827452"/>
                    <a:pt x="4061349" y="12054097"/>
                  </a:cubicBezTo>
                  <a:lnTo>
                    <a:pt x="3977450" y="12191695"/>
                  </a:lnTo>
                  <a:lnTo>
                    <a:pt x="2636151" y="12191695"/>
                  </a:lnTo>
                  <a:lnTo>
                    <a:pt x="1421034" y="12191695"/>
                  </a:lnTo>
                  <a:lnTo>
                    <a:pt x="1411868" y="12191695"/>
                  </a:lnTo>
                  <a:lnTo>
                    <a:pt x="1283685" y="12191695"/>
                  </a:lnTo>
                  <a:lnTo>
                    <a:pt x="755828" y="12191695"/>
                  </a:lnTo>
                  <a:lnTo>
                    <a:pt x="723207" y="12191695"/>
                  </a:lnTo>
                  <a:lnTo>
                    <a:pt x="505121" y="12191695"/>
                  </a:lnTo>
                  <a:lnTo>
                    <a:pt x="243849" y="12191695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4" name="Google Shape;164;p4"/>
            <p:cNvSpPr/>
            <p:nvPr/>
          </p:nvSpPr>
          <p:spPr>
            <a:xfrm rot="5400000">
              <a:off x="5146277" y="-874927"/>
              <a:ext cx="1899138" cy="12191695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5" name="Google Shape;165;p4"/>
            <p:cNvSpPr/>
            <p:nvPr/>
          </p:nvSpPr>
          <p:spPr>
            <a:xfrm rot="5400000">
              <a:off x="5143758" y="-1037574"/>
              <a:ext cx="1904176" cy="12191695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66" name="Google Shape;166;p4"/>
            <p:cNvSpPr/>
            <p:nvPr/>
          </p:nvSpPr>
          <p:spPr>
            <a:xfrm rot="5400000">
              <a:off x="5247015" y="-1314429"/>
              <a:ext cx="1697663" cy="12191695"/>
            </a:xfrm>
            <a:custGeom>
              <a:avLst/>
              <a:gdLst/>
              <a:ahLst/>
              <a:cxnLst/>
              <a:rect l="l" t="t" r="r" b="b"/>
              <a:pathLst>
                <a:path w="2521425" h="6858000" extrusionOk="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DCD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67" name="Google Shape;167;p4"/>
          <p:cNvSpPr txBox="1">
            <a:spLocks noGrp="1"/>
          </p:cNvSpPr>
          <p:nvPr>
            <p:ph type="title"/>
          </p:nvPr>
        </p:nvSpPr>
        <p:spPr>
          <a:xfrm>
            <a:off x="2761029" y="364759"/>
            <a:ext cx="6857365" cy="134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rmAutofit/>
          </a:bodyPr>
          <a:lstStyle/>
          <a:p>
            <a:pPr marL="0" lvl="0" indent="0" algn="ct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Introduction </a:t>
            </a:r>
            <a:endParaRPr/>
          </a:p>
        </p:txBody>
      </p:sp>
      <p:sp>
        <p:nvSpPr>
          <p:cNvPr id="168" name="Google Shape;168;p4"/>
          <p:cNvSpPr txBox="1">
            <a:spLocks noGrp="1"/>
          </p:cNvSpPr>
          <p:nvPr>
            <p:ph type="body" idx="1"/>
          </p:nvPr>
        </p:nvSpPr>
        <p:spPr>
          <a:xfrm>
            <a:off x="1315183" y="2107096"/>
            <a:ext cx="9788966" cy="2846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t" anchorCtr="0">
            <a:noAutofit/>
          </a:bodyPr>
          <a:lstStyle/>
          <a:p>
            <a:pPr marL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lang="en-US" sz="2400"/>
              <a:t>Whatever major you're studying you should probably be following a specific referencing style when making citation in an essay or research, so you should know the most common referencing mistakes in order to avoid them.</a:t>
            </a:r>
            <a:endParaRPr/>
          </a:p>
        </p:txBody>
      </p:sp>
      <p:sp>
        <p:nvSpPr>
          <p:cNvPr id="169" name="Google Shape;169;p4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75" name="Google Shape;175;p5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176" name="Google Shape;176;p5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79" name="Google Shape;179;p5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 </a:t>
            </a:r>
            <a:endParaRPr/>
          </a:p>
        </p:txBody>
      </p:sp>
      <p:sp>
        <p:nvSpPr>
          <p:cNvPr id="180" name="Google Shape;180;p5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812204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3429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Using et al. Incorrectly</a:t>
            </a:r>
            <a:r>
              <a:rPr lang="en-US" b="1"/>
              <a:t>: </a:t>
            </a:r>
            <a:r>
              <a:rPr lang="en-US"/>
              <a:t>it only should be used if the source you're referencing has four or more authors. It can't be used to replace three or two authors.</a:t>
            </a:r>
            <a:endParaRPr/>
          </a:p>
          <a:p>
            <a:pPr marL="342900" lvl="0" indent="-3429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Chapters in edited books.</a:t>
            </a:r>
            <a:endParaRPr/>
          </a:p>
          <a:p>
            <a:pPr marL="342900" lvl="0" indent="-342900" algn="l" rtl="0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Numbering reference lists</a:t>
            </a:r>
            <a:r>
              <a:rPr lang="en-US" b="1"/>
              <a:t>: </a:t>
            </a:r>
            <a:r>
              <a:rPr lang="en-US"/>
              <a:t>regularly  students unnecessarily number their references in an otherwise exemplary alphabetical list.</a:t>
            </a:r>
            <a:endParaRPr/>
          </a:p>
        </p:txBody>
      </p:sp>
      <p:sp>
        <p:nvSpPr>
          <p:cNvPr id="181" name="Google Shape;181;p5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87" name="Google Shape;187;p6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188" name="Google Shape;188;p6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89" name="Google Shape;189;p6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191" name="Google Shape;191;p6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192" name="Google Shape;192;p6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753588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(…) and using numbers as in-text citations</a:t>
            </a:r>
            <a:r>
              <a:rPr lang="en-US" b="1"/>
              <a:t>: </a:t>
            </a:r>
            <a:r>
              <a:rPr lang="en-US"/>
              <a:t>it is incorrect to mix up different referencing styles in your work.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Including an author's initials in citations.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Pesky punctuation.</a:t>
            </a:r>
            <a:endParaRPr/>
          </a:p>
          <a:p>
            <a:pPr marL="285750" lvl="0" indent="-1714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</a:pPr>
            <a:endParaRPr b="1"/>
          </a:p>
        </p:txBody>
      </p:sp>
      <p:sp>
        <p:nvSpPr>
          <p:cNvPr id="193" name="Google Shape;193;p6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199" name="Google Shape;199;p7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200" name="Google Shape;200;p7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01" name="Google Shape;201;p7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02" name="Google Shape;202;p7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03" name="Google Shape;203;p7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204" name="Google Shape;204;p7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831742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Where does the period go?</a:t>
            </a:r>
            <a:endParaRPr/>
          </a:p>
          <a:p>
            <a:pPr marL="0" lvl="0" indent="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The period goes after the citation information in parentheses, but it also depends on which referencing style you're using.</a:t>
            </a:r>
            <a:endParaRPr/>
          </a:p>
          <a:p>
            <a:pPr marL="342900" lvl="0" indent="-34290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Missing/incorrect dates.</a:t>
            </a:r>
            <a:endParaRPr/>
          </a:p>
        </p:txBody>
      </p:sp>
      <p:sp>
        <p:nvSpPr>
          <p:cNvPr id="205" name="Google Shape;205;p7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"/>
          <p:cNvSpPr/>
          <p:nvPr/>
        </p:nvSpPr>
        <p:spPr>
          <a:xfrm>
            <a:off x="11473" y="-9274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grpSp>
        <p:nvGrpSpPr>
          <p:cNvPr id="211" name="Google Shape;211;p8"/>
          <p:cNvGrpSpPr/>
          <p:nvPr/>
        </p:nvGrpSpPr>
        <p:grpSpPr>
          <a:xfrm>
            <a:off x="454747" y="764514"/>
            <a:ext cx="5325079" cy="5081975"/>
            <a:chOff x="454747" y="764514"/>
            <a:chExt cx="5325079" cy="5081975"/>
          </a:xfrm>
        </p:grpSpPr>
        <p:sp>
          <p:nvSpPr>
            <p:cNvPr id="212" name="Google Shape;212;p8"/>
            <p:cNvSpPr/>
            <p:nvPr/>
          </p:nvSpPr>
          <p:spPr>
            <a:xfrm flipH="1">
              <a:off x="743803" y="1124162"/>
              <a:ext cx="4691485" cy="4342182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 flipH="1">
              <a:off x="864592" y="1290468"/>
              <a:ext cx="4389795" cy="4074679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 rot="-300000" flipH="1">
              <a:off x="648839" y="970769"/>
              <a:ext cx="4936895" cy="4669465"/>
            </a:xfrm>
            <a:custGeom>
              <a:avLst/>
              <a:gdLst/>
              <a:ahLst/>
              <a:cxnLst/>
              <a:rect l="l" t="t" r="r" b="b"/>
              <a:pathLst>
                <a:path w="3810827" h="3634591" extrusionOk="0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15" name="Google Shape;215;p8"/>
          <p:cNvSpPr txBox="1">
            <a:spLocks noGrp="1"/>
          </p:cNvSpPr>
          <p:nvPr>
            <p:ph type="title"/>
          </p:nvPr>
        </p:nvSpPr>
        <p:spPr>
          <a:xfrm>
            <a:off x="1412543" y="1833229"/>
            <a:ext cx="3577022" cy="2934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Most common referencing mistakes</a:t>
            </a:r>
            <a:endParaRPr/>
          </a:p>
        </p:txBody>
      </p:sp>
      <p:sp>
        <p:nvSpPr>
          <p:cNvPr id="216" name="Google Shape;216;p8"/>
          <p:cNvSpPr txBox="1">
            <a:spLocks noGrp="1"/>
          </p:cNvSpPr>
          <p:nvPr>
            <p:ph type="body" idx="1"/>
          </p:nvPr>
        </p:nvSpPr>
        <p:spPr>
          <a:xfrm>
            <a:off x="6241774" y="1105306"/>
            <a:ext cx="5792665" cy="433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285750" lvl="0" indent="-285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Citing a paraphrase from a previous paper</a:t>
            </a:r>
            <a:r>
              <a:rPr lang="en-US" b="1"/>
              <a:t>: </a:t>
            </a:r>
            <a:r>
              <a:rPr lang="en-US"/>
              <a:t>students sometimes tempt to cite their own past academic work, this can only be done if they are citing their own ideas not source's ideas that they have paraphrased.</a:t>
            </a:r>
            <a:endParaRPr/>
          </a:p>
          <a:p>
            <a:pPr marL="285750" lvl="0" indent="-285750" algn="l" rtl="0">
              <a:lnSpc>
                <a:spcPct val="140000"/>
              </a:lnSpc>
              <a:spcBef>
                <a:spcPts val="93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en-US" sz="2000" b="1"/>
              <a:t>Citing the speaker on a video.</a:t>
            </a:r>
            <a:endParaRPr/>
          </a:p>
        </p:txBody>
      </p:sp>
      <p:sp>
        <p:nvSpPr>
          <p:cNvPr id="217" name="Google Shape;217;p8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/>
          <p:cNvSpPr/>
          <p:nvPr/>
        </p:nvSpPr>
        <p:spPr>
          <a:xfrm>
            <a:off x="153" y="0"/>
            <a:ext cx="12191695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iryo"/>
              <a:buNone/>
            </a:pPr>
            <a:endParaRPr sz="1800" b="0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23" name="Google Shape;223;p9"/>
          <p:cNvSpPr txBox="1">
            <a:spLocks noGrp="1"/>
          </p:cNvSpPr>
          <p:nvPr>
            <p:ph type="title"/>
          </p:nvPr>
        </p:nvSpPr>
        <p:spPr>
          <a:xfrm>
            <a:off x="1061341" y="978232"/>
            <a:ext cx="398069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Meiryo"/>
              <a:buNone/>
            </a:pPr>
            <a:r>
              <a:rPr lang="en-US"/>
              <a:t>Conclusion </a:t>
            </a:r>
            <a:endParaRPr/>
          </a:p>
        </p:txBody>
      </p:sp>
      <p:grpSp>
        <p:nvGrpSpPr>
          <p:cNvPr id="224" name="Google Shape;224;p9"/>
          <p:cNvGrpSpPr/>
          <p:nvPr/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225" name="Google Shape;225;p9"/>
            <p:cNvSpPr/>
            <p:nvPr/>
          </p:nvSpPr>
          <p:spPr>
            <a:xfrm>
              <a:off x="0" y="0"/>
              <a:ext cx="7475746" cy="6858000"/>
            </a:xfrm>
            <a:custGeom>
              <a:avLst/>
              <a:gdLst/>
              <a:ahLst/>
              <a:cxnLst/>
              <a:rect l="l" t="t" r="r" b="b"/>
              <a:pathLst>
                <a:path w="7475746" h="6858000" extrusionOk="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5353744" y="0"/>
              <a:ext cx="2529723" cy="6858000"/>
            </a:xfrm>
            <a:custGeom>
              <a:avLst/>
              <a:gdLst/>
              <a:ahLst/>
              <a:cxnLst/>
              <a:rect l="l" t="t" r="r" b="b"/>
              <a:pathLst>
                <a:path w="2529723" h="6858000" extrusionOk="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5133737" y="0"/>
              <a:ext cx="2536434" cy="6858000"/>
            </a:xfrm>
            <a:custGeom>
              <a:avLst/>
              <a:gdLst/>
              <a:ahLst/>
              <a:cxnLst/>
              <a:rect l="l" t="t" r="r" b="b"/>
              <a:pathLst>
                <a:path w="2536434" h="6858000" extrusionOk="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Meiryo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endParaRPr>
            </a:p>
          </p:txBody>
        </p:sp>
      </p:grpSp>
      <p:sp>
        <p:nvSpPr>
          <p:cNvPr id="228" name="Google Shape;228;p9"/>
          <p:cNvSpPr txBox="1">
            <a:spLocks noGrp="1"/>
          </p:cNvSpPr>
          <p:nvPr>
            <p:ph type="body" idx="1"/>
          </p:nvPr>
        </p:nvSpPr>
        <p:spPr>
          <a:xfrm>
            <a:off x="5509847" y="1085693"/>
            <a:ext cx="6680758" cy="4277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ctr" anchorCtr="0">
            <a:norm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r>
              <a:rPr lang="en-US"/>
              <a:t>The purpose to cite a reference is to describe your sources and avoid plagiarism in an accurate and consistent manner so you should have knowledge about the common mistakes and avoid them.</a:t>
            </a:r>
            <a:endParaRPr/>
          </a:p>
        </p:txBody>
      </p:sp>
      <p:sp>
        <p:nvSpPr>
          <p:cNvPr id="229" name="Google Shape;229;p9"/>
          <p:cNvSpPr txBox="1">
            <a:spLocks noGrp="1"/>
          </p:cNvSpPr>
          <p:nvPr>
            <p:ph type="sldNum" idx="12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109725" rIns="1097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rgbClr val="000000"/>
      </a:dk1>
      <a:lt1>
        <a:srgbClr val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315</Words>
  <Application>Microsoft Office PowerPoint</Application>
  <PresentationFormat>Widescreen</PresentationFormat>
  <Paragraphs>47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Corbel</vt:lpstr>
      <vt:lpstr>Meiryo</vt:lpstr>
      <vt:lpstr>SketchLinesVTI</vt:lpstr>
      <vt:lpstr>Referencing Mistakes </vt:lpstr>
      <vt:lpstr> Contents </vt:lpstr>
      <vt:lpstr>Objectives </vt:lpstr>
      <vt:lpstr>Introduction </vt:lpstr>
      <vt:lpstr>Most common referencing mistakes </vt:lpstr>
      <vt:lpstr>Most common referencing mistakes</vt:lpstr>
      <vt:lpstr>Most common referencing mistakes</vt:lpstr>
      <vt:lpstr>Most common referencing mistakes</vt:lpstr>
      <vt:lpstr>Conclusion </vt:lpstr>
      <vt:lpstr>References </vt:lpstr>
      <vt:lpstr>Thank you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Referencing Mistakes </dc:title>
  <cp:lastModifiedBy>Maher Fattouh</cp:lastModifiedBy>
  <cp:revision>1</cp:revision>
  <dcterms:created xsi:type="dcterms:W3CDTF">2022-04-26T16:31:43Z</dcterms:created>
  <dcterms:modified xsi:type="dcterms:W3CDTF">2022-06-06T09:47:07Z</dcterms:modified>
</cp:coreProperties>
</file>