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8" d="100"/>
          <a:sy n="48" d="100"/>
        </p:scale>
        <p:origin x="7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1D3B5C-C4B8-4144-8943-6B7EE615372D}"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1474922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D3B5C-C4B8-4144-8943-6B7EE615372D}"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1411552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D3B5C-C4B8-4144-8943-6B7EE615372D}"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1971497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D3B5C-C4B8-4144-8943-6B7EE615372D}"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1444043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1D3B5C-C4B8-4144-8943-6B7EE615372D}"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1110955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1D3B5C-C4B8-4144-8943-6B7EE615372D}" type="datetimeFigureOut">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4673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1D3B5C-C4B8-4144-8943-6B7EE615372D}" type="datetimeFigureOut">
              <a:rPr lang="en-US" smtClean="0"/>
              <a:t>6/29/2020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500416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1D3B5C-C4B8-4144-8943-6B7EE615372D}" type="datetimeFigureOut">
              <a:rPr lang="en-US" smtClean="0"/>
              <a:t>6/29/2020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1799008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D3B5C-C4B8-4144-8943-6B7EE615372D}" type="datetimeFigureOut">
              <a:rPr lang="en-US" smtClean="0"/>
              <a:t>6/29/2020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21041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1D3B5C-C4B8-4144-8943-6B7EE615372D}" type="datetimeFigureOut">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2762346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1D3B5C-C4B8-4144-8943-6B7EE615372D}" type="datetimeFigureOut">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347EF-077B-48D4-9916-B3652B1D1ABB}" type="slidenum">
              <a:rPr lang="en-US" smtClean="0"/>
              <a:t>‹#›</a:t>
            </a:fld>
            <a:endParaRPr lang="en-US"/>
          </a:p>
        </p:txBody>
      </p:sp>
    </p:spTree>
    <p:extLst>
      <p:ext uri="{BB962C8B-B14F-4D97-AF65-F5344CB8AC3E}">
        <p14:creationId xmlns:p14="http://schemas.microsoft.com/office/powerpoint/2010/main" val="1132619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D3B5C-C4B8-4144-8943-6B7EE615372D}" type="datetimeFigureOut">
              <a:rPr lang="en-US" smtClean="0"/>
              <a:t>6/29/2020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1347EF-077B-48D4-9916-B3652B1D1ABB}" type="slidenum">
              <a:rPr lang="en-US" smtClean="0"/>
              <a:t>‹#›</a:t>
            </a:fld>
            <a:endParaRPr lang="en-US"/>
          </a:p>
        </p:txBody>
      </p:sp>
    </p:spTree>
    <p:extLst>
      <p:ext uri="{BB962C8B-B14F-4D97-AF65-F5344CB8AC3E}">
        <p14:creationId xmlns:p14="http://schemas.microsoft.com/office/powerpoint/2010/main" val="105342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video" Target="file:///D:\HMDisease\HMD\shax2hcm.avi" TargetMode="Externa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0102" y="-597255"/>
            <a:ext cx="9144000" cy="2387600"/>
          </a:xfrm>
        </p:spPr>
        <p:txBody>
          <a:bodyPr/>
          <a:lstStyle/>
          <a:p>
            <a:r>
              <a:rPr lang="en-US" b="1" dirty="0" smtClean="0"/>
              <a:t>Myocarditis and cardiomyopathies</a:t>
            </a:r>
            <a:endParaRPr lang="en-US" dirty="0"/>
          </a:p>
        </p:txBody>
      </p:sp>
      <p:sp>
        <p:nvSpPr>
          <p:cNvPr id="3" name="Subtitle 2"/>
          <p:cNvSpPr>
            <a:spLocks noGrp="1"/>
          </p:cNvSpPr>
          <p:nvPr>
            <p:ph type="subTitle" idx="1"/>
          </p:nvPr>
        </p:nvSpPr>
        <p:spPr>
          <a:xfrm>
            <a:off x="2329218" y="1751890"/>
            <a:ext cx="9144000" cy="1655762"/>
          </a:xfrm>
        </p:spPr>
        <p:txBody>
          <a:bodyPr/>
          <a:lstStyle/>
          <a:p>
            <a:r>
              <a:rPr lang="en-US" b="1" dirty="0" err="1" smtClean="0"/>
              <a:t>Dr</a:t>
            </a:r>
            <a:r>
              <a:rPr lang="en-US" b="1" dirty="0" smtClean="0"/>
              <a:t> . </a:t>
            </a:r>
            <a:r>
              <a:rPr lang="en-US" b="1" dirty="0" err="1" smtClean="0"/>
              <a:t>Zaki</a:t>
            </a:r>
            <a:r>
              <a:rPr lang="en-US" b="1" dirty="0" smtClean="0"/>
              <a:t> </a:t>
            </a:r>
            <a:r>
              <a:rPr lang="en-US" b="1" dirty="0" err="1" smtClean="0"/>
              <a:t>Bettamer</a:t>
            </a:r>
            <a:endParaRPr lang="en-US" b="1" dirty="0" smtClean="0"/>
          </a:p>
          <a:p>
            <a:r>
              <a:rPr lang="en-US" b="1" dirty="0" smtClean="0"/>
              <a:t>Zikoecho@yahoo.com</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092" y="2529398"/>
            <a:ext cx="4629679" cy="4106212"/>
          </a:xfrm>
          <a:prstGeom prst="rect">
            <a:avLst/>
          </a:prstGeom>
        </p:spPr>
      </p:pic>
    </p:spTree>
    <p:extLst>
      <p:ext uri="{BB962C8B-B14F-4D97-AF65-F5344CB8AC3E}">
        <p14:creationId xmlns:p14="http://schemas.microsoft.com/office/powerpoint/2010/main" val="4242875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051"/>
          <p:cNvSpPr>
            <a:spLocks noGrp="1" noChangeArrowheads="1"/>
          </p:cNvSpPr>
          <p:nvPr>
            <p:ph idx="1"/>
          </p:nvPr>
        </p:nvSpPr>
        <p:spPr>
          <a:xfrm>
            <a:off x="0" y="769441"/>
            <a:ext cx="12192000" cy="6088559"/>
          </a:xfrm>
          <a:ln>
            <a:noFill/>
          </a:ln>
        </p:spPr>
        <p:txBody>
          <a:bodyPr>
            <a:normAutofit/>
          </a:bodyPr>
          <a:lstStyle/>
          <a:p>
            <a:pPr algn="just">
              <a:buFontTx/>
              <a:buNone/>
            </a:pPr>
            <a:r>
              <a:rPr lang="en-US" dirty="0" smtClean="0"/>
              <a:t>A 5</a:t>
            </a:r>
            <a:r>
              <a:rPr lang="en-US" dirty="0"/>
              <a:t>8</a:t>
            </a:r>
            <a:r>
              <a:rPr lang="en-US" dirty="0" smtClean="0"/>
              <a:t> </a:t>
            </a:r>
            <a:r>
              <a:rPr lang="en-US" dirty="0"/>
              <a:t>year old man comes to your office complaining of three months of progressive </a:t>
            </a:r>
            <a:r>
              <a:rPr lang="en-US" dirty="0" smtClean="0"/>
              <a:t>fatigue and </a:t>
            </a:r>
            <a:r>
              <a:rPr lang="en-US" dirty="0"/>
              <a:t>dyspnea on exertion. </a:t>
            </a:r>
            <a:r>
              <a:rPr lang="en-US" dirty="0" smtClean="0"/>
              <a:t>Several </a:t>
            </a:r>
            <a:r>
              <a:rPr lang="en-US" dirty="0"/>
              <a:t>times in the past month he has awakened from sleep with severe breathlessness and felt a need to sit up in order to </a:t>
            </a:r>
            <a:r>
              <a:rPr lang="en-US" dirty="0" smtClean="0"/>
              <a:t>breath. He </a:t>
            </a:r>
            <a:r>
              <a:rPr lang="en-US" dirty="0"/>
              <a:t>denies any chest pain or pressure. He also has noticed some ankle swelling. He has no past medical history of heart disease, hypertension or diabetes. His family history is negative for heart disease. He does not smoke and drinks alcohol only rarely. He takes no medications.</a:t>
            </a:r>
            <a:r>
              <a:rPr lang="en-US" sz="3200" dirty="0" smtClean="0"/>
              <a:t>  </a:t>
            </a:r>
          </a:p>
          <a:p>
            <a:pPr marL="0" indent="0">
              <a:buClr>
                <a:srgbClr val="FF0066"/>
              </a:buClr>
              <a:buNone/>
            </a:pPr>
            <a:r>
              <a:rPr lang="en-US" dirty="0"/>
              <a:t>O/E: BP 105/70, P 98 regular, RR 20, Mild edema of both feet and ankles.</a:t>
            </a:r>
          </a:p>
          <a:p>
            <a:pPr marL="0" indent="0">
              <a:buClr>
                <a:srgbClr val="FF0066"/>
              </a:buClr>
              <a:buNone/>
            </a:pPr>
            <a:r>
              <a:rPr lang="en-US" dirty="0"/>
              <a:t>Carotids are low volume with normal upstroke, JVP elevated.</a:t>
            </a:r>
          </a:p>
          <a:p>
            <a:pPr marL="0" indent="0">
              <a:buClr>
                <a:srgbClr val="FF0066"/>
              </a:buClr>
              <a:buNone/>
            </a:pPr>
            <a:r>
              <a:rPr lang="en-US" dirty="0"/>
              <a:t>Lungs:  Bibasilar </a:t>
            </a:r>
            <a:r>
              <a:rPr lang="en-US" dirty="0" err="1"/>
              <a:t>rales</a:t>
            </a:r>
            <a:r>
              <a:rPr lang="en-US" dirty="0"/>
              <a:t>.</a:t>
            </a:r>
          </a:p>
          <a:p>
            <a:pPr marL="0" indent="0">
              <a:lnSpc>
                <a:spcPct val="75000"/>
              </a:lnSpc>
              <a:spcBef>
                <a:spcPct val="40000"/>
              </a:spcBef>
              <a:buClr>
                <a:srgbClr val="FF0066"/>
              </a:buClr>
              <a:buNone/>
            </a:pPr>
            <a:r>
              <a:rPr lang="en-US" dirty="0"/>
              <a:t>Heart:  A.B diffuse, palpable at the anterior axillary line,  S1 diminished intensity, S2 normal, S3 is present, </a:t>
            </a:r>
            <a:r>
              <a:rPr lang="en-US" dirty="0" err="1"/>
              <a:t>pansystolic</a:t>
            </a:r>
            <a:r>
              <a:rPr lang="en-US" dirty="0"/>
              <a:t> murmur at the apex.</a:t>
            </a:r>
          </a:p>
          <a:p>
            <a:pPr marL="0" indent="0">
              <a:lnSpc>
                <a:spcPct val="75000"/>
              </a:lnSpc>
              <a:spcBef>
                <a:spcPct val="40000"/>
              </a:spcBef>
              <a:buClr>
                <a:srgbClr val="FF0066"/>
              </a:buClr>
              <a:buNone/>
            </a:pPr>
            <a:r>
              <a:rPr lang="en-US" dirty="0"/>
              <a:t>Abdomen:  Liver is enlarged (span 11 cm) and slightly tender to pressure.  Positive </a:t>
            </a:r>
            <a:r>
              <a:rPr lang="en-US" dirty="0" err="1"/>
              <a:t>hepatojugular</a:t>
            </a:r>
            <a:r>
              <a:rPr lang="en-US" dirty="0"/>
              <a:t> reflex, No ascites.</a:t>
            </a:r>
          </a:p>
          <a:p>
            <a:pPr algn="just">
              <a:buFontTx/>
              <a:buNone/>
            </a:pPr>
            <a:endParaRPr lang="en-US" b="1" dirty="0">
              <a:solidFill>
                <a:srgbClr val="FFFF00"/>
              </a:solidFill>
            </a:endParaRPr>
          </a:p>
          <a:p>
            <a:pPr algn="just"/>
            <a:endParaRPr lang="en-US" dirty="0" smtClean="0"/>
          </a:p>
        </p:txBody>
      </p:sp>
      <p:sp>
        <p:nvSpPr>
          <p:cNvPr id="3" name="Rectangle 2"/>
          <p:cNvSpPr/>
          <p:nvPr/>
        </p:nvSpPr>
        <p:spPr>
          <a:xfrm>
            <a:off x="5404513" y="0"/>
            <a:ext cx="3398293" cy="769441"/>
          </a:xfrm>
          <a:prstGeom prst="rect">
            <a:avLst/>
          </a:prstGeom>
        </p:spPr>
        <p:txBody>
          <a:bodyPr wrap="square">
            <a:spAutoFit/>
          </a:bodyPr>
          <a:lstStyle/>
          <a:p>
            <a:pPr marL="438912" indent="-320040">
              <a:buClr>
                <a:srgbClr val="F0AD00"/>
              </a:buClr>
              <a:buSzPct val="80000"/>
            </a:pPr>
            <a:r>
              <a:rPr lang="en-US" sz="4400" b="1" dirty="0">
                <a:latin typeface="Corbel"/>
              </a:rPr>
              <a:t>Case</a:t>
            </a:r>
          </a:p>
        </p:txBody>
      </p:sp>
    </p:spTree>
    <p:extLst>
      <p:ext uri="{BB962C8B-B14F-4D97-AF65-F5344CB8AC3E}">
        <p14:creationId xmlns:p14="http://schemas.microsoft.com/office/powerpoint/2010/main" val="425146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4">
                                            <p:txEl>
                                              <p:pRg st="1" end="1"/>
                                            </p:txEl>
                                          </p:spTgt>
                                        </p:tgtEl>
                                        <p:attrNameLst>
                                          <p:attrName>style.visibility</p:attrName>
                                        </p:attrNameLst>
                                      </p:cBhvr>
                                      <p:to>
                                        <p:strVal val="visible"/>
                                      </p:to>
                                    </p:set>
                                    <p:animEffect transition="in" filter="fade">
                                      <p:cBhvr>
                                        <p:cTn id="7" dur="1000"/>
                                        <p:tgtEl>
                                          <p:spTgt spid="3074">
                                            <p:txEl>
                                              <p:pRg st="1" end="1"/>
                                            </p:txEl>
                                          </p:spTgt>
                                        </p:tgtEl>
                                      </p:cBhvr>
                                    </p:animEffect>
                                    <p:anim calcmode="lin" valueType="num">
                                      <p:cBhvr>
                                        <p:cTn id="8" dur="1000" fill="hold"/>
                                        <p:tgtEl>
                                          <p:spTgt spid="307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074">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74">
                                            <p:txEl>
                                              <p:pRg st="2" end="2"/>
                                            </p:txEl>
                                          </p:spTgt>
                                        </p:tgtEl>
                                        <p:attrNameLst>
                                          <p:attrName>style.visibility</p:attrName>
                                        </p:attrNameLst>
                                      </p:cBhvr>
                                      <p:to>
                                        <p:strVal val="visible"/>
                                      </p:to>
                                    </p:set>
                                    <p:animEffect transition="in" filter="fade">
                                      <p:cBhvr>
                                        <p:cTn id="12" dur="1000"/>
                                        <p:tgtEl>
                                          <p:spTgt spid="3074">
                                            <p:txEl>
                                              <p:pRg st="2" end="2"/>
                                            </p:txEl>
                                          </p:spTgt>
                                        </p:tgtEl>
                                      </p:cBhvr>
                                    </p:animEffect>
                                    <p:anim calcmode="lin" valueType="num">
                                      <p:cBhvr>
                                        <p:cTn id="13" dur="1000" fill="hold"/>
                                        <p:tgtEl>
                                          <p:spTgt spid="3074">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07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074">
                                            <p:txEl>
                                              <p:pRg st="3" end="3"/>
                                            </p:txEl>
                                          </p:spTgt>
                                        </p:tgtEl>
                                        <p:attrNameLst>
                                          <p:attrName>style.visibility</p:attrName>
                                        </p:attrNameLst>
                                      </p:cBhvr>
                                      <p:to>
                                        <p:strVal val="visible"/>
                                      </p:to>
                                    </p:set>
                                    <p:animEffect transition="in" filter="fade">
                                      <p:cBhvr>
                                        <p:cTn id="19" dur="1000"/>
                                        <p:tgtEl>
                                          <p:spTgt spid="3074">
                                            <p:txEl>
                                              <p:pRg st="3" end="3"/>
                                            </p:txEl>
                                          </p:spTgt>
                                        </p:tgtEl>
                                      </p:cBhvr>
                                    </p:animEffect>
                                    <p:anim calcmode="lin" valueType="num">
                                      <p:cBhvr>
                                        <p:cTn id="20" dur="1000" fill="hold"/>
                                        <p:tgtEl>
                                          <p:spTgt spid="3074">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074">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074">
                                            <p:txEl>
                                              <p:pRg st="4" end="4"/>
                                            </p:txEl>
                                          </p:spTgt>
                                        </p:tgtEl>
                                        <p:attrNameLst>
                                          <p:attrName>style.visibility</p:attrName>
                                        </p:attrNameLst>
                                      </p:cBhvr>
                                      <p:to>
                                        <p:strVal val="visible"/>
                                      </p:to>
                                    </p:set>
                                    <p:animEffect transition="in" filter="fade">
                                      <p:cBhvr>
                                        <p:cTn id="24" dur="1000"/>
                                        <p:tgtEl>
                                          <p:spTgt spid="3074">
                                            <p:txEl>
                                              <p:pRg st="4" end="4"/>
                                            </p:txEl>
                                          </p:spTgt>
                                        </p:tgtEl>
                                      </p:cBhvr>
                                    </p:animEffect>
                                    <p:anim calcmode="lin" valueType="num">
                                      <p:cBhvr>
                                        <p:cTn id="25" dur="1000" fill="hold"/>
                                        <p:tgtEl>
                                          <p:spTgt spid="3074">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07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074">
                                            <p:txEl>
                                              <p:pRg st="5" end="5"/>
                                            </p:txEl>
                                          </p:spTgt>
                                        </p:tgtEl>
                                        <p:attrNameLst>
                                          <p:attrName>style.visibility</p:attrName>
                                        </p:attrNameLst>
                                      </p:cBhvr>
                                      <p:to>
                                        <p:strVal val="visible"/>
                                      </p:to>
                                    </p:set>
                                    <p:animEffect transition="in" filter="fade">
                                      <p:cBhvr>
                                        <p:cTn id="31" dur="1000"/>
                                        <p:tgtEl>
                                          <p:spTgt spid="3074">
                                            <p:txEl>
                                              <p:pRg st="5" end="5"/>
                                            </p:txEl>
                                          </p:spTgt>
                                        </p:tgtEl>
                                      </p:cBhvr>
                                    </p:animEffect>
                                    <p:anim calcmode="lin" valueType="num">
                                      <p:cBhvr>
                                        <p:cTn id="32" dur="1000" fill="hold"/>
                                        <p:tgtEl>
                                          <p:spTgt spid="3074">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07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p:txBody>
          <a:bodyPr/>
          <a:lstStyle/>
          <a:p>
            <a:r>
              <a:rPr lang="en-US" b="1" dirty="0" smtClean="0"/>
              <a:t>Diagnostic studies</a:t>
            </a:r>
            <a:endParaRPr lang="en-US" dirty="0" smtClean="0"/>
          </a:p>
        </p:txBody>
      </p:sp>
      <p:sp>
        <p:nvSpPr>
          <p:cNvPr id="5123" name="Rectangle 1027"/>
          <p:cNvSpPr>
            <a:spLocks noGrp="1" noChangeArrowheads="1"/>
          </p:cNvSpPr>
          <p:nvPr>
            <p:ph idx="1"/>
          </p:nvPr>
        </p:nvSpPr>
        <p:spPr>
          <a:xfrm>
            <a:off x="401472" y="1416193"/>
            <a:ext cx="10515600" cy="4351338"/>
          </a:xfrm>
        </p:spPr>
        <p:txBody>
          <a:bodyPr>
            <a:normAutofit/>
          </a:bodyPr>
          <a:lstStyle/>
          <a:p>
            <a:pPr marL="0" indent="0">
              <a:buNone/>
            </a:pPr>
            <a:r>
              <a:rPr lang="en-US" sz="3200" dirty="0"/>
              <a:t>ECG: NSR at </a:t>
            </a:r>
            <a:r>
              <a:rPr lang="en-US" sz="3200" dirty="0" smtClean="0"/>
              <a:t>98 </a:t>
            </a:r>
            <a:r>
              <a:rPr lang="en-US" sz="3200" dirty="0"/>
              <a:t>bpm.  No specific findings</a:t>
            </a:r>
          </a:p>
          <a:p>
            <a:pPr marL="0" indent="0">
              <a:buNone/>
            </a:pPr>
            <a:endParaRPr lang="en-US" sz="3200" dirty="0"/>
          </a:p>
          <a:p>
            <a:pPr marL="0" indent="0">
              <a:buNone/>
            </a:pPr>
            <a:r>
              <a:rPr lang="en-US" sz="3200" dirty="0"/>
              <a:t>Imaging</a:t>
            </a:r>
          </a:p>
          <a:p>
            <a:pPr marL="914400" lvl="2" indent="0">
              <a:spcBef>
                <a:spcPts val="1000"/>
              </a:spcBef>
              <a:buClr>
                <a:srgbClr val="FF0066"/>
              </a:buClr>
              <a:buNone/>
            </a:pPr>
            <a:r>
              <a:rPr lang="en-US" sz="3200" dirty="0"/>
              <a:t> Chest X-Ray:  cardiomegaly and pulmonary congestion</a:t>
            </a:r>
          </a:p>
          <a:p>
            <a:pPr marL="914400" lvl="2" indent="0">
              <a:spcBef>
                <a:spcPts val="1000"/>
              </a:spcBef>
              <a:buClr>
                <a:srgbClr val="FF0066"/>
              </a:buClr>
              <a:buNone/>
            </a:pPr>
            <a:r>
              <a:rPr lang="en-US" sz="3200" dirty="0"/>
              <a:t> Echocardiogram:  Biventricular enlargement and global hypokinesia </a:t>
            </a:r>
          </a:p>
          <a:p>
            <a:pPr lvl="2">
              <a:buClr>
                <a:srgbClr val="FF0066"/>
              </a:buClr>
              <a:buNone/>
            </a:pPr>
            <a:r>
              <a:rPr lang="en-US" sz="3600" b="1" dirty="0">
                <a:solidFill>
                  <a:srgbClr val="002060"/>
                </a:solidFill>
                <a:latin typeface="Berlin Sans FB Demi" pitchFamily="34" charset="0"/>
              </a:rPr>
              <a:t>				</a:t>
            </a:r>
            <a:r>
              <a:rPr lang="en-US" sz="2800" b="1" dirty="0" smtClean="0">
                <a:solidFill>
                  <a:srgbClr val="002060"/>
                </a:solidFill>
                <a:latin typeface="Berlin Sans FB Demi" pitchFamily="34" charset="0"/>
              </a:rPr>
              <a:t>			</a:t>
            </a:r>
            <a:r>
              <a:rPr lang="en-US" sz="2800" b="1" dirty="0" smtClean="0">
                <a:solidFill>
                  <a:schemeClr val="bg1"/>
                </a:solidFill>
              </a:rPr>
              <a:t>*</a:t>
            </a:r>
          </a:p>
        </p:txBody>
      </p:sp>
    </p:spTree>
    <p:extLst>
      <p:ext uri="{BB962C8B-B14F-4D97-AF65-F5344CB8AC3E}">
        <p14:creationId xmlns:p14="http://schemas.microsoft.com/office/powerpoint/2010/main" val="41497780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Chest  X-Ray</a:t>
            </a:r>
            <a:endParaRPr lang="en-US" dirty="0"/>
          </a:p>
        </p:txBody>
      </p:sp>
      <p:pic>
        <p:nvPicPr>
          <p:cNvPr id="4" name="Content Placeholder 3" descr="b2fef37a104cd876.jpg"/>
          <p:cNvPicPr>
            <a:picLocks noGrp="1" noChangeAspect="1"/>
          </p:cNvPicPr>
          <p:nvPr>
            <p:ph idx="1"/>
          </p:nvPr>
        </p:nvPicPr>
        <p:blipFill>
          <a:blip r:embed="rId2" cstate="print"/>
          <a:stretch>
            <a:fillRect/>
          </a:stretch>
        </p:blipFill>
        <p:spPr>
          <a:xfrm>
            <a:off x="3505200" y="1828801"/>
            <a:ext cx="4876800" cy="4571999"/>
          </a:xfrm>
        </p:spPr>
      </p:pic>
    </p:spTree>
    <p:extLst>
      <p:ext uri="{BB962C8B-B14F-4D97-AF65-F5344CB8AC3E}">
        <p14:creationId xmlns:p14="http://schemas.microsoft.com/office/powerpoint/2010/main" val="14394091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b="1" dirty="0" smtClean="0"/>
              <a:t>Dilated Cardiomyopathy</a:t>
            </a:r>
          </a:p>
        </p:txBody>
      </p:sp>
      <p:sp>
        <p:nvSpPr>
          <p:cNvPr id="7171" name="Rectangle 3"/>
          <p:cNvSpPr>
            <a:spLocks noGrp="1" noChangeArrowheads="1"/>
          </p:cNvSpPr>
          <p:nvPr>
            <p:ph idx="1"/>
          </p:nvPr>
        </p:nvSpPr>
        <p:spPr>
          <a:xfrm>
            <a:off x="736979" y="1690687"/>
            <a:ext cx="10616821" cy="4901181"/>
          </a:xfrm>
        </p:spPr>
        <p:txBody>
          <a:bodyPr/>
          <a:lstStyle/>
          <a:p>
            <a:pPr marL="0" indent="0">
              <a:spcAft>
                <a:spcPct val="20000"/>
              </a:spcAft>
              <a:buClr>
                <a:srgbClr val="FF0066"/>
              </a:buClr>
              <a:buNone/>
            </a:pPr>
            <a:r>
              <a:rPr lang="en-US" sz="3200" dirty="0" smtClean="0"/>
              <a:t>Dilation </a:t>
            </a:r>
            <a:r>
              <a:rPr lang="en-US" sz="3200" dirty="0"/>
              <a:t>of one or both ventricles</a:t>
            </a:r>
          </a:p>
          <a:p>
            <a:pPr>
              <a:spcAft>
                <a:spcPct val="20000"/>
              </a:spcAft>
              <a:buClr>
                <a:srgbClr val="FF0066"/>
              </a:buClr>
              <a:buNone/>
            </a:pPr>
            <a:endParaRPr lang="en-US" sz="3200" dirty="0"/>
          </a:p>
          <a:p>
            <a:pPr marL="0" indent="0">
              <a:lnSpc>
                <a:spcPct val="85000"/>
              </a:lnSpc>
              <a:spcAft>
                <a:spcPct val="20000"/>
              </a:spcAft>
              <a:buClr>
                <a:srgbClr val="FF0066"/>
              </a:buClr>
              <a:buNone/>
            </a:pPr>
            <a:r>
              <a:rPr lang="en-US" sz="3200" dirty="0"/>
              <a:t>Globally impaired ventricular systolic function: both ventricles or predominantly the left ventricle.  Isolated RV </a:t>
            </a:r>
            <a:r>
              <a:rPr lang="en-US" sz="3200" dirty="0" err="1"/>
              <a:t>cardiomyopathy</a:t>
            </a:r>
            <a:r>
              <a:rPr lang="en-US" sz="3200" dirty="0"/>
              <a:t> is rare.</a:t>
            </a:r>
          </a:p>
          <a:p>
            <a:pPr>
              <a:spcAft>
                <a:spcPct val="20000"/>
              </a:spcAft>
              <a:buClr>
                <a:srgbClr val="FF0066"/>
              </a:buClr>
              <a:buFont typeface="Symbol" pitchFamily="18" charset="2"/>
              <a:buChar char="©"/>
            </a:pPr>
            <a:endParaRPr lang="en-US" sz="3200" dirty="0"/>
          </a:p>
        </p:txBody>
      </p:sp>
    </p:spTree>
    <p:extLst>
      <p:ext uri="{BB962C8B-B14F-4D97-AF65-F5344CB8AC3E}">
        <p14:creationId xmlns:p14="http://schemas.microsoft.com/office/powerpoint/2010/main" val="1570263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DCM</a:t>
            </a:r>
            <a:endParaRPr lang="en-US" dirty="0"/>
          </a:p>
        </p:txBody>
      </p:sp>
      <p:sp>
        <p:nvSpPr>
          <p:cNvPr id="3" name="Text Placeholder 2"/>
          <p:cNvSpPr>
            <a:spLocks noGrp="1"/>
          </p:cNvSpPr>
          <p:nvPr>
            <p:ph type="body" idx="1"/>
          </p:nvPr>
        </p:nvSpPr>
        <p:spPr>
          <a:xfrm>
            <a:off x="6400800" y="1905001"/>
            <a:ext cx="4040188" cy="715355"/>
          </a:xfrm>
        </p:spPr>
        <p:txBody>
          <a:bodyPr/>
          <a:lstStyle/>
          <a:p>
            <a:r>
              <a:rPr lang="en-US" dirty="0" smtClean="0"/>
              <a:t>Clinical Features</a:t>
            </a:r>
            <a:endParaRPr lang="en-US" dirty="0"/>
          </a:p>
        </p:txBody>
      </p:sp>
      <p:pic>
        <p:nvPicPr>
          <p:cNvPr id="7" name="Content Placeholder 6" descr="images.jpg"/>
          <p:cNvPicPr>
            <a:picLocks noGrp="1" noChangeAspect="1"/>
          </p:cNvPicPr>
          <p:nvPr>
            <p:ph sz="half" idx="2"/>
          </p:nvPr>
        </p:nvPicPr>
        <p:blipFill>
          <a:blip r:embed="rId2" cstate="print"/>
          <a:stretch>
            <a:fillRect/>
          </a:stretch>
        </p:blipFill>
        <p:spPr>
          <a:xfrm>
            <a:off x="6400800" y="2033516"/>
            <a:ext cx="5065443" cy="4070445"/>
          </a:xfrm>
        </p:spPr>
      </p:pic>
      <p:pic>
        <p:nvPicPr>
          <p:cNvPr id="8" name="Content Placeholder 7" descr="DCM.jpg"/>
          <p:cNvPicPr>
            <a:picLocks noGrp="1" noChangeAspect="1"/>
          </p:cNvPicPr>
          <p:nvPr>
            <p:ph sz="quarter" idx="4"/>
          </p:nvPr>
        </p:nvPicPr>
        <p:blipFill>
          <a:blip r:embed="rId3" cstate="print"/>
          <a:stretch>
            <a:fillRect/>
          </a:stretch>
        </p:blipFill>
        <p:spPr>
          <a:xfrm>
            <a:off x="186268" y="1905001"/>
            <a:ext cx="5681132" cy="4648199"/>
          </a:xfrm>
        </p:spPr>
      </p:pic>
    </p:spTree>
    <p:extLst>
      <p:ext uri="{BB962C8B-B14F-4D97-AF65-F5344CB8AC3E}">
        <p14:creationId xmlns:p14="http://schemas.microsoft.com/office/powerpoint/2010/main" val="37722994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63138" y="0"/>
            <a:ext cx="7772400" cy="1143000"/>
          </a:xfrm>
        </p:spPr>
        <p:txBody>
          <a:bodyPr/>
          <a:lstStyle/>
          <a:p>
            <a:r>
              <a:rPr lang="en-US" sz="4800" b="1" dirty="0"/>
              <a:t>Cardiomyopathies</a:t>
            </a:r>
            <a:endParaRPr lang="en-US" dirty="0" smtClean="0"/>
          </a:p>
        </p:txBody>
      </p:sp>
      <p:pic>
        <p:nvPicPr>
          <p:cNvPr id="8195" name="Picture 3" descr="D:\Wexler\Cardio hmd\anatomiccard.GIF"/>
          <p:cNvPicPr>
            <a:picLocks noChangeAspect="1" noChangeArrowheads="1"/>
          </p:cNvPicPr>
          <p:nvPr/>
        </p:nvPicPr>
        <p:blipFill>
          <a:blip r:embed="rId2" cstate="print">
            <a:lum contrast="6000"/>
          </a:blip>
          <a:srcRect/>
          <a:stretch>
            <a:fillRect/>
          </a:stretch>
        </p:blipFill>
        <p:spPr bwMode="auto">
          <a:xfrm>
            <a:off x="3330053" y="847373"/>
            <a:ext cx="6073253" cy="5782027"/>
          </a:xfrm>
          <a:prstGeom prst="rect">
            <a:avLst/>
          </a:prstGeom>
          <a:noFill/>
          <a:ln w="9525">
            <a:noFill/>
            <a:miter lim="800000"/>
            <a:headEnd/>
            <a:tailEnd/>
          </a:ln>
        </p:spPr>
      </p:pic>
    </p:spTree>
    <p:extLst>
      <p:ext uri="{BB962C8B-B14F-4D97-AF65-F5344CB8AC3E}">
        <p14:creationId xmlns:p14="http://schemas.microsoft.com/office/powerpoint/2010/main" val="2564232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2209800" y="0"/>
            <a:ext cx="7772400" cy="1295400"/>
          </a:xfrm>
        </p:spPr>
        <p:txBody>
          <a:bodyPr/>
          <a:lstStyle/>
          <a:p>
            <a:r>
              <a:rPr lang="en-US" b="1" dirty="0" smtClean="0"/>
              <a:t>Systolic heart failure</a:t>
            </a:r>
            <a:endParaRPr lang="en-US" dirty="0" smtClean="0"/>
          </a:p>
        </p:txBody>
      </p:sp>
      <p:pic>
        <p:nvPicPr>
          <p:cNvPr id="9219" name="Picture 1027" descr="D:\Wexler\Cardio hmd\dilated.GIF"/>
          <p:cNvPicPr>
            <a:picLocks noChangeAspect="1" noChangeArrowheads="1"/>
          </p:cNvPicPr>
          <p:nvPr/>
        </p:nvPicPr>
        <p:blipFill>
          <a:blip r:embed="rId2" cstate="print"/>
          <a:srcRect/>
          <a:stretch>
            <a:fillRect/>
          </a:stretch>
        </p:blipFill>
        <p:spPr bwMode="auto">
          <a:xfrm>
            <a:off x="232012" y="986503"/>
            <a:ext cx="10959152" cy="5642897"/>
          </a:xfrm>
          <a:prstGeom prst="rect">
            <a:avLst/>
          </a:prstGeom>
          <a:noFill/>
          <a:ln w="9525">
            <a:noFill/>
            <a:miter lim="800000"/>
            <a:headEnd/>
            <a:tailEnd/>
          </a:ln>
        </p:spPr>
      </p:pic>
    </p:spTree>
    <p:extLst>
      <p:ext uri="{BB962C8B-B14F-4D97-AF65-F5344CB8AC3E}">
        <p14:creationId xmlns:p14="http://schemas.microsoft.com/office/powerpoint/2010/main" val="4429853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828800" y="457200"/>
            <a:ext cx="8153400" cy="1066800"/>
          </a:xfrm>
        </p:spPr>
        <p:txBody>
          <a:bodyPr>
            <a:normAutofit/>
          </a:bodyPr>
          <a:lstStyle/>
          <a:p>
            <a:r>
              <a:rPr lang="en-US" b="1" dirty="0" smtClean="0"/>
              <a:t>Etiology of dilated </a:t>
            </a:r>
            <a:r>
              <a:rPr lang="en-US" b="1" dirty="0" err="1" smtClean="0"/>
              <a:t>cardiomyopathy</a:t>
            </a:r>
            <a:endParaRPr lang="en-US" b="1" dirty="0" smtClean="0"/>
          </a:p>
        </p:txBody>
      </p:sp>
      <p:sp>
        <p:nvSpPr>
          <p:cNvPr id="10243" name="Rectangle 3"/>
          <p:cNvSpPr>
            <a:spLocks noGrp="1" noChangeArrowheads="1"/>
          </p:cNvSpPr>
          <p:nvPr>
            <p:ph idx="1"/>
          </p:nvPr>
        </p:nvSpPr>
        <p:spPr>
          <a:xfrm>
            <a:off x="0" y="1351128"/>
            <a:ext cx="9906000" cy="5049672"/>
          </a:xfrm>
        </p:spPr>
        <p:txBody>
          <a:bodyPr/>
          <a:lstStyle/>
          <a:p>
            <a:pPr marL="457200" lvl="1" indent="0">
              <a:buClr>
                <a:srgbClr val="FF0066"/>
              </a:buClr>
              <a:buNone/>
            </a:pPr>
            <a:r>
              <a:rPr lang="en-US" sz="3200" dirty="0"/>
              <a:t>Idiopathic</a:t>
            </a:r>
          </a:p>
          <a:p>
            <a:pPr marL="457200" lvl="1" indent="0">
              <a:buClr>
                <a:srgbClr val="FF0066"/>
              </a:buClr>
              <a:buNone/>
            </a:pPr>
            <a:r>
              <a:rPr lang="en-US" sz="3200" dirty="0"/>
              <a:t>Familial/genetic</a:t>
            </a:r>
          </a:p>
          <a:p>
            <a:pPr marL="457200" lvl="1" indent="0">
              <a:buClr>
                <a:srgbClr val="FF0066"/>
              </a:buClr>
              <a:buNone/>
            </a:pPr>
            <a:r>
              <a:rPr lang="en-US" sz="3200" dirty="0"/>
              <a:t>Viral/other infectious agents (HIV)</a:t>
            </a:r>
          </a:p>
          <a:p>
            <a:pPr marL="457200" lvl="1" indent="0">
              <a:buClr>
                <a:srgbClr val="FF0066"/>
              </a:buClr>
              <a:buNone/>
            </a:pPr>
            <a:r>
              <a:rPr lang="en-US" sz="3200" dirty="0"/>
              <a:t>Immune/autoimmune</a:t>
            </a:r>
          </a:p>
          <a:p>
            <a:pPr marL="457200" lvl="1" indent="0">
              <a:lnSpc>
                <a:spcPct val="85000"/>
              </a:lnSpc>
              <a:buClr>
                <a:srgbClr val="FF0066"/>
              </a:buClr>
              <a:buNone/>
            </a:pPr>
            <a:r>
              <a:rPr lang="en-US" sz="3200" dirty="0"/>
              <a:t>Alcoholic/toxic (cocaine, chemotherapeutic drugs)</a:t>
            </a:r>
          </a:p>
          <a:p>
            <a:pPr marL="457200" lvl="1" indent="0">
              <a:lnSpc>
                <a:spcPct val="85000"/>
              </a:lnSpc>
              <a:buClr>
                <a:srgbClr val="FF0066"/>
              </a:buClr>
              <a:buNone/>
            </a:pPr>
            <a:r>
              <a:rPr lang="en-US" sz="3200" dirty="0"/>
              <a:t>Infiltrative (</a:t>
            </a:r>
            <a:r>
              <a:rPr lang="en-US" sz="3200" dirty="0" err="1"/>
              <a:t>hemochromatosis</a:t>
            </a:r>
            <a:r>
              <a:rPr lang="en-US" sz="3200" dirty="0"/>
              <a:t>, </a:t>
            </a:r>
            <a:r>
              <a:rPr lang="en-US" sz="3200" dirty="0" err="1"/>
              <a:t>sarcoidosis</a:t>
            </a:r>
            <a:r>
              <a:rPr lang="en-US" sz="3200" dirty="0"/>
              <a:t>, </a:t>
            </a:r>
            <a:r>
              <a:rPr lang="en-US" sz="3200" dirty="0" err="1"/>
              <a:t>amyloidosis</a:t>
            </a:r>
            <a:r>
              <a:rPr lang="en-US" sz="3200" dirty="0"/>
              <a:t>)</a:t>
            </a:r>
          </a:p>
          <a:p>
            <a:pPr marL="457200" lvl="1" indent="0">
              <a:buClr>
                <a:srgbClr val="FF0066"/>
              </a:buClr>
              <a:buNone/>
            </a:pPr>
            <a:r>
              <a:rPr lang="en-US" sz="3200" dirty="0"/>
              <a:t>Post partum</a:t>
            </a:r>
          </a:p>
          <a:p>
            <a:pPr>
              <a:buClr>
                <a:srgbClr val="FF0066"/>
              </a:buClr>
              <a:buFont typeface="Symbol" pitchFamily="18" charset="2"/>
              <a:buChar char="©"/>
            </a:pPr>
            <a:endParaRPr lang="en-US" dirty="0" smtClean="0">
              <a:solidFill>
                <a:schemeClr val="bg1"/>
              </a:solidFill>
            </a:endParaRPr>
          </a:p>
        </p:txBody>
      </p:sp>
    </p:spTree>
    <p:extLst>
      <p:ext uri="{BB962C8B-B14F-4D97-AF65-F5344CB8AC3E}">
        <p14:creationId xmlns:p14="http://schemas.microsoft.com/office/powerpoint/2010/main" val="3528031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0" y="533400"/>
            <a:ext cx="8839200" cy="990600"/>
          </a:xfrm>
        </p:spPr>
        <p:txBody>
          <a:bodyPr>
            <a:noAutofit/>
          </a:bodyPr>
          <a:lstStyle/>
          <a:p>
            <a:r>
              <a:rPr lang="en-US" sz="3200" b="1" dirty="0">
                <a:solidFill>
                  <a:srgbClr val="FFFF00"/>
                </a:solidFill>
              </a:rPr>
              <a:t>    </a:t>
            </a:r>
            <a:r>
              <a:rPr lang="en-US" sz="3200" b="1" dirty="0"/>
              <a:t>Natural History of Dilated Cardiomyopathy</a:t>
            </a:r>
          </a:p>
        </p:txBody>
      </p:sp>
      <p:sp>
        <p:nvSpPr>
          <p:cNvPr id="11267" name="Rectangle 3"/>
          <p:cNvSpPr>
            <a:spLocks noGrp="1" noChangeArrowheads="1"/>
          </p:cNvSpPr>
          <p:nvPr>
            <p:ph idx="1"/>
          </p:nvPr>
        </p:nvSpPr>
        <p:spPr>
          <a:xfrm>
            <a:off x="341194" y="1524000"/>
            <a:ext cx="10727140" cy="4953000"/>
          </a:xfrm>
        </p:spPr>
        <p:txBody>
          <a:bodyPr>
            <a:normAutofit/>
          </a:bodyPr>
          <a:lstStyle/>
          <a:p>
            <a:pPr marL="457200" lvl="1" indent="0">
              <a:buClr>
                <a:srgbClr val="FF0066"/>
              </a:buClr>
              <a:buNone/>
            </a:pPr>
            <a:r>
              <a:rPr lang="en-US" sz="3200" dirty="0"/>
              <a:t>Congestive heart failure</a:t>
            </a:r>
          </a:p>
          <a:p>
            <a:pPr marL="457200" lvl="1" indent="0">
              <a:buClr>
                <a:srgbClr val="FF0066"/>
              </a:buClr>
              <a:buNone/>
            </a:pPr>
            <a:r>
              <a:rPr lang="en-US" sz="3200" dirty="0"/>
              <a:t>Arrhythmias (</a:t>
            </a:r>
            <a:r>
              <a:rPr lang="en-US" sz="3200" dirty="0" smtClean="0"/>
              <a:t>A fib</a:t>
            </a:r>
            <a:r>
              <a:rPr lang="en-US" sz="3200" dirty="0"/>
              <a:t>, VT)</a:t>
            </a:r>
          </a:p>
          <a:p>
            <a:pPr marL="457200" lvl="1" indent="0">
              <a:buClr>
                <a:srgbClr val="FF0066"/>
              </a:buClr>
              <a:buNone/>
            </a:pPr>
            <a:r>
              <a:rPr lang="en-US" sz="3200" dirty="0"/>
              <a:t>Sudden death</a:t>
            </a:r>
          </a:p>
          <a:p>
            <a:pPr marL="457200" lvl="1" indent="0">
              <a:buClr>
                <a:srgbClr val="FF0066"/>
              </a:buClr>
              <a:buNone/>
            </a:pPr>
            <a:r>
              <a:rPr lang="en-US" sz="3200" dirty="0" err="1"/>
              <a:t>Thromboembolism</a:t>
            </a:r>
            <a:endParaRPr lang="en-US" sz="3200" dirty="0"/>
          </a:p>
          <a:p>
            <a:pPr marL="457200" lvl="1" indent="0">
              <a:buClr>
                <a:srgbClr val="FF0066"/>
              </a:buClr>
              <a:buNone/>
            </a:pPr>
            <a:r>
              <a:rPr lang="en-US" sz="3200" dirty="0"/>
              <a:t>Chest pain</a:t>
            </a:r>
          </a:p>
        </p:txBody>
      </p:sp>
    </p:spTree>
    <p:extLst>
      <p:ext uri="{BB962C8B-B14F-4D97-AF65-F5344CB8AC3E}">
        <p14:creationId xmlns:p14="http://schemas.microsoft.com/office/powerpoint/2010/main" val="2779971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828800" y="0"/>
            <a:ext cx="8534400" cy="1371600"/>
          </a:xfrm>
        </p:spPr>
        <p:txBody>
          <a:bodyPr>
            <a:normAutofit/>
          </a:bodyPr>
          <a:lstStyle/>
          <a:p>
            <a:r>
              <a:rPr lang="en-US" sz="4000" b="1" dirty="0"/>
              <a:t>Diagnosis of Dilated Cardiomyopathy</a:t>
            </a:r>
          </a:p>
        </p:txBody>
      </p:sp>
      <p:sp>
        <p:nvSpPr>
          <p:cNvPr id="12291" name="Rectangle 3"/>
          <p:cNvSpPr>
            <a:spLocks noGrp="1" noChangeArrowheads="1"/>
          </p:cNvSpPr>
          <p:nvPr>
            <p:ph idx="1"/>
          </p:nvPr>
        </p:nvSpPr>
        <p:spPr>
          <a:xfrm>
            <a:off x="586854" y="1569493"/>
            <a:ext cx="9623946" cy="4526507"/>
          </a:xfrm>
        </p:spPr>
        <p:txBody>
          <a:bodyPr/>
          <a:lstStyle/>
          <a:p>
            <a:pPr>
              <a:buFontTx/>
              <a:buNone/>
            </a:pPr>
            <a:r>
              <a:rPr lang="en-US" dirty="0" smtClean="0">
                <a:solidFill>
                  <a:schemeClr val="bg1"/>
                </a:solidFill>
              </a:rPr>
              <a:t>	</a:t>
            </a:r>
            <a:endParaRPr lang="en-US" b="1" dirty="0" smtClean="0">
              <a:solidFill>
                <a:schemeClr val="bg1"/>
              </a:solidFill>
            </a:endParaRPr>
          </a:p>
          <a:p>
            <a:pPr marL="457200" lvl="1" indent="0">
              <a:buClr>
                <a:srgbClr val="FF0066"/>
              </a:buClr>
              <a:buNone/>
            </a:pPr>
            <a:r>
              <a:rPr lang="en-US" sz="3200" dirty="0"/>
              <a:t>Exclude other causes of contractile failure</a:t>
            </a:r>
          </a:p>
          <a:p>
            <a:pPr marL="457200" lvl="1" indent="0">
              <a:buClr>
                <a:srgbClr val="FF0066"/>
              </a:buClr>
              <a:buNone/>
            </a:pPr>
            <a:r>
              <a:rPr lang="en-US" sz="3200" dirty="0"/>
              <a:t>	(HTN, CAD, </a:t>
            </a:r>
            <a:r>
              <a:rPr lang="en-US" sz="3200" dirty="0" err="1"/>
              <a:t>valvular</a:t>
            </a:r>
            <a:r>
              <a:rPr lang="en-US" sz="3200" dirty="0"/>
              <a:t> disease).</a:t>
            </a:r>
          </a:p>
          <a:p>
            <a:pPr marL="457200" lvl="1" indent="0">
              <a:buClr>
                <a:srgbClr val="FF0066"/>
              </a:buClr>
              <a:buNone/>
            </a:pPr>
            <a:endParaRPr lang="en-US" sz="3200" dirty="0"/>
          </a:p>
          <a:p>
            <a:pPr marL="457200" lvl="1" indent="0">
              <a:buClr>
                <a:srgbClr val="FF0066"/>
              </a:buClr>
              <a:buNone/>
            </a:pPr>
            <a:r>
              <a:rPr lang="en-US" sz="3200" dirty="0"/>
              <a:t>Test for specific etiologies</a:t>
            </a:r>
          </a:p>
          <a:p>
            <a:pPr marL="457200" lvl="1" indent="0">
              <a:buClr>
                <a:srgbClr val="FF0066"/>
              </a:buClr>
              <a:buNone/>
            </a:pPr>
            <a:endParaRPr lang="en-US" sz="3200" dirty="0"/>
          </a:p>
          <a:p>
            <a:pPr marL="457200" lvl="1" indent="0">
              <a:buClr>
                <a:srgbClr val="FF0066"/>
              </a:buClr>
              <a:buNone/>
            </a:pPr>
            <a:r>
              <a:rPr lang="en-US" sz="3200" dirty="0"/>
              <a:t>?</a:t>
            </a:r>
            <a:r>
              <a:rPr lang="en-US" sz="3200" dirty="0" err="1"/>
              <a:t>Percutaneous</a:t>
            </a:r>
            <a:r>
              <a:rPr lang="en-US" sz="3200" dirty="0"/>
              <a:t> </a:t>
            </a:r>
            <a:r>
              <a:rPr lang="en-US" sz="3200" dirty="0" err="1"/>
              <a:t>endomyocardial</a:t>
            </a:r>
            <a:r>
              <a:rPr lang="en-US" sz="3200" dirty="0"/>
              <a:t> biopsy</a:t>
            </a:r>
          </a:p>
        </p:txBody>
      </p:sp>
    </p:spTree>
    <p:extLst>
      <p:ext uri="{BB962C8B-B14F-4D97-AF65-F5344CB8AC3E}">
        <p14:creationId xmlns:p14="http://schemas.microsoft.com/office/powerpoint/2010/main" val="735357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Myocarditis</a:t>
            </a:r>
            <a:r>
              <a:rPr lang="en-US" sz="4000" b="1" dirty="0" smtClean="0"/>
              <a:t/>
            </a:r>
            <a:br>
              <a:rPr lang="en-US" sz="4000" b="1" dirty="0" smtClean="0"/>
            </a:br>
            <a:endParaRPr lang="en-US" dirty="0"/>
          </a:p>
        </p:txBody>
      </p:sp>
      <p:sp>
        <p:nvSpPr>
          <p:cNvPr id="3" name="Content Placeholder 2"/>
          <p:cNvSpPr>
            <a:spLocks noGrp="1"/>
          </p:cNvSpPr>
          <p:nvPr>
            <p:ph idx="1"/>
          </p:nvPr>
        </p:nvSpPr>
        <p:spPr/>
        <p:txBody>
          <a:bodyPr/>
          <a:lstStyle/>
          <a:p>
            <a:r>
              <a:rPr lang="en-US" dirty="0" smtClean="0"/>
              <a:t>This is an acute inflammatory condition that can have an infectious, toxic or autoimmune </a:t>
            </a:r>
            <a:r>
              <a:rPr lang="en-US" dirty="0" err="1" smtClean="0"/>
              <a:t>aetiology</a:t>
            </a:r>
            <a:r>
              <a:rPr lang="en-US" dirty="0" smtClean="0"/>
              <a:t>. </a:t>
            </a:r>
          </a:p>
          <a:p>
            <a:endParaRPr lang="ar-JO" dirty="0" smtClean="0"/>
          </a:p>
          <a:p>
            <a:r>
              <a:rPr lang="en-US" dirty="0" smtClean="0"/>
              <a:t>Viral infections are the most common causes</a:t>
            </a:r>
          </a:p>
          <a:p>
            <a:pPr marL="68580" indent="0">
              <a:buNone/>
            </a:pPr>
            <a:r>
              <a:rPr lang="en-US" dirty="0" smtClean="0"/>
              <a:t>            Coxsackie (35 cases per 1000 infections)</a:t>
            </a:r>
          </a:p>
          <a:p>
            <a:pPr marL="68580" indent="0">
              <a:buNone/>
            </a:pPr>
            <a:r>
              <a:rPr lang="en-US" dirty="0" smtClean="0"/>
              <a:t>            influenza A and B (25 cases per 1000 infections) viruses.</a:t>
            </a:r>
          </a:p>
          <a:p>
            <a:endParaRPr lang="en-US" dirty="0"/>
          </a:p>
        </p:txBody>
      </p:sp>
    </p:spTree>
    <p:extLst>
      <p:ext uri="{BB962C8B-B14F-4D97-AF65-F5344CB8AC3E}">
        <p14:creationId xmlns:p14="http://schemas.microsoft.com/office/powerpoint/2010/main" val="36161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81200" y="76200"/>
            <a:ext cx="8382000" cy="1295400"/>
          </a:xfrm>
        </p:spPr>
        <p:txBody>
          <a:bodyPr>
            <a:noAutofit/>
          </a:bodyPr>
          <a:lstStyle/>
          <a:p>
            <a:r>
              <a:rPr lang="en-US" sz="3200" b="1" dirty="0"/>
              <a:t>Goals of Therapy in Dilated Cardiomyopathy</a:t>
            </a:r>
          </a:p>
        </p:txBody>
      </p:sp>
      <p:sp>
        <p:nvSpPr>
          <p:cNvPr id="13315" name="Rectangle 3"/>
          <p:cNvSpPr>
            <a:spLocks noGrp="1" noChangeArrowheads="1"/>
          </p:cNvSpPr>
          <p:nvPr>
            <p:ph idx="1"/>
          </p:nvPr>
        </p:nvSpPr>
        <p:spPr>
          <a:xfrm>
            <a:off x="723331" y="1610436"/>
            <a:ext cx="9258869" cy="4256964"/>
          </a:xfrm>
        </p:spPr>
        <p:txBody>
          <a:bodyPr>
            <a:normAutofit/>
          </a:bodyPr>
          <a:lstStyle/>
          <a:p>
            <a:pPr marL="0" indent="0">
              <a:buClr>
                <a:srgbClr val="FF0066"/>
              </a:buClr>
              <a:buNone/>
            </a:pPr>
            <a:r>
              <a:rPr lang="en-US" sz="3200" dirty="0"/>
              <a:t>Alleviate symptoms of </a:t>
            </a:r>
            <a:r>
              <a:rPr lang="en-US" sz="3200" dirty="0" err="1"/>
              <a:t>dyspnea</a:t>
            </a:r>
            <a:endParaRPr lang="en-US" sz="3200" dirty="0"/>
          </a:p>
          <a:p>
            <a:pPr marL="0" indent="0">
              <a:buClr>
                <a:srgbClr val="FF0066"/>
              </a:buClr>
              <a:buNone/>
            </a:pPr>
            <a:r>
              <a:rPr lang="en-US" sz="3200" dirty="0"/>
              <a:t>Improve exercise tolerance</a:t>
            </a:r>
          </a:p>
          <a:p>
            <a:pPr marL="0" indent="0">
              <a:buClr>
                <a:srgbClr val="FF0066"/>
              </a:buClr>
              <a:buNone/>
            </a:pPr>
            <a:r>
              <a:rPr lang="en-US" sz="3200" dirty="0"/>
              <a:t>Prevent progressive cardiac dilation (remodeling)</a:t>
            </a:r>
          </a:p>
          <a:p>
            <a:pPr marL="0" indent="0">
              <a:buClr>
                <a:srgbClr val="FF0066"/>
              </a:buClr>
              <a:buNone/>
            </a:pPr>
            <a:r>
              <a:rPr lang="en-US" sz="3200" dirty="0"/>
              <a:t>Prolong survival</a:t>
            </a:r>
          </a:p>
          <a:p>
            <a:pPr>
              <a:buClr>
                <a:srgbClr val="FF0066"/>
              </a:buClr>
              <a:buNone/>
            </a:pPr>
            <a:endParaRPr lang="en-US" sz="3200" dirty="0"/>
          </a:p>
          <a:p>
            <a:pPr>
              <a:buClr>
                <a:srgbClr val="FF0066"/>
              </a:buClr>
              <a:buNone/>
            </a:pPr>
            <a:r>
              <a:rPr lang="en-US" sz="3200" dirty="0"/>
              <a:t>Diuretics, ACE-I, ARB, BB, </a:t>
            </a:r>
            <a:r>
              <a:rPr lang="en-US" sz="3200" dirty="0" err="1"/>
              <a:t>Digoxine</a:t>
            </a:r>
            <a:r>
              <a:rPr lang="en-US" sz="3200" dirty="0"/>
              <a:t>, </a:t>
            </a:r>
            <a:r>
              <a:rPr lang="en-US" sz="3200" dirty="0" err="1"/>
              <a:t>Aldactone</a:t>
            </a:r>
            <a:r>
              <a:rPr lang="en-US" sz="3200" dirty="0"/>
              <a:t>, ….</a:t>
            </a:r>
          </a:p>
          <a:p>
            <a:pPr>
              <a:buClr>
                <a:srgbClr val="FF0066"/>
              </a:buClr>
              <a:buFont typeface="Symbol" pitchFamily="18" charset="2"/>
              <a:buChar char="©"/>
            </a:pPr>
            <a:endParaRPr lang="en-US" i="1" dirty="0" smtClean="0">
              <a:solidFill>
                <a:schemeClr val="bg1"/>
              </a:solidFill>
            </a:endParaRPr>
          </a:p>
        </p:txBody>
      </p:sp>
    </p:spTree>
    <p:extLst>
      <p:ext uri="{BB962C8B-B14F-4D97-AF65-F5344CB8AC3E}">
        <p14:creationId xmlns:p14="http://schemas.microsoft.com/office/powerpoint/2010/main" val="37058264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382137" y="1351128"/>
            <a:ext cx="11177517" cy="5887872"/>
          </a:xfrm>
        </p:spPr>
        <p:txBody>
          <a:bodyPr>
            <a:normAutofit/>
          </a:bodyPr>
          <a:lstStyle/>
          <a:p>
            <a:pPr>
              <a:lnSpc>
                <a:spcPct val="95000"/>
              </a:lnSpc>
              <a:buClr>
                <a:srgbClr val="FFFF00"/>
              </a:buClr>
              <a:buFontTx/>
              <a:buNone/>
            </a:pPr>
            <a:r>
              <a:rPr lang="en-US" dirty="0" smtClean="0">
                <a:solidFill>
                  <a:srgbClr val="002060"/>
                </a:solidFill>
                <a:latin typeface="+mj-lt"/>
              </a:rPr>
              <a:t>	</a:t>
            </a:r>
            <a:r>
              <a:rPr lang="en-US" sz="3200" b="1" dirty="0" smtClean="0">
                <a:latin typeface="+mj-lt"/>
              </a:rPr>
              <a:t>A 20 year old college man collapses on the basketball court during practice. </a:t>
            </a:r>
          </a:p>
          <a:p>
            <a:pPr>
              <a:lnSpc>
                <a:spcPct val="95000"/>
              </a:lnSpc>
              <a:buClr>
                <a:srgbClr val="FFFF00"/>
              </a:buClr>
              <a:buFontTx/>
              <a:buNone/>
            </a:pPr>
            <a:r>
              <a:rPr lang="en-US" sz="3200" b="1" dirty="0" smtClean="0">
                <a:latin typeface="+mj-lt"/>
              </a:rPr>
              <a:t>    Despite prompt by stander initiated CPR and the arrival of paramedics within 4 minutes, multiple attempts at defibrillation and prolonged ACLS are unsuccessful  and he is  pronounced dead at a nearby hospital.  </a:t>
            </a:r>
          </a:p>
          <a:p>
            <a:pPr>
              <a:lnSpc>
                <a:spcPct val="95000"/>
              </a:lnSpc>
              <a:buClr>
                <a:srgbClr val="FFFF00"/>
              </a:buClr>
              <a:buFontTx/>
              <a:buNone/>
            </a:pPr>
            <a:r>
              <a:rPr lang="en-US" sz="3200" b="1" dirty="0" smtClean="0">
                <a:latin typeface="+mj-lt"/>
              </a:rPr>
              <a:t>    He has no history of ill health, syncope or dizzy spells and never used illicit drugs.  </a:t>
            </a:r>
          </a:p>
          <a:p>
            <a:pPr>
              <a:lnSpc>
                <a:spcPct val="95000"/>
              </a:lnSpc>
              <a:buClr>
                <a:srgbClr val="FFFF00"/>
              </a:buClr>
              <a:buFontTx/>
              <a:buNone/>
            </a:pPr>
            <a:endParaRPr lang="en-US" sz="3200" b="1" dirty="0" smtClean="0">
              <a:latin typeface="+mj-lt"/>
            </a:endParaRPr>
          </a:p>
          <a:p>
            <a:pPr>
              <a:lnSpc>
                <a:spcPct val="95000"/>
              </a:lnSpc>
              <a:buClr>
                <a:srgbClr val="FFFF00"/>
              </a:buClr>
              <a:buFontTx/>
              <a:buNone/>
            </a:pPr>
            <a:r>
              <a:rPr lang="en-US" sz="3200" b="1" dirty="0" smtClean="0">
                <a:latin typeface="+mj-lt"/>
              </a:rPr>
              <a:t>    What is his autopsy likely to show? 	</a:t>
            </a:r>
            <a:r>
              <a:rPr lang="en-US" sz="3200" b="1" dirty="0" smtClean="0"/>
              <a:t>										</a:t>
            </a:r>
          </a:p>
          <a:p>
            <a:pPr>
              <a:buClr>
                <a:srgbClr val="FFFF00"/>
              </a:buClr>
              <a:buFontTx/>
              <a:buNone/>
            </a:pPr>
            <a:endParaRPr lang="en-US" b="1" dirty="0" smtClean="0">
              <a:solidFill>
                <a:srgbClr val="FFFF00"/>
              </a:solidFill>
            </a:endParaRPr>
          </a:p>
        </p:txBody>
      </p:sp>
      <p:sp>
        <p:nvSpPr>
          <p:cNvPr id="4" name="Rectangle 3"/>
          <p:cNvSpPr/>
          <p:nvPr/>
        </p:nvSpPr>
        <p:spPr>
          <a:xfrm>
            <a:off x="5067300" y="100085"/>
            <a:ext cx="1905000" cy="920252"/>
          </a:xfrm>
          <a:prstGeom prst="rect">
            <a:avLst/>
          </a:prstGeom>
        </p:spPr>
        <p:txBody>
          <a:bodyPr wrap="square">
            <a:spAutoFit/>
          </a:bodyPr>
          <a:lstStyle/>
          <a:p>
            <a:pPr>
              <a:lnSpc>
                <a:spcPct val="150000"/>
              </a:lnSpc>
              <a:buClr>
                <a:srgbClr val="FFFF00"/>
              </a:buClr>
              <a:buFontTx/>
              <a:buNone/>
            </a:pPr>
            <a:r>
              <a:rPr lang="en-US" sz="4000" b="1" dirty="0"/>
              <a:t>Case</a:t>
            </a:r>
            <a:endParaRPr lang="en-US" sz="3200" b="1" dirty="0"/>
          </a:p>
        </p:txBody>
      </p:sp>
    </p:spTree>
    <p:extLst>
      <p:ext uri="{BB962C8B-B14F-4D97-AF65-F5344CB8AC3E}">
        <p14:creationId xmlns:p14="http://schemas.microsoft.com/office/powerpoint/2010/main" val="26363344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Cardiac autopsy</a:t>
            </a:r>
            <a:endParaRPr lang="en-US" dirty="0"/>
          </a:p>
        </p:txBody>
      </p:sp>
      <p:pic>
        <p:nvPicPr>
          <p:cNvPr id="4" name="Content Placeholder 3" descr="HCM 1"/>
          <p:cNvPicPr>
            <a:picLocks noGrp="1" noChangeAspect="1" noChangeArrowheads="1"/>
          </p:cNvPicPr>
          <p:nvPr>
            <p:ph idx="1"/>
          </p:nvPr>
        </p:nvPicPr>
        <p:blipFill>
          <a:blip r:embed="rId2" cstate="print"/>
          <a:srcRect/>
          <a:stretch>
            <a:fillRect/>
          </a:stretch>
        </p:blipFill>
        <p:spPr bwMode="auto">
          <a:xfrm>
            <a:off x="2750662" y="1774826"/>
            <a:ext cx="6690676" cy="4625975"/>
          </a:xfrm>
          <a:prstGeom prst="rect">
            <a:avLst/>
          </a:prstGeom>
          <a:noFill/>
          <a:ln w="9525">
            <a:noFill/>
            <a:miter lim="800000"/>
            <a:headEnd/>
            <a:tailEnd/>
          </a:ln>
          <a:effectLst/>
        </p:spPr>
      </p:pic>
    </p:spTree>
    <p:extLst>
      <p:ext uri="{BB962C8B-B14F-4D97-AF65-F5344CB8AC3E}">
        <p14:creationId xmlns:p14="http://schemas.microsoft.com/office/powerpoint/2010/main" val="16594450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a:xfrm>
            <a:off x="2209800" y="304800"/>
            <a:ext cx="7772400" cy="1143000"/>
          </a:xfrm>
        </p:spPr>
        <p:txBody>
          <a:bodyPr/>
          <a:lstStyle/>
          <a:p>
            <a:r>
              <a:rPr lang="en-US" sz="4800" b="1" dirty="0"/>
              <a:t>Types of Hypertrophic  CM</a:t>
            </a:r>
            <a:endParaRPr lang="en-US" dirty="0" smtClean="0"/>
          </a:p>
        </p:txBody>
      </p:sp>
      <p:pic>
        <p:nvPicPr>
          <p:cNvPr id="4" name="Picture 4" descr="HCM 2"/>
          <p:cNvPicPr>
            <a:picLocks noChangeAspect="1" noChangeArrowheads="1"/>
          </p:cNvPicPr>
          <p:nvPr/>
        </p:nvPicPr>
        <p:blipFill>
          <a:blip r:embed="rId2" cstate="print"/>
          <a:srcRect/>
          <a:stretch>
            <a:fillRect/>
          </a:stretch>
        </p:blipFill>
        <p:spPr bwMode="auto">
          <a:xfrm>
            <a:off x="2209800" y="1752601"/>
            <a:ext cx="7620000" cy="4727575"/>
          </a:xfrm>
          <a:prstGeom prst="rect">
            <a:avLst/>
          </a:prstGeom>
          <a:noFill/>
        </p:spPr>
      </p:pic>
    </p:spTree>
    <p:extLst>
      <p:ext uri="{BB962C8B-B14F-4D97-AF65-F5344CB8AC3E}">
        <p14:creationId xmlns:p14="http://schemas.microsoft.com/office/powerpoint/2010/main" val="244415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133600" y="304800"/>
            <a:ext cx="7772400" cy="1143000"/>
          </a:xfrm>
        </p:spPr>
        <p:txBody>
          <a:bodyPr>
            <a:normAutofit/>
          </a:bodyPr>
          <a:lstStyle/>
          <a:p>
            <a:r>
              <a:rPr lang="en-US" b="1" dirty="0" smtClean="0"/>
              <a:t>Hypertrophic Cardiomyopathy</a:t>
            </a:r>
          </a:p>
        </p:txBody>
      </p:sp>
      <p:sp>
        <p:nvSpPr>
          <p:cNvPr id="16387" name="Rectangle 3"/>
          <p:cNvSpPr>
            <a:spLocks noGrp="1" noChangeArrowheads="1"/>
          </p:cNvSpPr>
          <p:nvPr>
            <p:ph idx="1"/>
          </p:nvPr>
        </p:nvSpPr>
        <p:spPr>
          <a:xfrm>
            <a:off x="286603" y="1569493"/>
            <a:ext cx="8857397" cy="4145507"/>
          </a:xfrm>
        </p:spPr>
        <p:txBody>
          <a:bodyPr>
            <a:normAutofit/>
          </a:bodyPr>
          <a:lstStyle/>
          <a:p>
            <a:pPr>
              <a:lnSpc>
                <a:spcPct val="95000"/>
              </a:lnSpc>
              <a:spcAft>
                <a:spcPct val="25000"/>
              </a:spcAft>
              <a:buClr>
                <a:srgbClr val="FFFF00"/>
              </a:buClr>
              <a:buNone/>
            </a:pPr>
            <a:r>
              <a:rPr lang="en-US" sz="3200" b="1" dirty="0">
                <a:latin typeface="+mj-lt"/>
              </a:rPr>
              <a:t>Left ventricular hypertrophy</a:t>
            </a:r>
          </a:p>
          <a:p>
            <a:pPr>
              <a:lnSpc>
                <a:spcPct val="95000"/>
              </a:lnSpc>
              <a:spcAft>
                <a:spcPct val="25000"/>
              </a:spcAft>
              <a:buClr>
                <a:srgbClr val="FFFF00"/>
              </a:buClr>
              <a:buNone/>
            </a:pPr>
            <a:r>
              <a:rPr lang="en-US" sz="3200" b="1" dirty="0">
                <a:latin typeface="+mj-lt"/>
              </a:rPr>
              <a:t>Normal or supernormal contractile function</a:t>
            </a:r>
          </a:p>
          <a:p>
            <a:pPr>
              <a:lnSpc>
                <a:spcPct val="95000"/>
              </a:lnSpc>
              <a:spcAft>
                <a:spcPct val="25000"/>
              </a:spcAft>
              <a:buClr>
                <a:srgbClr val="FFFF00"/>
              </a:buClr>
              <a:buNone/>
            </a:pPr>
            <a:r>
              <a:rPr lang="en-US" sz="3200" b="1" dirty="0">
                <a:latin typeface="+mj-lt"/>
              </a:rPr>
              <a:t>Impaired diastolic function:  impaired diastolic relaxation and decreased LV compliance</a:t>
            </a:r>
          </a:p>
        </p:txBody>
      </p:sp>
    </p:spTree>
    <p:extLst>
      <p:ext uri="{BB962C8B-B14F-4D97-AF65-F5344CB8AC3E}">
        <p14:creationId xmlns:p14="http://schemas.microsoft.com/office/powerpoint/2010/main" val="1222218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676400" y="457200"/>
            <a:ext cx="8839200" cy="1143000"/>
          </a:xfrm>
        </p:spPr>
        <p:txBody>
          <a:bodyPr>
            <a:noAutofit/>
          </a:bodyPr>
          <a:lstStyle/>
          <a:p>
            <a:r>
              <a:rPr lang="en-US" sz="3200" b="1" dirty="0"/>
              <a:t>Natural History of Hypertrophic Cardiomyopathy</a:t>
            </a:r>
          </a:p>
        </p:txBody>
      </p:sp>
      <p:sp>
        <p:nvSpPr>
          <p:cNvPr id="18435" name="Rectangle 3"/>
          <p:cNvSpPr>
            <a:spLocks noGrp="1" noChangeArrowheads="1"/>
          </p:cNvSpPr>
          <p:nvPr>
            <p:ph idx="1"/>
          </p:nvPr>
        </p:nvSpPr>
        <p:spPr>
          <a:xfrm>
            <a:off x="832513" y="1828800"/>
            <a:ext cx="8616287" cy="4114800"/>
          </a:xfrm>
        </p:spPr>
        <p:txBody>
          <a:bodyPr>
            <a:normAutofit/>
          </a:bodyPr>
          <a:lstStyle/>
          <a:p>
            <a:pPr marL="0" indent="0">
              <a:buClr>
                <a:srgbClr val="FF0066"/>
              </a:buClr>
              <a:buNone/>
            </a:pPr>
            <a:r>
              <a:rPr lang="en-US" b="1" dirty="0" err="1">
                <a:latin typeface="+mj-lt"/>
              </a:rPr>
              <a:t>Dyspnea</a:t>
            </a:r>
            <a:r>
              <a:rPr lang="en-US" b="1" dirty="0">
                <a:latin typeface="+mj-lt"/>
              </a:rPr>
              <a:t> on exertion</a:t>
            </a:r>
          </a:p>
          <a:p>
            <a:pPr marL="0" indent="0">
              <a:buClr>
                <a:srgbClr val="FF0066"/>
              </a:buClr>
              <a:buNone/>
            </a:pPr>
            <a:r>
              <a:rPr lang="en-US" b="1" dirty="0">
                <a:latin typeface="+mj-lt"/>
              </a:rPr>
              <a:t>Chest pain</a:t>
            </a:r>
          </a:p>
          <a:p>
            <a:pPr marL="0" indent="0">
              <a:buClr>
                <a:srgbClr val="FF0066"/>
              </a:buClr>
              <a:buNone/>
            </a:pPr>
            <a:r>
              <a:rPr lang="en-US" b="1" dirty="0">
                <a:latin typeface="+mj-lt"/>
              </a:rPr>
              <a:t>Syncope</a:t>
            </a:r>
          </a:p>
          <a:p>
            <a:pPr marL="0" indent="0">
              <a:buClr>
                <a:srgbClr val="FF0066"/>
              </a:buClr>
              <a:buNone/>
            </a:pPr>
            <a:r>
              <a:rPr lang="en-US" b="1" dirty="0">
                <a:latin typeface="+mj-lt"/>
              </a:rPr>
              <a:t>Sudden death</a:t>
            </a:r>
          </a:p>
        </p:txBody>
      </p:sp>
    </p:spTree>
    <p:extLst>
      <p:ext uri="{BB962C8B-B14F-4D97-AF65-F5344CB8AC3E}">
        <p14:creationId xmlns:p14="http://schemas.microsoft.com/office/powerpoint/2010/main" val="38777988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05000" y="304800"/>
            <a:ext cx="8382000" cy="1143000"/>
          </a:xfrm>
        </p:spPr>
        <p:txBody>
          <a:bodyPr>
            <a:noAutofit/>
          </a:bodyPr>
          <a:lstStyle/>
          <a:p>
            <a:r>
              <a:rPr lang="en-US" sz="3200" b="1" dirty="0"/>
              <a:t>Etiology of Hypertrophic Cardiomyopathy</a:t>
            </a:r>
          </a:p>
        </p:txBody>
      </p:sp>
      <p:sp>
        <p:nvSpPr>
          <p:cNvPr id="19459" name="Rectangle 3"/>
          <p:cNvSpPr>
            <a:spLocks noGrp="1" noChangeArrowheads="1"/>
          </p:cNvSpPr>
          <p:nvPr>
            <p:ph idx="1"/>
          </p:nvPr>
        </p:nvSpPr>
        <p:spPr>
          <a:xfrm>
            <a:off x="150125" y="1447800"/>
            <a:ext cx="11641541" cy="5029200"/>
          </a:xfrm>
        </p:spPr>
        <p:txBody>
          <a:bodyPr>
            <a:normAutofit/>
          </a:bodyPr>
          <a:lstStyle/>
          <a:p>
            <a:pPr>
              <a:buFont typeface="Symbol" pitchFamily="18" charset="2"/>
              <a:buNone/>
            </a:pPr>
            <a:r>
              <a:rPr lang="en-US" sz="3200" b="1" dirty="0">
                <a:latin typeface="+mj-lt"/>
              </a:rPr>
              <a:t>Mutations in </a:t>
            </a:r>
            <a:r>
              <a:rPr lang="en-US" sz="3200" b="1" dirty="0" err="1">
                <a:latin typeface="+mj-lt"/>
              </a:rPr>
              <a:t>sarcomeric</a:t>
            </a:r>
            <a:r>
              <a:rPr lang="en-US" sz="3200" b="1" dirty="0">
                <a:latin typeface="+mj-lt"/>
              </a:rPr>
              <a:t> contractile protein genes</a:t>
            </a:r>
          </a:p>
          <a:p>
            <a:pPr marL="0" indent="0">
              <a:lnSpc>
                <a:spcPct val="80000"/>
              </a:lnSpc>
              <a:spcBef>
                <a:spcPct val="40000"/>
              </a:spcBef>
              <a:buClr>
                <a:srgbClr val="FF0066"/>
              </a:buClr>
              <a:buNone/>
            </a:pPr>
            <a:r>
              <a:rPr lang="en-US" sz="3200" b="1" dirty="0" smtClean="0">
                <a:latin typeface="+mj-lt"/>
                <a:sym typeface="Symbol" pitchFamily="18" charset="2"/>
              </a:rPr>
              <a:t> </a:t>
            </a:r>
            <a:r>
              <a:rPr lang="en-US" sz="3200" b="1" dirty="0">
                <a:latin typeface="+mj-lt"/>
                <a:sym typeface="Symbol" pitchFamily="18" charset="2"/>
              </a:rPr>
              <a:t>-myosin heavy chain, cardiac troponin T and I, -</a:t>
            </a:r>
            <a:r>
              <a:rPr lang="en-US" sz="3200" b="1" dirty="0" err="1">
                <a:latin typeface="+mj-lt"/>
                <a:sym typeface="Symbol" pitchFamily="18" charset="2"/>
              </a:rPr>
              <a:t>tropomyosin</a:t>
            </a:r>
            <a:r>
              <a:rPr lang="en-US" sz="3200" b="1" dirty="0">
                <a:latin typeface="+mj-lt"/>
                <a:sym typeface="Symbol" pitchFamily="18" charset="2"/>
              </a:rPr>
              <a:t>, cardiac myosin binding protein C, essential light chain, myosin regulatory light </a:t>
            </a:r>
            <a:r>
              <a:rPr lang="en-US" sz="3200" b="1" dirty="0" smtClean="0">
                <a:latin typeface="+mj-lt"/>
                <a:sym typeface="Symbol" pitchFamily="18" charset="2"/>
              </a:rPr>
              <a:t>chain</a:t>
            </a:r>
          </a:p>
          <a:p>
            <a:pPr marL="0" indent="0">
              <a:lnSpc>
                <a:spcPct val="80000"/>
              </a:lnSpc>
              <a:spcBef>
                <a:spcPct val="40000"/>
              </a:spcBef>
              <a:buClr>
                <a:srgbClr val="FF0066"/>
              </a:buClr>
              <a:buNone/>
            </a:pPr>
            <a:endParaRPr lang="en-US" sz="3200" b="1" dirty="0" smtClean="0">
              <a:latin typeface="+mj-lt"/>
            </a:endParaRPr>
          </a:p>
          <a:p>
            <a:pPr marL="0" indent="0">
              <a:lnSpc>
                <a:spcPct val="80000"/>
              </a:lnSpc>
              <a:spcBef>
                <a:spcPct val="40000"/>
              </a:spcBef>
              <a:buClr>
                <a:srgbClr val="FF0066"/>
              </a:buClr>
              <a:buNone/>
            </a:pPr>
            <a:r>
              <a:rPr lang="en-US" sz="3200" b="1" dirty="0" smtClean="0">
                <a:latin typeface="+mj-lt"/>
              </a:rPr>
              <a:t> </a:t>
            </a:r>
            <a:r>
              <a:rPr lang="en-US" sz="3200" b="1" dirty="0">
                <a:latin typeface="+mj-lt"/>
              </a:rPr>
              <a:t>Familial (autosomal dominant with variable penetrance) or </a:t>
            </a:r>
            <a:r>
              <a:rPr lang="en-US" sz="3200" b="1" dirty="0" smtClean="0">
                <a:latin typeface="+mj-lt"/>
              </a:rPr>
              <a:t>sporadic</a:t>
            </a:r>
          </a:p>
          <a:p>
            <a:pPr>
              <a:lnSpc>
                <a:spcPct val="80000"/>
              </a:lnSpc>
              <a:spcBef>
                <a:spcPct val="40000"/>
              </a:spcBef>
              <a:buClr>
                <a:srgbClr val="FF0066"/>
              </a:buClr>
              <a:buFont typeface="Symbol" pitchFamily="18" charset="2"/>
              <a:buChar char="©"/>
            </a:pPr>
            <a:endParaRPr lang="en-US" sz="3200" b="1" dirty="0">
              <a:latin typeface="+mj-lt"/>
            </a:endParaRPr>
          </a:p>
          <a:p>
            <a:pPr marL="0" indent="0">
              <a:lnSpc>
                <a:spcPct val="80000"/>
              </a:lnSpc>
              <a:spcBef>
                <a:spcPct val="40000"/>
              </a:spcBef>
              <a:buClr>
                <a:srgbClr val="FF0066"/>
              </a:buClr>
              <a:buNone/>
            </a:pPr>
            <a:r>
              <a:rPr lang="en-US" sz="3200" b="1" dirty="0" smtClean="0">
                <a:latin typeface="+mj-lt"/>
              </a:rPr>
              <a:t>Some </a:t>
            </a:r>
            <a:r>
              <a:rPr lang="en-US" sz="3200" b="1" dirty="0">
                <a:latin typeface="+mj-lt"/>
              </a:rPr>
              <a:t>mutations are associated with particularly high risk of sudden death</a:t>
            </a:r>
          </a:p>
        </p:txBody>
      </p:sp>
    </p:spTree>
    <p:extLst>
      <p:ext uri="{BB962C8B-B14F-4D97-AF65-F5344CB8AC3E}">
        <p14:creationId xmlns:p14="http://schemas.microsoft.com/office/powerpoint/2010/main" val="152045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459">
                                            <p:txEl>
                                              <p:pRg st="3" end="3"/>
                                            </p:txEl>
                                          </p:spTgt>
                                        </p:tgtEl>
                                        <p:attrNameLst>
                                          <p:attrName>style.visibility</p:attrName>
                                        </p:attrNameLst>
                                      </p:cBhvr>
                                      <p:to>
                                        <p:strVal val="visible"/>
                                      </p:to>
                                    </p:set>
                                    <p:animEffect transition="in" filter="fade">
                                      <p:cBhvr>
                                        <p:cTn id="7" dur="1000"/>
                                        <p:tgtEl>
                                          <p:spTgt spid="19459">
                                            <p:txEl>
                                              <p:pRg st="3" end="3"/>
                                            </p:txEl>
                                          </p:spTgt>
                                        </p:tgtEl>
                                      </p:cBhvr>
                                    </p:animEffect>
                                    <p:anim calcmode="lin" valueType="num">
                                      <p:cBhvr>
                                        <p:cTn id="8" dur="10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1945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9459">
                                            <p:txEl>
                                              <p:pRg st="5" end="5"/>
                                            </p:txEl>
                                          </p:spTgt>
                                        </p:tgtEl>
                                        <p:attrNameLst>
                                          <p:attrName>style.visibility</p:attrName>
                                        </p:attrNameLst>
                                      </p:cBhvr>
                                      <p:to>
                                        <p:strVal val="visible"/>
                                      </p:to>
                                    </p:set>
                                    <p:animEffect transition="in" filter="fade">
                                      <p:cBhvr>
                                        <p:cTn id="14" dur="1000"/>
                                        <p:tgtEl>
                                          <p:spTgt spid="19459">
                                            <p:txEl>
                                              <p:pRg st="5" end="5"/>
                                            </p:txEl>
                                          </p:spTgt>
                                        </p:tgtEl>
                                      </p:cBhvr>
                                    </p:animEffect>
                                    <p:anim calcmode="lin" valueType="num">
                                      <p:cBhvr>
                                        <p:cTn id="15" dur="1000" fill="hold"/>
                                        <p:tgtEl>
                                          <p:spTgt spid="19459">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1945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77421" y="304800"/>
            <a:ext cx="9499979" cy="1143000"/>
          </a:xfrm>
        </p:spPr>
        <p:txBody>
          <a:bodyPr>
            <a:noAutofit/>
          </a:bodyPr>
          <a:lstStyle/>
          <a:p>
            <a:r>
              <a:rPr lang="en-US" sz="3200" b="1" dirty="0"/>
              <a:t>Diagnosis:  Physical Findings in </a:t>
            </a:r>
            <a:r>
              <a:rPr lang="en-US" sz="3200" b="1" dirty="0" smtClean="0"/>
              <a:t>Hypertrophic Cardiomyopathy</a:t>
            </a:r>
            <a:endParaRPr lang="en-US" sz="3200" b="1" dirty="0"/>
          </a:p>
        </p:txBody>
      </p:sp>
      <p:sp>
        <p:nvSpPr>
          <p:cNvPr id="20483" name="Rectangle 3"/>
          <p:cNvSpPr>
            <a:spLocks noGrp="1" noChangeArrowheads="1"/>
          </p:cNvSpPr>
          <p:nvPr>
            <p:ph idx="1"/>
          </p:nvPr>
        </p:nvSpPr>
        <p:spPr>
          <a:xfrm>
            <a:off x="177421" y="1569493"/>
            <a:ext cx="10099343" cy="4844955"/>
          </a:xfrm>
        </p:spPr>
        <p:txBody>
          <a:bodyPr>
            <a:normAutofit/>
          </a:bodyPr>
          <a:lstStyle/>
          <a:p>
            <a:pPr>
              <a:lnSpc>
                <a:spcPct val="95000"/>
              </a:lnSpc>
              <a:spcAft>
                <a:spcPct val="25000"/>
              </a:spcAft>
              <a:buClr>
                <a:srgbClr val="FFFF00"/>
              </a:buClr>
              <a:buNone/>
            </a:pPr>
            <a:r>
              <a:rPr lang="en-US" sz="3600" b="1" dirty="0" err="1" smtClean="0">
                <a:latin typeface="+mj-lt"/>
              </a:rPr>
              <a:t>JVP:Prominent</a:t>
            </a:r>
            <a:r>
              <a:rPr lang="en-US" sz="3600" b="1" dirty="0" smtClean="0">
                <a:latin typeface="+mj-lt"/>
              </a:rPr>
              <a:t> </a:t>
            </a:r>
            <a:r>
              <a:rPr lang="en-US" sz="3600" b="1" dirty="0">
                <a:latin typeface="+mj-lt"/>
              </a:rPr>
              <a:t>“a” wave</a:t>
            </a:r>
          </a:p>
          <a:p>
            <a:pPr>
              <a:lnSpc>
                <a:spcPct val="95000"/>
              </a:lnSpc>
              <a:spcAft>
                <a:spcPct val="25000"/>
              </a:spcAft>
              <a:buClr>
                <a:srgbClr val="FFFF00"/>
              </a:buClr>
              <a:buNone/>
            </a:pPr>
            <a:r>
              <a:rPr lang="en-US" sz="3600" b="1" dirty="0" smtClean="0">
                <a:latin typeface="+mj-lt"/>
              </a:rPr>
              <a:t>A B :   </a:t>
            </a:r>
            <a:r>
              <a:rPr lang="en-US" sz="3600" b="1" dirty="0">
                <a:latin typeface="+mj-lt"/>
              </a:rPr>
              <a:t>LV heave, double apical </a:t>
            </a:r>
            <a:r>
              <a:rPr lang="en-US" sz="3600" b="1" dirty="0" smtClean="0">
                <a:latin typeface="+mj-lt"/>
              </a:rPr>
              <a:t>impulse </a:t>
            </a:r>
            <a:r>
              <a:rPr lang="en-US" sz="3600" b="1" dirty="0">
                <a:latin typeface="+mj-lt"/>
              </a:rPr>
              <a:t>(palpable “a” wave)</a:t>
            </a:r>
          </a:p>
          <a:p>
            <a:pPr>
              <a:lnSpc>
                <a:spcPct val="95000"/>
              </a:lnSpc>
              <a:spcAft>
                <a:spcPct val="25000"/>
              </a:spcAft>
              <a:buClr>
                <a:srgbClr val="FFFF00"/>
              </a:buClr>
              <a:buNone/>
            </a:pPr>
            <a:r>
              <a:rPr lang="en-US" sz="3600" b="1" dirty="0">
                <a:latin typeface="+mj-lt"/>
              </a:rPr>
              <a:t>Heart </a:t>
            </a:r>
            <a:r>
              <a:rPr lang="en-US" sz="3600" b="1" dirty="0" smtClean="0">
                <a:latin typeface="+mj-lt"/>
              </a:rPr>
              <a:t>sounds: Loud </a:t>
            </a:r>
            <a:r>
              <a:rPr lang="en-US" sz="3600" b="1" dirty="0">
                <a:latin typeface="+mj-lt"/>
              </a:rPr>
              <a:t>S4</a:t>
            </a:r>
          </a:p>
        </p:txBody>
      </p:sp>
    </p:spTree>
    <p:extLst>
      <p:ext uri="{BB962C8B-B14F-4D97-AF65-F5344CB8AC3E}">
        <p14:creationId xmlns:p14="http://schemas.microsoft.com/office/powerpoint/2010/main" val="39246335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73206" y="152400"/>
            <a:ext cx="9866194" cy="1371600"/>
          </a:xfrm>
        </p:spPr>
        <p:txBody>
          <a:bodyPr>
            <a:normAutofit/>
          </a:bodyPr>
          <a:lstStyle/>
          <a:p>
            <a:r>
              <a:rPr lang="en-US" sz="3200" b="1" dirty="0"/>
              <a:t>Diagnostic Tests in Hypertrophic Cardiomyopathy</a:t>
            </a:r>
          </a:p>
        </p:txBody>
      </p:sp>
      <p:sp>
        <p:nvSpPr>
          <p:cNvPr id="21507" name="Rectangle 3"/>
          <p:cNvSpPr>
            <a:spLocks noGrp="1" noChangeArrowheads="1"/>
          </p:cNvSpPr>
          <p:nvPr>
            <p:ph idx="1"/>
          </p:nvPr>
        </p:nvSpPr>
        <p:spPr>
          <a:xfrm>
            <a:off x="341194" y="1856096"/>
            <a:ext cx="9260006" cy="3706504"/>
          </a:xfrm>
        </p:spPr>
        <p:txBody>
          <a:bodyPr>
            <a:normAutofit/>
          </a:bodyPr>
          <a:lstStyle/>
          <a:p>
            <a:pPr marL="0" indent="0">
              <a:buClr>
                <a:srgbClr val="FF0066"/>
              </a:buClr>
              <a:buNone/>
            </a:pPr>
            <a:r>
              <a:rPr lang="en-US" sz="3600" b="1" dirty="0">
                <a:latin typeface="+mj-lt"/>
              </a:rPr>
              <a:t>ECG: LVH with “strain” pattern</a:t>
            </a:r>
          </a:p>
          <a:p>
            <a:pPr marL="0" indent="0">
              <a:buClr>
                <a:srgbClr val="FF0066"/>
              </a:buClr>
              <a:buNone/>
            </a:pPr>
            <a:r>
              <a:rPr lang="en-US" sz="3600" b="1" dirty="0">
                <a:latin typeface="+mj-lt"/>
              </a:rPr>
              <a:t>Chest </a:t>
            </a:r>
            <a:r>
              <a:rPr lang="en-US" sz="3600" b="1" dirty="0" err="1">
                <a:latin typeface="+mj-lt"/>
              </a:rPr>
              <a:t>Xray</a:t>
            </a:r>
            <a:r>
              <a:rPr lang="en-US" sz="3600" b="1" dirty="0">
                <a:latin typeface="+mj-lt"/>
              </a:rPr>
              <a:t>: Usually normal</a:t>
            </a:r>
          </a:p>
          <a:p>
            <a:pPr marL="0" indent="0">
              <a:buClr>
                <a:srgbClr val="FF0066"/>
              </a:buClr>
              <a:buNone/>
            </a:pPr>
            <a:r>
              <a:rPr lang="en-US" sz="3600" b="1" dirty="0">
                <a:latin typeface="+mj-lt"/>
              </a:rPr>
              <a:t>Imaging: </a:t>
            </a:r>
          </a:p>
          <a:p>
            <a:pPr>
              <a:buClr>
                <a:srgbClr val="FF0066"/>
              </a:buClr>
              <a:buFont typeface="Symbol" pitchFamily="18" charset="2"/>
              <a:buNone/>
            </a:pPr>
            <a:r>
              <a:rPr lang="en-US" sz="3600" b="1" dirty="0">
                <a:latin typeface="+mj-lt"/>
              </a:rPr>
              <a:t>		Echocardiogram</a:t>
            </a:r>
          </a:p>
          <a:p>
            <a:pPr>
              <a:buClr>
                <a:srgbClr val="FF0066"/>
              </a:buClr>
              <a:buFont typeface="Symbol" pitchFamily="18" charset="2"/>
              <a:buNone/>
            </a:pPr>
            <a:r>
              <a:rPr lang="en-US" sz="3600" b="1" dirty="0">
                <a:latin typeface="+mj-lt"/>
              </a:rPr>
              <a:t>		Radionuclide </a:t>
            </a:r>
            <a:r>
              <a:rPr lang="en-US" sz="3600" b="1" dirty="0" err="1">
                <a:latin typeface="+mj-lt"/>
              </a:rPr>
              <a:t>ventriculogram</a:t>
            </a:r>
            <a:endParaRPr lang="en-US" sz="3600" b="1" dirty="0">
              <a:latin typeface="+mj-lt"/>
            </a:endParaRPr>
          </a:p>
          <a:p>
            <a:pPr>
              <a:buClr>
                <a:srgbClr val="FF0066"/>
              </a:buClr>
              <a:buFont typeface="Symbol" pitchFamily="18" charset="2"/>
              <a:buNone/>
            </a:pPr>
            <a:r>
              <a:rPr lang="en-US" sz="3600" b="1" dirty="0">
                <a:latin typeface="+mj-lt"/>
              </a:rPr>
              <a:t>		Contrast left </a:t>
            </a:r>
            <a:r>
              <a:rPr lang="en-US" sz="3600" b="1" dirty="0" err="1">
                <a:latin typeface="+mj-lt"/>
              </a:rPr>
              <a:t>ventriculogram</a:t>
            </a:r>
            <a:endParaRPr lang="en-US" sz="3600" b="1" dirty="0">
              <a:latin typeface="+mj-lt"/>
            </a:endParaRPr>
          </a:p>
        </p:txBody>
      </p:sp>
    </p:spTree>
    <p:extLst>
      <p:ext uri="{BB962C8B-B14F-4D97-AF65-F5344CB8AC3E}">
        <p14:creationId xmlns:p14="http://schemas.microsoft.com/office/powerpoint/2010/main" val="18560370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209800" y="457200"/>
            <a:ext cx="7772400" cy="990600"/>
          </a:xfrm>
        </p:spPr>
        <p:txBody>
          <a:bodyPr>
            <a:normAutofit/>
          </a:bodyPr>
          <a:lstStyle/>
          <a:p>
            <a:r>
              <a:rPr lang="en-US" b="1" dirty="0" smtClean="0"/>
              <a:t>ECG: LVH with “strain” pattern</a:t>
            </a:r>
            <a:endParaRPr lang="en-US" dirty="0" smtClean="0"/>
          </a:p>
        </p:txBody>
      </p:sp>
      <p:pic>
        <p:nvPicPr>
          <p:cNvPr id="22531" name="Picture 3" descr="D:\Wexler\Arrhy\25yroldcrop.jpg"/>
          <p:cNvPicPr>
            <a:picLocks noChangeAspect="1" noChangeArrowheads="1"/>
          </p:cNvPicPr>
          <p:nvPr/>
        </p:nvPicPr>
        <p:blipFill>
          <a:blip r:embed="rId2" cstate="print"/>
          <a:srcRect/>
          <a:stretch>
            <a:fillRect/>
          </a:stretch>
        </p:blipFill>
        <p:spPr bwMode="auto">
          <a:xfrm>
            <a:off x="2209800" y="1600201"/>
            <a:ext cx="7848600" cy="5008563"/>
          </a:xfrm>
          <a:prstGeom prst="rect">
            <a:avLst/>
          </a:prstGeom>
          <a:noFill/>
          <a:ln w="9525">
            <a:noFill/>
            <a:miter lim="800000"/>
            <a:headEnd/>
            <a:tailEnd/>
          </a:ln>
        </p:spPr>
      </p:pic>
    </p:spTree>
    <p:extLst>
      <p:ext uri="{BB962C8B-B14F-4D97-AF65-F5344CB8AC3E}">
        <p14:creationId xmlns:p14="http://schemas.microsoft.com/office/powerpoint/2010/main" val="3101950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Myocarditis may occur several weeks after the initial viral symptoms and susceptibility is increased by </a:t>
            </a:r>
          </a:p>
          <a:p>
            <a:pPr marL="68580" indent="0">
              <a:buNone/>
            </a:pPr>
            <a:r>
              <a:rPr lang="en-US" dirty="0" smtClean="0"/>
              <a:t>     corticosteroid treatment</a:t>
            </a:r>
            <a:r>
              <a:rPr lang="ar-JO" dirty="0" smtClean="0"/>
              <a:t> &amp; </a:t>
            </a:r>
            <a:r>
              <a:rPr lang="en-US" dirty="0" smtClean="0"/>
              <a:t>immunosuppression</a:t>
            </a:r>
          </a:p>
          <a:p>
            <a:pPr marL="68580" indent="0">
              <a:buNone/>
            </a:pPr>
            <a:r>
              <a:rPr lang="en-US" dirty="0" smtClean="0"/>
              <a:t>      radiation</a:t>
            </a:r>
          </a:p>
          <a:p>
            <a:pPr marL="68580" indent="0">
              <a:buNone/>
            </a:pPr>
            <a:r>
              <a:rPr lang="en-US" dirty="0" smtClean="0"/>
              <a:t>      previous myocardial damage </a:t>
            </a:r>
          </a:p>
          <a:p>
            <a:pPr marL="68580" indent="0">
              <a:buNone/>
            </a:pPr>
            <a:r>
              <a:rPr lang="en-US" dirty="0" smtClean="0"/>
              <a:t>      exercise.</a:t>
            </a:r>
          </a:p>
          <a:p>
            <a:r>
              <a:rPr lang="en-US" dirty="0" smtClean="0"/>
              <a:t>Some bacterial and </a:t>
            </a:r>
            <a:r>
              <a:rPr lang="en-US" dirty="0" err="1" smtClean="0"/>
              <a:t>protozoal</a:t>
            </a:r>
            <a:r>
              <a:rPr lang="en-US" dirty="0" smtClean="0"/>
              <a:t> infections may be complicated by myocarditis</a:t>
            </a:r>
            <a:endParaRPr lang="en-US" dirty="0"/>
          </a:p>
        </p:txBody>
      </p:sp>
    </p:spTree>
    <p:extLst>
      <p:ext uri="{BB962C8B-B14F-4D97-AF65-F5344CB8AC3E}">
        <p14:creationId xmlns:p14="http://schemas.microsoft.com/office/powerpoint/2010/main" val="4214873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050"/>
          <p:cNvSpPr>
            <a:spLocks noGrp="1" noChangeArrowheads="1"/>
          </p:cNvSpPr>
          <p:nvPr>
            <p:ph type="title"/>
          </p:nvPr>
        </p:nvSpPr>
        <p:spPr/>
        <p:txBody>
          <a:bodyPr>
            <a:normAutofit/>
          </a:bodyPr>
          <a:lstStyle/>
          <a:p>
            <a:r>
              <a:rPr lang="en-US" b="1" dirty="0" smtClean="0"/>
              <a:t>Hypertrophic Cardiomyopathy</a:t>
            </a:r>
            <a:endParaRPr lang="en-US" dirty="0" smtClean="0"/>
          </a:p>
        </p:txBody>
      </p:sp>
      <p:pic>
        <p:nvPicPr>
          <p:cNvPr id="23555" name="Picture 2051" descr="D:\Wexler\Cardio hmd\SHAX2HCM.GIF"/>
          <p:cNvPicPr>
            <a:picLocks noChangeAspect="1" noChangeArrowheads="1"/>
          </p:cNvPicPr>
          <p:nvPr/>
        </p:nvPicPr>
        <p:blipFill>
          <a:blip r:embed="rId3" cstate="print"/>
          <a:srcRect/>
          <a:stretch>
            <a:fillRect/>
          </a:stretch>
        </p:blipFill>
        <p:spPr bwMode="auto">
          <a:xfrm>
            <a:off x="122830" y="2438399"/>
            <a:ext cx="6049370" cy="4087237"/>
          </a:xfrm>
          <a:prstGeom prst="rect">
            <a:avLst/>
          </a:prstGeom>
          <a:noFill/>
          <a:ln w="9525">
            <a:noFill/>
            <a:miter lim="800000"/>
            <a:headEnd/>
            <a:tailEnd/>
          </a:ln>
        </p:spPr>
      </p:pic>
      <p:pic>
        <p:nvPicPr>
          <p:cNvPr id="37893" name="shax2hcm.avi">
            <a:hlinkClick r:id="" action="ppaction://media"/>
          </p:cNvPr>
          <p:cNvPicPr>
            <a:picLocks noRot="1" noChangeAspect="1" noChangeArrowheads="1"/>
          </p:cNvPicPr>
          <p:nvPr>
            <a:videoFile r:link="rId1"/>
          </p:nvPr>
        </p:nvPicPr>
        <p:blipFill>
          <a:blip r:embed="rId4" cstate="print"/>
          <a:srcRect/>
          <a:stretch>
            <a:fillRect/>
          </a:stretch>
        </p:blipFill>
        <p:spPr bwMode="auto">
          <a:xfrm>
            <a:off x="6400800" y="2438400"/>
            <a:ext cx="5352615" cy="4085230"/>
          </a:xfrm>
          <a:prstGeom prst="rect">
            <a:avLst/>
          </a:prstGeom>
          <a:noFill/>
          <a:ln w="9525">
            <a:noFill/>
            <a:miter lim="800000"/>
            <a:headEnd/>
            <a:tailEnd/>
          </a:ln>
        </p:spPr>
      </p:pic>
    </p:spTree>
    <p:extLst>
      <p:ext uri="{BB962C8B-B14F-4D97-AF65-F5344CB8AC3E}">
        <p14:creationId xmlns:p14="http://schemas.microsoft.com/office/powerpoint/2010/main" val="326242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789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37893"/>
                </p:tgtEl>
              </p:cMediaNode>
            </p:video>
            <p:seq concurrent="1" nextAc="seek">
              <p:cTn id="8" restart="whenNotActive" fill="hold" evtFilter="cancelBubble" nodeType="interactiveSeq">
                <p:stCondLst>
                  <p:cond evt="onClick" delay="0">
                    <p:tgtEl>
                      <p:spTgt spid="3789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7893"/>
                                        </p:tgtEl>
                                      </p:cBhvr>
                                    </p:cmd>
                                  </p:childTnLst>
                                </p:cTn>
                              </p:par>
                            </p:childTnLst>
                          </p:cTn>
                        </p:par>
                      </p:childTnLst>
                    </p:cTn>
                  </p:par>
                </p:childTnLst>
              </p:cTn>
              <p:nextCondLst>
                <p:cond evt="onClick" delay="0">
                  <p:tgtEl>
                    <p:spTgt spid="37893"/>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p:txBody>
          <a:bodyPr>
            <a:normAutofit/>
          </a:bodyPr>
          <a:lstStyle/>
          <a:p>
            <a:r>
              <a:rPr lang="en-US" b="1" dirty="0" smtClean="0"/>
              <a:t>Hypertrophic obstructive </a:t>
            </a:r>
            <a:r>
              <a:rPr lang="en-US" b="1" dirty="0" err="1" smtClean="0"/>
              <a:t>cardiomyopathy</a:t>
            </a:r>
            <a:endParaRPr lang="en-US" dirty="0" smtClean="0"/>
          </a:p>
        </p:txBody>
      </p:sp>
      <p:pic>
        <p:nvPicPr>
          <p:cNvPr id="25603" name="Picture 1027" descr="D:\Wexler\Cardio hmd\aorticoutflow.JPG"/>
          <p:cNvPicPr>
            <a:picLocks noChangeAspect="1" noChangeArrowheads="1"/>
          </p:cNvPicPr>
          <p:nvPr/>
        </p:nvPicPr>
        <p:blipFill>
          <a:blip r:embed="rId2" cstate="print">
            <a:lum contrast="6000"/>
          </a:blip>
          <a:srcRect/>
          <a:stretch>
            <a:fillRect/>
          </a:stretch>
        </p:blipFill>
        <p:spPr bwMode="auto">
          <a:xfrm>
            <a:off x="2209800" y="1905001"/>
            <a:ext cx="7772400" cy="4672013"/>
          </a:xfrm>
          <a:prstGeom prst="rect">
            <a:avLst/>
          </a:prstGeom>
          <a:noFill/>
          <a:ln w="9525">
            <a:noFill/>
            <a:miter lim="800000"/>
            <a:headEnd/>
            <a:tailEnd/>
          </a:ln>
        </p:spPr>
      </p:pic>
    </p:spTree>
    <p:extLst>
      <p:ext uri="{BB962C8B-B14F-4D97-AF65-F5344CB8AC3E}">
        <p14:creationId xmlns:p14="http://schemas.microsoft.com/office/powerpoint/2010/main" val="13594000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057400" y="685800"/>
            <a:ext cx="7772400" cy="762000"/>
          </a:xfrm>
        </p:spPr>
        <p:txBody>
          <a:bodyPr>
            <a:normAutofit/>
          </a:bodyPr>
          <a:lstStyle/>
          <a:p>
            <a:r>
              <a:rPr lang="en-US" sz="4000" b="1" dirty="0"/>
              <a:t>Physical Exam in HOCM</a:t>
            </a:r>
          </a:p>
        </p:txBody>
      </p:sp>
      <p:sp>
        <p:nvSpPr>
          <p:cNvPr id="28675" name="Rectangle 3"/>
          <p:cNvSpPr>
            <a:spLocks noGrp="1" noChangeArrowheads="1"/>
          </p:cNvSpPr>
          <p:nvPr>
            <p:ph idx="1"/>
          </p:nvPr>
        </p:nvSpPr>
        <p:spPr>
          <a:xfrm>
            <a:off x="413982" y="1975514"/>
            <a:ext cx="10231272" cy="4038600"/>
          </a:xfrm>
        </p:spPr>
        <p:txBody>
          <a:bodyPr>
            <a:normAutofit/>
          </a:bodyPr>
          <a:lstStyle/>
          <a:p>
            <a:pPr marL="0" indent="0">
              <a:spcAft>
                <a:spcPct val="20000"/>
              </a:spcAft>
              <a:buClr>
                <a:srgbClr val="FF0066"/>
              </a:buClr>
              <a:buNone/>
            </a:pPr>
            <a:r>
              <a:rPr lang="en-US" sz="3200" b="1" dirty="0">
                <a:latin typeface="+mj-lt"/>
              </a:rPr>
              <a:t>Brisk early carotid impulse</a:t>
            </a:r>
          </a:p>
          <a:p>
            <a:pPr marL="0" indent="0">
              <a:spcAft>
                <a:spcPct val="20000"/>
              </a:spcAft>
              <a:buClr>
                <a:srgbClr val="FF0066"/>
              </a:buClr>
              <a:buNone/>
            </a:pPr>
            <a:r>
              <a:rPr lang="en-US" sz="3200" b="1" dirty="0">
                <a:latin typeface="+mj-lt"/>
              </a:rPr>
              <a:t>“Triple </a:t>
            </a:r>
            <a:r>
              <a:rPr lang="en-US" sz="3200" b="1" dirty="0" smtClean="0">
                <a:latin typeface="+mj-lt"/>
              </a:rPr>
              <a:t>ripple” AB :  </a:t>
            </a:r>
            <a:r>
              <a:rPr lang="en-US" sz="3200" b="1" dirty="0">
                <a:latin typeface="+mj-lt"/>
              </a:rPr>
              <a:t>palpable “a” wave, followed by double systolic impulse</a:t>
            </a:r>
          </a:p>
          <a:p>
            <a:pPr marL="0" indent="0">
              <a:spcAft>
                <a:spcPct val="20000"/>
              </a:spcAft>
              <a:buClr>
                <a:srgbClr val="FF0066"/>
              </a:buClr>
              <a:buNone/>
            </a:pPr>
            <a:r>
              <a:rPr lang="en-US" sz="3200" b="1" dirty="0">
                <a:latin typeface="+mj-lt"/>
              </a:rPr>
              <a:t>“Dynamic” systolic ejection murmur: with changes in LV volume or contractility.</a:t>
            </a:r>
          </a:p>
          <a:p>
            <a:pPr>
              <a:lnSpc>
                <a:spcPct val="85000"/>
              </a:lnSpc>
              <a:buFontTx/>
              <a:buNone/>
            </a:pPr>
            <a:r>
              <a:rPr lang="en-US" sz="3200" b="1" dirty="0" smtClean="0">
                <a:solidFill>
                  <a:schemeClr val="bg1"/>
                </a:solidFill>
              </a:rPr>
              <a:t>		</a:t>
            </a:r>
            <a:endParaRPr lang="en-US" sz="3200" dirty="0" smtClean="0">
              <a:solidFill>
                <a:schemeClr val="bg1"/>
              </a:solidFill>
            </a:endParaRPr>
          </a:p>
        </p:txBody>
      </p:sp>
    </p:spTree>
    <p:extLst>
      <p:ext uri="{BB962C8B-B14F-4D97-AF65-F5344CB8AC3E}">
        <p14:creationId xmlns:p14="http://schemas.microsoft.com/office/powerpoint/2010/main" val="21329453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p:txBody>
          <a:bodyPr/>
          <a:lstStyle/>
          <a:p>
            <a:r>
              <a:rPr lang="en-US" b="1" dirty="0" smtClean="0"/>
              <a:t>Dynamic murmur of HOCM</a:t>
            </a:r>
            <a:endParaRPr lang="en-US" dirty="0" smtClean="0"/>
          </a:p>
        </p:txBody>
      </p:sp>
      <p:sp>
        <p:nvSpPr>
          <p:cNvPr id="29699" name="Rectangle 1027"/>
          <p:cNvSpPr>
            <a:spLocks noGrp="1" noChangeArrowheads="1"/>
          </p:cNvSpPr>
          <p:nvPr>
            <p:ph idx="1"/>
          </p:nvPr>
        </p:nvSpPr>
        <p:spPr/>
        <p:txBody>
          <a:bodyPr>
            <a:normAutofit/>
          </a:bodyPr>
          <a:lstStyle/>
          <a:p>
            <a:r>
              <a:rPr lang="en-US" sz="3600" b="1" dirty="0">
                <a:latin typeface="+mj-lt"/>
              </a:rPr>
              <a:t>Smaller LV volume brings septum closer to anterior MV leaflet: more obstruction and  louder murmur. </a:t>
            </a:r>
          </a:p>
          <a:p>
            <a:r>
              <a:rPr lang="en-US" sz="3600" b="1" dirty="0">
                <a:latin typeface="+mj-lt"/>
              </a:rPr>
              <a:t>Larger LV volume separates  upper septum from anterior MV leaflet: less obstruction and softer murmur.</a:t>
            </a:r>
          </a:p>
        </p:txBody>
      </p:sp>
    </p:spTree>
    <p:extLst>
      <p:ext uri="{BB962C8B-B14F-4D97-AF65-F5344CB8AC3E}">
        <p14:creationId xmlns:p14="http://schemas.microsoft.com/office/powerpoint/2010/main" val="23660526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p:txBody>
          <a:bodyPr/>
          <a:lstStyle/>
          <a:p>
            <a:r>
              <a:rPr lang="en-US" b="1" dirty="0" smtClean="0"/>
              <a:t>How to alter LV volume</a:t>
            </a:r>
            <a:endParaRPr lang="en-US" dirty="0" smtClean="0"/>
          </a:p>
        </p:txBody>
      </p:sp>
      <p:sp>
        <p:nvSpPr>
          <p:cNvPr id="30723" name="Rectangle 1027"/>
          <p:cNvSpPr>
            <a:spLocks noGrp="1" noChangeArrowheads="1"/>
          </p:cNvSpPr>
          <p:nvPr>
            <p:ph sz="half" idx="1"/>
          </p:nvPr>
        </p:nvSpPr>
        <p:spPr>
          <a:solidFill>
            <a:srgbClr val="FFFF00"/>
          </a:solidFill>
        </p:spPr>
        <p:txBody>
          <a:bodyPr>
            <a:normAutofit/>
          </a:bodyPr>
          <a:lstStyle/>
          <a:p>
            <a:r>
              <a:rPr lang="en-US" sz="3200" b="1" dirty="0">
                <a:solidFill>
                  <a:srgbClr val="002060"/>
                </a:solidFill>
              </a:rPr>
              <a:t>Increase LV volume</a:t>
            </a:r>
          </a:p>
          <a:p>
            <a:pPr lvl="1"/>
            <a:r>
              <a:rPr lang="en-US" sz="2800" b="1" dirty="0">
                <a:solidFill>
                  <a:srgbClr val="002060"/>
                </a:solidFill>
              </a:rPr>
              <a:t>Squatting</a:t>
            </a:r>
          </a:p>
          <a:p>
            <a:pPr lvl="1"/>
            <a:r>
              <a:rPr lang="en-US" sz="2800" b="1" dirty="0">
                <a:solidFill>
                  <a:srgbClr val="002060"/>
                </a:solidFill>
              </a:rPr>
              <a:t>Passive leg lifting</a:t>
            </a:r>
          </a:p>
          <a:p>
            <a:pPr lvl="1"/>
            <a:r>
              <a:rPr lang="en-US" sz="2800" b="1" dirty="0">
                <a:solidFill>
                  <a:srgbClr val="002060"/>
                </a:solidFill>
              </a:rPr>
              <a:t>Slow heart rate</a:t>
            </a:r>
          </a:p>
          <a:p>
            <a:pPr lvl="1"/>
            <a:r>
              <a:rPr lang="en-US" sz="2800" b="1" dirty="0">
                <a:solidFill>
                  <a:srgbClr val="002060"/>
                </a:solidFill>
              </a:rPr>
              <a:t>IV volume infusion</a:t>
            </a:r>
          </a:p>
          <a:p>
            <a:pPr lvl="1"/>
            <a:endParaRPr lang="en-US" sz="2800" b="1" dirty="0">
              <a:solidFill>
                <a:srgbClr val="002060"/>
              </a:solidFill>
            </a:endParaRPr>
          </a:p>
        </p:txBody>
      </p:sp>
      <p:sp>
        <p:nvSpPr>
          <p:cNvPr id="30724" name="Rectangle 1028"/>
          <p:cNvSpPr>
            <a:spLocks noGrp="1" noChangeArrowheads="1"/>
          </p:cNvSpPr>
          <p:nvPr>
            <p:ph sz="half" idx="2"/>
          </p:nvPr>
        </p:nvSpPr>
        <p:spPr>
          <a:solidFill>
            <a:schemeClr val="tx2">
              <a:lumMod val="20000"/>
              <a:lumOff val="80000"/>
            </a:schemeClr>
          </a:solidFill>
        </p:spPr>
        <p:txBody>
          <a:bodyPr>
            <a:normAutofit/>
          </a:bodyPr>
          <a:lstStyle/>
          <a:p>
            <a:r>
              <a:rPr lang="en-US" b="1" dirty="0" smtClean="0">
                <a:solidFill>
                  <a:srgbClr val="002060"/>
                </a:solidFill>
              </a:rPr>
              <a:t>Decrease LV volume</a:t>
            </a:r>
          </a:p>
          <a:p>
            <a:pPr lvl="1"/>
            <a:r>
              <a:rPr lang="en-US" b="1" dirty="0" smtClean="0">
                <a:solidFill>
                  <a:srgbClr val="002060"/>
                </a:solidFill>
              </a:rPr>
              <a:t>Stand (after squatting)</a:t>
            </a:r>
          </a:p>
          <a:p>
            <a:pPr lvl="1"/>
            <a:r>
              <a:rPr lang="en-US" b="1" dirty="0" err="1" smtClean="0">
                <a:solidFill>
                  <a:srgbClr val="002060"/>
                </a:solidFill>
              </a:rPr>
              <a:t>Valsalva</a:t>
            </a:r>
            <a:r>
              <a:rPr lang="en-US" b="1" dirty="0" smtClean="0">
                <a:solidFill>
                  <a:srgbClr val="002060"/>
                </a:solidFill>
              </a:rPr>
              <a:t> maneuver</a:t>
            </a:r>
          </a:p>
          <a:p>
            <a:pPr lvl="1"/>
            <a:r>
              <a:rPr lang="en-US" b="1" dirty="0" smtClean="0">
                <a:solidFill>
                  <a:srgbClr val="002060"/>
                </a:solidFill>
              </a:rPr>
              <a:t>Increase heart rate</a:t>
            </a:r>
          </a:p>
          <a:p>
            <a:pPr lvl="1"/>
            <a:r>
              <a:rPr lang="en-US" b="1" dirty="0" smtClean="0">
                <a:solidFill>
                  <a:srgbClr val="002060"/>
                </a:solidFill>
              </a:rPr>
              <a:t>Amyl nitrate</a:t>
            </a:r>
          </a:p>
          <a:p>
            <a:pPr lvl="1"/>
            <a:r>
              <a:rPr lang="en-US" b="1" dirty="0" smtClean="0">
                <a:solidFill>
                  <a:srgbClr val="002060"/>
                </a:solidFill>
              </a:rPr>
              <a:t>Volume depletion</a:t>
            </a:r>
          </a:p>
        </p:txBody>
      </p:sp>
    </p:spTree>
    <p:extLst>
      <p:ext uri="{BB962C8B-B14F-4D97-AF65-F5344CB8AC3E}">
        <p14:creationId xmlns:p14="http://schemas.microsoft.com/office/powerpoint/2010/main" val="2642736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24">
                                            <p:bg/>
                                          </p:spTgt>
                                        </p:tgtEl>
                                        <p:attrNameLst>
                                          <p:attrName>style.visibility</p:attrName>
                                        </p:attrNameLst>
                                      </p:cBhvr>
                                      <p:to>
                                        <p:strVal val="visible"/>
                                      </p:to>
                                    </p:set>
                                    <p:animEffect transition="in" filter="barn(inVertical)">
                                      <p:cBhvr>
                                        <p:cTn id="7" dur="500"/>
                                        <p:tgtEl>
                                          <p:spTgt spid="30724">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0724">
                                            <p:txEl>
                                              <p:pRg st="0" end="0"/>
                                            </p:txEl>
                                          </p:spTgt>
                                        </p:tgtEl>
                                        <p:attrNameLst>
                                          <p:attrName>style.visibility</p:attrName>
                                        </p:attrNameLst>
                                      </p:cBhvr>
                                      <p:to>
                                        <p:strVal val="visible"/>
                                      </p:to>
                                    </p:set>
                                    <p:animEffect transition="in" filter="barn(inVertical)">
                                      <p:cBhvr>
                                        <p:cTn id="12" dur="500"/>
                                        <p:tgtEl>
                                          <p:spTgt spid="30724">
                                            <p:txEl>
                                              <p:pRg st="0" end="0"/>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0724">
                                            <p:txEl>
                                              <p:pRg st="1" end="1"/>
                                            </p:txEl>
                                          </p:spTgt>
                                        </p:tgtEl>
                                        <p:attrNameLst>
                                          <p:attrName>style.visibility</p:attrName>
                                        </p:attrNameLst>
                                      </p:cBhvr>
                                      <p:to>
                                        <p:strVal val="visible"/>
                                      </p:to>
                                    </p:set>
                                    <p:animEffect transition="in" filter="barn(inVertical)">
                                      <p:cBhvr>
                                        <p:cTn id="15" dur="500"/>
                                        <p:tgtEl>
                                          <p:spTgt spid="30724">
                                            <p:txEl>
                                              <p:pRg st="1" end="1"/>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0724">
                                            <p:txEl>
                                              <p:pRg st="2" end="2"/>
                                            </p:txEl>
                                          </p:spTgt>
                                        </p:tgtEl>
                                        <p:attrNameLst>
                                          <p:attrName>style.visibility</p:attrName>
                                        </p:attrNameLst>
                                      </p:cBhvr>
                                      <p:to>
                                        <p:strVal val="visible"/>
                                      </p:to>
                                    </p:set>
                                    <p:animEffect transition="in" filter="barn(inVertical)">
                                      <p:cBhvr>
                                        <p:cTn id="18" dur="500"/>
                                        <p:tgtEl>
                                          <p:spTgt spid="30724">
                                            <p:txEl>
                                              <p:pRg st="2" end="2"/>
                                            </p:txEl>
                                          </p:spTgt>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0724">
                                            <p:txEl>
                                              <p:pRg st="3" end="3"/>
                                            </p:txEl>
                                          </p:spTgt>
                                        </p:tgtEl>
                                        <p:attrNameLst>
                                          <p:attrName>style.visibility</p:attrName>
                                        </p:attrNameLst>
                                      </p:cBhvr>
                                      <p:to>
                                        <p:strVal val="visible"/>
                                      </p:to>
                                    </p:set>
                                    <p:animEffect transition="in" filter="barn(inVertical)">
                                      <p:cBhvr>
                                        <p:cTn id="21" dur="500"/>
                                        <p:tgtEl>
                                          <p:spTgt spid="30724">
                                            <p:txEl>
                                              <p:pRg st="3" end="3"/>
                                            </p:txEl>
                                          </p:spTgt>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0724">
                                            <p:txEl>
                                              <p:pRg st="4" end="4"/>
                                            </p:txEl>
                                          </p:spTgt>
                                        </p:tgtEl>
                                        <p:attrNameLst>
                                          <p:attrName>style.visibility</p:attrName>
                                        </p:attrNameLst>
                                      </p:cBhvr>
                                      <p:to>
                                        <p:strVal val="visible"/>
                                      </p:to>
                                    </p:set>
                                    <p:animEffect transition="in" filter="barn(inVertical)">
                                      <p:cBhvr>
                                        <p:cTn id="24" dur="500"/>
                                        <p:tgtEl>
                                          <p:spTgt spid="30724">
                                            <p:txEl>
                                              <p:pRg st="4" end="4"/>
                                            </p:txEl>
                                          </p:spTgt>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0724">
                                            <p:txEl>
                                              <p:pRg st="5" end="5"/>
                                            </p:txEl>
                                          </p:spTgt>
                                        </p:tgtEl>
                                        <p:attrNameLst>
                                          <p:attrName>style.visibility</p:attrName>
                                        </p:attrNameLst>
                                      </p:cBhvr>
                                      <p:to>
                                        <p:strVal val="visible"/>
                                      </p:to>
                                    </p:set>
                                    <p:animEffect transition="in" filter="barn(inVertical)">
                                      <p:cBhvr>
                                        <p:cTn id="27" dur="500"/>
                                        <p:tgtEl>
                                          <p:spTgt spid="3072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0376" y="76200"/>
            <a:ext cx="9531824" cy="1219200"/>
          </a:xfrm>
        </p:spPr>
        <p:txBody>
          <a:bodyPr>
            <a:normAutofit/>
          </a:bodyPr>
          <a:lstStyle/>
          <a:p>
            <a:r>
              <a:rPr lang="en-US" sz="4000" b="1" dirty="0"/>
              <a:t>Hypertrophic Cardiomyopathy:</a:t>
            </a:r>
            <a:br>
              <a:rPr lang="en-US" sz="4000" b="1" dirty="0"/>
            </a:br>
            <a:r>
              <a:rPr lang="en-US" sz="4000" b="1" dirty="0"/>
              <a:t>Management</a:t>
            </a:r>
            <a:endParaRPr lang="en-US" dirty="0" smtClean="0"/>
          </a:p>
        </p:txBody>
      </p:sp>
      <p:sp>
        <p:nvSpPr>
          <p:cNvPr id="32771" name="Rectangle 3"/>
          <p:cNvSpPr>
            <a:spLocks noGrp="1" noChangeArrowheads="1"/>
          </p:cNvSpPr>
          <p:nvPr>
            <p:ph idx="1"/>
          </p:nvPr>
        </p:nvSpPr>
        <p:spPr>
          <a:xfrm>
            <a:off x="450376" y="1569493"/>
            <a:ext cx="11313994" cy="4831307"/>
          </a:xfrm>
        </p:spPr>
        <p:txBody>
          <a:bodyPr>
            <a:noAutofit/>
          </a:bodyPr>
          <a:lstStyle/>
          <a:p>
            <a:pPr marL="0" indent="0">
              <a:lnSpc>
                <a:spcPct val="100000"/>
              </a:lnSpc>
              <a:spcAft>
                <a:spcPct val="20000"/>
              </a:spcAft>
              <a:buClr>
                <a:srgbClr val="FF0066"/>
              </a:buClr>
              <a:buNone/>
            </a:pPr>
            <a:r>
              <a:rPr lang="en-US" sz="2400" b="1" dirty="0">
                <a:latin typeface="+mj-lt"/>
              </a:rPr>
              <a:t>Predict risk of sudden death:</a:t>
            </a:r>
          </a:p>
          <a:p>
            <a:pPr marL="0" indent="0">
              <a:lnSpc>
                <a:spcPct val="100000"/>
              </a:lnSpc>
              <a:spcAft>
                <a:spcPct val="20000"/>
              </a:spcAft>
              <a:buClr>
                <a:srgbClr val="FF0066"/>
              </a:buClr>
              <a:buNone/>
            </a:pPr>
            <a:r>
              <a:rPr lang="en-US" sz="2400" b="1" dirty="0">
                <a:latin typeface="+mj-lt"/>
              </a:rPr>
              <a:t>		Early age at presentation</a:t>
            </a:r>
          </a:p>
          <a:p>
            <a:pPr marL="0" indent="0">
              <a:lnSpc>
                <a:spcPct val="100000"/>
              </a:lnSpc>
              <a:spcAft>
                <a:spcPct val="20000"/>
              </a:spcAft>
              <a:buClr>
                <a:srgbClr val="FF0066"/>
              </a:buClr>
              <a:buNone/>
            </a:pPr>
            <a:r>
              <a:rPr lang="en-US" sz="2400" b="1" dirty="0">
                <a:latin typeface="+mj-lt"/>
              </a:rPr>
              <a:t>		Positive family history</a:t>
            </a:r>
          </a:p>
          <a:p>
            <a:pPr marL="0" indent="0">
              <a:lnSpc>
                <a:spcPct val="100000"/>
              </a:lnSpc>
              <a:spcAft>
                <a:spcPct val="20000"/>
              </a:spcAft>
              <a:buClr>
                <a:srgbClr val="FF0066"/>
              </a:buClr>
              <a:buNone/>
            </a:pPr>
            <a:r>
              <a:rPr lang="en-US" sz="2400" b="1" dirty="0">
                <a:latin typeface="+mj-lt"/>
              </a:rPr>
              <a:t>		Massive hypertrophy:  LV &gt;35 mm</a:t>
            </a:r>
          </a:p>
          <a:p>
            <a:pPr marL="0" indent="0">
              <a:lnSpc>
                <a:spcPct val="100000"/>
              </a:lnSpc>
              <a:spcAft>
                <a:spcPct val="20000"/>
              </a:spcAft>
              <a:buClr>
                <a:srgbClr val="FF0066"/>
              </a:buClr>
              <a:buNone/>
            </a:pPr>
            <a:r>
              <a:rPr lang="en-US" sz="2400" b="1" dirty="0">
                <a:latin typeface="+mj-lt"/>
              </a:rPr>
              <a:t>		Syncope</a:t>
            </a:r>
          </a:p>
          <a:p>
            <a:pPr marL="0" indent="0">
              <a:lnSpc>
                <a:spcPct val="100000"/>
              </a:lnSpc>
              <a:spcAft>
                <a:spcPct val="20000"/>
              </a:spcAft>
              <a:buClr>
                <a:srgbClr val="FF0066"/>
              </a:buClr>
              <a:buNone/>
            </a:pPr>
            <a:r>
              <a:rPr lang="en-US" sz="2400" b="1" dirty="0">
                <a:latin typeface="+mj-lt"/>
              </a:rPr>
              <a:t>		Non-sustained VT on </a:t>
            </a:r>
            <a:r>
              <a:rPr lang="en-US" sz="2400" b="1" dirty="0" err="1">
                <a:latin typeface="+mj-lt"/>
              </a:rPr>
              <a:t>Holter</a:t>
            </a:r>
            <a:endParaRPr lang="en-US" sz="2400" b="1" dirty="0">
              <a:latin typeface="+mj-lt"/>
            </a:endParaRPr>
          </a:p>
          <a:p>
            <a:pPr marL="0" indent="0">
              <a:lnSpc>
                <a:spcPct val="100000"/>
              </a:lnSpc>
              <a:spcAft>
                <a:spcPct val="20000"/>
              </a:spcAft>
              <a:buClr>
                <a:srgbClr val="FF0066"/>
              </a:buClr>
              <a:buNone/>
            </a:pPr>
            <a:r>
              <a:rPr lang="en-US" sz="2400" b="1" dirty="0">
                <a:latin typeface="+mj-lt"/>
              </a:rPr>
              <a:t>		Genetic </a:t>
            </a:r>
            <a:r>
              <a:rPr lang="en-US" sz="2400" b="1" dirty="0" smtClean="0">
                <a:latin typeface="+mj-lt"/>
              </a:rPr>
              <a:t>typing</a:t>
            </a:r>
          </a:p>
          <a:p>
            <a:pPr marL="0" indent="0">
              <a:lnSpc>
                <a:spcPct val="100000"/>
              </a:lnSpc>
              <a:spcAft>
                <a:spcPct val="20000"/>
              </a:spcAft>
              <a:buClr>
                <a:srgbClr val="FF0066"/>
              </a:buClr>
              <a:buNone/>
            </a:pPr>
            <a:r>
              <a:rPr lang="en-US" sz="2400" b="1" dirty="0" smtClean="0">
                <a:latin typeface="+mj-lt"/>
              </a:rPr>
              <a:t>Prevent </a:t>
            </a:r>
            <a:r>
              <a:rPr lang="en-US" sz="2400" b="1" dirty="0">
                <a:latin typeface="+mj-lt"/>
              </a:rPr>
              <a:t>sudden death</a:t>
            </a:r>
          </a:p>
          <a:p>
            <a:pPr marL="0" indent="0">
              <a:lnSpc>
                <a:spcPct val="100000"/>
              </a:lnSpc>
              <a:spcAft>
                <a:spcPct val="20000"/>
              </a:spcAft>
              <a:buClr>
                <a:srgbClr val="FF0066"/>
              </a:buClr>
              <a:buNone/>
            </a:pPr>
            <a:r>
              <a:rPr lang="en-US" sz="2400" b="1" dirty="0">
                <a:latin typeface="+mj-lt"/>
              </a:rPr>
              <a:t>		Internal cardiac defibrillator (ICD)</a:t>
            </a:r>
          </a:p>
        </p:txBody>
      </p:sp>
    </p:spTree>
    <p:extLst>
      <p:ext uri="{BB962C8B-B14F-4D97-AF65-F5344CB8AC3E}">
        <p14:creationId xmlns:p14="http://schemas.microsoft.com/office/powerpoint/2010/main" val="393640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2771">
                                            <p:txEl>
                                              <p:pRg st="7" end="7"/>
                                            </p:txEl>
                                          </p:spTgt>
                                        </p:tgtEl>
                                        <p:attrNameLst>
                                          <p:attrName>style.visibility</p:attrName>
                                        </p:attrNameLst>
                                      </p:cBhvr>
                                      <p:to>
                                        <p:strVal val="visible"/>
                                      </p:to>
                                    </p:set>
                                    <p:animEffect transition="in" filter="fade">
                                      <p:cBhvr>
                                        <p:cTn id="7" dur="1000"/>
                                        <p:tgtEl>
                                          <p:spTgt spid="32771">
                                            <p:txEl>
                                              <p:pRg st="7" end="7"/>
                                            </p:txEl>
                                          </p:spTgt>
                                        </p:tgtEl>
                                      </p:cBhvr>
                                    </p:animEffect>
                                    <p:anim calcmode="lin" valueType="num">
                                      <p:cBhvr>
                                        <p:cTn id="8" dur="1000" fill="hold"/>
                                        <p:tgtEl>
                                          <p:spTgt spid="32771">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32771">
                                            <p:txEl>
                                              <p:pRg st="7" end="7"/>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2771">
                                            <p:txEl>
                                              <p:pRg st="8" end="8"/>
                                            </p:txEl>
                                          </p:spTgt>
                                        </p:tgtEl>
                                        <p:attrNameLst>
                                          <p:attrName>style.visibility</p:attrName>
                                        </p:attrNameLst>
                                      </p:cBhvr>
                                      <p:to>
                                        <p:strVal val="visible"/>
                                      </p:to>
                                    </p:set>
                                    <p:animEffect transition="in" filter="fade">
                                      <p:cBhvr>
                                        <p:cTn id="12" dur="1000"/>
                                        <p:tgtEl>
                                          <p:spTgt spid="32771">
                                            <p:txEl>
                                              <p:pRg st="8" end="8"/>
                                            </p:txEl>
                                          </p:spTgt>
                                        </p:tgtEl>
                                      </p:cBhvr>
                                    </p:animEffect>
                                    <p:anim calcmode="lin" valueType="num">
                                      <p:cBhvr>
                                        <p:cTn id="13" dur="1000" fill="hold"/>
                                        <p:tgtEl>
                                          <p:spTgt spid="32771">
                                            <p:txEl>
                                              <p:pRg st="8" end="8"/>
                                            </p:txEl>
                                          </p:spTgt>
                                        </p:tgtEl>
                                        <p:attrNameLst>
                                          <p:attrName>ppt_x</p:attrName>
                                        </p:attrNameLst>
                                      </p:cBhvr>
                                      <p:tavLst>
                                        <p:tav tm="0">
                                          <p:val>
                                            <p:strVal val="#ppt_x"/>
                                          </p:val>
                                        </p:tav>
                                        <p:tav tm="100000">
                                          <p:val>
                                            <p:strVal val="#ppt_x"/>
                                          </p:val>
                                        </p:tav>
                                      </p:tavLst>
                                    </p:anim>
                                    <p:anim calcmode="lin" valueType="num">
                                      <p:cBhvr>
                                        <p:cTn id="14" dur="1000" fill="hold"/>
                                        <p:tgtEl>
                                          <p:spTgt spid="3277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27546" y="228600"/>
            <a:ext cx="9578454" cy="1219200"/>
          </a:xfrm>
        </p:spPr>
        <p:txBody>
          <a:bodyPr>
            <a:normAutofit/>
          </a:bodyPr>
          <a:lstStyle/>
          <a:p>
            <a:r>
              <a:rPr lang="en-US" sz="4000" b="1" dirty="0"/>
              <a:t>Hypertrophic Cardiomyopathy</a:t>
            </a:r>
            <a:r>
              <a:rPr lang="en-US" sz="4000" b="1" dirty="0" smtClean="0"/>
              <a:t>:</a:t>
            </a:r>
            <a:br>
              <a:rPr lang="en-US" sz="4000" b="1" dirty="0" smtClean="0"/>
            </a:br>
            <a:r>
              <a:rPr lang="en-US" sz="4000" b="1" dirty="0" smtClean="0"/>
              <a:t> </a:t>
            </a:r>
            <a:r>
              <a:rPr lang="en-US" sz="4000" b="1" dirty="0"/>
              <a:t>management</a:t>
            </a:r>
            <a:endParaRPr lang="en-US" b="1" dirty="0" smtClean="0"/>
          </a:p>
        </p:txBody>
      </p:sp>
      <p:sp>
        <p:nvSpPr>
          <p:cNvPr id="33795" name="Rectangle 3"/>
          <p:cNvSpPr>
            <a:spLocks noGrp="1" noChangeArrowheads="1"/>
          </p:cNvSpPr>
          <p:nvPr>
            <p:ph idx="1"/>
          </p:nvPr>
        </p:nvSpPr>
        <p:spPr>
          <a:xfrm>
            <a:off x="559558" y="1447800"/>
            <a:ext cx="11805314" cy="5105400"/>
          </a:xfrm>
        </p:spPr>
        <p:txBody>
          <a:bodyPr>
            <a:noAutofit/>
          </a:bodyPr>
          <a:lstStyle/>
          <a:p>
            <a:pPr marL="0" indent="0">
              <a:lnSpc>
                <a:spcPct val="100000"/>
              </a:lnSpc>
              <a:spcAft>
                <a:spcPct val="20000"/>
              </a:spcAft>
              <a:buClr>
                <a:srgbClr val="FF0066"/>
              </a:buClr>
              <a:buNone/>
            </a:pPr>
            <a:r>
              <a:rPr lang="en-US" sz="2400" b="1" dirty="0">
                <a:latin typeface="+mj-lt"/>
              </a:rPr>
              <a:t>Enhance impaired LV diastolic function (improve filling)</a:t>
            </a:r>
          </a:p>
          <a:p>
            <a:pPr marL="0" indent="0">
              <a:lnSpc>
                <a:spcPct val="100000"/>
              </a:lnSpc>
              <a:spcAft>
                <a:spcPct val="20000"/>
              </a:spcAft>
              <a:buClr>
                <a:srgbClr val="FF0066"/>
              </a:buClr>
              <a:buNone/>
            </a:pPr>
            <a:r>
              <a:rPr lang="en-US" sz="2400" b="1" dirty="0">
                <a:latin typeface="+mj-lt"/>
              </a:rPr>
              <a:t>		Slow heart rate</a:t>
            </a:r>
          </a:p>
          <a:p>
            <a:pPr marL="0" indent="0">
              <a:lnSpc>
                <a:spcPct val="100000"/>
              </a:lnSpc>
              <a:spcAft>
                <a:spcPct val="20000"/>
              </a:spcAft>
              <a:buClr>
                <a:srgbClr val="FF0066"/>
              </a:buClr>
              <a:buNone/>
            </a:pPr>
            <a:r>
              <a:rPr lang="en-US" sz="2400" b="1" dirty="0">
                <a:latin typeface="+mj-lt"/>
              </a:rPr>
              <a:t>		Maintain normal sinus rhythm</a:t>
            </a:r>
          </a:p>
          <a:p>
            <a:pPr marL="0" indent="0">
              <a:lnSpc>
                <a:spcPct val="100000"/>
              </a:lnSpc>
              <a:spcAft>
                <a:spcPct val="20000"/>
              </a:spcAft>
              <a:buClr>
                <a:srgbClr val="FF0066"/>
              </a:buClr>
              <a:buNone/>
            </a:pPr>
            <a:r>
              <a:rPr lang="en-US" sz="2400" b="1" dirty="0">
                <a:latin typeface="+mj-lt"/>
              </a:rPr>
              <a:t>		[Drugs to enhance myocardial relaxation]</a:t>
            </a:r>
          </a:p>
          <a:p>
            <a:pPr marL="0" indent="0">
              <a:lnSpc>
                <a:spcPct val="100000"/>
              </a:lnSpc>
              <a:spcAft>
                <a:spcPct val="20000"/>
              </a:spcAft>
              <a:buClr>
                <a:srgbClr val="FF0066"/>
              </a:buClr>
              <a:buNone/>
            </a:pPr>
            <a:endParaRPr lang="en-US" sz="2400" b="1" dirty="0">
              <a:latin typeface="+mj-lt"/>
            </a:endParaRPr>
          </a:p>
          <a:p>
            <a:pPr marL="0" indent="0">
              <a:lnSpc>
                <a:spcPct val="100000"/>
              </a:lnSpc>
              <a:spcAft>
                <a:spcPct val="20000"/>
              </a:spcAft>
              <a:buClr>
                <a:srgbClr val="FF0066"/>
              </a:buClr>
              <a:buNone/>
            </a:pPr>
            <a:r>
              <a:rPr lang="en-US" sz="2400" b="1" dirty="0">
                <a:latin typeface="+mj-lt"/>
              </a:rPr>
              <a:t>Reduce obstruction caused by </a:t>
            </a:r>
            <a:r>
              <a:rPr lang="en-US" sz="2400" b="1" dirty="0" err="1">
                <a:latin typeface="+mj-lt"/>
              </a:rPr>
              <a:t>septal</a:t>
            </a:r>
            <a:r>
              <a:rPr lang="en-US" sz="2400" b="1" dirty="0">
                <a:latin typeface="+mj-lt"/>
              </a:rPr>
              <a:t>/mitral valve apposition:</a:t>
            </a:r>
          </a:p>
          <a:p>
            <a:pPr marL="0" indent="0">
              <a:lnSpc>
                <a:spcPct val="100000"/>
              </a:lnSpc>
              <a:spcAft>
                <a:spcPct val="20000"/>
              </a:spcAft>
              <a:buClr>
                <a:srgbClr val="FF0066"/>
              </a:buClr>
              <a:buNone/>
            </a:pPr>
            <a:r>
              <a:rPr lang="en-US" sz="2400" b="1" dirty="0">
                <a:latin typeface="+mj-lt"/>
              </a:rPr>
              <a:t>		Avoid dehydration and vasodilators</a:t>
            </a:r>
          </a:p>
          <a:p>
            <a:pPr marL="0" indent="0">
              <a:lnSpc>
                <a:spcPct val="100000"/>
              </a:lnSpc>
              <a:spcAft>
                <a:spcPct val="20000"/>
              </a:spcAft>
              <a:buClr>
                <a:srgbClr val="FF0066"/>
              </a:buClr>
              <a:buNone/>
            </a:pPr>
            <a:r>
              <a:rPr lang="en-US" sz="2400" b="1" dirty="0">
                <a:latin typeface="+mj-lt"/>
              </a:rPr>
              <a:t>		Negative </a:t>
            </a:r>
            <a:r>
              <a:rPr lang="en-US" sz="2400" b="1" dirty="0" err="1">
                <a:latin typeface="+mj-lt"/>
              </a:rPr>
              <a:t>inotropic</a:t>
            </a:r>
            <a:r>
              <a:rPr lang="en-US" sz="2400" b="1" dirty="0">
                <a:latin typeface="+mj-lt"/>
              </a:rPr>
              <a:t> drugs (beta blockers, </a:t>
            </a:r>
            <a:r>
              <a:rPr lang="en-US" sz="2400" b="1" dirty="0" err="1">
                <a:latin typeface="+mj-lt"/>
              </a:rPr>
              <a:t>disopyramide</a:t>
            </a:r>
            <a:r>
              <a:rPr lang="en-US" sz="2400" b="1" dirty="0">
                <a:latin typeface="+mj-lt"/>
              </a:rPr>
              <a:t>)</a:t>
            </a:r>
          </a:p>
          <a:p>
            <a:pPr marL="0" indent="0">
              <a:lnSpc>
                <a:spcPct val="100000"/>
              </a:lnSpc>
              <a:spcAft>
                <a:spcPct val="20000"/>
              </a:spcAft>
              <a:buClr>
                <a:srgbClr val="FF0066"/>
              </a:buClr>
              <a:buNone/>
            </a:pPr>
            <a:r>
              <a:rPr lang="en-US" sz="2400" b="1" dirty="0">
                <a:latin typeface="+mj-lt"/>
              </a:rPr>
              <a:t>		Surgical </a:t>
            </a:r>
            <a:r>
              <a:rPr lang="en-US" sz="2400" b="1" dirty="0" err="1">
                <a:latin typeface="+mj-lt"/>
              </a:rPr>
              <a:t>septal</a:t>
            </a:r>
            <a:r>
              <a:rPr lang="en-US" sz="2400" b="1" dirty="0">
                <a:latin typeface="+mj-lt"/>
              </a:rPr>
              <a:t> </a:t>
            </a:r>
            <a:r>
              <a:rPr lang="en-US" sz="2400" b="1" dirty="0" err="1">
                <a:latin typeface="+mj-lt"/>
              </a:rPr>
              <a:t>myectomy</a:t>
            </a:r>
            <a:endParaRPr lang="en-US" sz="2400" b="1" dirty="0">
              <a:latin typeface="+mj-lt"/>
            </a:endParaRPr>
          </a:p>
          <a:p>
            <a:pPr marL="0" indent="0">
              <a:lnSpc>
                <a:spcPct val="100000"/>
              </a:lnSpc>
              <a:spcAft>
                <a:spcPct val="20000"/>
              </a:spcAft>
              <a:buClr>
                <a:srgbClr val="FF0066"/>
              </a:buClr>
              <a:buNone/>
            </a:pPr>
            <a:r>
              <a:rPr lang="en-US" sz="2400" b="1" dirty="0">
                <a:latin typeface="+mj-lt"/>
              </a:rPr>
              <a:t>		Dual chamber (</a:t>
            </a:r>
            <a:r>
              <a:rPr lang="en-US" sz="2400" b="1" dirty="0" err="1">
                <a:latin typeface="+mj-lt"/>
              </a:rPr>
              <a:t>atrial</a:t>
            </a:r>
            <a:r>
              <a:rPr lang="en-US" sz="2400" b="1" dirty="0">
                <a:latin typeface="+mj-lt"/>
              </a:rPr>
              <a:t> and ventricular) pacemaker</a:t>
            </a:r>
          </a:p>
        </p:txBody>
      </p:sp>
    </p:spTree>
    <p:extLst>
      <p:ext uri="{BB962C8B-B14F-4D97-AF65-F5344CB8AC3E}">
        <p14:creationId xmlns:p14="http://schemas.microsoft.com/office/powerpoint/2010/main" val="3975381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795">
                                            <p:txEl>
                                              <p:pRg st="5" end="5"/>
                                            </p:txEl>
                                          </p:spTgt>
                                        </p:tgtEl>
                                        <p:attrNameLst>
                                          <p:attrName>style.visibility</p:attrName>
                                        </p:attrNameLst>
                                      </p:cBhvr>
                                      <p:to>
                                        <p:strVal val="visible"/>
                                      </p:to>
                                    </p:set>
                                    <p:animEffect transition="in" filter="fade">
                                      <p:cBhvr>
                                        <p:cTn id="7" dur="1000"/>
                                        <p:tgtEl>
                                          <p:spTgt spid="33795">
                                            <p:txEl>
                                              <p:pRg st="5" end="5"/>
                                            </p:txEl>
                                          </p:spTgt>
                                        </p:tgtEl>
                                      </p:cBhvr>
                                    </p:animEffect>
                                    <p:anim calcmode="lin" valueType="num">
                                      <p:cBhvr>
                                        <p:cTn id="8" dur="1000" fill="hold"/>
                                        <p:tgtEl>
                                          <p:spTgt spid="33795">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3795">
                                            <p:txEl>
                                              <p:pRg st="5" end="5"/>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3795">
                                            <p:txEl>
                                              <p:pRg st="6" end="6"/>
                                            </p:txEl>
                                          </p:spTgt>
                                        </p:tgtEl>
                                        <p:attrNameLst>
                                          <p:attrName>style.visibility</p:attrName>
                                        </p:attrNameLst>
                                      </p:cBhvr>
                                      <p:to>
                                        <p:strVal val="visible"/>
                                      </p:to>
                                    </p:set>
                                    <p:animEffect transition="in" filter="fade">
                                      <p:cBhvr>
                                        <p:cTn id="12" dur="1000"/>
                                        <p:tgtEl>
                                          <p:spTgt spid="33795">
                                            <p:txEl>
                                              <p:pRg st="6" end="6"/>
                                            </p:txEl>
                                          </p:spTgt>
                                        </p:tgtEl>
                                      </p:cBhvr>
                                    </p:animEffect>
                                    <p:anim calcmode="lin" valueType="num">
                                      <p:cBhvr>
                                        <p:cTn id="13" dur="1000" fill="hold"/>
                                        <p:tgtEl>
                                          <p:spTgt spid="33795">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33795">
                                            <p:txEl>
                                              <p:pRg st="6" end="6"/>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3795">
                                            <p:txEl>
                                              <p:pRg st="7" end="7"/>
                                            </p:txEl>
                                          </p:spTgt>
                                        </p:tgtEl>
                                        <p:attrNameLst>
                                          <p:attrName>style.visibility</p:attrName>
                                        </p:attrNameLst>
                                      </p:cBhvr>
                                      <p:to>
                                        <p:strVal val="visible"/>
                                      </p:to>
                                    </p:set>
                                    <p:animEffect transition="in" filter="fade">
                                      <p:cBhvr>
                                        <p:cTn id="17" dur="1000"/>
                                        <p:tgtEl>
                                          <p:spTgt spid="33795">
                                            <p:txEl>
                                              <p:pRg st="7" end="7"/>
                                            </p:txEl>
                                          </p:spTgt>
                                        </p:tgtEl>
                                      </p:cBhvr>
                                    </p:animEffect>
                                    <p:anim calcmode="lin" valueType="num">
                                      <p:cBhvr>
                                        <p:cTn id="18" dur="1000" fill="hold"/>
                                        <p:tgtEl>
                                          <p:spTgt spid="33795">
                                            <p:txEl>
                                              <p:pRg st="7" end="7"/>
                                            </p:txEl>
                                          </p:spTgt>
                                        </p:tgtEl>
                                        <p:attrNameLst>
                                          <p:attrName>ppt_x</p:attrName>
                                        </p:attrNameLst>
                                      </p:cBhvr>
                                      <p:tavLst>
                                        <p:tav tm="0">
                                          <p:val>
                                            <p:strVal val="#ppt_x"/>
                                          </p:val>
                                        </p:tav>
                                        <p:tav tm="100000">
                                          <p:val>
                                            <p:strVal val="#ppt_x"/>
                                          </p:val>
                                        </p:tav>
                                      </p:tavLst>
                                    </p:anim>
                                    <p:anim calcmode="lin" valueType="num">
                                      <p:cBhvr>
                                        <p:cTn id="19" dur="1000" fill="hold"/>
                                        <p:tgtEl>
                                          <p:spTgt spid="33795">
                                            <p:txEl>
                                              <p:pRg st="7" end="7"/>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3795">
                                            <p:txEl>
                                              <p:pRg st="8" end="8"/>
                                            </p:txEl>
                                          </p:spTgt>
                                        </p:tgtEl>
                                        <p:attrNameLst>
                                          <p:attrName>style.visibility</p:attrName>
                                        </p:attrNameLst>
                                      </p:cBhvr>
                                      <p:to>
                                        <p:strVal val="visible"/>
                                      </p:to>
                                    </p:set>
                                    <p:animEffect transition="in" filter="fade">
                                      <p:cBhvr>
                                        <p:cTn id="22" dur="1000"/>
                                        <p:tgtEl>
                                          <p:spTgt spid="33795">
                                            <p:txEl>
                                              <p:pRg st="8" end="8"/>
                                            </p:txEl>
                                          </p:spTgt>
                                        </p:tgtEl>
                                      </p:cBhvr>
                                    </p:animEffect>
                                    <p:anim calcmode="lin" valueType="num">
                                      <p:cBhvr>
                                        <p:cTn id="23" dur="1000" fill="hold"/>
                                        <p:tgtEl>
                                          <p:spTgt spid="33795">
                                            <p:txEl>
                                              <p:pRg st="8" end="8"/>
                                            </p:txEl>
                                          </p:spTgt>
                                        </p:tgtEl>
                                        <p:attrNameLst>
                                          <p:attrName>ppt_x</p:attrName>
                                        </p:attrNameLst>
                                      </p:cBhvr>
                                      <p:tavLst>
                                        <p:tav tm="0">
                                          <p:val>
                                            <p:strVal val="#ppt_x"/>
                                          </p:val>
                                        </p:tav>
                                        <p:tav tm="100000">
                                          <p:val>
                                            <p:strVal val="#ppt_x"/>
                                          </p:val>
                                        </p:tav>
                                      </p:tavLst>
                                    </p:anim>
                                    <p:anim calcmode="lin" valueType="num">
                                      <p:cBhvr>
                                        <p:cTn id="24" dur="1000" fill="hold"/>
                                        <p:tgtEl>
                                          <p:spTgt spid="33795">
                                            <p:txEl>
                                              <p:pRg st="8" end="8"/>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3795">
                                            <p:txEl>
                                              <p:pRg st="9" end="9"/>
                                            </p:txEl>
                                          </p:spTgt>
                                        </p:tgtEl>
                                        <p:attrNameLst>
                                          <p:attrName>style.visibility</p:attrName>
                                        </p:attrNameLst>
                                      </p:cBhvr>
                                      <p:to>
                                        <p:strVal val="visible"/>
                                      </p:to>
                                    </p:set>
                                    <p:animEffect transition="in" filter="fade">
                                      <p:cBhvr>
                                        <p:cTn id="27" dur="1000"/>
                                        <p:tgtEl>
                                          <p:spTgt spid="33795">
                                            <p:txEl>
                                              <p:pRg st="9" end="9"/>
                                            </p:txEl>
                                          </p:spTgt>
                                        </p:tgtEl>
                                      </p:cBhvr>
                                    </p:animEffect>
                                    <p:anim calcmode="lin" valueType="num">
                                      <p:cBhvr>
                                        <p:cTn id="28" dur="1000" fill="hold"/>
                                        <p:tgtEl>
                                          <p:spTgt spid="33795">
                                            <p:txEl>
                                              <p:pRg st="9" end="9"/>
                                            </p:txEl>
                                          </p:spTgt>
                                        </p:tgtEl>
                                        <p:attrNameLst>
                                          <p:attrName>ppt_x</p:attrName>
                                        </p:attrNameLst>
                                      </p:cBhvr>
                                      <p:tavLst>
                                        <p:tav tm="0">
                                          <p:val>
                                            <p:strVal val="#ppt_x"/>
                                          </p:val>
                                        </p:tav>
                                        <p:tav tm="100000">
                                          <p:val>
                                            <p:strVal val="#ppt_x"/>
                                          </p:val>
                                        </p:tav>
                                      </p:tavLst>
                                    </p:anim>
                                    <p:anim calcmode="lin" valueType="num">
                                      <p:cBhvr>
                                        <p:cTn id="29" dur="1000" fill="hold"/>
                                        <p:tgtEl>
                                          <p:spTgt spid="33795">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09800" y="304800"/>
            <a:ext cx="7772400" cy="1143000"/>
          </a:xfrm>
        </p:spPr>
        <p:txBody>
          <a:bodyPr>
            <a:normAutofit/>
          </a:bodyPr>
          <a:lstStyle/>
          <a:p>
            <a:r>
              <a:rPr lang="en-US" sz="4000" b="1" dirty="0"/>
              <a:t>Restrictive Cardiomyopathy</a:t>
            </a:r>
          </a:p>
        </p:txBody>
      </p:sp>
      <p:sp>
        <p:nvSpPr>
          <p:cNvPr id="34819" name="Rectangle 3"/>
          <p:cNvSpPr>
            <a:spLocks noGrp="1" noChangeArrowheads="1"/>
          </p:cNvSpPr>
          <p:nvPr>
            <p:ph idx="1"/>
          </p:nvPr>
        </p:nvSpPr>
        <p:spPr>
          <a:xfrm>
            <a:off x="368489" y="2286000"/>
            <a:ext cx="11122925" cy="2819400"/>
          </a:xfrm>
        </p:spPr>
        <p:txBody>
          <a:bodyPr>
            <a:noAutofit/>
          </a:bodyPr>
          <a:lstStyle/>
          <a:p>
            <a:pPr marL="0" indent="0">
              <a:lnSpc>
                <a:spcPct val="85000"/>
              </a:lnSpc>
              <a:buClr>
                <a:srgbClr val="FF0066"/>
              </a:buClr>
              <a:buNone/>
            </a:pPr>
            <a:r>
              <a:rPr lang="en-US" sz="3600" b="1" dirty="0" smtClean="0">
                <a:latin typeface="+mj-lt"/>
              </a:rPr>
              <a:t>.Abnormally </a:t>
            </a:r>
            <a:r>
              <a:rPr lang="en-US" sz="3600" b="1" dirty="0">
                <a:latin typeface="+mj-lt"/>
              </a:rPr>
              <a:t>stiff myocardium:</a:t>
            </a:r>
          </a:p>
          <a:p>
            <a:pPr>
              <a:lnSpc>
                <a:spcPct val="85000"/>
              </a:lnSpc>
              <a:spcAft>
                <a:spcPct val="20000"/>
              </a:spcAft>
              <a:buClr>
                <a:srgbClr val="FF0066"/>
              </a:buClr>
              <a:buFont typeface="Symbol" pitchFamily="18" charset="2"/>
              <a:buNone/>
            </a:pPr>
            <a:r>
              <a:rPr lang="en-US" sz="3600" b="1" dirty="0">
                <a:latin typeface="+mj-lt"/>
              </a:rPr>
              <a:t>		Fibrosis, infiltration, idiopathic</a:t>
            </a:r>
          </a:p>
          <a:p>
            <a:pPr>
              <a:lnSpc>
                <a:spcPct val="85000"/>
              </a:lnSpc>
              <a:spcAft>
                <a:spcPct val="20000"/>
              </a:spcAft>
              <a:buClr>
                <a:srgbClr val="FF0066"/>
              </a:buClr>
              <a:buFont typeface="Symbol" pitchFamily="18" charset="2"/>
              <a:buNone/>
            </a:pPr>
            <a:endParaRPr lang="en-US" sz="3600" b="1" dirty="0">
              <a:latin typeface="+mj-lt"/>
            </a:endParaRPr>
          </a:p>
          <a:p>
            <a:pPr marL="0" indent="0">
              <a:lnSpc>
                <a:spcPct val="85000"/>
              </a:lnSpc>
              <a:spcAft>
                <a:spcPct val="20000"/>
              </a:spcAft>
              <a:buClr>
                <a:srgbClr val="FF0066"/>
              </a:buClr>
              <a:buNone/>
            </a:pPr>
            <a:r>
              <a:rPr lang="en-US" sz="3600" b="1" dirty="0">
                <a:latin typeface="+mj-lt"/>
              </a:rPr>
              <a:t>.</a:t>
            </a:r>
            <a:r>
              <a:rPr lang="en-US" sz="3600" b="1" dirty="0" smtClean="0">
                <a:latin typeface="+mj-lt"/>
              </a:rPr>
              <a:t>Impaired </a:t>
            </a:r>
            <a:r>
              <a:rPr lang="en-US" sz="3600" b="1" dirty="0">
                <a:latin typeface="+mj-lt"/>
              </a:rPr>
              <a:t>diastolic function</a:t>
            </a:r>
          </a:p>
          <a:p>
            <a:pPr>
              <a:lnSpc>
                <a:spcPct val="85000"/>
              </a:lnSpc>
              <a:spcAft>
                <a:spcPct val="20000"/>
              </a:spcAft>
              <a:buClr>
                <a:srgbClr val="FF0066"/>
              </a:buClr>
              <a:buNone/>
            </a:pPr>
            <a:endParaRPr lang="en-US" sz="3600" b="1" dirty="0">
              <a:latin typeface="+mj-lt"/>
            </a:endParaRPr>
          </a:p>
          <a:p>
            <a:pPr marL="0" indent="0">
              <a:buClr>
                <a:srgbClr val="FF0066"/>
              </a:buClr>
              <a:buNone/>
            </a:pPr>
            <a:r>
              <a:rPr lang="en-US" sz="3600" b="1" dirty="0" smtClean="0">
                <a:latin typeface="+mj-lt"/>
              </a:rPr>
              <a:t>.(</a:t>
            </a:r>
            <a:r>
              <a:rPr lang="en-US" sz="3600" b="1" dirty="0">
                <a:latin typeface="+mj-lt"/>
              </a:rPr>
              <a:t>Usually) preserved systolic function</a:t>
            </a:r>
          </a:p>
        </p:txBody>
      </p:sp>
    </p:spTree>
    <p:extLst>
      <p:ext uri="{BB962C8B-B14F-4D97-AF65-F5344CB8AC3E}">
        <p14:creationId xmlns:p14="http://schemas.microsoft.com/office/powerpoint/2010/main" val="221655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3" end="3"/>
                                            </p:txEl>
                                          </p:spTgt>
                                        </p:tgtEl>
                                        <p:attrNameLst>
                                          <p:attrName>style.visibility</p:attrName>
                                        </p:attrNameLst>
                                      </p:cBhvr>
                                      <p:to>
                                        <p:strVal val="visible"/>
                                      </p:to>
                                    </p:set>
                                    <p:animEffect transition="in" filter="fade">
                                      <p:cBhvr>
                                        <p:cTn id="7" dur="1000"/>
                                        <p:tgtEl>
                                          <p:spTgt spid="34819">
                                            <p:txEl>
                                              <p:pRg st="3" end="3"/>
                                            </p:txEl>
                                          </p:spTgt>
                                        </p:tgtEl>
                                      </p:cBhvr>
                                    </p:animEffect>
                                    <p:anim calcmode="lin" valueType="num">
                                      <p:cBhvr>
                                        <p:cTn id="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4819">
                                            <p:txEl>
                                              <p:pRg st="5" end="5"/>
                                            </p:txEl>
                                          </p:spTgt>
                                        </p:tgtEl>
                                        <p:attrNameLst>
                                          <p:attrName>style.visibility</p:attrName>
                                        </p:attrNameLst>
                                      </p:cBhvr>
                                      <p:to>
                                        <p:strVal val="visible"/>
                                      </p:to>
                                    </p:set>
                                    <p:animEffect transition="in" filter="fade">
                                      <p:cBhvr>
                                        <p:cTn id="14" dur="1000"/>
                                        <p:tgtEl>
                                          <p:spTgt spid="34819">
                                            <p:txEl>
                                              <p:pRg st="5" end="5"/>
                                            </p:txEl>
                                          </p:spTgt>
                                        </p:tgtEl>
                                      </p:cBhvr>
                                    </p:animEffect>
                                    <p:anim calcmode="lin" valueType="num">
                                      <p:cBhvr>
                                        <p:cTn id="15"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481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296537" y="533400"/>
            <a:ext cx="8685663" cy="762000"/>
          </a:xfrm>
        </p:spPr>
        <p:txBody>
          <a:bodyPr>
            <a:normAutofit/>
          </a:bodyPr>
          <a:lstStyle/>
          <a:p>
            <a:r>
              <a:rPr lang="en-US" b="1" dirty="0" smtClean="0"/>
              <a:t>Restrictive Cardiomyopathy</a:t>
            </a:r>
          </a:p>
        </p:txBody>
      </p:sp>
      <p:sp>
        <p:nvSpPr>
          <p:cNvPr id="35843" name="Rectangle 3"/>
          <p:cNvSpPr>
            <a:spLocks noGrp="1" noChangeArrowheads="1"/>
          </p:cNvSpPr>
          <p:nvPr>
            <p:ph idx="1"/>
          </p:nvPr>
        </p:nvSpPr>
        <p:spPr>
          <a:xfrm>
            <a:off x="887104" y="1752600"/>
            <a:ext cx="9095096" cy="4572000"/>
          </a:xfrm>
        </p:spPr>
        <p:txBody>
          <a:bodyPr>
            <a:normAutofit fontScale="70000" lnSpcReduction="20000"/>
          </a:bodyPr>
          <a:lstStyle/>
          <a:p>
            <a:pPr marL="0" indent="0">
              <a:lnSpc>
                <a:spcPct val="95000"/>
              </a:lnSpc>
              <a:buClr>
                <a:srgbClr val="FF0066"/>
              </a:buClr>
              <a:buNone/>
            </a:pPr>
            <a:r>
              <a:rPr lang="en-US" sz="3600" b="1" dirty="0" err="1">
                <a:latin typeface="+mj-lt"/>
              </a:rPr>
              <a:t>Pathophysiology</a:t>
            </a:r>
            <a:endParaRPr lang="en-US" sz="3600" b="1" dirty="0">
              <a:latin typeface="+mj-lt"/>
            </a:endParaRPr>
          </a:p>
          <a:p>
            <a:pPr marL="457200" lvl="1" indent="0">
              <a:lnSpc>
                <a:spcPct val="95000"/>
              </a:lnSpc>
              <a:spcBef>
                <a:spcPts val="1000"/>
              </a:spcBef>
              <a:buClr>
                <a:srgbClr val="FF0066"/>
              </a:buClr>
              <a:buNone/>
            </a:pPr>
            <a:r>
              <a:rPr lang="en-US" sz="3600" b="1" dirty="0">
                <a:latin typeface="+mj-lt"/>
              </a:rPr>
              <a:t>Impaired biventricular filling</a:t>
            </a:r>
          </a:p>
          <a:p>
            <a:pPr marL="457200" lvl="1" indent="0">
              <a:lnSpc>
                <a:spcPct val="95000"/>
              </a:lnSpc>
              <a:spcBef>
                <a:spcPts val="1000"/>
              </a:spcBef>
              <a:buClr>
                <a:srgbClr val="FF0066"/>
              </a:buClr>
              <a:buNone/>
            </a:pPr>
            <a:r>
              <a:rPr lang="en-US" sz="3600" b="1" dirty="0">
                <a:latin typeface="+mj-lt"/>
              </a:rPr>
              <a:t>Elevated right and left </a:t>
            </a:r>
            <a:r>
              <a:rPr lang="en-US" sz="3600" b="1" dirty="0" err="1">
                <a:latin typeface="+mj-lt"/>
              </a:rPr>
              <a:t>atrial</a:t>
            </a:r>
            <a:r>
              <a:rPr lang="en-US" sz="3600" b="1" dirty="0">
                <a:latin typeface="+mj-lt"/>
              </a:rPr>
              <a:t> pressures</a:t>
            </a:r>
          </a:p>
          <a:p>
            <a:pPr marL="457200" lvl="1" indent="0">
              <a:lnSpc>
                <a:spcPct val="95000"/>
              </a:lnSpc>
              <a:spcBef>
                <a:spcPts val="1000"/>
              </a:spcBef>
              <a:buClr>
                <a:srgbClr val="FF0066"/>
              </a:buClr>
              <a:buNone/>
            </a:pPr>
            <a:endParaRPr lang="en-US" sz="3600" b="1" dirty="0">
              <a:latin typeface="+mj-lt"/>
            </a:endParaRPr>
          </a:p>
          <a:p>
            <a:pPr marL="0" indent="0">
              <a:lnSpc>
                <a:spcPct val="95000"/>
              </a:lnSpc>
              <a:buClr>
                <a:srgbClr val="FF0066"/>
              </a:buClr>
              <a:buNone/>
            </a:pPr>
            <a:r>
              <a:rPr lang="en-US" sz="3600" b="1" dirty="0">
                <a:latin typeface="+mj-lt"/>
              </a:rPr>
              <a:t>Symptoms: </a:t>
            </a:r>
          </a:p>
          <a:p>
            <a:pPr marL="457200" lvl="1" indent="0">
              <a:lnSpc>
                <a:spcPct val="95000"/>
              </a:lnSpc>
              <a:spcBef>
                <a:spcPts val="1000"/>
              </a:spcBef>
              <a:buClr>
                <a:srgbClr val="FF0066"/>
              </a:buClr>
              <a:buNone/>
            </a:pPr>
            <a:r>
              <a:rPr lang="en-US" sz="3600" b="1" dirty="0" err="1">
                <a:latin typeface="+mj-lt"/>
              </a:rPr>
              <a:t>Dyspnea</a:t>
            </a:r>
            <a:r>
              <a:rPr lang="en-US" sz="3600" b="1" dirty="0">
                <a:latin typeface="+mj-lt"/>
              </a:rPr>
              <a:t>, exercise intolerance</a:t>
            </a:r>
          </a:p>
          <a:p>
            <a:pPr marL="0" indent="0">
              <a:lnSpc>
                <a:spcPct val="95000"/>
              </a:lnSpc>
              <a:buClr>
                <a:srgbClr val="FF0066"/>
              </a:buClr>
              <a:buNone/>
            </a:pPr>
            <a:endParaRPr lang="en-US" sz="3600" b="1" dirty="0">
              <a:latin typeface="+mj-lt"/>
            </a:endParaRPr>
          </a:p>
          <a:p>
            <a:pPr marL="0" indent="0">
              <a:lnSpc>
                <a:spcPct val="95000"/>
              </a:lnSpc>
              <a:buClr>
                <a:srgbClr val="FF0066"/>
              </a:buClr>
              <a:buNone/>
            </a:pPr>
            <a:r>
              <a:rPr lang="en-US" sz="3600" b="1" dirty="0">
                <a:latin typeface="+mj-lt"/>
              </a:rPr>
              <a:t>Signs</a:t>
            </a:r>
          </a:p>
          <a:p>
            <a:pPr marL="457200" lvl="1" indent="0">
              <a:lnSpc>
                <a:spcPct val="95000"/>
              </a:lnSpc>
              <a:spcBef>
                <a:spcPts val="1000"/>
              </a:spcBef>
              <a:buClr>
                <a:srgbClr val="FF0066"/>
              </a:buClr>
              <a:buNone/>
            </a:pPr>
            <a:r>
              <a:rPr lang="en-US" sz="3600" b="1" dirty="0">
                <a:latin typeface="+mj-lt"/>
              </a:rPr>
              <a:t>Increased JVP (large ‘a’ wave), edema, </a:t>
            </a:r>
            <a:r>
              <a:rPr lang="en-US" sz="3600" b="1" dirty="0" err="1">
                <a:latin typeface="+mj-lt"/>
              </a:rPr>
              <a:t>ascites</a:t>
            </a:r>
            <a:endParaRPr lang="en-US" sz="3600" b="1" dirty="0">
              <a:latin typeface="+mj-lt"/>
            </a:endParaRPr>
          </a:p>
          <a:p>
            <a:pPr marL="457200" lvl="1" indent="0">
              <a:lnSpc>
                <a:spcPct val="95000"/>
              </a:lnSpc>
              <a:spcBef>
                <a:spcPts val="1000"/>
              </a:spcBef>
              <a:buClr>
                <a:srgbClr val="FF0066"/>
              </a:buClr>
              <a:buNone/>
            </a:pPr>
            <a:r>
              <a:rPr lang="en-US" sz="3600" b="1" dirty="0">
                <a:latin typeface="+mj-lt"/>
              </a:rPr>
              <a:t>Increase JVP with inspiration </a:t>
            </a:r>
          </a:p>
          <a:p>
            <a:pPr marL="457200" lvl="1" indent="0">
              <a:lnSpc>
                <a:spcPct val="95000"/>
              </a:lnSpc>
              <a:spcBef>
                <a:spcPts val="1000"/>
              </a:spcBef>
              <a:buClr>
                <a:srgbClr val="FF0066"/>
              </a:buClr>
              <a:buNone/>
            </a:pPr>
            <a:r>
              <a:rPr lang="en-US" sz="3600" b="1" dirty="0">
                <a:latin typeface="+mj-lt"/>
              </a:rPr>
              <a:t>   (</a:t>
            </a:r>
            <a:r>
              <a:rPr lang="en-US" sz="3600" b="1" dirty="0" err="1">
                <a:latin typeface="+mj-lt"/>
              </a:rPr>
              <a:t>Kussmaul's</a:t>
            </a:r>
            <a:r>
              <a:rPr lang="en-US" sz="3600" b="1" dirty="0">
                <a:latin typeface="+mj-lt"/>
              </a:rPr>
              <a:t> sign)</a:t>
            </a:r>
          </a:p>
          <a:p>
            <a:pPr lvl="1">
              <a:buClr>
                <a:srgbClr val="FF0066"/>
              </a:buClr>
              <a:buFont typeface="Symbol" pitchFamily="18" charset="2"/>
              <a:buNone/>
            </a:pPr>
            <a:endParaRPr lang="en-US" i="1" dirty="0" smtClean="0">
              <a:solidFill>
                <a:srgbClr val="002060"/>
              </a:solidFill>
            </a:endParaRPr>
          </a:p>
        </p:txBody>
      </p:sp>
    </p:spTree>
    <p:extLst>
      <p:ext uri="{BB962C8B-B14F-4D97-AF65-F5344CB8AC3E}">
        <p14:creationId xmlns:p14="http://schemas.microsoft.com/office/powerpoint/2010/main" val="237935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5843">
                                            <p:txEl>
                                              <p:pRg st="4" end="4"/>
                                            </p:txEl>
                                          </p:spTgt>
                                        </p:tgtEl>
                                        <p:attrNameLst>
                                          <p:attrName>style.visibility</p:attrName>
                                        </p:attrNameLst>
                                      </p:cBhvr>
                                      <p:to>
                                        <p:strVal val="visible"/>
                                      </p:to>
                                    </p:set>
                                    <p:animEffect transition="in" filter="fade">
                                      <p:cBhvr>
                                        <p:cTn id="7" dur="1000"/>
                                        <p:tgtEl>
                                          <p:spTgt spid="35843">
                                            <p:txEl>
                                              <p:pRg st="4" end="4"/>
                                            </p:txEl>
                                          </p:spTgt>
                                        </p:tgtEl>
                                      </p:cBhvr>
                                    </p:animEffect>
                                    <p:anim calcmode="lin" valueType="num">
                                      <p:cBhvr>
                                        <p:cTn id="8" dur="10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584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5843">
                                            <p:txEl>
                                              <p:pRg st="5" end="5"/>
                                            </p:txEl>
                                          </p:spTgt>
                                        </p:tgtEl>
                                        <p:attrNameLst>
                                          <p:attrName>style.visibility</p:attrName>
                                        </p:attrNameLst>
                                      </p:cBhvr>
                                      <p:to>
                                        <p:strVal val="visible"/>
                                      </p:to>
                                    </p:set>
                                    <p:animEffect transition="in" filter="fade">
                                      <p:cBhvr>
                                        <p:cTn id="12" dur="1000"/>
                                        <p:tgtEl>
                                          <p:spTgt spid="35843">
                                            <p:txEl>
                                              <p:pRg st="5" end="5"/>
                                            </p:txEl>
                                          </p:spTgt>
                                        </p:tgtEl>
                                      </p:cBhvr>
                                    </p:animEffect>
                                    <p:anim calcmode="lin" valueType="num">
                                      <p:cBhvr>
                                        <p:cTn id="13" dur="10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584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5843">
                                            <p:txEl>
                                              <p:pRg st="7" end="7"/>
                                            </p:txEl>
                                          </p:spTgt>
                                        </p:tgtEl>
                                        <p:attrNameLst>
                                          <p:attrName>style.visibility</p:attrName>
                                        </p:attrNameLst>
                                      </p:cBhvr>
                                      <p:to>
                                        <p:strVal val="visible"/>
                                      </p:to>
                                    </p:set>
                                    <p:animEffect transition="in" filter="fade">
                                      <p:cBhvr>
                                        <p:cTn id="19" dur="1000"/>
                                        <p:tgtEl>
                                          <p:spTgt spid="35843">
                                            <p:txEl>
                                              <p:pRg st="7" end="7"/>
                                            </p:txEl>
                                          </p:spTgt>
                                        </p:tgtEl>
                                      </p:cBhvr>
                                    </p:animEffect>
                                    <p:anim calcmode="lin" valueType="num">
                                      <p:cBhvr>
                                        <p:cTn id="20" dur="1000" fill="hold"/>
                                        <p:tgtEl>
                                          <p:spTgt spid="35843">
                                            <p:txEl>
                                              <p:pRg st="7" end="7"/>
                                            </p:txEl>
                                          </p:spTgt>
                                        </p:tgtEl>
                                        <p:attrNameLst>
                                          <p:attrName>ppt_x</p:attrName>
                                        </p:attrNameLst>
                                      </p:cBhvr>
                                      <p:tavLst>
                                        <p:tav tm="0">
                                          <p:val>
                                            <p:strVal val="#ppt_x"/>
                                          </p:val>
                                        </p:tav>
                                        <p:tav tm="100000">
                                          <p:val>
                                            <p:strVal val="#ppt_x"/>
                                          </p:val>
                                        </p:tav>
                                      </p:tavLst>
                                    </p:anim>
                                    <p:anim calcmode="lin" valueType="num">
                                      <p:cBhvr>
                                        <p:cTn id="21" dur="1000" fill="hold"/>
                                        <p:tgtEl>
                                          <p:spTgt spid="35843">
                                            <p:txEl>
                                              <p:pRg st="7" end="7"/>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5843">
                                            <p:txEl>
                                              <p:pRg st="8" end="8"/>
                                            </p:txEl>
                                          </p:spTgt>
                                        </p:tgtEl>
                                        <p:attrNameLst>
                                          <p:attrName>style.visibility</p:attrName>
                                        </p:attrNameLst>
                                      </p:cBhvr>
                                      <p:to>
                                        <p:strVal val="visible"/>
                                      </p:to>
                                    </p:set>
                                    <p:animEffect transition="in" filter="fade">
                                      <p:cBhvr>
                                        <p:cTn id="24" dur="1000"/>
                                        <p:tgtEl>
                                          <p:spTgt spid="35843">
                                            <p:txEl>
                                              <p:pRg st="8" end="8"/>
                                            </p:txEl>
                                          </p:spTgt>
                                        </p:tgtEl>
                                      </p:cBhvr>
                                    </p:animEffect>
                                    <p:anim calcmode="lin" valueType="num">
                                      <p:cBhvr>
                                        <p:cTn id="25" dur="1000" fill="hold"/>
                                        <p:tgtEl>
                                          <p:spTgt spid="35843">
                                            <p:txEl>
                                              <p:pRg st="8" end="8"/>
                                            </p:txEl>
                                          </p:spTgt>
                                        </p:tgtEl>
                                        <p:attrNameLst>
                                          <p:attrName>ppt_x</p:attrName>
                                        </p:attrNameLst>
                                      </p:cBhvr>
                                      <p:tavLst>
                                        <p:tav tm="0">
                                          <p:val>
                                            <p:strVal val="#ppt_x"/>
                                          </p:val>
                                        </p:tav>
                                        <p:tav tm="100000">
                                          <p:val>
                                            <p:strVal val="#ppt_x"/>
                                          </p:val>
                                        </p:tav>
                                      </p:tavLst>
                                    </p:anim>
                                    <p:anim calcmode="lin" valueType="num">
                                      <p:cBhvr>
                                        <p:cTn id="26" dur="1000" fill="hold"/>
                                        <p:tgtEl>
                                          <p:spTgt spid="35843">
                                            <p:txEl>
                                              <p:pRg st="8" end="8"/>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5843">
                                            <p:txEl>
                                              <p:pRg st="9" end="9"/>
                                            </p:txEl>
                                          </p:spTgt>
                                        </p:tgtEl>
                                        <p:attrNameLst>
                                          <p:attrName>style.visibility</p:attrName>
                                        </p:attrNameLst>
                                      </p:cBhvr>
                                      <p:to>
                                        <p:strVal val="visible"/>
                                      </p:to>
                                    </p:set>
                                    <p:animEffect transition="in" filter="fade">
                                      <p:cBhvr>
                                        <p:cTn id="29" dur="1000"/>
                                        <p:tgtEl>
                                          <p:spTgt spid="35843">
                                            <p:txEl>
                                              <p:pRg st="9" end="9"/>
                                            </p:txEl>
                                          </p:spTgt>
                                        </p:tgtEl>
                                      </p:cBhvr>
                                    </p:animEffect>
                                    <p:anim calcmode="lin" valueType="num">
                                      <p:cBhvr>
                                        <p:cTn id="30" dur="1000" fill="hold"/>
                                        <p:tgtEl>
                                          <p:spTgt spid="35843">
                                            <p:txEl>
                                              <p:pRg st="9" end="9"/>
                                            </p:txEl>
                                          </p:spTgt>
                                        </p:tgtEl>
                                        <p:attrNameLst>
                                          <p:attrName>ppt_x</p:attrName>
                                        </p:attrNameLst>
                                      </p:cBhvr>
                                      <p:tavLst>
                                        <p:tav tm="0">
                                          <p:val>
                                            <p:strVal val="#ppt_x"/>
                                          </p:val>
                                        </p:tav>
                                        <p:tav tm="100000">
                                          <p:val>
                                            <p:strVal val="#ppt_x"/>
                                          </p:val>
                                        </p:tav>
                                      </p:tavLst>
                                    </p:anim>
                                    <p:anim calcmode="lin" valueType="num">
                                      <p:cBhvr>
                                        <p:cTn id="31" dur="1000" fill="hold"/>
                                        <p:tgtEl>
                                          <p:spTgt spid="35843">
                                            <p:txEl>
                                              <p:pRg st="9" end="9"/>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5843">
                                            <p:txEl>
                                              <p:pRg st="10" end="10"/>
                                            </p:txEl>
                                          </p:spTgt>
                                        </p:tgtEl>
                                        <p:attrNameLst>
                                          <p:attrName>style.visibility</p:attrName>
                                        </p:attrNameLst>
                                      </p:cBhvr>
                                      <p:to>
                                        <p:strVal val="visible"/>
                                      </p:to>
                                    </p:set>
                                    <p:animEffect transition="in" filter="fade">
                                      <p:cBhvr>
                                        <p:cTn id="34" dur="1000"/>
                                        <p:tgtEl>
                                          <p:spTgt spid="35843">
                                            <p:txEl>
                                              <p:pRg st="10" end="10"/>
                                            </p:txEl>
                                          </p:spTgt>
                                        </p:tgtEl>
                                      </p:cBhvr>
                                    </p:animEffect>
                                    <p:anim calcmode="lin" valueType="num">
                                      <p:cBhvr>
                                        <p:cTn id="35" dur="1000" fill="hold"/>
                                        <p:tgtEl>
                                          <p:spTgt spid="35843">
                                            <p:txEl>
                                              <p:pRg st="10" end="10"/>
                                            </p:txEl>
                                          </p:spTgt>
                                        </p:tgtEl>
                                        <p:attrNameLst>
                                          <p:attrName>ppt_x</p:attrName>
                                        </p:attrNameLst>
                                      </p:cBhvr>
                                      <p:tavLst>
                                        <p:tav tm="0">
                                          <p:val>
                                            <p:strVal val="#ppt_x"/>
                                          </p:val>
                                        </p:tav>
                                        <p:tav tm="100000">
                                          <p:val>
                                            <p:strVal val="#ppt_x"/>
                                          </p:val>
                                        </p:tav>
                                      </p:tavLst>
                                    </p:anim>
                                    <p:anim calcmode="lin" valueType="num">
                                      <p:cBhvr>
                                        <p:cTn id="36" dur="1000" fill="hold"/>
                                        <p:tgtEl>
                                          <p:spTgt spid="3584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133600" y="533400"/>
            <a:ext cx="7772400" cy="762000"/>
          </a:xfrm>
        </p:spPr>
        <p:txBody>
          <a:bodyPr>
            <a:normAutofit/>
          </a:bodyPr>
          <a:lstStyle/>
          <a:p>
            <a:r>
              <a:rPr lang="en-US" b="1" dirty="0" smtClean="0"/>
              <a:t>Restrictive Cardiomyopathy</a:t>
            </a:r>
          </a:p>
        </p:txBody>
      </p:sp>
      <p:sp>
        <p:nvSpPr>
          <p:cNvPr id="36867" name="Rectangle 3"/>
          <p:cNvSpPr>
            <a:spLocks noGrp="1" noChangeArrowheads="1"/>
          </p:cNvSpPr>
          <p:nvPr>
            <p:ph idx="1"/>
          </p:nvPr>
        </p:nvSpPr>
        <p:spPr>
          <a:xfrm>
            <a:off x="887104" y="2438400"/>
            <a:ext cx="9171296" cy="2514600"/>
          </a:xfrm>
        </p:spPr>
        <p:txBody>
          <a:bodyPr>
            <a:noAutofit/>
          </a:bodyPr>
          <a:lstStyle/>
          <a:p>
            <a:pPr marL="0" indent="0">
              <a:lnSpc>
                <a:spcPct val="85000"/>
              </a:lnSpc>
              <a:buClr>
                <a:srgbClr val="FF0066"/>
              </a:buClr>
              <a:buNone/>
            </a:pPr>
            <a:r>
              <a:rPr lang="en-US" sz="3600" b="1" dirty="0">
                <a:latin typeface="+mj-lt"/>
              </a:rPr>
              <a:t>Diagnosis:</a:t>
            </a:r>
          </a:p>
          <a:p>
            <a:pPr marL="0" indent="0">
              <a:lnSpc>
                <a:spcPct val="85000"/>
              </a:lnSpc>
              <a:buClr>
                <a:srgbClr val="FF0066"/>
              </a:buClr>
              <a:buNone/>
            </a:pPr>
            <a:r>
              <a:rPr lang="en-US" sz="3600" b="1" dirty="0">
                <a:latin typeface="+mj-lt"/>
              </a:rPr>
              <a:t>	Cardiac catheterization:</a:t>
            </a:r>
          </a:p>
          <a:p>
            <a:pPr marL="914400" lvl="2" indent="0">
              <a:lnSpc>
                <a:spcPct val="85000"/>
              </a:lnSpc>
              <a:spcBef>
                <a:spcPts val="1000"/>
              </a:spcBef>
              <a:buClr>
                <a:srgbClr val="FF0066"/>
              </a:buClr>
              <a:buNone/>
            </a:pPr>
            <a:r>
              <a:rPr lang="en-US" sz="3600" b="1" dirty="0">
                <a:latin typeface="+mj-lt"/>
              </a:rPr>
              <a:t>Restricted filling pattern during diastole</a:t>
            </a:r>
          </a:p>
          <a:p>
            <a:pPr marL="0" indent="0">
              <a:lnSpc>
                <a:spcPct val="85000"/>
              </a:lnSpc>
              <a:buClr>
                <a:srgbClr val="FF0066"/>
              </a:buClr>
              <a:buNone/>
            </a:pPr>
            <a:r>
              <a:rPr lang="en-US" sz="3600" b="1" dirty="0">
                <a:latin typeface="+mj-lt"/>
              </a:rPr>
              <a:t> 	</a:t>
            </a:r>
          </a:p>
          <a:p>
            <a:pPr marL="0" indent="0">
              <a:lnSpc>
                <a:spcPct val="85000"/>
              </a:lnSpc>
              <a:buClr>
                <a:srgbClr val="FF0066"/>
              </a:buClr>
              <a:buNone/>
            </a:pPr>
            <a:r>
              <a:rPr lang="en-US" sz="3600" b="1" dirty="0">
                <a:latin typeface="+mj-lt"/>
              </a:rPr>
              <a:t>RV biopsy</a:t>
            </a:r>
          </a:p>
        </p:txBody>
      </p:sp>
    </p:spTree>
    <p:extLst>
      <p:ext uri="{BB962C8B-B14F-4D97-AF65-F5344CB8AC3E}">
        <p14:creationId xmlns:p14="http://schemas.microsoft.com/office/powerpoint/2010/main" val="2703410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Toxic </a:t>
            </a:r>
            <a:r>
              <a:rPr lang="en-US" dirty="0" err="1" smtClean="0"/>
              <a:t>aetiologies</a:t>
            </a:r>
            <a:r>
              <a:rPr lang="en-US" dirty="0" smtClean="0"/>
              <a:t> include drugs</a:t>
            </a:r>
            <a:r>
              <a:rPr lang="ar-JO" dirty="0" smtClean="0"/>
              <a:t> </a:t>
            </a:r>
            <a:r>
              <a:rPr lang="en-US" dirty="0" smtClean="0"/>
              <a:t>(e.g. cocaine, lithium and anti-cancer drugs, such as doxorubicin)</a:t>
            </a:r>
            <a:endParaRPr lang="ar-JO" dirty="0" smtClean="0"/>
          </a:p>
          <a:p>
            <a:endParaRPr lang="ar-JO" dirty="0" smtClean="0"/>
          </a:p>
          <a:p>
            <a:r>
              <a:rPr lang="en-US" dirty="0" smtClean="0"/>
              <a:t>(e.g. </a:t>
            </a:r>
            <a:r>
              <a:rPr lang="en-US" dirty="0" err="1" smtClean="0"/>
              <a:t>penicillins</a:t>
            </a:r>
            <a:r>
              <a:rPr lang="en-US" dirty="0" smtClean="0"/>
              <a:t> and </a:t>
            </a:r>
            <a:r>
              <a:rPr lang="en-US" dirty="0" err="1" smtClean="0"/>
              <a:t>sulphonamides</a:t>
            </a:r>
            <a:r>
              <a:rPr lang="en-US" dirty="0" smtClean="0"/>
              <a:t>, lead and carbon monoxide). </a:t>
            </a:r>
          </a:p>
          <a:p>
            <a:endParaRPr lang="ar-JO" dirty="0" smtClean="0"/>
          </a:p>
          <a:p>
            <a:endParaRPr lang="ar-JO" dirty="0"/>
          </a:p>
          <a:p>
            <a:r>
              <a:rPr lang="en-US" dirty="0" smtClean="0"/>
              <a:t>Occasionally, autoimmune conditions, such as SLE and Rh. A, are ass. with myocarditis.</a:t>
            </a:r>
          </a:p>
          <a:p>
            <a:pPr marL="0" indent="0">
              <a:buNone/>
            </a:pPr>
            <a:r>
              <a:rPr lang="en-US" dirty="0" smtClean="0"/>
              <a:t> </a:t>
            </a:r>
            <a:endParaRPr lang="en-US" dirty="0"/>
          </a:p>
        </p:txBody>
      </p:sp>
    </p:spTree>
    <p:extLst>
      <p:ext uri="{BB962C8B-B14F-4D97-AF65-F5344CB8AC3E}">
        <p14:creationId xmlns:p14="http://schemas.microsoft.com/office/powerpoint/2010/main" val="4068523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r>
              <a:rPr lang="en-US" b="1" dirty="0" smtClean="0"/>
              <a:t>Restrictive Cardiomyopathy: </a:t>
            </a:r>
            <a:r>
              <a:rPr lang="en-US" b="1" dirty="0" err="1" smtClean="0"/>
              <a:t>Pathophysiology</a:t>
            </a:r>
            <a:endParaRPr lang="en-US" dirty="0" smtClean="0"/>
          </a:p>
        </p:txBody>
      </p:sp>
      <p:pic>
        <p:nvPicPr>
          <p:cNvPr id="38915" name="Picture 3" descr="D:\Wexler\Cardio hmd\restrictcard.JPG"/>
          <p:cNvPicPr>
            <a:picLocks noChangeAspect="1" noChangeArrowheads="1"/>
          </p:cNvPicPr>
          <p:nvPr/>
        </p:nvPicPr>
        <p:blipFill>
          <a:blip r:embed="rId2" cstate="print"/>
          <a:srcRect/>
          <a:stretch>
            <a:fillRect/>
          </a:stretch>
        </p:blipFill>
        <p:spPr bwMode="auto">
          <a:xfrm>
            <a:off x="122830" y="2193330"/>
            <a:ext cx="11860296" cy="3293069"/>
          </a:xfrm>
          <a:prstGeom prst="rect">
            <a:avLst/>
          </a:prstGeom>
          <a:noFill/>
          <a:ln w="9525">
            <a:noFill/>
            <a:miter lim="800000"/>
            <a:headEnd/>
            <a:tailEnd/>
          </a:ln>
        </p:spPr>
      </p:pic>
    </p:spTree>
    <p:extLst>
      <p:ext uri="{BB962C8B-B14F-4D97-AF65-F5344CB8AC3E}">
        <p14:creationId xmlns:p14="http://schemas.microsoft.com/office/powerpoint/2010/main" val="14323261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Diagnosis and Treatment</a:t>
            </a:r>
          </a:p>
        </p:txBody>
      </p:sp>
      <p:sp>
        <p:nvSpPr>
          <p:cNvPr id="3" name="Content Placeholder 2"/>
          <p:cNvSpPr>
            <a:spLocks noGrp="1"/>
          </p:cNvSpPr>
          <p:nvPr>
            <p:ph idx="1"/>
          </p:nvPr>
        </p:nvSpPr>
        <p:spPr/>
        <p:txBody>
          <a:bodyPr/>
          <a:lstStyle/>
          <a:p>
            <a:r>
              <a:rPr lang="en-US" sz="4000" dirty="0"/>
              <a:t>Diagnosis can be very difficult and requires complex Doppler echocardiography,</a:t>
            </a:r>
          </a:p>
          <a:p>
            <a:r>
              <a:rPr lang="en-US" sz="4000" dirty="0"/>
              <a:t>CT or MRI, and </a:t>
            </a:r>
            <a:r>
              <a:rPr lang="en-US" sz="4000" dirty="0" err="1"/>
              <a:t>endomyocardial</a:t>
            </a:r>
            <a:r>
              <a:rPr lang="en-US" sz="4000" dirty="0"/>
              <a:t> biopsy.</a:t>
            </a:r>
          </a:p>
          <a:p>
            <a:r>
              <a:rPr lang="en-US" sz="4000" dirty="0"/>
              <a:t> Treatment is symptomatic but the prognosis is usually poor .</a:t>
            </a:r>
          </a:p>
          <a:p>
            <a:r>
              <a:rPr lang="en-US" sz="4000" dirty="0"/>
              <a:t>transplantation may be indicated.</a:t>
            </a:r>
          </a:p>
          <a:p>
            <a:endParaRPr lang="en-US" dirty="0"/>
          </a:p>
        </p:txBody>
      </p:sp>
    </p:spTree>
    <p:extLst>
      <p:ext uri="{BB962C8B-B14F-4D97-AF65-F5344CB8AC3E}">
        <p14:creationId xmlns:p14="http://schemas.microsoft.com/office/powerpoint/2010/main" val="1008186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28768" y="231166"/>
            <a:ext cx="10515600" cy="4351338"/>
          </a:xfrm>
        </p:spPr>
        <p:txBody>
          <a:bodyPr>
            <a:normAutofit/>
          </a:bodyPr>
          <a:lstStyle/>
          <a:p>
            <a:pPr marL="68580" indent="0" algn="ctr">
              <a:buNone/>
            </a:pPr>
            <a:r>
              <a:rPr lang="en-US" sz="13800" dirty="0"/>
              <a:t>THANKS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4650" y="1922200"/>
            <a:ext cx="4629679" cy="4106212"/>
          </a:xfrm>
          <a:prstGeom prst="rect">
            <a:avLst/>
          </a:prstGeom>
        </p:spPr>
      </p:pic>
    </p:spTree>
    <p:extLst>
      <p:ext uri="{BB962C8B-B14F-4D97-AF65-F5344CB8AC3E}">
        <p14:creationId xmlns:p14="http://schemas.microsoft.com/office/powerpoint/2010/main" val="422615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features </a:t>
            </a:r>
            <a:endParaRPr lang="en-US" dirty="0"/>
          </a:p>
        </p:txBody>
      </p:sp>
      <p:sp>
        <p:nvSpPr>
          <p:cNvPr id="3" name="Content Placeholder 2"/>
          <p:cNvSpPr>
            <a:spLocks noGrp="1"/>
          </p:cNvSpPr>
          <p:nvPr>
            <p:ph idx="1"/>
          </p:nvPr>
        </p:nvSpPr>
        <p:spPr/>
        <p:txBody>
          <a:bodyPr/>
          <a:lstStyle/>
          <a:p>
            <a:r>
              <a:rPr lang="en-US" dirty="0" smtClean="0"/>
              <a:t>Fulminant myocarditis follows a viral </a:t>
            </a:r>
            <a:r>
              <a:rPr lang="en-US" dirty="0" err="1" smtClean="0"/>
              <a:t>prodrome</a:t>
            </a:r>
            <a:r>
              <a:rPr lang="en-US" dirty="0" smtClean="0"/>
              <a:t> or influenza-like illness, and results in severe heart failure or cardiogenic shock.</a:t>
            </a:r>
          </a:p>
          <a:p>
            <a:r>
              <a:rPr lang="en-US" dirty="0" smtClean="0"/>
              <a:t>Acute myocarditis presents over a longer period with heart failure; it can lead to dilated cardiomyopathy.</a:t>
            </a:r>
            <a:endParaRPr lang="ar-JO" dirty="0" smtClean="0"/>
          </a:p>
          <a:p>
            <a:r>
              <a:rPr lang="en-US" dirty="0" smtClean="0"/>
              <a:t>Chronic active myocarditis is rare and associated with chronic myocardial inflammation.</a:t>
            </a:r>
          </a:p>
          <a:p>
            <a:r>
              <a:rPr lang="en-US" dirty="0" smtClean="0"/>
              <a:t>Chronic persistent myocarditis is </a:t>
            </a:r>
            <a:r>
              <a:rPr lang="en-US" dirty="0" err="1" smtClean="0"/>
              <a:t>characterised</a:t>
            </a:r>
            <a:r>
              <a:rPr lang="en-US" dirty="0" smtClean="0"/>
              <a:t> by focal myocardial infiltrates and can cause chest pain and arrhythmia without necessarily causing ventricular dysfunction.</a:t>
            </a:r>
          </a:p>
          <a:p>
            <a:endParaRPr lang="en-US" dirty="0" smtClean="0"/>
          </a:p>
          <a:p>
            <a:endParaRPr lang="en-US" dirty="0"/>
          </a:p>
        </p:txBody>
      </p:sp>
    </p:spTree>
    <p:extLst>
      <p:ext uri="{BB962C8B-B14F-4D97-AF65-F5344CB8AC3E}">
        <p14:creationId xmlns:p14="http://schemas.microsoft.com/office/powerpoint/2010/main" val="417958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investigations</a:t>
            </a:r>
            <a:endParaRPr lang="en-US" dirty="0"/>
          </a:p>
        </p:txBody>
      </p:sp>
      <p:sp>
        <p:nvSpPr>
          <p:cNvPr id="3" name="Content Placeholder 2"/>
          <p:cNvSpPr>
            <a:spLocks noGrp="1"/>
          </p:cNvSpPr>
          <p:nvPr>
            <p:ph idx="1"/>
          </p:nvPr>
        </p:nvSpPr>
        <p:spPr/>
        <p:txBody>
          <a:bodyPr/>
          <a:lstStyle/>
          <a:p>
            <a:r>
              <a:rPr lang="en-US" dirty="0" smtClean="0"/>
              <a:t>ECG changes are common but nonspecific. </a:t>
            </a:r>
          </a:p>
          <a:p>
            <a:r>
              <a:rPr lang="en-US" dirty="0" smtClean="0"/>
              <a:t>Biochemical markers of myocardial injury (e.g. troponin I and T, </a:t>
            </a:r>
            <a:r>
              <a:rPr lang="en-US" dirty="0" err="1" smtClean="0"/>
              <a:t>creatine</a:t>
            </a:r>
            <a:r>
              <a:rPr lang="en-US" dirty="0" smtClean="0"/>
              <a:t> kinase) may be elevated in the early phases. </a:t>
            </a:r>
          </a:p>
          <a:p>
            <a:r>
              <a:rPr lang="en-US" dirty="0" smtClean="0"/>
              <a:t>Echocardiography may reveal left ventricular dysfunction that is sometimes regional (due to focal myocarditis).</a:t>
            </a:r>
          </a:p>
          <a:p>
            <a:r>
              <a:rPr lang="en-US" dirty="0" smtClean="0"/>
              <a:t>cardiac MRI may show diagnostic patterns of myocardial inflammation or infiltration.</a:t>
            </a:r>
          </a:p>
          <a:p>
            <a:r>
              <a:rPr lang="en-US" dirty="0" err="1" smtClean="0"/>
              <a:t>Endomyocardial</a:t>
            </a:r>
            <a:r>
              <a:rPr lang="en-US" dirty="0" smtClean="0"/>
              <a:t> biopsy is sometimes used to confirm the diagnosis.</a:t>
            </a:r>
          </a:p>
          <a:p>
            <a:endParaRPr lang="en-US" dirty="0"/>
          </a:p>
        </p:txBody>
      </p:sp>
    </p:spTree>
    <p:extLst>
      <p:ext uri="{BB962C8B-B14F-4D97-AF65-F5344CB8AC3E}">
        <p14:creationId xmlns:p14="http://schemas.microsoft.com/office/powerpoint/2010/main" val="210314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and prognosis</a:t>
            </a:r>
            <a:endParaRPr lang="en-US" dirty="0"/>
          </a:p>
        </p:txBody>
      </p:sp>
      <p:sp>
        <p:nvSpPr>
          <p:cNvPr id="3" name="Content Placeholder 2"/>
          <p:cNvSpPr>
            <a:spLocks noGrp="1"/>
          </p:cNvSpPr>
          <p:nvPr>
            <p:ph idx="1"/>
          </p:nvPr>
        </p:nvSpPr>
        <p:spPr>
          <a:xfrm>
            <a:off x="838200" y="1419367"/>
            <a:ext cx="10515600" cy="4757596"/>
          </a:xfrm>
        </p:spPr>
        <p:txBody>
          <a:bodyPr>
            <a:normAutofit fontScale="92500" lnSpcReduction="20000"/>
          </a:bodyPr>
          <a:lstStyle/>
          <a:p>
            <a:r>
              <a:rPr lang="en-US" dirty="0" smtClean="0"/>
              <a:t>In most patients</a:t>
            </a:r>
            <a:r>
              <a:rPr lang="ar-JO" dirty="0" smtClean="0"/>
              <a:t> </a:t>
            </a:r>
            <a:r>
              <a:rPr lang="en-US" dirty="0" smtClean="0"/>
              <a:t>is self-limiting </a:t>
            </a:r>
            <a:r>
              <a:rPr lang="ar-JO" dirty="0" smtClean="0"/>
              <a:t>&amp; </a:t>
            </a:r>
            <a:r>
              <a:rPr lang="en-US" dirty="0" smtClean="0"/>
              <a:t> good prognosis. </a:t>
            </a:r>
          </a:p>
          <a:p>
            <a:r>
              <a:rPr lang="en-US" dirty="0" smtClean="0"/>
              <a:t>death may occur due to a ventricular arrhythmia or rapidly progressive heart failure.</a:t>
            </a:r>
          </a:p>
          <a:p>
            <a:r>
              <a:rPr lang="en-US" dirty="0" smtClean="0"/>
              <a:t> Myocarditis has been reported as a cause of sudden and unexpected death in young athletes. </a:t>
            </a:r>
            <a:endParaRPr lang="ar-JO" dirty="0" smtClean="0"/>
          </a:p>
          <a:p>
            <a:r>
              <a:rPr lang="en-US" dirty="0" smtClean="0"/>
              <a:t>Specific antimicrobial therapy may be used if a causative organism has been identified; this is rare,</a:t>
            </a:r>
          </a:p>
          <a:p>
            <a:r>
              <a:rPr lang="en-US" dirty="0" smtClean="0"/>
              <a:t>in most cases only supportive therapy is available.</a:t>
            </a:r>
          </a:p>
          <a:p>
            <a:r>
              <a:rPr lang="en-US" dirty="0" smtClean="0"/>
              <a:t>Treatment for cardiac failure or arrhythmias may be required</a:t>
            </a:r>
            <a:r>
              <a:rPr lang="ar-JO" dirty="0" smtClean="0"/>
              <a:t>ظ</a:t>
            </a:r>
          </a:p>
          <a:p>
            <a:r>
              <a:rPr lang="en-US" dirty="0" smtClean="0"/>
              <a:t>There is no evidence for any benefit from treatment with corticosteroids and immunosuppressive agents.</a:t>
            </a:r>
            <a:endParaRPr lang="ar-JO" dirty="0" smtClean="0"/>
          </a:p>
          <a:p>
            <a:r>
              <a:rPr lang="en-US" dirty="0" smtClean="0"/>
              <a:t>Rarely cardiac transplantation or temporary circulatory support with a mechanical ventricular assist device is required.</a:t>
            </a:r>
          </a:p>
          <a:p>
            <a:endParaRPr lang="en-US" dirty="0" smtClean="0"/>
          </a:p>
          <a:p>
            <a:endParaRPr lang="en-US" dirty="0" smtClean="0"/>
          </a:p>
          <a:p>
            <a:endParaRPr lang="en-US" dirty="0"/>
          </a:p>
        </p:txBody>
      </p:sp>
    </p:spTree>
    <p:extLst>
      <p:ext uri="{BB962C8B-B14F-4D97-AF65-F5344CB8AC3E}">
        <p14:creationId xmlns:p14="http://schemas.microsoft.com/office/powerpoint/2010/main" val="87124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9800" y="1219200"/>
            <a:ext cx="7772400" cy="1600200"/>
          </a:xfrm>
        </p:spPr>
        <p:txBody>
          <a:bodyPr>
            <a:normAutofit fontScale="90000"/>
          </a:bodyPr>
          <a:lstStyle/>
          <a:p>
            <a:r>
              <a:rPr lang="en-US" b="1" dirty="0" smtClean="0">
                <a:solidFill>
                  <a:srgbClr val="FFFF00"/>
                </a:solidFill>
              </a:rPr>
              <a:t/>
            </a:r>
            <a:br>
              <a:rPr lang="en-US" b="1" dirty="0" smtClean="0">
                <a:solidFill>
                  <a:srgbClr val="FFFF00"/>
                </a:solidFill>
              </a:rPr>
            </a:br>
            <a:r>
              <a:rPr lang="en-US" sz="6600" b="1" dirty="0">
                <a:latin typeface="Arial" panose="020B0604020202020204" pitchFamily="34" charset="0"/>
                <a:cs typeface="Arial" panose="020B0604020202020204" pitchFamily="34" charset="0"/>
              </a:rPr>
              <a:t>Cardiomyopathy</a:t>
            </a:r>
            <a:endParaRPr lang="en-US" sz="5400" b="1" dirty="0">
              <a:latin typeface="Arial" panose="020B0604020202020204" pitchFamily="34" charset="0"/>
              <a:cs typeface="Arial" panose="020B0604020202020204" pitchFamily="34" charset="0"/>
            </a:endParaRPr>
          </a:p>
        </p:txBody>
      </p:sp>
      <p:sp>
        <p:nvSpPr>
          <p:cNvPr id="2051" name="Rectangle 3"/>
          <p:cNvSpPr>
            <a:spLocks noGrp="1" noChangeArrowheads="1"/>
          </p:cNvSpPr>
          <p:nvPr>
            <p:ph type="subTitle" idx="1"/>
          </p:nvPr>
        </p:nvSpPr>
        <p:spPr>
          <a:xfrm>
            <a:off x="2743200" y="5334000"/>
            <a:ext cx="6400800" cy="685800"/>
          </a:xfrm>
        </p:spPr>
        <p:txBody>
          <a:bodyPr>
            <a:normAutofit/>
          </a:bodyPr>
          <a:lstStyle/>
          <a:p>
            <a:endParaRPr lang="en-US" sz="3600" b="1" dirty="0">
              <a:solidFill>
                <a:srgbClr val="FFFF00"/>
              </a:solidFill>
            </a:endParaRPr>
          </a:p>
        </p:txBody>
      </p:sp>
    </p:spTree>
    <p:extLst>
      <p:ext uri="{BB962C8B-B14F-4D97-AF65-F5344CB8AC3E}">
        <p14:creationId xmlns:p14="http://schemas.microsoft.com/office/powerpoint/2010/main" val="2970229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Defination</a:t>
            </a:r>
            <a:r>
              <a:rPr lang="en-US" dirty="0" smtClean="0"/>
              <a:t> </a:t>
            </a:r>
            <a:endParaRPr lang="en-US" dirty="0"/>
          </a:p>
        </p:txBody>
      </p:sp>
      <p:sp>
        <p:nvSpPr>
          <p:cNvPr id="3" name="Content Placeholder 2"/>
          <p:cNvSpPr>
            <a:spLocks noGrp="1"/>
          </p:cNvSpPr>
          <p:nvPr>
            <p:ph idx="1"/>
          </p:nvPr>
        </p:nvSpPr>
        <p:spPr/>
        <p:txBody>
          <a:bodyPr/>
          <a:lstStyle/>
          <a:p>
            <a:pPr>
              <a:buNone/>
            </a:pPr>
            <a:r>
              <a:rPr lang="en-US" dirty="0" smtClean="0"/>
              <a:t>“</a:t>
            </a:r>
            <a:r>
              <a:rPr lang="en-US" sz="4400" dirty="0" smtClean="0"/>
              <a:t>A primary disorder of the heart muscle that causes abnormal myocardial performance and is not the result of disease or dysfunction of other cardiac structures … myocardial infarction, systemic hypertension, </a:t>
            </a:r>
            <a:r>
              <a:rPr lang="en-US" sz="4400" dirty="0" err="1" smtClean="0"/>
              <a:t>valvular</a:t>
            </a:r>
            <a:r>
              <a:rPr lang="en-US" sz="4400" dirty="0" smtClean="0"/>
              <a:t> </a:t>
            </a:r>
            <a:r>
              <a:rPr lang="en-US" sz="4400" dirty="0" err="1" smtClean="0"/>
              <a:t>stenosis</a:t>
            </a:r>
            <a:r>
              <a:rPr lang="en-US" sz="4400" dirty="0" smtClean="0"/>
              <a:t>  </a:t>
            </a:r>
            <a:r>
              <a:rPr lang="en-US" sz="4400" dirty="0" err="1" smtClean="0"/>
              <a:t>ect</a:t>
            </a:r>
            <a:r>
              <a:rPr lang="en-US" sz="4400" dirty="0" smtClean="0"/>
              <a:t>…”</a:t>
            </a:r>
            <a:endParaRPr lang="en-US" sz="4400" dirty="0"/>
          </a:p>
        </p:txBody>
      </p:sp>
    </p:spTree>
    <p:extLst>
      <p:ext uri="{BB962C8B-B14F-4D97-AF65-F5344CB8AC3E}">
        <p14:creationId xmlns:p14="http://schemas.microsoft.com/office/powerpoint/2010/main" val="1482852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1182</Words>
  <Application>Microsoft Office PowerPoint</Application>
  <PresentationFormat>Widescreen</PresentationFormat>
  <Paragraphs>209</Paragraphs>
  <Slides>42</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Berlin Sans FB Demi</vt:lpstr>
      <vt:lpstr>Calibri</vt:lpstr>
      <vt:lpstr>Calibri Light</vt:lpstr>
      <vt:lpstr>Corbel</vt:lpstr>
      <vt:lpstr>Symbol</vt:lpstr>
      <vt:lpstr>Office Theme</vt:lpstr>
      <vt:lpstr>Myocarditis and cardiomyopathies</vt:lpstr>
      <vt:lpstr>Myocarditis </vt:lpstr>
      <vt:lpstr>PowerPoint Presentation</vt:lpstr>
      <vt:lpstr>PowerPoint Presentation</vt:lpstr>
      <vt:lpstr>Clinical features </vt:lpstr>
      <vt:lpstr>investigations</vt:lpstr>
      <vt:lpstr>Management and prognosis</vt:lpstr>
      <vt:lpstr> Cardiomyopathy</vt:lpstr>
      <vt:lpstr>Defination </vt:lpstr>
      <vt:lpstr>PowerPoint Presentation</vt:lpstr>
      <vt:lpstr>Diagnostic studies</vt:lpstr>
      <vt:lpstr>Chest  X-Ray</vt:lpstr>
      <vt:lpstr>Dilated Cardiomyopathy</vt:lpstr>
      <vt:lpstr>DCM</vt:lpstr>
      <vt:lpstr>Cardiomyopathies</vt:lpstr>
      <vt:lpstr>Systolic heart failure</vt:lpstr>
      <vt:lpstr>Etiology of dilated cardiomyopathy</vt:lpstr>
      <vt:lpstr>    Natural History of Dilated Cardiomyopathy</vt:lpstr>
      <vt:lpstr>Diagnosis of Dilated Cardiomyopathy</vt:lpstr>
      <vt:lpstr>Goals of Therapy in Dilated Cardiomyopathy</vt:lpstr>
      <vt:lpstr>PowerPoint Presentation</vt:lpstr>
      <vt:lpstr>Cardiac autopsy</vt:lpstr>
      <vt:lpstr>Types of Hypertrophic  CM</vt:lpstr>
      <vt:lpstr>Hypertrophic Cardiomyopathy</vt:lpstr>
      <vt:lpstr>Natural History of Hypertrophic Cardiomyopathy</vt:lpstr>
      <vt:lpstr>Etiology of Hypertrophic Cardiomyopathy</vt:lpstr>
      <vt:lpstr>Diagnosis:  Physical Findings in Hypertrophic Cardiomyopathy</vt:lpstr>
      <vt:lpstr>Diagnostic Tests in Hypertrophic Cardiomyopathy</vt:lpstr>
      <vt:lpstr>ECG: LVH with “strain” pattern</vt:lpstr>
      <vt:lpstr>Hypertrophic Cardiomyopathy</vt:lpstr>
      <vt:lpstr>Hypertrophic obstructive cardiomyopathy</vt:lpstr>
      <vt:lpstr>Physical Exam in HOCM</vt:lpstr>
      <vt:lpstr>Dynamic murmur of HOCM</vt:lpstr>
      <vt:lpstr>How to alter LV volume</vt:lpstr>
      <vt:lpstr>Hypertrophic Cardiomyopathy: Management</vt:lpstr>
      <vt:lpstr>Hypertrophic Cardiomyopathy:  management</vt:lpstr>
      <vt:lpstr>Restrictive Cardiomyopathy</vt:lpstr>
      <vt:lpstr>Restrictive Cardiomyopathy</vt:lpstr>
      <vt:lpstr>Restrictive Cardiomyopathy</vt:lpstr>
      <vt:lpstr>Restrictive Cardiomyopathy: Pathophysiology</vt:lpstr>
      <vt:lpstr>Diagnosis and Treatment</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Myocarditis and cardiomyopathies</dc:title>
  <dc:creator>TOSHIBA</dc:creator>
  <cp:lastModifiedBy>SARA</cp:lastModifiedBy>
  <cp:revision>19</cp:revision>
  <dcterms:created xsi:type="dcterms:W3CDTF">2020-06-23T23:02:51Z</dcterms:created>
  <dcterms:modified xsi:type="dcterms:W3CDTF">2020-06-29T06:57:33Z</dcterms:modified>
</cp:coreProperties>
</file>