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300" r:id="rId3"/>
    <p:sldId id="259" r:id="rId4"/>
    <p:sldId id="257" r:id="rId5"/>
    <p:sldId id="258" r:id="rId6"/>
    <p:sldId id="260" r:id="rId7"/>
    <p:sldId id="261" r:id="rId8"/>
    <p:sldId id="262" r:id="rId9"/>
    <p:sldId id="267" r:id="rId10"/>
    <p:sldId id="268" r:id="rId11"/>
    <p:sldId id="292" r:id="rId12"/>
    <p:sldId id="264" r:id="rId13"/>
    <p:sldId id="265" r:id="rId14"/>
    <p:sldId id="266" r:id="rId15"/>
    <p:sldId id="269" r:id="rId16"/>
    <p:sldId id="270" r:id="rId17"/>
    <p:sldId id="271" r:id="rId18"/>
    <p:sldId id="297" r:id="rId19"/>
    <p:sldId id="272" r:id="rId20"/>
    <p:sldId id="274" r:id="rId21"/>
    <p:sldId id="291" r:id="rId22"/>
    <p:sldId id="279" r:id="rId23"/>
    <p:sldId id="275" r:id="rId24"/>
    <p:sldId id="276" r:id="rId25"/>
    <p:sldId id="277" r:id="rId26"/>
    <p:sldId id="278" r:id="rId27"/>
    <p:sldId id="273" r:id="rId28"/>
    <p:sldId id="281" r:id="rId29"/>
    <p:sldId id="290" r:id="rId30"/>
    <p:sldId id="282" r:id="rId31"/>
    <p:sldId id="283" r:id="rId32"/>
    <p:sldId id="284" r:id="rId33"/>
    <p:sldId id="285" r:id="rId34"/>
    <p:sldId id="286" r:id="rId35"/>
    <p:sldId id="298" r:id="rId36"/>
    <p:sldId id="287" r:id="rId37"/>
    <p:sldId id="289" r:id="rId38"/>
    <p:sldId id="294" r:id="rId39"/>
    <p:sldId id="299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Zikoecho@yahoo.co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</a:rPr>
              <a:t>Congestive Heart failure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 smtClean="0"/>
              <a:t>Dr. </a:t>
            </a:r>
            <a:r>
              <a:rPr lang="en-US" sz="4800" dirty="0" err="1" smtClean="0"/>
              <a:t>Zaki</a:t>
            </a:r>
            <a:r>
              <a:rPr lang="en-US" sz="4800" dirty="0" smtClean="0"/>
              <a:t> </a:t>
            </a:r>
            <a:r>
              <a:rPr lang="en-US" sz="4800" dirty="0" err="1" smtClean="0"/>
              <a:t>Bettamer</a:t>
            </a: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>
                <a:solidFill>
                  <a:srgbClr val="FF0000"/>
                </a:solidFill>
                <a:hlinkClick r:id="rId2"/>
              </a:rPr>
              <a:t>Zikoecho@yahoo.com</a:t>
            </a:r>
            <a:endParaRPr lang="en-US" sz="48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4800" smtClean="0"/>
              <a:t>Friday, March 22, 2019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7864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Sympathetic Activation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895600" y="1676400"/>
            <a:ext cx="35605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sz="2000" b="1" dirty="0"/>
              <a:t>CNS sympathetic outflow</a:t>
            </a:r>
          </a:p>
        </p:txBody>
      </p:sp>
      <p:sp>
        <p:nvSpPr>
          <p:cNvPr id="4" name="Rectangle 3"/>
          <p:cNvSpPr/>
          <p:nvPr/>
        </p:nvSpPr>
        <p:spPr>
          <a:xfrm>
            <a:off x="847234" y="2562807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Book Antiqua"/>
              </a:rPr>
              <a:t>↑</a:t>
            </a:r>
            <a:r>
              <a:rPr lang="en-US" dirty="0" smtClean="0"/>
              <a:t> </a:t>
            </a:r>
            <a:r>
              <a:rPr lang="en-US" dirty="0"/>
              <a:t>Cardiac </a:t>
            </a:r>
            <a:r>
              <a:rPr lang="en-US" dirty="0" smtClean="0"/>
              <a:t>sympathetic activity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181600" y="2424308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Book Antiqua"/>
              </a:rPr>
              <a:t>↑</a:t>
            </a:r>
            <a:r>
              <a:rPr lang="en-US" dirty="0" smtClean="0"/>
              <a:t>Sympathetic activity </a:t>
            </a:r>
            <a:r>
              <a:rPr lang="en-US" dirty="0"/>
              <a:t>to kidneys</a:t>
            </a:r>
          </a:p>
          <a:p>
            <a:r>
              <a:rPr lang="en-US" dirty="0" smtClean="0"/>
              <a:t>      + </a:t>
            </a:r>
            <a:r>
              <a:rPr lang="en-US" dirty="0"/>
              <a:t>peripheral vasculature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3498980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 1 receptors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28800" y="3498980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</a:t>
            </a:r>
            <a:r>
              <a:rPr lang="en-US" dirty="0" smtClean="0"/>
              <a:t> </a:t>
            </a:r>
            <a:r>
              <a:rPr lang="en-US" dirty="0"/>
              <a:t>2 </a:t>
            </a:r>
            <a:r>
              <a:rPr lang="en-US" dirty="0" smtClean="0"/>
              <a:t>-receptors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79845" y="3537466"/>
            <a:ext cx="1601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α</a:t>
            </a:r>
            <a:r>
              <a:rPr lang="en-US" dirty="0" smtClean="0"/>
              <a:t>1 receptors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97138" y="3426281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α </a:t>
            </a:r>
            <a:r>
              <a:rPr lang="en-US" dirty="0"/>
              <a:t>1 -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10795" y="3426281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 </a:t>
            </a:r>
            <a:r>
              <a:rPr lang="en-US" dirty="0"/>
              <a:t>1 -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467600" y="3472447"/>
            <a:ext cx="15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Activation</a:t>
            </a:r>
          </a:p>
          <a:p>
            <a:r>
              <a:rPr lang="en-US" dirty="0"/>
              <a:t>of RAS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800600" y="2076510"/>
            <a:ext cx="908239" cy="2431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276600" y="2076510"/>
            <a:ext cx="945176" cy="3477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348749" y="3032153"/>
            <a:ext cx="800878" cy="4668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752234" y="2995803"/>
            <a:ext cx="0" cy="4668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1298480" y="3032153"/>
            <a:ext cx="530320" cy="394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007479" y="3143992"/>
            <a:ext cx="211570" cy="2431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410795" y="3104851"/>
            <a:ext cx="165573" cy="2822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3"/>
          </p:cNvCxnSpPr>
          <p:nvPr/>
        </p:nvCxnSpPr>
        <p:spPr>
          <a:xfrm>
            <a:off x="7044302" y="3610947"/>
            <a:ext cx="423298" cy="664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28600" y="450708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Myocardial </a:t>
            </a:r>
            <a:r>
              <a:rPr lang="en-US" dirty="0" smtClean="0"/>
              <a:t>toxicity Increased </a:t>
            </a:r>
            <a:r>
              <a:rPr lang="en-US" dirty="0"/>
              <a:t>arrhythmias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69951" y="450708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Vasoconstriction Sodium </a:t>
            </a:r>
            <a:r>
              <a:rPr lang="en-US" dirty="0"/>
              <a:t>retention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279424" y="5638799"/>
            <a:ext cx="3381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Disease progression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847234" y="4002788"/>
            <a:ext cx="800878" cy="4668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745717" y="4002788"/>
            <a:ext cx="0" cy="4668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3691456" y="4025385"/>
            <a:ext cx="530320" cy="394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7251444" y="4118778"/>
            <a:ext cx="216156" cy="3468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007479" y="3868312"/>
            <a:ext cx="0" cy="4668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2895600" y="5029200"/>
            <a:ext cx="820020" cy="6095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5582944" y="5029200"/>
            <a:ext cx="827851" cy="6095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04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3657600" y="40386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4419600" y="1885950"/>
            <a:ext cx="0" cy="1555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262313" y="1470025"/>
            <a:ext cx="233997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US" altLang="ar-SA" sz="2000" b="1" dirty="0"/>
              <a:t>Angiotensinogen 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636838" y="2241550"/>
            <a:ext cx="3548062" cy="406400"/>
          </a:xfrm>
          <a:prstGeom prst="rect">
            <a:avLst/>
          </a:prstGeom>
          <a:solidFill>
            <a:srgbClr val="0000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US" altLang="en-US" sz="2000" b="1">
                <a:solidFill>
                  <a:schemeClr val="bg1"/>
                </a:solidFill>
              </a:rPr>
              <a:t>             </a:t>
            </a:r>
            <a:r>
              <a:rPr lang="en-US" altLang="ar-SA" sz="2000" b="1">
                <a:solidFill>
                  <a:schemeClr val="bg1"/>
                </a:solidFill>
              </a:rPr>
              <a:t>Angiotensin I            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2625725" y="2778125"/>
            <a:ext cx="3548063" cy="406400"/>
          </a:xfrm>
          <a:prstGeom prst="rect">
            <a:avLst/>
          </a:prstGeom>
          <a:solidFill>
            <a:srgbClr val="0000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US" altLang="en-US" sz="2000" b="1">
                <a:solidFill>
                  <a:schemeClr val="bg1"/>
                </a:solidFill>
              </a:rPr>
              <a:t>             </a:t>
            </a:r>
            <a:r>
              <a:rPr lang="en-US" altLang="ar-SA" sz="2000" b="1">
                <a:solidFill>
                  <a:schemeClr val="bg1"/>
                </a:solidFill>
              </a:rPr>
              <a:t>Angiotensin II           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3200400" y="3556000"/>
            <a:ext cx="2433638" cy="406400"/>
          </a:xfrm>
          <a:prstGeom prst="rect">
            <a:avLst/>
          </a:prstGeom>
          <a:solidFill>
            <a:srgbClr val="80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US" altLang="ar-SA" sz="2000" b="1">
                <a:solidFill>
                  <a:schemeClr val="bg1"/>
                </a:solidFill>
              </a:rPr>
              <a:t>AII Receptors</a:t>
            </a:r>
            <a:endParaRPr lang="en-US" altLang="ar-SA" sz="2000">
              <a:solidFill>
                <a:schemeClr val="bg1"/>
              </a:solidFill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240338" y="4776788"/>
            <a:ext cx="18700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US" altLang="ar-SA" dirty="0"/>
              <a:t>Vasoconstriction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3138488" y="5918200"/>
            <a:ext cx="267335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US" altLang="ar-SA" sz="2000" b="1" dirty="0"/>
              <a:t>Further heart failure 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39738" y="4673600"/>
            <a:ext cx="147637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US" altLang="ar-SA" dirty="0"/>
              <a:t>Aldosterone </a:t>
            </a:r>
          </a:p>
          <a:p>
            <a:pPr algn="ctr" rtl="0" eaLnBrk="1" hangingPunct="1"/>
            <a:r>
              <a:rPr lang="en-US" altLang="ar-SA" dirty="0"/>
              <a:t>Secretion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7315200" y="4697413"/>
            <a:ext cx="16002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US" altLang="ar-SA" dirty="0"/>
              <a:t>Sympathetic</a:t>
            </a:r>
            <a:br>
              <a:rPr lang="en-US" altLang="ar-SA" dirty="0"/>
            </a:br>
            <a:r>
              <a:rPr lang="en-US" altLang="ar-SA" dirty="0"/>
              <a:t>Activation</a:t>
            </a:r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3733800" y="54102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1905000" y="5486400"/>
            <a:ext cx="6096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4" name="Line 19"/>
          <p:cNvSpPr>
            <a:spLocks noChangeShapeType="1"/>
          </p:cNvSpPr>
          <p:nvPr/>
        </p:nvSpPr>
        <p:spPr bwMode="auto">
          <a:xfrm>
            <a:off x="4383088" y="205105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5" name="Text Box 20"/>
          <p:cNvSpPr txBox="1">
            <a:spLocks noChangeArrowheads="1"/>
          </p:cNvSpPr>
          <p:nvPr/>
        </p:nvSpPr>
        <p:spPr bwMode="auto">
          <a:xfrm>
            <a:off x="6372225" y="1824038"/>
            <a:ext cx="819150" cy="3667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US" altLang="ar-SA" b="1" dirty="0"/>
              <a:t>Renin</a:t>
            </a:r>
          </a:p>
        </p:txBody>
      </p:sp>
      <p:sp>
        <p:nvSpPr>
          <p:cNvPr id="25616" name="Text Box 23"/>
          <p:cNvSpPr txBox="1">
            <a:spLocks noChangeArrowheads="1"/>
          </p:cNvSpPr>
          <p:nvPr/>
        </p:nvSpPr>
        <p:spPr bwMode="auto">
          <a:xfrm>
            <a:off x="2390775" y="6503988"/>
            <a:ext cx="528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US" altLang="ar-SA" sz="1400">
                <a:solidFill>
                  <a:schemeClr val="bg1"/>
                </a:solidFill>
              </a:rPr>
              <a:t>       </a:t>
            </a:r>
          </a:p>
        </p:txBody>
      </p:sp>
      <p:sp>
        <p:nvSpPr>
          <p:cNvPr id="25617" name="Line 24"/>
          <p:cNvSpPr>
            <a:spLocks noChangeShapeType="1"/>
          </p:cNvSpPr>
          <p:nvPr/>
        </p:nvSpPr>
        <p:spPr bwMode="auto">
          <a:xfrm flipH="1">
            <a:off x="5562600" y="52578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8" name="Line 25"/>
          <p:cNvSpPr>
            <a:spLocks noChangeShapeType="1"/>
          </p:cNvSpPr>
          <p:nvPr/>
        </p:nvSpPr>
        <p:spPr bwMode="auto">
          <a:xfrm>
            <a:off x="5715000" y="3962400"/>
            <a:ext cx="15240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9" name="Text Box 26"/>
          <p:cNvSpPr txBox="1">
            <a:spLocks noChangeArrowheads="1"/>
          </p:cNvSpPr>
          <p:nvPr/>
        </p:nvSpPr>
        <p:spPr bwMode="auto">
          <a:xfrm>
            <a:off x="2346325" y="4684713"/>
            <a:ext cx="259397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/>
            <a:r>
              <a:rPr lang="en-US" dirty="0"/>
              <a:t>Direct Effect on kidneys</a:t>
            </a:r>
          </a:p>
          <a:p>
            <a:pPr rtl="0" eaLnBrk="1" hangingPunct="1"/>
            <a:r>
              <a:rPr lang="en-US" dirty="0"/>
              <a:t>Salt &amp; water retention   </a:t>
            </a:r>
          </a:p>
        </p:txBody>
      </p:sp>
      <p:sp>
        <p:nvSpPr>
          <p:cNvPr id="25620" name="Line 27"/>
          <p:cNvSpPr>
            <a:spLocks noChangeShapeType="1"/>
          </p:cNvSpPr>
          <p:nvPr/>
        </p:nvSpPr>
        <p:spPr bwMode="auto">
          <a:xfrm>
            <a:off x="5410200" y="4038600"/>
            <a:ext cx="76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21" name="Line 28"/>
          <p:cNvSpPr>
            <a:spLocks noChangeShapeType="1"/>
          </p:cNvSpPr>
          <p:nvPr/>
        </p:nvSpPr>
        <p:spPr bwMode="auto">
          <a:xfrm flipH="1">
            <a:off x="1752600" y="3810000"/>
            <a:ext cx="14478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22" name="Line 29"/>
          <p:cNvSpPr>
            <a:spLocks noChangeShapeType="1"/>
          </p:cNvSpPr>
          <p:nvPr/>
        </p:nvSpPr>
        <p:spPr bwMode="auto">
          <a:xfrm flipH="1">
            <a:off x="6248400" y="5334000"/>
            <a:ext cx="9906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23" name="Text Box 30"/>
          <p:cNvSpPr txBox="1">
            <a:spLocks noChangeArrowheads="1"/>
          </p:cNvSpPr>
          <p:nvPr/>
        </p:nvSpPr>
        <p:spPr bwMode="auto">
          <a:xfrm>
            <a:off x="2879725" y="346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25624" name="Rectangle 31"/>
          <p:cNvSpPr>
            <a:spLocks noChangeArrowheads="1"/>
          </p:cNvSpPr>
          <p:nvPr/>
        </p:nvSpPr>
        <p:spPr bwMode="auto">
          <a:xfrm>
            <a:off x="457200" y="179700"/>
            <a:ext cx="8197850" cy="118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4450" rIns="90488" bIns="44450" anchor="b">
            <a:spAutoFit/>
          </a:bodyPr>
          <a:lstStyle/>
          <a:p>
            <a:pPr algn="ctr" rtl="0" eaLnBrk="0" hangingPunct="0"/>
            <a:r>
              <a:rPr lang="en-US" sz="3300" b="1" dirty="0">
                <a:solidFill>
                  <a:srgbClr val="FF0000"/>
                </a:solidFill>
              </a:rPr>
              <a:t>Heart Failure</a:t>
            </a:r>
            <a:r>
              <a:rPr lang="en-US" sz="3300" b="1" dirty="0">
                <a:solidFill>
                  <a:schemeClr val="bg1"/>
                </a:solidFill>
              </a:rPr>
              <a:t/>
            </a:r>
            <a:br>
              <a:rPr lang="en-US" sz="3300" b="1" dirty="0">
                <a:solidFill>
                  <a:schemeClr val="bg1"/>
                </a:solidFill>
              </a:rPr>
            </a:br>
            <a:r>
              <a:rPr lang="en-US" sz="1900" b="1" dirty="0">
                <a:solidFill>
                  <a:schemeClr val="bg1"/>
                </a:solidFill>
              </a:rPr>
              <a:t/>
            </a:r>
            <a:br>
              <a:rPr lang="en-US" sz="1900" b="1" dirty="0">
                <a:solidFill>
                  <a:schemeClr val="bg1"/>
                </a:solidFill>
              </a:rPr>
            </a:br>
            <a:r>
              <a:rPr lang="en-US" sz="1900" b="1" dirty="0">
                <a:solidFill>
                  <a:schemeClr val="bg1"/>
                </a:solidFill>
              </a:rPr>
              <a:t>Activation of Renin-Angiotensin Aldosterone System</a:t>
            </a:r>
          </a:p>
        </p:txBody>
      </p:sp>
      <p:sp>
        <p:nvSpPr>
          <p:cNvPr id="25625" name="AutoShape 33"/>
          <p:cNvSpPr>
            <a:spLocks noChangeArrowheads="1"/>
          </p:cNvSpPr>
          <p:nvPr/>
        </p:nvSpPr>
        <p:spPr bwMode="auto">
          <a:xfrm>
            <a:off x="4321175" y="701675"/>
            <a:ext cx="338138" cy="361950"/>
          </a:xfrm>
          <a:prstGeom prst="downArrow">
            <a:avLst>
              <a:gd name="adj1" fmla="val 50000"/>
              <a:gd name="adj2" fmla="val 26761"/>
            </a:avLst>
          </a:prstGeom>
          <a:solidFill>
            <a:schemeClr val="tx1"/>
          </a:solidFill>
          <a:ln w="57150" cmpd="thickThin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7" rIns="92075" bIns="46037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2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Pharmacological Actions </a:t>
            </a:r>
            <a:r>
              <a:rPr lang="en-US" dirty="0" smtClean="0">
                <a:solidFill>
                  <a:schemeClr val="tx1"/>
                </a:solidFill>
              </a:rPr>
              <a:t>of </a:t>
            </a:r>
            <a:r>
              <a:rPr lang="en-US" dirty="0" err="1" smtClean="0">
                <a:solidFill>
                  <a:schemeClr val="tx1"/>
                </a:solidFill>
              </a:rPr>
              <a:t>hBNP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Hemodynamic (balanced </a:t>
            </a:r>
            <a:r>
              <a:rPr lang="en-US" dirty="0"/>
              <a:t>vasodilation)</a:t>
            </a:r>
          </a:p>
          <a:p>
            <a:pPr marL="0" indent="0">
              <a:buNone/>
            </a:pPr>
            <a:r>
              <a:rPr lang="en-US" dirty="0" smtClean="0"/>
              <a:t>                   • </a:t>
            </a:r>
            <a:r>
              <a:rPr lang="en-US" dirty="0"/>
              <a:t>veins</a:t>
            </a:r>
          </a:p>
          <a:p>
            <a:pPr marL="0" indent="0">
              <a:buNone/>
            </a:pPr>
            <a:r>
              <a:rPr lang="en-US" dirty="0" smtClean="0"/>
              <a:t>                   • </a:t>
            </a:r>
            <a:r>
              <a:rPr lang="en-US" dirty="0"/>
              <a:t>arteries</a:t>
            </a:r>
          </a:p>
          <a:p>
            <a:pPr marL="0" indent="0">
              <a:buNone/>
            </a:pPr>
            <a:r>
              <a:rPr lang="en-US" dirty="0" smtClean="0"/>
              <a:t>                   • </a:t>
            </a:r>
            <a:r>
              <a:rPr lang="en-US" dirty="0"/>
              <a:t>coronary </a:t>
            </a:r>
            <a:r>
              <a:rPr lang="en-US" dirty="0" smtClean="0"/>
              <a:t>arteries</a:t>
            </a:r>
          </a:p>
          <a:p>
            <a:pPr marL="0" indent="0">
              <a:buNone/>
            </a:pPr>
            <a:r>
              <a:rPr lang="en-US" dirty="0" err="1"/>
              <a:t>Neurohormonal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latin typeface="Book Antiqua"/>
              </a:rPr>
              <a:t>                         ↑</a:t>
            </a:r>
            <a:r>
              <a:rPr lang="en-US" dirty="0" smtClean="0"/>
              <a:t>aldosterone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latin typeface="Book Antiqua"/>
              </a:rPr>
              <a:t>                         ↑</a:t>
            </a:r>
            <a:r>
              <a:rPr lang="en-US" dirty="0" smtClean="0"/>
              <a:t>norepinephrine</a:t>
            </a:r>
          </a:p>
          <a:p>
            <a:pPr marL="0" indent="0">
              <a:buNone/>
            </a:pPr>
            <a:r>
              <a:rPr lang="en-US" dirty="0"/>
              <a:t>Renal</a:t>
            </a:r>
          </a:p>
          <a:p>
            <a:pPr marL="0" indent="0">
              <a:buNone/>
            </a:pPr>
            <a:r>
              <a:rPr lang="en-US" dirty="0" smtClean="0"/>
              <a:t>            </a:t>
            </a:r>
            <a:r>
              <a:rPr lang="en-US" dirty="0" smtClean="0">
                <a:latin typeface="Book Antiqua"/>
              </a:rPr>
              <a:t>↑</a:t>
            </a:r>
            <a:r>
              <a:rPr lang="en-US" dirty="0" smtClean="0"/>
              <a:t>diuresis </a:t>
            </a:r>
            <a:r>
              <a:rPr lang="en-US" dirty="0"/>
              <a:t>&amp; </a:t>
            </a:r>
            <a:r>
              <a:rPr lang="en-US" dirty="0" err="1"/>
              <a:t>natriuresis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86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Types of heart </a:t>
            </a:r>
            <a:r>
              <a:rPr lang="en-US" dirty="0" smtClean="0">
                <a:solidFill>
                  <a:schemeClr val="tx1"/>
                </a:solidFill>
              </a:rPr>
              <a:t>failure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 Left</a:t>
            </a:r>
            <a:r>
              <a:rPr lang="en-US" sz="3600" dirty="0"/>
              <a:t>, right and congestive heart failure.</a:t>
            </a:r>
          </a:p>
          <a:p>
            <a:pPr marL="0" indent="0">
              <a:buNone/>
            </a:pPr>
            <a:r>
              <a:rPr lang="en-US" sz="3600" dirty="0" smtClean="0"/>
              <a:t> </a:t>
            </a:r>
            <a:r>
              <a:rPr lang="en-US" sz="3600" dirty="0"/>
              <a:t>Diastolic &amp; systolic dysfunction.</a:t>
            </a:r>
          </a:p>
          <a:p>
            <a:pPr marL="0" indent="0">
              <a:buNone/>
            </a:pPr>
            <a:r>
              <a:rPr lang="en-US" sz="3600" dirty="0" smtClean="0"/>
              <a:t> Acute </a:t>
            </a:r>
            <a:r>
              <a:rPr lang="en-US" sz="3600" dirty="0"/>
              <a:t>&amp; chronic heart failure.</a:t>
            </a:r>
          </a:p>
        </p:txBody>
      </p:sp>
    </p:spTree>
    <p:extLst>
      <p:ext uri="{BB962C8B-B14F-4D97-AF65-F5344CB8AC3E}">
        <p14:creationId xmlns:p14="http://schemas.microsoft.com/office/powerpoint/2010/main" val="3656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Assessing Heart Failure</a:t>
            </a:r>
            <a:endParaRPr lang="en-US" dirty="0"/>
          </a:p>
          <a:p>
            <a:pPr marL="0" indent="0">
              <a:buNone/>
            </a:pPr>
            <a:r>
              <a:rPr lang="en-US" sz="3200" dirty="0" smtClean="0"/>
              <a:t>Patient </a:t>
            </a:r>
            <a:r>
              <a:rPr lang="en-US" sz="3200" dirty="0"/>
              <a:t>History</a:t>
            </a:r>
          </a:p>
          <a:p>
            <a:pPr marL="0" indent="0">
              <a:buNone/>
            </a:pPr>
            <a:r>
              <a:rPr lang="en-US" sz="3200" dirty="0" smtClean="0"/>
              <a:t>Physical </a:t>
            </a:r>
            <a:r>
              <a:rPr lang="en-US" sz="3200" dirty="0"/>
              <a:t>Examination</a:t>
            </a:r>
          </a:p>
          <a:p>
            <a:pPr marL="0" indent="0">
              <a:buNone/>
            </a:pPr>
            <a:r>
              <a:rPr lang="en-US" sz="3200" dirty="0" smtClean="0"/>
              <a:t>Laboratory </a:t>
            </a:r>
            <a:r>
              <a:rPr lang="en-US" sz="3200" dirty="0"/>
              <a:t>and Diagnostic Tests</a:t>
            </a:r>
          </a:p>
        </p:txBody>
      </p:sp>
    </p:spTree>
    <p:extLst>
      <p:ext uri="{BB962C8B-B14F-4D97-AF65-F5344CB8AC3E}">
        <p14:creationId xmlns:p14="http://schemas.microsoft.com/office/powerpoint/2010/main" val="232900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Symptoms of heart </a:t>
            </a:r>
            <a:r>
              <a:rPr lang="en-US" sz="4000" dirty="0" smtClean="0">
                <a:solidFill>
                  <a:schemeClr val="tx1"/>
                </a:solidFill>
              </a:rPr>
              <a:t>failure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Fatigue</a:t>
            </a:r>
            <a:r>
              <a:rPr lang="en-US" sz="2800" dirty="0"/>
              <a:t>, poor exercise performance.</a:t>
            </a:r>
          </a:p>
          <a:p>
            <a:r>
              <a:rPr lang="en-US" sz="2800" dirty="0" smtClean="0"/>
              <a:t>SOB</a:t>
            </a:r>
            <a:r>
              <a:rPr lang="en-US" sz="2800" dirty="0"/>
              <a:t>.</a:t>
            </a:r>
          </a:p>
          <a:p>
            <a:r>
              <a:rPr lang="en-US" sz="2800" dirty="0" smtClean="0"/>
              <a:t>Weight </a:t>
            </a:r>
            <a:r>
              <a:rPr lang="en-US" sz="2800" dirty="0"/>
              <a:t>loss (Cardiac cachexia).</a:t>
            </a:r>
          </a:p>
          <a:p>
            <a:r>
              <a:rPr lang="en-US" sz="2800" dirty="0" smtClean="0"/>
              <a:t>Rt</a:t>
            </a:r>
            <a:r>
              <a:rPr lang="en-US" sz="2800" dirty="0"/>
              <a:t>. sided failure causes fluid retention (</a:t>
            </a:r>
            <a:r>
              <a:rPr lang="en-US" sz="2800" dirty="0" smtClean="0"/>
              <a:t>leg swelling</a:t>
            </a:r>
            <a:r>
              <a:rPr lang="en-US" sz="2800" dirty="0"/>
              <a:t>, abdominal swelling).</a:t>
            </a:r>
          </a:p>
          <a:p>
            <a:r>
              <a:rPr lang="en-US" sz="2800" dirty="0" smtClean="0"/>
              <a:t> </a:t>
            </a:r>
            <a:r>
              <a:rPr lang="en-US" sz="2800" dirty="0"/>
              <a:t>Lt. sided failure causes orthopnea, P.N.D.</a:t>
            </a:r>
          </a:p>
        </p:txBody>
      </p:sp>
    </p:spTree>
    <p:extLst>
      <p:ext uri="{BB962C8B-B14F-4D97-AF65-F5344CB8AC3E}">
        <p14:creationId xmlns:p14="http://schemas.microsoft.com/office/powerpoint/2010/main" val="111893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NYHA Classification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 I No limitation </a:t>
            </a:r>
            <a:r>
              <a:rPr lang="en-US" dirty="0" smtClean="0"/>
              <a:t>of physical activity</a:t>
            </a:r>
          </a:p>
          <a:p>
            <a:endParaRPr lang="en-US" dirty="0"/>
          </a:p>
          <a:p>
            <a:r>
              <a:rPr lang="en-US" dirty="0"/>
              <a:t>Class II Slight limitation </a:t>
            </a:r>
            <a:r>
              <a:rPr lang="en-US" dirty="0" smtClean="0"/>
              <a:t>of physical activity</a:t>
            </a:r>
          </a:p>
          <a:p>
            <a:endParaRPr lang="en-US" dirty="0"/>
          </a:p>
          <a:p>
            <a:r>
              <a:rPr lang="en-US" dirty="0"/>
              <a:t>Class III Marked limitation </a:t>
            </a:r>
            <a:r>
              <a:rPr lang="en-US" dirty="0" smtClean="0"/>
              <a:t>of physical activity</a:t>
            </a:r>
          </a:p>
          <a:p>
            <a:endParaRPr lang="en-US" dirty="0"/>
          </a:p>
          <a:p>
            <a:r>
              <a:rPr lang="en-US" dirty="0"/>
              <a:t>Class IV Unable to carry </a:t>
            </a:r>
            <a:r>
              <a:rPr lang="en-US" dirty="0" smtClean="0"/>
              <a:t>out any </a:t>
            </a:r>
            <a:r>
              <a:rPr lang="en-US" dirty="0"/>
              <a:t>physical </a:t>
            </a:r>
            <a:r>
              <a:rPr lang="en-US" dirty="0" smtClean="0"/>
              <a:t>activity without </a:t>
            </a:r>
            <a:r>
              <a:rPr lang="en-US" dirty="0"/>
              <a:t>discomfort</a:t>
            </a:r>
          </a:p>
        </p:txBody>
      </p:sp>
    </p:spTree>
    <p:extLst>
      <p:ext uri="{BB962C8B-B14F-4D97-AF65-F5344CB8AC3E}">
        <p14:creationId xmlns:p14="http://schemas.microsoft.com/office/powerpoint/2010/main" val="28818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Signs of heart </a:t>
            </a:r>
            <a:r>
              <a:rPr lang="en-US" sz="4000" dirty="0" smtClean="0">
                <a:solidFill>
                  <a:schemeClr val="tx1"/>
                </a:solidFill>
              </a:rPr>
              <a:t>failure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LVF:</a:t>
            </a:r>
          </a:p>
          <a:p>
            <a:r>
              <a:rPr lang="en-US" dirty="0" smtClean="0"/>
              <a:t>Tachycardia</a:t>
            </a:r>
            <a:endParaRPr lang="en-US" dirty="0"/>
          </a:p>
          <a:p>
            <a:r>
              <a:rPr lang="en-US" dirty="0"/>
              <a:t>Gallop rhythm</a:t>
            </a:r>
          </a:p>
          <a:p>
            <a:r>
              <a:rPr lang="en-US" dirty="0"/>
              <a:t>Basal </a:t>
            </a:r>
            <a:r>
              <a:rPr lang="en-US" dirty="0" smtClean="0"/>
              <a:t>crackles</a:t>
            </a:r>
          </a:p>
          <a:p>
            <a:pPr marL="0" indent="0">
              <a:buNone/>
            </a:pPr>
            <a:r>
              <a:rPr lang="en-US" dirty="0" smtClean="0"/>
              <a:t>RVF</a:t>
            </a:r>
            <a:r>
              <a:rPr lang="en-US" dirty="0"/>
              <a:t>: </a:t>
            </a:r>
          </a:p>
          <a:p>
            <a:r>
              <a:rPr lang="en-US" dirty="0" smtClean="0"/>
              <a:t>Pedal </a:t>
            </a:r>
            <a:r>
              <a:rPr lang="en-US" dirty="0" err="1"/>
              <a:t>oedema</a:t>
            </a:r>
            <a:endParaRPr lang="en-US" dirty="0"/>
          </a:p>
          <a:p>
            <a:r>
              <a:rPr lang="en-US" dirty="0"/>
              <a:t>Hepatic congestion</a:t>
            </a:r>
          </a:p>
          <a:p>
            <a:r>
              <a:rPr lang="en-US" dirty="0"/>
              <a:t>Raised JVP</a:t>
            </a:r>
          </a:p>
        </p:txBody>
      </p:sp>
    </p:spTree>
    <p:extLst>
      <p:ext uri="{BB962C8B-B14F-4D97-AF65-F5344CB8AC3E}">
        <p14:creationId xmlns:p14="http://schemas.microsoft.com/office/powerpoint/2010/main" val="10189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Symptoms &amp; signs of heart failure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/>
              <a:t>Low cardiac output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Cold extremities 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Low BP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Paler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Fatigability &amp; weakness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 smtClean="0"/>
              <a:t>Pulmonary congestion</a:t>
            </a:r>
            <a:endParaRPr lang="en-US" sz="2400" b="1" dirty="0"/>
          </a:p>
          <a:p>
            <a:pPr>
              <a:lnSpc>
                <a:spcPct val="80000"/>
              </a:lnSpc>
            </a:pPr>
            <a:r>
              <a:rPr lang="en-US" sz="2400" dirty="0"/>
              <a:t>Dyspnea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Orthopnea, </a:t>
            </a:r>
            <a:r>
              <a:rPr lang="en-US" sz="2400" dirty="0" err="1"/>
              <a:t>Paraxosmal</a:t>
            </a:r>
            <a:r>
              <a:rPr lang="en-US" sz="2400" dirty="0"/>
              <a:t> Nocturnal Dyspnea (PND)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Lung </a:t>
            </a:r>
            <a:r>
              <a:rPr lang="en-US" sz="2400" dirty="0" err="1"/>
              <a:t>crepitations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cough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/>
              <a:t>Venous congestion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High JVP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Abdominal distention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Hepatomegaly, Ascites, plural effusion 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Pedal &amp; sacral </a:t>
            </a:r>
            <a:r>
              <a:rPr lang="en-US" sz="2400" dirty="0" err="1"/>
              <a:t>odema</a:t>
            </a:r>
            <a:endParaRPr lang="en-US" sz="2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/>
              <a:t>Cardiac signs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Tachycardia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Gallop </a:t>
            </a:r>
            <a:r>
              <a:rPr lang="en-US" sz="2400" dirty="0" err="1"/>
              <a:t>rythm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Heart murmur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94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Diagnostic Evaluation </a:t>
            </a:r>
            <a:r>
              <a:rPr lang="en-US" sz="2800" dirty="0" smtClean="0">
                <a:solidFill>
                  <a:schemeClr val="tx1"/>
                </a:solidFill>
              </a:rPr>
              <a:t>of New </a:t>
            </a:r>
            <a:r>
              <a:rPr lang="en-US" sz="2800" dirty="0">
                <a:solidFill>
                  <a:schemeClr val="tx1"/>
                </a:solidFill>
              </a:rPr>
              <a:t>Onset Heart </a:t>
            </a:r>
            <a:r>
              <a:rPr lang="en-US" sz="2800" dirty="0" smtClean="0">
                <a:solidFill>
                  <a:schemeClr val="tx1"/>
                </a:solidFill>
              </a:rPr>
              <a:t>Failure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Determine the type of cardiac </a:t>
            </a:r>
            <a:r>
              <a:rPr lang="en-US" dirty="0" smtClean="0"/>
              <a:t>dysfunction (systolic </a:t>
            </a:r>
            <a:r>
              <a:rPr lang="en-US" dirty="0"/>
              <a:t>vs. diastolic)</a:t>
            </a:r>
          </a:p>
          <a:p>
            <a:r>
              <a:rPr lang="en-US" dirty="0" smtClean="0"/>
              <a:t> </a:t>
            </a:r>
            <a:r>
              <a:rPr lang="en-US" dirty="0"/>
              <a:t>Determine Etiology</a:t>
            </a:r>
          </a:p>
          <a:p>
            <a:r>
              <a:rPr lang="en-US" dirty="0" smtClean="0"/>
              <a:t>Define </a:t>
            </a:r>
            <a:r>
              <a:rPr lang="en-US" dirty="0"/>
              <a:t>prognosis</a:t>
            </a:r>
          </a:p>
          <a:p>
            <a:r>
              <a:rPr lang="en-US" dirty="0" smtClean="0"/>
              <a:t> </a:t>
            </a:r>
            <a:r>
              <a:rPr lang="en-US" dirty="0"/>
              <a:t>Guide therapy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9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28600" y="304800"/>
            <a:ext cx="8686800" cy="6324600"/>
          </a:xfrm>
        </p:spPr>
        <p:txBody>
          <a:bodyPr>
            <a:normAutofit/>
          </a:bodyPr>
          <a:lstStyle/>
          <a:p>
            <a:pPr lvl="0" algn="l"/>
            <a:r>
              <a:rPr lang="en-US" sz="4000" baseline="-25000" dirty="0"/>
              <a:t>71  years old female diabetic and hypertensive presented with Shortness  Of Breath, orthopnea and paroxysmal nocturnal dyspnea  (  PND  ) few days back.</a:t>
            </a:r>
          </a:p>
          <a:p>
            <a:pPr algn="l"/>
            <a:r>
              <a:rPr lang="en-US" sz="4000" baseline="-25000" dirty="0"/>
              <a:t>On Examination   :  ↑ JVP, Pedal   </a:t>
            </a:r>
            <a:r>
              <a:rPr lang="en-US" sz="4000" baseline="-25000" dirty="0" err="1"/>
              <a:t>Odema</a:t>
            </a:r>
            <a:r>
              <a:rPr lang="en-US" sz="4000" baseline="-25000" dirty="0"/>
              <a:t> ++, BP 110/70, P: 90 Regular </a:t>
            </a:r>
          </a:p>
          <a:p>
            <a:pPr algn="l"/>
            <a:r>
              <a:rPr lang="en-US" sz="4000" baseline="-25000" dirty="0"/>
              <a:t>Cardiovascular   Examination   :  Pan systolic   Murmur at Mitral  area radiate to axilla.</a:t>
            </a:r>
          </a:p>
          <a:p>
            <a:pPr algn="l"/>
            <a:r>
              <a:rPr lang="en-US" sz="4000" baseline="-25000" dirty="0"/>
              <a:t>Chest:  Bilateral   crepitation. </a:t>
            </a:r>
          </a:p>
          <a:p>
            <a:pPr algn="l"/>
            <a:r>
              <a:rPr lang="en-US" sz="4000" baseline="-25000" dirty="0"/>
              <a:t>ECG: Left Bundle Branch Block </a:t>
            </a:r>
          </a:p>
          <a:p>
            <a:pPr algn="l"/>
            <a:r>
              <a:rPr lang="en-US" sz="4000" baseline="-25000" dirty="0"/>
              <a:t>Echo: decreased systolic function, EF: 25% and MR++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42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Initial Work-up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ECG</a:t>
            </a:r>
          </a:p>
          <a:p>
            <a:r>
              <a:rPr lang="en-US" dirty="0" smtClean="0"/>
              <a:t> </a:t>
            </a:r>
            <a:r>
              <a:rPr lang="en-US" dirty="0"/>
              <a:t>Chest x-ray</a:t>
            </a:r>
          </a:p>
          <a:p>
            <a:r>
              <a:rPr lang="en-US" dirty="0" smtClean="0"/>
              <a:t>Blood </a:t>
            </a:r>
            <a:r>
              <a:rPr lang="en-US" dirty="0"/>
              <a:t>work</a:t>
            </a:r>
          </a:p>
          <a:p>
            <a:r>
              <a:rPr lang="en-US" dirty="0" smtClean="0"/>
              <a:t> </a:t>
            </a:r>
            <a:r>
              <a:rPr lang="en-US" dirty="0"/>
              <a:t>Echocardiography</a:t>
            </a:r>
          </a:p>
        </p:txBody>
      </p:sp>
    </p:spTree>
    <p:extLst>
      <p:ext uri="{BB962C8B-B14F-4D97-AF65-F5344CB8AC3E}">
        <p14:creationId xmlns:p14="http://schemas.microsoft.com/office/powerpoint/2010/main" val="81839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hf00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399"/>
            <a:ext cx="8839200" cy="623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528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2590800" cy="324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04865"/>
            <a:ext cx="2667000" cy="323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62400" y="3035561"/>
            <a:ext cx="974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Septum</a:t>
            </a:r>
          </a:p>
        </p:txBody>
      </p:sp>
      <p:sp>
        <p:nvSpPr>
          <p:cNvPr id="5" name="Rectangle 4"/>
          <p:cNvSpPr/>
          <p:nvPr/>
        </p:nvSpPr>
        <p:spPr>
          <a:xfrm>
            <a:off x="3962400" y="3613666"/>
            <a:ext cx="1132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LV cavity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3938842" y="4114800"/>
            <a:ext cx="1007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LV Wall</a:t>
            </a:r>
          </a:p>
        </p:txBody>
      </p:sp>
      <p:sp>
        <p:nvSpPr>
          <p:cNvPr id="7" name="Rectangle 6"/>
          <p:cNvSpPr/>
          <p:nvPr/>
        </p:nvSpPr>
        <p:spPr>
          <a:xfrm>
            <a:off x="4337906" y="1615361"/>
            <a:ext cx="500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RV</a:t>
            </a:r>
          </a:p>
        </p:txBody>
      </p:sp>
      <p:sp>
        <p:nvSpPr>
          <p:cNvPr id="8" name="Rectangle 7"/>
          <p:cNvSpPr/>
          <p:nvPr/>
        </p:nvSpPr>
        <p:spPr>
          <a:xfrm>
            <a:off x="4528420" y="5029200"/>
            <a:ext cx="502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RA</a:t>
            </a:r>
          </a:p>
        </p:txBody>
      </p:sp>
      <p:sp>
        <p:nvSpPr>
          <p:cNvPr id="9" name="Rectangle 8"/>
          <p:cNvSpPr/>
          <p:nvPr/>
        </p:nvSpPr>
        <p:spPr>
          <a:xfrm>
            <a:off x="8261025" y="3989610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LA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39448" y="1984693"/>
            <a:ext cx="4780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LV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945849" y="1984693"/>
            <a:ext cx="1226351" cy="105086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960798" y="2169359"/>
            <a:ext cx="1250626" cy="49025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162800" y="3766066"/>
            <a:ext cx="1250626" cy="37594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094441" y="3667128"/>
            <a:ext cx="1343681" cy="136207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4" idx="1"/>
            <a:endCxn id="2" idx="3"/>
          </p:cNvCxnSpPr>
          <p:nvPr/>
        </p:nvCxnSpPr>
        <p:spPr>
          <a:xfrm flipH="1">
            <a:off x="3505200" y="3220227"/>
            <a:ext cx="45720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505200" y="3766065"/>
            <a:ext cx="45720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3528527" y="4299465"/>
            <a:ext cx="45720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219200" y="5213866"/>
            <a:ext cx="1641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M-Mode Echo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117509" y="5121533"/>
            <a:ext cx="10999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2</a:t>
            </a:r>
            <a:r>
              <a:rPr lang="en-US" dirty="0"/>
              <a:t>D Echo</a:t>
            </a:r>
          </a:p>
        </p:txBody>
      </p:sp>
    </p:spTree>
    <p:extLst>
      <p:ext uri="{BB962C8B-B14F-4D97-AF65-F5344CB8AC3E}">
        <p14:creationId xmlns:p14="http://schemas.microsoft.com/office/powerpoint/2010/main" val="301977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BNP and Heart Failure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Brain Natriuretic Peptide is peptide </a:t>
            </a:r>
            <a:r>
              <a:rPr lang="en-US" dirty="0" smtClean="0"/>
              <a:t>hormone secreted </a:t>
            </a:r>
            <a:r>
              <a:rPr lang="en-US" dirty="0"/>
              <a:t>mainly by vent. </a:t>
            </a:r>
            <a:r>
              <a:rPr lang="en-US" dirty="0" err="1"/>
              <a:t>Myocytes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. </a:t>
            </a:r>
            <a:r>
              <a:rPr lang="en-US" dirty="0"/>
              <a:t>Plays a key role in volume </a:t>
            </a:r>
            <a:r>
              <a:rPr lang="en-US" dirty="0" err="1"/>
              <a:t>haemostasis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. Good </a:t>
            </a:r>
            <a:r>
              <a:rPr lang="en-US" dirty="0"/>
              <a:t>screening test for heart failure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. Levels </a:t>
            </a:r>
            <a:r>
              <a:rPr lang="en-US" dirty="0"/>
              <a:t>of BNP correlates with the severity </a:t>
            </a:r>
            <a:r>
              <a:rPr lang="en-US" dirty="0" smtClean="0"/>
              <a:t>of disease.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. </a:t>
            </a:r>
            <a:r>
              <a:rPr lang="en-US" dirty="0"/>
              <a:t>Useful in monitoring the effectiveness </a:t>
            </a:r>
            <a:r>
              <a:rPr lang="en-US" dirty="0" smtClean="0"/>
              <a:t>of 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5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Precipitating </a:t>
            </a:r>
            <a:r>
              <a:rPr lang="en-US" dirty="0" smtClean="0">
                <a:solidFill>
                  <a:schemeClr val="tx1"/>
                </a:solidFill>
              </a:rPr>
              <a:t>factors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Arrhythmias</a:t>
            </a:r>
          </a:p>
          <a:p>
            <a:r>
              <a:rPr lang="en-US" dirty="0" smtClean="0"/>
              <a:t> </a:t>
            </a:r>
            <a:r>
              <a:rPr lang="en-US" dirty="0"/>
              <a:t>Infections</a:t>
            </a:r>
          </a:p>
          <a:p>
            <a:r>
              <a:rPr lang="en-US" dirty="0" smtClean="0"/>
              <a:t>M.I</a:t>
            </a:r>
            <a:r>
              <a:rPr lang="en-US" dirty="0"/>
              <a:t>.</a:t>
            </a:r>
          </a:p>
          <a:p>
            <a:r>
              <a:rPr lang="en-US" dirty="0" smtClean="0"/>
              <a:t>Anemia</a:t>
            </a:r>
            <a:endParaRPr lang="en-US" dirty="0"/>
          </a:p>
          <a:p>
            <a:r>
              <a:rPr lang="en-US" dirty="0" smtClean="0"/>
              <a:t>Alcohol </a:t>
            </a:r>
            <a:r>
              <a:rPr lang="en-US" dirty="0"/>
              <a:t>access</a:t>
            </a:r>
          </a:p>
          <a:p>
            <a:r>
              <a:rPr lang="en-US" dirty="0" smtClean="0"/>
              <a:t>Iatrogenic</a:t>
            </a:r>
            <a:endParaRPr lang="en-US" dirty="0"/>
          </a:p>
          <a:p>
            <a:r>
              <a:rPr lang="en-US" dirty="0" smtClean="0"/>
              <a:t>Thyrotoxicosis</a:t>
            </a:r>
            <a:endParaRPr lang="en-US" dirty="0"/>
          </a:p>
          <a:p>
            <a:r>
              <a:rPr lang="en-US" dirty="0" smtClean="0"/>
              <a:t>P.E</a:t>
            </a:r>
            <a:r>
              <a:rPr lang="en-US" dirty="0"/>
              <a:t>.</a:t>
            </a:r>
          </a:p>
          <a:p>
            <a:r>
              <a:rPr lang="en-US" dirty="0" smtClean="0"/>
              <a:t>Poor </a:t>
            </a:r>
            <a:r>
              <a:rPr lang="en-US" dirty="0"/>
              <a:t>compliance</a:t>
            </a:r>
          </a:p>
        </p:txBody>
      </p:sp>
    </p:spTree>
    <p:extLst>
      <p:ext uri="{BB962C8B-B14F-4D97-AF65-F5344CB8AC3E}">
        <p14:creationId xmlns:p14="http://schemas.microsoft.com/office/powerpoint/2010/main" val="8315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Treatment of </a:t>
            </a:r>
            <a:r>
              <a:rPr lang="en-US" dirty="0">
                <a:solidFill>
                  <a:schemeClr val="tx1"/>
                </a:solidFill>
              </a:rPr>
              <a:t>Heart Failure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General </a:t>
            </a:r>
            <a:r>
              <a:rPr lang="en-US" b="1" dirty="0" smtClean="0"/>
              <a:t>Measures</a:t>
            </a:r>
          </a:p>
          <a:p>
            <a:pPr marL="0" indent="0">
              <a:buNone/>
            </a:pPr>
            <a:r>
              <a:rPr lang="en-US" i="1" dirty="0" smtClean="0"/>
              <a:t>          Lifestyle </a:t>
            </a:r>
            <a:r>
              <a:rPr lang="en-US" i="1" dirty="0"/>
              <a:t>Modifications</a:t>
            </a:r>
            <a:r>
              <a:rPr lang="en-US" i="1" dirty="0" smtClean="0"/>
              <a:t>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Weight </a:t>
            </a:r>
            <a:r>
              <a:rPr lang="en-US" dirty="0"/>
              <a:t>reduction</a:t>
            </a:r>
          </a:p>
          <a:p>
            <a:pPr marL="0" indent="0">
              <a:buNone/>
            </a:pPr>
            <a:r>
              <a:rPr lang="en-US" dirty="0" smtClean="0"/>
              <a:t>                    Stop </a:t>
            </a:r>
            <a:r>
              <a:rPr lang="en-US" dirty="0"/>
              <a:t>smoking</a:t>
            </a:r>
          </a:p>
          <a:p>
            <a:pPr marL="0" indent="0">
              <a:buNone/>
            </a:pPr>
            <a:r>
              <a:rPr lang="en-US" dirty="0" smtClean="0"/>
              <a:t>                    Avoid </a:t>
            </a:r>
            <a:r>
              <a:rPr lang="en-US" dirty="0"/>
              <a:t>alcohol and </a:t>
            </a:r>
            <a:r>
              <a:rPr lang="en-US" dirty="0" err="1" smtClean="0"/>
              <a:t>cardiotoxic</a:t>
            </a:r>
            <a:r>
              <a:rPr lang="en-US" dirty="0" smtClean="0"/>
              <a:t> substances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Exercise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99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/>
              <a:t>Medical Considerations: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dirty="0"/>
              <a:t>Treat HTN, </a:t>
            </a:r>
            <a:r>
              <a:rPr lang="en-US" dirty="0" smtClean="0"/>
              <a:t>hyperlipidemia, diabetes</a:t>
            </a:r>
            <a:r>
              <a:rPr lang="en-US" dirty="0"/>
              <a:t>, arrhythmias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dirty="0"/>
              <a:t>Coronary revascularization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dirty="0"/>
              <a:t>Anticoagulation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Immunization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Sodium </a:t>
            </a:r>
            <a:r>
              <a:rPr lang="en-US" dirty="0"/>
              <a:t>restriction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Daily </a:t>
            </a:r>
            <a:r>
              <a:rPr lang="en-US" dirty="0"/>
              <a:t>weights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Close </a:t>
            </a:r>
            <a:r>
              <a:rPr lang="en-US" dirty="0"/>
              <a:t>outpatient monitoring</a:t>
            </a:r>
          </a:p>
        </p:txBody>
      </p:sp>
    </p:spTree>
    <p:extLst>
      <p:ext uri="{BB962C8B-B14F-4D97-AF65-F5344CB8AC3E}">
        <p14:creationId xmlns:p14="http://schemas.microsoft.com/office/powerpoint/2010/main" val="336139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Diuretics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to relieve fluid retention</a:t>
            </a:r>
          </a:p>
          <a:p>
            <a:r>
              <a:rPr lang="en-US" dirty="0" smtClean="0"/>
              <a:t>Improve </a:t>
            </a:r>
            <a:r>
              <a:rPr lang="en-US" dirty="0"/>
              <a:t>exercise tolerance</a:t>
            </a:r>
          </a:p>
          <a:p>
            <a:r>
              <a:rPr lang="en-US" dirty="0" smtClean="0"/>
              <a:t>Facilitate </a:t>
            </a:r>
            <a:r>
              <a:rPr lang="en-US" dirty="0"/>
              <a:t>the use of other drugs indicated for heart failure.</a:t>
            </a:r>
          </a:p>
          <a:p>
            <a:r>
              <a:rPr lang="en-US" dirty="0" smtClean="0"/>
              <a:t>Electrolyte </a:t>
            </a:r>
            <a:r>
              <a:rPr lang="en-US" dirty="0"/>
              <a:t>depletion (hypokalemia, </a:t>
            </a:r>
            <a:r>
              <a:rPr lang="en-US" dirty="0" err="1"/>
              <a:t>hyponatremia</a:t>
            </a:r>
            <a:r>
              <a:rPr lang="en-US" dirty="0"/>
              <a:t>) a </a:t>
            </a:r>
            <a:r>
              <a:rPr lang="en-US" dirty="0" smtClean="0"/>
              <a:t>frequent complication</a:t>
            </a:r>
            <a:r>
              <a:rPr lang="en-US" dirty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Should never be used alone to treat heart failure.</a:t>
            </a:r>
          </a:p>
        </p:txBody>
      </p:sp>
    </p:spTree>
    <p:extLst>
      <p:ext uri="{BB962C8B-B14F-4D97-AF65-F5344CB8AC3E}">
        <p14:creationId xmlns:p14="http://schemas.microsoft.com/office/powerpoint/2010/main" val="349261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ACE Inhibitors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Blocks the conversion of angiotensin I to angiotensin </a:t>
            </a:r>
            <a:r>
              <a:rPr lang="en-US" dirty="0" smtClean="0"/>
              <a:t>II; prevents </a:t>
            </a:r>
            <a:r>
              <a:rPr lang="en-US" dirty="0"/>
              <a:t>functional deterioration</a:t>
            </a:r>
          </a:p>
          <a:p>
            <a:r>
              <a:rPr lang="en-US" dirty="0" smtClean="0"/>
              <a:t> </a:t>
            </a:r>
            <a:r>
              <a:rPr lang="en-US" dirty="0"/>
              <a:t>Recommended for all heart failure patients</a:t>
            </a:r>
          </a:p>
          <a:p>
            <a:r>
              <a:rPr lang="en-US" dirty="0" smtClean="0"/>
              <a:t>Relieves </a:t>
            </a:r>
            <a:r>
              <a:rPr lang="en-US" dirty="0"/>
              <a:t>symptoms and improves exercise tolerance</a:t>
            </a:r>
          </a:p>
          <a:p>
            <a:r>
              <a:rPr lang="en-US" dirty="0" smtClean="0"/>
              <a:t>Reduces </a:t>
            </a:r>
            <a:r>
              <a:rPr lang="en-US" dirty="0"/>
              <a:t>risk of death and decreases disease progression</a:t>
            </a:r>
          </a:p>
          <a:p>
            <a:r>
              <a:rPr lang="en-US" dirty="0" smtClean="0"/>
              <a:t>Benefits </a:t>
            </a:r>
            <a:r>
              <a:rPr lang="en-US" dirty="0"/>
              <a:t>may not be apparent for 1-2 months after </a:t>
            </a:r>
            <a:r>
              <a:rPr lang="en-US" dirty="0" smtClean="0"/>
              <a:t>initiation</a:t>
            </a:r>
            <a:endParaRPr lang="en-US" sz="2800" b="1" dirty="0"/>
          </a:p>
          <a:p>
            <a:pPr>
              <a:lnSpc>
                <a:spcPct val="80000"/>
              </a:lnSpc>
              <a:defRPr/>
            </a:pPr>
            <a:r>
              <a:rPr lang="en-US" dirty="0"/>
              <a:t>Captopril, </a:t>
            </a:r>
            <a:r>
              <a:rPr lang="en-US" dirty="0" err="1"/>
              <a:t>Enalapril</a:t>
            </a:r>
            <a:r>
              <a:rPr lang="en-US" dirty="0"/>
              <a:t>, </a:t>
            </a:r>
            <a:r>
              <a:rPr lang="en-US" dirty="0" err="1"/>
              <a:t>Lisinopril</a:t>
            </a:r>
            <a:r>
              <a:rPr lang="en-US" dirty="0"/>
              <a:t>, Perindopril, </a:t>
            </a:r>
            <a:r>
              <a:rPr lang="en-US" dirty="0" err="1"/>
              <a:t>Ramipril</a:t>
            </a:r>
            <a:endParaRPr lang="en-US" dirty="0"/>
          </a:p>
          <a:p>
            <a:pPr marL="0" indent="0">
              <a:lnSpc>
                <a:spcPct val="80000"/>
              </a:lnSpc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39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Angiotensin Receptor </a:t>
            </a:r>
            <a:r>
              <a:rPr lang="en-US" sz="3600" dirty="0" smtClean="0">
                <a:solidFill>
                  <a:schemeClr val="tx1"/>
                </a:solidFill>
              </a:rPr>
              <a:t>Blockers (ARBs</a:t>
            </a:r>
            <a:r>
              <a:rPr lang="en-US" sz="36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Block AT 1 receptors, which bind </a:t>
            </a:r>
            <a:r>
              <a:rPr lang="en-US" dirty="0" smtClean="0"/>
              <a:t>circulating angiotensin </a:t>
            </a:r>
            <a:r>
              <a:rPr lang="en-US" dirty="0"/>
              <a:t>II</a:t>
            </a:r>
          </a:p>
          <a:p>
            <a:r>
              <a:rPr lang="en-US" dirty="0" smtClean="0"/>
              <a:t>Examples</a:t>
            </a:r>
            <a:r>
              <a:rPr lang="en-US" dirty="0"/>
              <a:t>: valsartan, candesartan, </a:t>
            </a:r>
            <a:r>
              <a:rPr lang="en-US" dirty="0" smtClean="0"/>
              <a:t>losartan,</a:t>
            </a:r>
            <a:r>
              <a:rPr lang="en-US" sz="2800" dirty="0" smtClean="0"/>
              <a:t> </a:t>
            </a:r>
            <a:r>
              <a:rPr lang="en-US" sz="2800" dirty="0" err="1"/>
              <a:t>Irbesartan</a:t>
            </a:r>
            <a:r>
              <a:rPr lang="ar-SA" sz="3600" dirty="0"/>
              <a:t> </a:t>
            </a:r>
            <a:endParaRPr lang="en-US" dirty="0"/>
          </a:p>
          <a:p>
            <a:r>
              <a:rPr lang="en-US" dirty="0" smtClean="0"/>
              <a:t>Should </a:t>
            </a:r>
            <a:r>
              <a:rPr lang="en-US" dirty="0"/>
              <a:t>not be considered equivalent or superior </a:t>
            </a:r>
            <a:r>
              <a:rPr lang="en-US" dirty="0" smtClean="0"/>
              <a:t>to ACE </a:t>
            </a:r>
            <a:r>
              <a:rPr lang="en-US" dirty="0"/>
              <a:t>inhibitors</a:t>
            </a:r>
          </a:p>
          <a:p>
            <a:r>
              <a:rPr lang="en-US" dirty="0" smtClean="0"/>
              <a:t>In </a:t>
            </a:r>
            <a:r>
              <a:rPr lang="en-US" dirty="0"/>
              <a:t>clinical practice, ARBs should be used to </a:t>
            </a:r>
            <a:r>
              <a:rPr lang="en-US" dirty="0" smtClean="0"/>
              <a:t>treat patients </a:t>
            </a:r>
            <a:r>
              <a:rPr lang="en-US" dirty="0"/>
              <a:t>who are ACE intolerant due to </a:t>
            </a:r>
            <a:r>
              <a:rPr lang="en-US" dirty="0" smtClean="0"/>
              <a:t>intractable cough </a:t>
            </a:r>
            <a:r>
              <a:rPr lang="en-US" dirty="0"/>
              <a:t>or who develop angioedema</a:t>
            </a:r>
          </a:p>
        </p:txBody>
      </p:sp>
    </p:spTree>
    <p:extLst>
      <p:ext uri="{BB962C8B-B14F-4D97-AF65-F5344CB8AC3E}">
        <p14:creationId xmlns:p14="http://schemas.microsoft.com/office/powerpoint/2010/main" val="22085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Definition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Clinical </a:t>
            </a:r>
            <a:r>
              <a:rPr lang="en-US" sz="3600" dirty="0"/>
              <a:t>syndrome </a:t>
            </a:r>
            <a:r>
              <a:rPr lang="en-US" sz="3600" dirty="0" err="1"/>
              <a:t>characterised</a:t>
            </a:r>
            <a:r>
              <a:rPr lang="en-US" sz="3600" dirty="0"/>
              <a:t> by </a:t>
            </a:r>
            <a:r>
              <a:rPr lang="en-US" sz="3600" dirty="0" smtClean="0"/>
              <a:t>inability of </a:t>
            </a:r>
            <a:r>
              <a:rPr lang="en-US" sz="3600" dirty="0"/>
              <a:t>the heart to pump enough blood to </a:t>
            </a:r>
            <a:r>
              <a:rPr lang="en-US" sz="3600" dirty="0" smtClean="0"/>
              <a:t>the rest </a:t>
            </a:r>
            <a:r>
              <a:rPr lang="en-US" sz="3600" dirty="0"/>
              <a:t>of the body.</a:t>
            </a:r>
          </a:p>
        </p:txBody>
      </p:sp>
    </p:spTree>
    <p:extLst>
      <p:ext uri="{BB962C8B-B14F-4D97-AF65-F5344CB8AC3E}">
        <p14:creationId xmlns:p14="http://schemas.microsoft.com/office/powerpoint/2010/main" val="317552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Diuretics, ACE Inhibitors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Reduce the number of sacks on the wagon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83820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943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B-Blockers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Reduce mortality and morbidity in all grades </a:t>
            </a:r>
            <a:r>
              <a:rPr lang="en-US" dirty="0" smtClean="0"/>
              <a:t>of heart </a:t>
            </a:r>
            <a:r>
              <a:rPr lang="en-US" dirty="0"/>
              <a:t>failure.</a:t>
            </a:r>
          </a:p>
          <a:p>
            <a:r>
              <a:rPr lang="en-US" dirty="0" smtClean="0"/>
              <a:t> </a:t>
            </a:r>
            <a:r>
              <a:rPr lang="en-US" dirty="0"/>
              <a:t>Reduce sympathetic tone</a:t>
            </a:r>
          </a:p>
          <a:p>
            <a:r>
              <a:rPr lang="en-US" dirty="0" smtClean="0"/>
              <a:t>Up </a:t>
            </a:r>
            <a:r>
              <a:rPr lang="en-US" dirty="0"/>
              <a:t>regulation of Beta receptors.</a:t>
            </a:r>
          </a:p>
          <a:p>
            <a:r>
              <a:rPr lang="en-US" dirty="0" smtClean="0"/>
              <a:t> </a:t>
            </a:r>
            <a:r>
              <a:rPr lang="en-US" dirty="0"/>
              <a:t>Reduction of arrhythmias, </a:t>
            </a:r>
            <a:r>
              <a:rPr lang="en-US" dirty="0" err="1"/>
              <a:t>ischaemia</a:t>
            </a:r>
            <a:r>
              <a:rPr lang="en-US" dirty="0"/>
              <a:t> and M.I</a:t>
            </a:r>
            <a:r>
              <a:rPr lang="en-US" dirty="0" smtClean="0"/>
              <a:t>.</a:t>
            </a:r>
          </a:p>
          <a:p>
            <a:r>
              <a:rPr lang="en-US" dirty="0" err="1"/>
              <a:t>Carvedilol</a:t>
            </a:r>
            <a:r>
              <a:rPr lang="en-US" dirty="0"/>
              <a:t> is licensed for mild to </a:t>
            </a:r>
            <a:r>
              <a:rPr lang="en-US" dirty="0" smtClean="0"/>
              <a:t>moderate stable </a:t>
            </a:r>
            <a:r>
              <a:rPr lang="en-US" dirty="0"/>
              <a:t>H.F., </a:t>
            </a:r>
            <a:r>
              <a:rPr lang="en-US" dirty="0" err="1"/>
              <a:t>Bisoprolol</a:t>
            </a:r>
            <a:r>
              <a:rPr lang="en-US" dirty="0"/>
              <a:t> for severe H.F</a:t>
            </a:r>
          </a:p>
          <a:p>
            <a:r>
              <a:rPr lang="en-US" dirty="0" smtClean="0"/>
              <a:t> </a:t>
            </a:r>
            <a:r>
              <a:rPr lang="en-US" dirty="0"/>
              <a:t>To be started at V. low dose with dose </a:t>
            </a:r>
            <a:r>
              <a:rPr lang="en-US" dirty="0" smtClean="0"/>
              <a:t>being slowly </a:t>
            </a:r>
            <a:r>
              <a:rPr lang="en-US" dirty="0"/>
              <a:t>increased, under expert supervision.</a:t>
            </a:r>
          </a:p>
        </p:txBody>
      </p:sp>
    </p:spTree>
    <p:extLst>
      <p:ext uri="{BB962C8B-B14F-4D97-AF65-F5344CB8AC3E}">
        <p14:creationId xmlns:p14="http://schemas.microsoft.com/office/powerpoint/2010/main" val="24041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ß-Blockers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Limit the donkey’s speed, thus saving energy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14600"/>
            <a:ext cx="63246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14600"/>
            <a:ext cx="144780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n 3"/>
          <p:cNvSpPr/>
          <p:nvPr/>
        </p:nvSpPr>
        <p:spPr>
          <a:xfrm>
            <a:off x="1158551" y="4619625"/>
            <a:ext cx="457200" cy="1216152"/>
          </a:xfrm>
          <a:prstGeom prst="ca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78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Digoxin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Enhances </a:t>
            </a:r>
            <a:r>
              <a:rPr lang="en-US" dirty="0" err="1"/>
              <a:t>inotropy</a:t>
            </a:r>
            <a:r>
              <a:rPr lang="en-US" dirty="0"/>
              <a:t> of cardiac muscle</a:t>
            </a:r>
          </a:p>
          <a:p>
            <a:r>
              <a:rPr lang="en-US" dirty="0" smtClean="0"/>
              <a:t> </a:t>
            </a:r>
            <a:r>
              <a:rPr lang="en-US" dirty="0"/>
              <a:t>Reduces activation of SNS and RAAS</a:t>
            </a:r>
          </a:p>
          <a:p>
            <a:r>
              <a:rPr lang="en-US" dirty="0" smtClean="0"/>
              <a:t>Controlled </a:t>
            </a:r>
            <a:r>
              <a:rPr lang="en-US" dirty="0"/>
              <a:t>trials have shown long-term digoxin therapy:</a:t>
            </a:r>
          </a:p>
          <a:p>
            <a:pPr marL="0" indent="0">
              <a:buNone/>
            </a:pPr>
            <a:r>
              <a:rPr lang="en-US" dirty="0"/>
              <a:t> Reduces symptoms</a:t>
            </a:r>
          </a:p>
          <a:p>
            <a:pPr marL="0" indent="0">
              <a:buNone/>
            </a:pPr>
            <a:r>
              <a:rPr lang="en-US" dirty="0"/>
              <a:t> Increases exercise tolerance</a:t>
            </a:r>
          </a:p>
          <a:p>
            <a:pPr marL="0" indent="0">
              <a:buNone/>
            </a:pPr>
            <a:r>
              <a:rPr lang="en-US" dirty="0"/>
              <a:t> Improves hemodynamics</a:t>
            </a:r>
          </a:p>
          <a:p>
            <a:pPr marL="0" indent="0">
              <a:buNone/>
            </a:pPr>
            <a:r>
              <a:rPr lang="en-US" dirty="0"/>
              <a:t> Decreases risk of HF progression</a:t>
            </a:r>
          </a:p>
          <a:p>
            <a:pPr marL="0" indent="0">
              <a:buNone/>
            </a:pPr>
            <a:r>
              <a:rPr lang="en-US" dirty="0"/>
              <a:t> Reduces hospitalization rates for decompensated HF</a:t>
            </a:r>
          </a:p>
          <a:p>
            <a:pPr marL="0" indent="0">
              <a:buNone/>
            </a:pPr>
            <a:r>
              <a:rPr lang="en-US" dirty="0"/>
              <a:t> Does not improve survival</a:t>
            </a:r>
          </a:p>
        </p:txBody>
      </p:sp>
    </p:spTree>
    <p:extLst>
      <p:ext uri="{BB962C8B-B14F-4D97-AF65-F5344CB8AC3E}">
        <p14:creationId xmlns:p14="http://schemas.microsoft.com/office/powerpoint/2010/main" val="105498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Digitalis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Like the carrot placed in front of the donkey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67" y="2133600"/>
            <a:ext cx="8610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35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048000" y="2743200"/>
            <a:ext cx="3240088" cy="955675"/>
          </a:xfrm>
          <a:prstGeom prst="rect">
            <a:avLst/>
          </a:prstGeom>
          <a:gradFill rotWithShape="1">
            <a:gsLst>
              <a:gs pos="0">
                <a:srgbClr val="800000"/>
              </a:gs>
              <a:gs pos="100000">
                <a:srgbClr val="FF3300"/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PerspectiveBottomLeft"/>
            <a:lightRig rig="legacyFlat2" dir="t"/>
          </a:scene3d>
          <a:sp3d extrusionH="430200" prstMaterial="legacyMetal">
            <a:bevelT w="13500" h="13500" prst="angle"/>
            <a:bevelB w="13500" h="13500" prst="angle"/>
            <a:extrusionClr>
              <a:srgbClr val="800000"/>
            </a:extrusionClr>
          </a:sp3d>
        </p:spPr>
        <p:txBody>
          <a:bodyPr>
            <a:spAutoFit/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Deleterious effect of aldosterone</a:t>
            </a:r>
          </a:p>
        </p:txBody>
      </p:sp>
      <p:sp>
        <p:nvSpPr>
          <p:cNvPr id="3" name="Rectangle 2"/>
          <p:cNvSpPr/>
          <p:nvPr/>
        </p:nvSpPr>
        <p:spPr>
          <a:xfrm>
            <a:off x="1839385" y="504635"/>
            <a:ext cx="56573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Comic Sans MS" pitchFamily="66" charset="0"/>
              </a:rPr>
              <a:t>The role of aldosterone in CVD</a:t>
            </a:r>
            <a:endParaRPr lang="en-US" sz="2800" b="1" dirty="0"/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2572544" y="1046854"/>
            <a:ext cx="4191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Vascular inflammation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and injury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6302084" y="1462352"/>
            <a:ext cx="25923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Potassium and magnesium loss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334741" y="3105150"/>
            <a:ext cx="25923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Central hypertensive effect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6302084" y="4724400"/>
            <a:ext cx="20891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Ventricular arrhythmias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4178819" y="4488738"/>
            <a:ext cx="21605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Sodium retention</a:t>
            </a: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2286000" y="4437063"/>
            <a:ext cx="21605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Catecholamine potentiation </a:t>
            </a: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449279" y="4244231"/>
            <a:ext cx="183672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Endothelial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dysfunction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333959" y="3105150"/>
            <a:ext cx="21605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Myocardial fibrosis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449279" y="1877851"/>
            <a:ext cx="21605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Prothrombotic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effect</a:t>
            </a:r>
          </a:p>
        </p:txBody>
      </p:sp>
      <p:sp>
        <p:nvSpPr>
          <p:cNvPr id="13" name="Line 26"/>
          <p:cNvSpPr>
            <a:spLocks noChangeShapeType="1"/>
          </p:cNvSpPr>
          <p:nvPr/>
        </p:nvSpPr>
        <p:spPr bwMode="auto">
          <a:xfrm>
            <a:off x="4200072" y="4244231"/>
            <a:ext cx="0" cy="1511300"/>
          </a:xfrm>
          <a:prstGeom prst="line">
            <a:avLst/>
          </a:prstGeom>
          <a:noFill/>
          <a:ln w="82550">
            <a:solidFill>
              <a:schemeClr val="accent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030548" y="5943600"/>
            <a:ext cx="44406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rgbClr val="FF0000"/>
                </a:solidFill>
              </a:rPr>
              <a:t>Cardiovascular disease</a:t>
            </a:r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 flipH="1">
            <a:off x="6471186" y="2293349"/>
            <a:ext cx="539213" cy="4906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4598987" y="2158411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>
            <a:off x="6471186" y="3221037"/>
            <a:ext cx="539213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20"/>
          <p:cNvSpPr>
            <a:spLocks noChangeShapeType="1"/>
          </p:cNvSpPr>
          <p:nvPr/>
        </p:nvSpPr>
        <p:spPr bwMode="auto">
          <a:xfrm>
            <a:off x="5943601" y="4085054"/>
            <a:ext cx="527586" cy="63934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 flipH="1" flipV="1">
            <a:off x="4952998" y="3936146"/>
            <a:ext cx="152402" cy="55259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3408831" y="3830052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 flipH="1">
            <a:off x="2286000" y="3830052"/>
            <a:ext cx="323866" cy="4719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H="1">
            <a:off x="2035764" y="3306762"/>
            <a:ext cx="57410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20"/>
          <p:cNvSpPr>
            <a:spLocks noChangeShapeType="1"/>
          </p:cNvSpPr>
          <p:nvPr/>
        </p:nvSpPr>
        <p:spPr bwMode="auto">
          <a:xfrm>
            <a:off x="2322815" y="2538663"/>
            <a:ext cx="572785" cy="204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6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>
                <a:solidFill>
                  <a:schemeClr val="tx1"/>
                </a:solidFill>
              </a:rPr>
              <a:t>Aldesterone</a:t>
            </a:r>
            <a:r>
              <a:rPr lang="en-US" sz="4000" dirty="0">
                <a:solidFill>
                  <a:schemeClr val="tx1"/>
                </a:solidFill>
              </a:rPr>
              <a:t> Antagonists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Generally well-tolerated</a:t>
            </a:r>
          </a:p>
          <a:p>
            <a:r>
              <a:rPr lang="en-US" dirty="0" smtClean="0"/>
              <a:t>Shown </a:t>
            </a:r>
            <a:r>
              <a:rPr lang="en-US" dirty="0"/>
              <a:t>to reduce heart failure-related morbidity </a:t>
            </a:r>
            <a:r>
              <a:rPr lang="en-US" dirty="0" smtClean="0"/>
              <a:t>and mortality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Generally reserved for patients with NYHA Class </a:t>
            </a:r>
            <a:r>
              <a:rPr lang="en-US" dirty="0" smtClean="0"/>
              <a:t>III, IV </a:t>
            </a:r>
            <a:r>
              <a:rPr lang="en-US" dirty="0"/>
              <a:t>HF</a:t>
            </a:r>
          </a:p>
          <a:p>
            <a:r>
              <a:rPr lang="en-US" dirty="0" smtClean="0"/>
              <a:t> </a:t>
            </a:r>
            <a:r>
              <a:rPr lang="en-US" dirty="0"/>
              <a:t>Side effects include hyperkalemia and </a:t>
            </a:r>
            <a:r>
              <a:rPr lang="en-US" dirty="0" err="1" smtClean="0"/>
              <a:t>gynecomastia</a:t>
            </a:r>
            <a:r>
              <a:rPr lang="en-US" dirty="0" smtClean="0"/>
              <a:t>. Potassium </a:t>
            </a:r>
            <a:r>
              <a:rPr lang="en-US" dirty="0"/>
              <a:t>and </a:t>
            </a:r>
            <a:r>
              <a:rPr lang="en-US" dirty="0" err="1"/>
              <a:t>creatinine</a:t>
            </a:r>
            <a:r>
              <a:rPr lang="en-US" dirty="0"/>
              <a:t> levels should be </a:t>
            </a:r>
            <a:r>
              <a:rPr lang="en-US" dirty="0" smtClean="0"/>
              <a:t>closely monitored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74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Renin-Angiotensin - Aldosterone Pathways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30493" y="1600200"/>
            <a:ext cx="1907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Angiotensinogen</a:t>
            </a:r>
          </a:p>
        </p:txBody>
      </p:sp>
      <p:sp>
        <p:nvSpPr>
          <p:cNvPr id="4" name="Rectangle 3"/>
          <p:cNvSpPr/>
          <p:nvPr/>
        </p:nvSpPr>
        <p:spPr>
          <a:xfrm>
            <a:off x="3787587" y="2438400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Angiotensin-I</a:t>
            </a:r>
          </a:p>
        </p:txBody>
      </p:sp>
      <p:sp>
        <p:nvSpPr>
          <p:cNvPr id="5" name="Rectangle 4"/>
          <p:cNvSpPr/>
          <p:nvPr/>
        </p:nvSpPr>
        <p:spPr>
          <a:xfrm>
            <a:off x="3730263" y="3244334"/>
            <a:ext cx="1683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Angiotensin-II</a:t>
            </a:r>
          </a:p>
        </p:txBody>
      </p:sp>
      <p:sp>
        <p:nvSpPr>
          <p:cNvPr id="6" name="Rectangle 5"/>
          <p:cNvSpPr/>
          <p:nvPr/>
        </p:nvSpPr>
        <p:spPr>
          <a:xfrm>
            <a:off x="3748697" y="4267200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AT-1 Receptor</a:t>
            </a:r>
          </a:p>
        </p:txBody>
      </p:sp>
      <p:sp>
        <p:nvSpPr>
          <p:cNvPr id="7" name="Rectangle 6"/>
          <p:cNvSpPr/>
          <p:nvPr/>
        </p:nvSpPr>
        <p:spPr>
          <a:xfrm>
            <a:off x="3891208" y="5257800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Aldosterone</a:t>
            </a:r>
          </a:p>
        </p:txBody>
      </p:sp>
      <p:sp>
        <p:nvSpPr>
          <p:cNvPr id="8" name="Rectangle 7"/>
          <p:cNvSpPr/>
          <p:nvPr/>
        </p:nvSpPr>
        <p:spPr>
          <a:xfrm>
            <a:off x="5538388" y="2069068"/>
            <a:ext cx="798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Renin</a:t>
            </a:r>
          </a:p>
        </p:txBody>
      </p:sp>
      <p:sp>
        <p:nvSpPr>
          <p:cNvPr id="9" name="Rectangle 8"/>
          <p:cNvSpPr/>
          <p:nvPr/>
        </p:nvSpPr>
        <p:spPr>
          <a:xfrm>
            <a:off x="5618538" y="2807732"/>
            <a:ext cx="638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35892" y="2823674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Chymase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970353" y="3944034"/>
            <a:ext cx="2640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Bradykinin</a:t>
            </a:r>
            <a:r>
              <a:rPr lang="en-US" dirty="0" smtClean="0"/>
              <a:t> degradation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603102" y="1969532"/>
            <a:ext cx="0" cy="400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571999" y="2792572"/>
            <a:ext cx="0" cy="400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71999" y="3728266"/>
            <a:ext cx="0" cy="400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84440" y="4636532"/>
            <a:ext cx="0" cy="400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700188" y="2245958"/>
            <a:ext cx="838200" cy="155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780338" y="2976847"/>
            <a:ext cx="838200" cy="155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730263" y="3024673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017847" y="3244334"/>
            <a:ext cx="319158" cy="6445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983231" y="2137101"/>
            <a:ext cx="1627369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/>
              <a:t>ACE-inhibitor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177426" y="5425741"/>
            <a:ext cx="173477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Spironolactone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36903" y="3944034"/>
            <a:ext cx="3493590" cy="36933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Angiotensin receptor blocker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6256854" y="2394466"/>
            <a:ext cx="566800" cy="429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540254" y="2261509"/>
            <a:ext cx="283400" cy="562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5408988" y="5442467"/>
            <a:ext cx="608859" cy="1679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5713417" y="5257800"/>
            <a:ext cx="108371" cy="465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3787587" y="4128700"/>
            <a:ext cx="689913" cy="82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 52"/>
          <p:cNvSpPr/>
          <p:nvPr/>
        </p:nvSpPr>
        <p:spPr>
          <a:xfrm>
            <a:off x="3676261" y="4124131"/>
            <a:ext cx="2035808" cy="671804"/>
          </a:xfrm>
          <a:custGeom>
            <a:avLst/>
            <a:gdLst>
              <a:gd name="connsiteX0" fmla="*/ 1623527 w 2035808"/>
              <a:gd name="connsiteY0" fmla="*/ 37322 h 671804"/>
              <a:gd name="connsiteX1" fmla="*/ 1455576 w 2035808"/>
              <a:gd name="connsiteY1" fmla="*/ 18661 h 671804"/>
              <a:gd name="connsiteX2" fmla="*/ 1380931 w 2035808"/>
              <a:gd name="connsiteY2" fmla="*/ 0 h 671804"/>
              <a:gd name="connsiteX3" fmla="*/ 1212980 w 2035808"/>
              <a:gd name="connsiteY3" fmla="*/ 18661 h 671804"/>
              <a:gd name="connsiteX4" fmla="*/ 746449 w 2035808"/>
              <a:gd name="connsiteY4" fmla="*/ 55983 h 671804"/>
              <a:gd name="connsiteX5" fmla="*/ 690466 w 2035808"/>
              <a:gd name="connsiteY5" fmla="*/ 74645 h 671804"/>
              <a:gd name="connsiteX6" fmla="*/ 391886 w 2035808"/>
              <a:gd name="connsiteY6" fmla="*/ 93306 h 671804"/>
              <a:gd name="connsiteX7" fmla="*/ 317241 w 2035808"/>
              <a:gd name="connsiteY7" fmla="*/ 111967 h 671804"/>
              <a:gd name="connsiteX8" fmla="*/ 261257 w 2035808"/>
              <a:gd name="connsiteY8" fmla="*/ 130628 h 671804"/>
              <a:gd name="connsiteX9" fmla="*/ 111968 w 2035808"/>
              <a:gd name="connsiteY9" fmla="*/ 149289 h 671804"/>
              <a:gd name="connsiteX10" fmla="*/ 18661 w 2035808"/>
              <a:gd name="connsiteY10" fmla="*/ 279918 h 671804"/>
              <a:gd name="connsiteX11" fmla="*/ 0 w 2035808"/>
              <a:gd name="connsiteY11" fmla="*/ 335902 h 671804"/>
              <a:gd name="connsiteX12" fmla="*/ 18661 w 2035808"/>
              <a:gd name="connsiteY12" fmla="*/ 485191 h 671804"/>
              <a:gd name="connsiteX13" fmla="*/ 37323 w 2035808"/>
              <a:gd name="connsiteY13" fmla="*/ 541175 h 671804"/>
              <a:gd name="connsiteX14" fmla="*/ 93306 w 2035808"/>
              <a:gd name="connsiteY14" fmla="*/ 578498 h 671804"/>
              <a:gd name="connsiteX15" fmla="*/ 130629 w 2035808"/>
              <a:gd name="connsiteY15" fmla="*/ 615820 h 671804"/>
              <a:gd name="connsiteX16" fmla="*/ 242596 w 2035808"/>
              <a:gd name="connsiteY16" fmla="*/ 653142 h 671804"/>
              <a:gd name="connsiteX17" fmla="*/ 298580 w 2035808"/>
              <a:gd name="connsiteY17" fmla="*/ 671804 h 671804"/>
              <a:gd name="connsiteX18" fmla="*/ 578498 w 2035808"/>
              <a:gd name="connsiteY18" fmla="*/ 653142 h 671804"/>
              <a:gd name="connsiteX19" fmla="*/ 839755 w 2035808"/>
              <a:gd name="connsiteY19" fmla="*/ 578498 h 671804"/>
              <a:gd name="connsiteX20" fmla="*/ 1063690 w 2035808"/>
              <a:gd name="connsiteY20" fmla="*/ 541175 h 671804"/>
              <a:gd name="connsiteX21" fmla="*/ 1436915 w 2035808"/>
              <a:gd name="connsiteY21" fmla="*/ 559836 h 671804"/>
              <a:gd name="connsiteX22" fmla="*/ 1474237 w 2035808"/>
              <a:gd name="connsiteY22" fmla="*/ 597159 h 671804"/>
              <a:gd name="connsiteX23" fmla="*/ 1530221 w 2035808"/>
              <a:gd name="connsiteY23" fmla="*/ 615820 h 671804"/>
              <a:gd name="connsiteX24" fmla="*/ 1884784 w 2035808"/>
              <a:gd name="connsiteY24" fmla="*/ 597159 h 671804"/>
              <a:gd name="connsiteX25" fmla="*/ 1940768 w 2035808"/>
              <a:gd name="connsiteY25" fmla="*/ 578498 h 671804"/>
              <a:gd name="connsiteX26" fmla="*/ 1978090 w 2035808"/>
              <a:gd name="connsiteY26" fmla="*/ 541175 h 671804"/>
              <a:gd name="connsiteX27" fmla="*/ 1996751 w 2035808"/>
              <a:gd name="connsiteY27" fmla="*/ 485191 h 671804"/>
              <a:gd name="connsiteX28" fmla="*/ 2034074 w 2035808"/>
              <a:gd name="connsiteY28" fmla="*/ 447869 h 671804"/>
              <a:gd name="connsiteX29" fmla="*/ 2015412 w 2035808"/>
              <a:gd name="connsiteY29" fmla="*/ 167951 h 671804"/>
              <a:gd name="connsiteX30" fmla="*/ 1866123 w 2035808"/>
              <a:gd name="connsiteY30" fmla="*/ 93306 h 671804"/>
              <a:gd name="connsiteX31" fmla="*/ 1772817 w 2035808"/>
              <a:gd name="connsiteY31" fmla="*/ 74645 h 671804"/>
              <a:gd name="connsiteX32" fmla="*/ 1604866 w 2035808"/>
              <a:gd name="connsiteY32" fmla="*/ 37322 h 671804"/>
              <a:gd name="connsiteX33" fmla="*/ 1567543 w 2035808"/>
              <a:gd name="connsiteY33" fmla="*/ 37322 h 67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035808" h="671804">
                <a:moveTo>
                  <a:pt x="1623527" y="37322"/>
                </a:moveTo>
                <a:cubicBezTo>
                  <a:pt x="1567543" y="31102"/>
                  <a:pt x="1511249" y="27226"/>
                  <a:pt x="1455576" y="18661"/>
                </a:cubicBezTo>
                <a:cubicBezTo>
                  <a:pt x="1430227" y="14761"/>
                  <a:pt x="1406578" y="0"/>
                  <a:pt x="1380931" y="0"/>
                </a:cubicBezTo>
                <a:cubicBezTo>
                  <a:pt x="1324603" y="0"/>
                  <a:pt x="1268964" y="12441"/>
                  <a:pt x="1212980" y="18661"/>
                </a:cubicBezTo>
                <a:cubicBezTo>
                  <a:pt x="1018611" y="83449"/>
                  <a:pt x="1235315" y="16873"/>
                  <a:pt x="746449" y="55983"/>
                </a:cubicBezTo>
                <a:cubicBezTo>
                  <a:pt x="726841" y="57552"/>
                  <a:pt x="710028" y="72586"/>
                  <a:pt x="690466" y="74645"/>
                </a:cubicBezTo>
                <a:cubicBezTo>
                  <a:pt x="591293" y="85084"/>
                  <a:pt x="491413" y="87086"/>
                  <a:pt x="391886" y="93306"/>
                </a:cubicBezTo>
                <a:cubicBezTo>
                  <a:pt x="367004" y="99526"/>
                  <a:pt x="341902" y="104921"/>
                  <a:pt x="317241" y="111967"/>
                </a:cubicBezTo>
                <a:cubicBezTo>
                  <a:pt x="298327" y="117371"/>
                  <a:pt x="280610" y="127109"/>
                  <a:pt x="261257" y="130628"/>
                </a:cubicBezTo>
                <a:cubicBezTo>
                  <a:pt x="211916" y="139599"/>
                  <a:pt x="161731" y="143069"/>
                  <a:pt x="111968" y="149289"/>
                </a:cubicBezTo>
                <a:cubicBezTo>
                  <a:pt x="18662" y="180392"/>
                  <a:pt x="62204" y="149290"/>
                  <a:pt x="18661" y="279918"/>
                </a:cubicBezTo>
                <a:lnTo>
                  <a:pt x="0" y="335902"/>
                </a:lnTo>
                <a:cubicBezTo>
                  <a:pt x="6220" y="385665"/>
                  <a:pt x="9690" y="435850"/>
                  <a:pt x="18661" y="485191"/>
                </a:cubicBezTo>
                <a:cubicBezTo>
                  <a:pt x="22180" y="504545"/>
                  <a:pt x="25035" y="525815"/>
                  <a:pt x="37323" y="541175"/>
                </a:cubicBezTo>
                <a:cubicBezTo>
                  <a:pt x="51334" y="558688"/>
                  <a:pt x="75793" y="564487"/>
                  <a:pt x="93306" y="578498"/>
                </a:cubicBezTo>
                <a:cubicBezTo>
                  <a:pt x="107045" y="589489"/>
                  <a:pt x="114892" y="607952"/>
                  <a:pt x="130629" y="615820"/>
                </a:cubicBezTo>
                <a:cubicBezTo>
                  <a:pt x="165817" y="633414"/>
                  <a:pt x="205274" y="640701"/>
                  <a:pt x="242596" y="653142"/>
                </a:cubicBezTo>
                <a:lnTo>
                  <a:pt x="298580" y="671804"/>
                </a:lnTo>
                <a:cubicBezTo>
                  <a:pt x="391886" y="665583"/>
                  <a:pt x="485770" y="665237"/>
                  <a:pt x="578498" y="653142"/>
                </a:cubicBezTo>
                <a:cubicBezTo>
                  <a:pt x="724456" y="634104"/>
                  <a:pt x="710953" y="610700"/>
                  <a:pt x="839755" y="578498"/>
                </a:cubicBezTo>
                <a:cubicBezTo>
                  <a:pt x="963053" y="547672"/>
                  <a:pt x="888951" y="563017"/>
                  <a:pt x="1063690" y="541175"/>
                </a:cubicBezTo>
                <a:cubicBezTo>
                  <a:pt x="1188098" y="547395"/>
                  <a:pt x="1313493" y="543006"/>
                  <a:pt x="1436915" y="559836"/>
                </a:cubicBezTo>
                <a:cubicBezTo>
                  <a:pt x="1454348" y="562213"/>
                  <a:pt x="1459150" y="588107"/>
                  <a:pt x="1474237" y="597159"/>
                </a:cubicBezTo>
                <a:cubicBezTo>
                  <a:pt x="1491104" y="607280"/>
                  <a:pt x="1511560" y="609600"/>
                  <a:pt x="1530221" y="615820"/>
                </a:cubicBezTo>
                <a:cubicBezTo>
                  <a:pt x="1648409" y="609600"/>
                  <a:pt x="1766919" y="607874"/>
                  <a:pt x="1884784" y="597159"/>
                </a:cubicBezTo>
                <a:cubicBezTo>
                  <a:pt x="1904374" y="595378"/>
                  <a:pt x="1923901" y="588619"/>
                  <a:pt x="1940768" y="578498"/>
                </a:cubicBezTo>
                <a:cubicBezTo>
                  <a:pt x="1955855" y="569446"/>
                  <a:pt x="1965649" y="553616"/>
                  <a:pt x="1978090" y="541175"/>
                </a:cubicBezTo>
                <a:cubicBezTo>
                  <a:pt x="1984310" y="522514"/>
                  <a:pt x="1986630" y="502058"/>
                  <a:pt x="1996751" y="485191"/>
                </a:cubicBezTo>
                <a:cubicBezTo>
                  <a:pt x="2005803" y="470104"/>
                  <a:pt x="2033041" y="465433"/>
                  <a:pt x="2034074" y="447869"/>
                </a:cubicBezTo>
                <a:cubicBezTo>
                  <a:pt x="2039565" y="354517"/>
                  <a:pt x="2031663" y="260041"/>
                  <a:pt x="2015412" y="167951"/>
                </a:cubicBezTo>
                <a:cubicBezTo>
                  <a:pt x="2007282" y="121883"/>
                  <a:pt x="1867303" y="93542"/>
                  <a:pt x="1866123" y="93306"/>
                </a:cubicBezTo>
                <a:cubicBezTo>
                  <a:pt x="1835021" y="87086"/>
                  <a:pt x="1803780" y="81526"/>
                  <a:pt x="1772817" y="74645"/>
                </a:cubicBezTo>
                <a:cubicBezTo>
                  <a:pt x="1699459" y="58343"/>
                  <a:pt x="1683676" y="48580"/>
                  <a:pt x="1604866" y="37322"/>
                </a:cubicBezTo>
                <a:cubicBezTo>
                  <a:pt x="1592550" y="35563"/>
                  <a:pt x="1579984" y="37322"/>
                  <a:pt x="1567543" y="3732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5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9" grpId="0" animBg="1"/>
      <p:bldP spid="30" grpId="0" animBg="1"/>
      <p:bldP spid="31" grpId="0" animBg="1"/>
      <p:bldP spid="5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2"/>
          <p:cNvSpPr>
            <a:spLocks noChangeArrowheads="1"/>
          </p:cNvSpPr>
          <p:nvPr/>
        </p:nvSpPr>
        <p:spPr bwMode="auto">
          <a:xfrm>
            <a:off x="1004888" y="5111750"/>
            <a:ext cx="7086600" cy="762000"/>
          </a:xfrm>
          <a:prstGeom prst="rect">
            <a:avLst/>
          </a:prstGeom>
          <a:solidFill>
            <a:srgbClr val="66FF33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GB" sz="4200" b="1">
                <a:latin typeface="Tahoma" pitchFamily="34" charset="0"/>
              </a:rPr>
              <a:t>A C E   I n h i b i t o r s</a:t>
            </a:r>
            <a:endParaRPr lang="en-GB" sz="4000" b="1">
              <a:latin typeface="Times New Roman" pitchFamily="18" charset="0"/>
            </a:endParaRPr>
          </a:p>
        </p:txBody>
      </p:sp>
      <p:sp>
        <p:nvSpPr>
          <p:cNvPr id="795651" name="Rectangle 3"/>
          <p:cNvSpPr>
            <a:spLocks noChangeArrowheads="1"/>
          </p:cNvSpPr>
          <p:nvPr/>
        </p:nvSpPr>
        <p:spPr bwMode="auto">
          <a:xfrm>
            <a:off x="1004888" y="5992813"/>
            <a:ext cx="7086600" cy="68580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GB" sz="4000" b="1">
                <a:solidFill>
                  <a:srgbClr val="000099"/>
                </a:solidFill>
                <a:latin typeface="Tahoma" pitchFamily="34" charset="0"/>
              </a:rPr>
              <a:t>D i u r e t i c s </a:t>
            </a:r>
            <a:endParaRPr lang="en-US" sz="400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95652" name="Rectangle 4"/>
          <p:cNvSpPr>
            <a:spLocks noChangeArrowheads="1"/>
          </p:cNvSpPr>
          <p:nvPr/>
        </p:nvSpPr>
        <p:spPr bwMode="auto">
          <a:xfrm>
            <a:off x="990600" y="4191000"/>
            <a:ext cx="7086600" cy="762000"/>
          </a:xfrm>
          <a:prstGeom prst="rect">
            <a:avLst/>
          </a:prstGeom>
          <a:solidFill>
            <a:srgbClr val="66FF33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GB" sz="4200" b="1">
                <a:latin typeface="Tahoma" pitchFamily="34" charset="0"/>
              </a:rPr>
              <a:t>B- B l o c k e r s</a:t>
            </a:r>
          </a:p>
        </p:txBody>
      </p:sp>
      <p:sp>
        <p:nvSpPr>
          <p:cNvPr id="795653" name="Rectangle 5"/>
          <p:cNvSpPr>
            <a:spLocks noChangeArrowheads="1"/>
          </p:cNvSpPr>
          <p:nvPr/>
        </p:nvSpPr>
        <p:spPr bwMode="auto">
          <a:xfrm>
            <a:off x="990600" y="3276600"/>
            <a:ext cx="7086600" cy="762000"/>
          </a:xfrm>
          <a:prstGeom prst="rect">
            <a:avLst/>
          </a:prstGeom>
          <a:solidFill>
            <a:srgbClr val="66FF33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GB" sz="3200" b="1">
                <a:latin typeface="Tahoma" pitchFamily="34" charset="0"/>
              </a:rPr>
              <a:t>Aldesterone antagonist</a:t>
            </a:r>
            <a:endParaRPr lang="en-GB" sz="4000" b="1">
              <a:latin typeface="Tahoma" pitchFamily="34" charset="0"/>
            </a:endParaRPr>
          </a:p>
        </p:txBody>
      </p:sp>
      <p:sp>
        <p:nvSpPr>
          <p:cNvPr id="795654" name="Rectangle 6"/>
          <p:cNvSpPr>
            <a:spLocks noChangeArrowheads="1"/>
          </p:cNvSpPr>
          <p:nvPr/>
        </p:nvSpPr>
        <p:spPr bwMode="auto">
          <a:xfrm>
            <a:off x="2209800" y="2438400"/>
            <a:ext cx="4572000" cy="68580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GB" sz="3000" b="1">
                <a:solidFill>
                  <a:srgbClr val="000099"/>
                </a:solidFill>
                <a:latin typeface="Tahoma" pitchFamily="34" charset="0"/>
              </a:rPr>
              <a:t>Digitalis (</a:t>
            </a:r>
            <a:r>
              <a:rPr lang="en-US" sz="3000" b="1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±)</a:t>
            </a:r>
            <a:endParaRPr lang="en-US" sz="300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95655" name="Rectangle 7"/>
          <p:cNvSpPr>
            <a:spLocks noChangeArrowheads="1"/>
          </p:cNvSpPr>
          <p:nvPr/>
        </p:nvSpPr>
        <p:spPr bwMode="auto">
          <a:xfrm>
            <a:off x="2819400" y="1676400"/>
            <a:ext cx="3352800" cy="68580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GB" sz="2400" b="1">
                <a:solidFill>
                  <a:srgbClr val="000099"/>
                </a:solidFill>
                <a:latin typeface="Tahoma" pitchFamily="34" charset="0"/>
              </a:rPr>
              <a:t>Inotropic Drugs (</a:t>
            </a:r>
            <a:r>
              <a:rPr lang="en-US" b="1">
                <a:solidFill>
                  <a:srgbClr val="000099"/>
                </a:solidFill>
              </a:rPr>
              <a:t>±)</a:t>
            </a:r>
            <a:r>
              <a:rPr lang="en-GB" sz="2400" b="1">
                <a:solidFill>
                  <a:srgbClr val="000099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795656" name="AutoShape 8"/>
          <p:cNvSpPr>
            <a:spLocks noChangeArrowheads="1"/>
          </p:cNvSpPr>
          <p:nvPr/>
        </p:nvSpPr>
        <p:spPr bwMode="auto">
          <a:xfrm>
            <a:off x="2971800" y="0"/>
            <a:ext cx="3124200" cy="1600200"/>
          </a:xfrm>
          <a:prstGeom prst="upArrowCallout">
            <a:avLst>
              <a:gd name="adj1" fmla="val 48810"/>
              <a:gd name="adj2" fmla="val 48810"/>
              <a:gd name="adj3" fmla="val 16667"/>
              <a:gd name="adj4" fmla="val 66667"/>
            </a:avLst>
          </a:prstGeom>
          <a:gradFill rotWithShape="1">
            <a:gsLst>
              <a:gs pos="0">
                <a:srgbClr val="FFFF00"/>
              </a:gs>
              <a:gs pos="50000">
                <a:srgbClr val="66FF33"/>
              </a:gs>
              <a:gs pos="100000">
                <a:srgbClr val="FFFF00"/>
              </a:gs>
            </a:gsLst>
            <a:lin ang="18900000" scaled="1"/>
          </a:gra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GB" sz="2400" b="1" dirty="0" smtClean="0">
                <a:solidFill>
                  <a:srgbClr val="000099"/>
                </a:solidFill>
                <a:latin typeface="Times New Roman" pitchFamily="18" charset="0"/>
              </a:rPr>
              <a:t>devices</a:t>
            </a:r>
            <a:endParaRPr lang="en-GB" sz="2400" b="1" dirty="0">
              <a:solidFill>
                <a:srgbClr val="000099"/>
              </a:solidFill>
              <a:latin typeface="Times New Roman" pitchFamily="18" charset="0"/>
            </a:endParaRPr>
          </a:p>
          <a:p>
            <a:pPr algn="ctr" rtl="0" eaLnBrk="0" hangingPunct="0"/>
            <a:r>
              <a:rPr lang="en-US" b="1" dirty="0"/>
              <a:t>CRT</a:t>
            </a:r>
            <a:r>
              <a:rPr lang="en-US" b="1" dirty="0" smtClean="0"/>
              <a:t>, ICD,  CRT-D</a:t>
            </a:r>
            <a:r>
              <a:rPr lang="en-US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989595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5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95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9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5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9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95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9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5650" grpId="0" animBg="1"/>
      <p:bldP spid="795651" grpId="0" animBg="1"/>
      <p:bldP spid="795652" grpId="0" animBg="1"/>
      <p:bldP spid="795653" grpId="0" animBg="1"/>
      <p:bldP spid="795654" grpId="0" animBg="1"/>
      <p:bldP spid="795655" grpId="0" animBg="1"/>
      <p:bldP spid="79565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i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464"/>
            <a:ext cx="4648200" cy="49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c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7782"/>
            <a:ext cx="4495800" cy="495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55626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ICD                          CRT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44970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Prevalence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80 </a:t>
            </a:r>
            <a:r>
              <a:rPr lang="en-US" dirty="0"/>
              <a:t>people &gt;75 years/1000 population</a:t>
            </a:r>
          </a:p>
          <a:p>
            <a:r>
              <a:rPr lang="en-US" dirty="0" smtClean="0"/>
              <a:t>10 </a:t>
            </a:r>
            <a:r>
              <a:rPr lang="en-US" dirty="0"/>
              <a:t>new cases/1000 population &gt;85 years/year</a:t>
            </a:r>
          </a:p>
          <a:p>
            <a:r>
              <a:rPr lang="en-US" dirty="0" smtClean="0"/>
              <a:t>Male </a:t>
            </a:r>
            <a:r>
              <a:rPr lang="en-US" dirty="0"/>
              <a:t>(2) : Female (1)</a:t>
            </a:r>
          </a:p>
        </p:txBody>
      </p:sp>
    </p:spTree>
    <p:extLst>
      <p:ext uri="{BB962C8B-B14F-4D97-AF65-F5344CB8AC3E}">
        <p14:creationId xmlns:p14="http://schemas.microsoft.com/office/powerpoint/2010/main" val="46263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534400" cy="1752600"/>
          </a:xfrm>
        </p:spPr>
        <p:txBody>
          <a:bodyPr>
            <a:noAutofit/>
          </a:bodyPr>
          <a:lstStyle/>
          <a:p>
            <a:r>
              <a:rPr lang="en-US" sz="11500" dirty="0" smtClean="0"/>
              <a:t>THANKS</a:t>
            </a:r>
            <a:endParaRPr lang="en-US" sz="11500" dirty="0"/>
          </a:p>
        </p:txBody>
      </p:sp>
    </p:spTree>
    <p:extLst>
      <p:ext uri="{BB962C8B-B14F-4D97-AF65-F5344CB8AC3E}">
        <p14:creationId xmlns:p14="http://schemas.microsoft.com/office/powerpoint/2010/main" val="116061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Prognosis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Very poor – survival rates worse than for breast </a:t>
            </a:r>
            <a:r>
              <a:rPr lang="en-US" dirty="0" smtClean="0"/>
              <a:t>&amp; prostate </a:t>
            </a:r>
            <a:r>
              <a:rPr lang="en-US" dirty="0"/>
              <a:t>cancer.</a:t>
            </a:r>
          </a:p>
          <a:p>
            <a:r>
              <a:rPr lang="en-US" dirty="0" smtClean="0"/>
              <a:t>6000 </a:t>
            </a:r>
            <a:r>
              <a:rPr lang="en-US" dirty="0"/>
              <a:t>deaths /year</a:t>
            </a:r>
          </a:p>
          <a:p>
            <a:r>
              <a:rPr lang="en-US" dirty="0" smtClean="0"/>
              <a:t> </a:t>
            </a:r>
            <a:r>
              <a:rPr lang="en-US" dirty="0"/>
              <a:t>One yr. mortality Mild 20-30%</a:t>
            </a:r>
          </a:p>
          <a:p>
            <a:pPr marL="0" indent="0">
              <a:buNone/>
            </a:pPr>
            <a:r>
              <a:rPr lang="en-US" dirty="0" smtClean="0"/>
              <a:t>                                     Severe </a:t>
            </a:r>
            <a:r>
              <a:rPr lang="en-US" dirty="0"/>
              <a:t>&gt;50%</a:t>
            </a:r>
          </a:p>
        </p:txBody>
      </p:sp>
    </p:spTree>
    <p:extLst>
      <p:ext uri="{BB962C8B-B14F-4D97-AF65-F5344CB8AC3E}">
        <p14:creationId xmlns:p14="http://schemas.microsoft.com/office/powerpoint/2010/main" val="11438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Etiology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The loss of a critical quantity of </a:t>
            </a:r>
            <a:r>
              <a:rPr lang="en-US" b="1" dirty="0" smtClean="0"/>
              <a:t>functioning myocardial </a:t>
            </a:r>
            <a:r>
              <a:rPr lang="en-US" b="1" dirty="0"/>
              <a:t>cells after injury to the heart due to:</a:t>
            </a:r>
          </a:p>
          <a:p>
            <a:r>
              <a:rPr lang="en-US" dirty="0" smtClean="0"/>
              <a:t>Ischemic </a:t>
            </a:r>
            <a:r>
              <a:rPr lang="en-US" dirty="0"/>
              <a:t>Heart Disease</a:t>
            </a:r>
          </a:p>
          <a:p>
            <a:r>
              <a:rPr lang="en-US" dirty="0" smtClean="0"/>
              <a:t> </a:t>
            </a:r>
            <a:r>
              <a:rPr lang="en-US" dirty="0"/>
              <a:t>Hypertension</a:t>
            </a:r>
          </a:p>
          <a:p>
            <a:r>
              <a:rPr lang="en-US" dirty="0" smtClean="0"/>
              <a:t>Idiopathic </a:t>
            </a:r>
            <a:r>
              <a:rPr lang="en-US" dirty="0"/>
              <a:t>Cardiomyopathy</a:t>
            </a:r>
          </a:p>
          <a:p>
            <a:r>
              <a:rPr lang="en-US" dirty="0" smtClean="0"/>
              <a:t>Infections </a:t>
            </a:r>
            <a:r>
              <a:rPr lang="en-US" dirty="0"/>
              <a:t>(e.g., viral myocarditis, </a:t>
            </a:r>
            <a:r>
              <a:rPr lang="en-US" dirty="0" err="1"/>
              <a:t>Chagas</a:t>
            </a:r>
            <a:r>
              <a:rPr lang="en-US" dirty="0"/>
              <a:t>’ disease)</a:t>
            </a:r>
          </a:p>
          <a:p>
            <a:r>
              <a:rPr lang="en-US" dirty="0" smtClean="0"/>
              <a:t>Toxins </a:t>
            </a:r>
            <a:r>
              <a:rPr lang="en-US" dirty="0"/>
              <a:t>(e.g., alcohol or cytotoxic drugs)</a:t>
            </a:r>
          </a:p>
          <a:p>
            <a:r>
              <a:rPr lang="en-US" dirty="0" err="1" smtClean="0"/>
              <a:t>Valvular</a:t>
            </a:r>
            <a:r>
              <a:rPr lang="en-US" dirty="0" smtClean="0"/>
              <a:t> </a:t>
            </a:r>
            <a:r>
              <a:rPr lang="en-US" dirty="0"/>
              <a:t>Disease</a:t>
            </a:r>
          </a:p>
          <a:p>
            <a:r>
              <a:rPr lang="en-US" dirty="0" smtClean="0"/>
              <a:t>Prolonged </a:t>
            </a:r>
            <a:r>
              <a:rPr lang="en-US" dirty="0"/>
              <a:t>Arrhythmias</a:t>
            </a:r>
          </a:p>
        </p:txBody>
      </p:sp>
    </p:spTree>
    <p:extLst>
      <p:ext uri="{BB962C8B-B14F-4D97-AF65-F5344CB8AC3E}">
        <p14:creationId xmlns:p14="http://schemas.microsoft.com/office/powerpoint/2010/main" val="304354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Donkey Analogy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Ventricular dysfunction limits a patient's ability </a:t>
            </a:r>
            <a:r>
              <a:rPr lang="en-US" dirty="0" smtClean="0"/>
              <a:t>to perform the routine </a:t>
            </a:r>
            <a:r>
              <a:rPr lang="en-US" dirty="0"/>
              <a:t>activities of daily living…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97763"/>
            <a:ext cx="854942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33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Pathophysiology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Myocardial systolic dysfunction</a:t>
            </a:r>
          </a:p>
          <a:p>
            <a:r>
              <a:rPr lang="en-US" sz="4000" dirty="0" smtClean="0"/>
              <a:t> </a:t>
            </a:r>
            <a:r>
              <a:rPr lang="en-US" sz="4000" dirty="0" err="1"/>
              <a:t>Neurohormonal</a:t>
            </a:r>
            <a:r>
              <a:rPr lang="en-US" sz="4000" dirty="0"/>
              <a:t> activation</a:t>
            </a:r>
          </a:p>
          <a:p>
            <a:r>
              <a:rPr lang="en-US" sz="4000" dirty="0" smtClean="0"/>
              <a:t> </a:t>
            </a:r>
            <a:r>
              <a:rPr lang="en-US" sz="4000" dirty="0"/>
              <a:t>Skeletal muscle changes</a:t>
            </a:r>
          </a:p>
        </p:txBody>
      </p:sp>
    </p:spTree>
    <p:extLst>
      <p:ext uri="{BB962C8B-B14F-4D97-AF65-F5344CB8AC3E}">
        <p14:creationId xmlns:p14="http://schemas.microsoft.com/office/powerpoint/2010/main" val="370395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6600" y="1295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         Angiotensinogen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429000" y="2362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     Angiotensin </a:t>
            </a:r>
            <a:r>
              <a:rPr lang="en-US" dirty="0"/>
              <a:t>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57600" y="3429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Angiotensin II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57600" y="4495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AT I receptor</a:t>
            </a:r>
          </a:p>
        </p:txBody>
      </p:sp>
      <p:sp>
        <p:nvSpPr>
          <p:cNvPr id="6" name="Rectangle 5"/>
          <p:cNvSpPr/>
          <p:nvPr/>
        </p:nvSpPr>
        <p:spPr>
          <a:xfrm>
            <a:off x="1752600" y="1828800"/>
            <a:ext cx="20650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Renin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1" y="2731532"/>
            <a:ext cx="3505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Angiotensin Converting Enzyme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6531" y="5105400"/>
            <a:ext cx="1899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Vasoconstriction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1591638" y="5715000"/>
            <a:ext cx="1837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Oxidative Stress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29000" y="6084332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Cell Growth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66972" y="6084332"/>
            <a:ext cx="1353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Proteinuria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96000" y="5715000"/>
            <a:ext cx="1701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LV remodeling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596901" y="5105400"/>
            <a:ext cx="2292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Vascular remodeling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4571" y="926068"/>
            <a:ext cx="5631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Renin-Angiotensin-Aldosterone (RAAS)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34571" y="304800"/>
            <a:ext cx="53415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Compensatory </a:t>
            </a:r>
            <a:r>
              <a:rPr lang="en-US" sz="3200" dirty="0" smtClean="0"/>
              <a:t>Mechanisms</a:t>
            </a:r>
            <a:endParaRPr lang="en-US" sz="32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991100" y="1664732"/>
            <a:ext cx="0" cy="69746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91100" y="3818930"/>
            <a:ext cx="0" cy="69746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87212" y="2667000"/>
            <a:ext cx="0" cy="69746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343400" y="4865132"/>
            <a:ext cx="259702" cy="121920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3276600" y="4865132"/>
            <a:ext cx="1066800" cy="77366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510319" y="4844534"/>
            <a:ext cx="1620155" cy="348734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266972" y="5017532"/>
            <a:ext cx="409126" cy="106680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676098" y="5017532"/>
            <a:ext cx="419902" cy="62126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886049" y="4844534"/>
            <a:ext cx="710852" cy="39129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2785101" y="2013466"/>
            <a:ext cx="1818001" cy="1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3908626" y="2959731"/>
            <a:ext cx="701474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57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356</TotalTime>
  <Words>1191</Words>
  <Application>Microsoft Office PowerPoint</Application>
  <PresentationFormat>On-screen Show (4:3)</PresentationFormat>
  <Paragraphs>279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Apex</vt:lpstr>
      <vt:lpstr>Congestive Heart failure</vt:lpstr>
      <vt:lpstr>PowerPoint Presentation</vt:lpstr>
      <vt:lpstr>Definition </vt:lpstr>
      <vt:lpstr>Prevalence </vt:lpstr>
      <vt:lpstr>Prognosis</vt:lpstr>
      <vt:lpstr>Etiology</vt:lpstr>
      <vt:lpstr>The Donkey Analogy</vt:lpstr>
      <vt:lpstr>Pathophysiology </vt:lpstr>
      <vt:lpstr>PowerPoint Presentation</vt:lpstr>
      <vt:lpstr>Sympathetic Activation</vt:lpstr>
      <vt:lpstr>PowerPoint Presentation</vt:lpstr>
      <vt:lpstr>Pharmacological Actions of hBNP</vt:lpstr>
      <vt:lpstr>Types of heart failure</vt:lpstr>
      <vt:lpstr>Investigations</vt:lpstr>
      <vt:lpstr>Symptoms of heart failure</vt:lpstr>
      <vt:lpstr>NYHA Classification</vt:lpstr>
      <vt:lpstr>Signs of heart failure</vt:lpstr>
      <vt:lpstr>Symptoms &amp; signs of heart failure </vt:lpstr>
      <vt:lpstr>Diagnostic Evaluation of New Onset Heart Failure</vt:lpstr>
      <vt:lpstr>Initial Work-up:</vt:lpstr>
      <vt:lpstr>PowerPoint Presentation</vt:lpstr>
      <vt:lpstr>PowerPoint Presentation</vt:lpstr>
      <vt:lpstr>BNP and Heart Failure</vt:lpstr>
      <vt:lpstr>Precipitating factors</vt:lpstr>
      <vt:lpstr> Treatment of Heart Failure</vt:lpstr>
      <vt:lpstr>PowerPoint Presentation</vt:lpstr>
      <vt:lpstr>Diuretics</vt:lpstr>
      <vt:lpstr>ACE Inhibitors</vt:lpstr>
      <vt:lpstr>Angiotensin Receptor Blockers (ARBs)</vt:lpstr>
      <vt:lpstr>Diuretics, ACE Inhibitors</vt:lpstr>
      <vt:lpstr>B-Blockers</vt:lpstr>
      <vt:lpstr>ß-Blockers</vt:lpstr>
      <vt:lpstr>Digoxin</vt:lpstr>
      <vt:lpstr>Digitalis</vt:lpstr>
      <vt:lpstr>PowerPoint Presentation</vt:lpstr>
      <vt:lpstr>Aldesterone Antagonists</vt:lpstr>
      <vt:lpstr>Renin-Angiotensin - Aldosterone Pathways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Congestive Heart failure</dc:title>
  <dc:creator>ZAC</dc:creator>
  <cp:lastModifiedBy>ZAC</cp:lastModifiedBy>
  <cp:revision>56</cp:revision>
  <dcterms:created xsi:type="dcterms:W3CDTF">2006-08-16T00:00:00Z</dcterms:created>
  <dcterms:modified xsi:type="dcterms:W3CDTF">2019-03-22T21:17:19Z</dcterms:modified>
</cp:coreProperties>
</file>