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Lst>
  <p:sldSz cx="43205400" cy="32399288"/>
  <p:notesSz cx="6858000" cy="9144000"/>
  <p:defaultTextStyle>
    <a:defPPr>
      <a:defRPr lang="en-US"/>
    </a:defPPr>
    <a:lvl1pPr marL="0" algn="l" defTabSz="456968" rtl="0" eaLnBrk="1" latinLnBrk="0" hangingPunct="1">
      <a:defRPr sz="1900" kern="1200">
        <a:solidFill>
          <a:schemeClr val="tx1"/>
        </a:solidFill>
        <a:latin typeface="+mn-lt"/>
        <a:ea typeface="+mn-ea"/>
        <a:cs typeface="+mn-cs"/>
      </a:defRPr>
    </a:lvl1pPr>
    <a:lvl2pPr marL="456968" algn="l" defTabSz="456968" rtl="0" eaLnBrk="1" latinLnBrk="0" hangingPunct="1">
      <a:defRPr sz="1900" kern="1200">
        <a:solidFill>
          <a:schemeClr val="tx1"/>
        </a:solidFill>
        <a:latin typeface="+mn-lt"/>
        <a:ea typeface="+mn-ea"/>
        <a:cs typeface="+mn-cs"/>
      </a:defRPr>
    </a:lvl2pPr>
    <a:lvl3pPr marL="913937" algn="l" defTabSz="456968" rtl="0" eaLnBrk="1" latinLnBrk="0" hangingPunct="1">
      <a:defRPr sz="1900" kern="1200">
        <a:solidFill>
          <a:schemeClr val="tx1"/>
        </a:solidFill>
        <a:latin typeface="+mn-lt"/>
        <a:ea typeface="+mn-ea"/>
        <a:cs typeface="+mn-cs"/>
      </a:defRPr>
    </a:lvl3pPr>
    <a:lvl4pPr marL="1370905" algn="l" defTabSz="456968" rtl="0" eaLnBrk="1" latinLnBrk="0" hangingPunct="1">
      <a:defRPr sz="1900" kern="1200">
        <a:solidFill>
          <a:schemeClr val="tx1"/>
        </a:solidFill>
        <a:latin typeface="+mn-lt"/>
        <a:ea typeface="+mn-ea"/>
        <a:cs typeface="+mn-cs"/>
      </a:defRPr>
    </a:lvl4pPr>
    <a:lvl5pPr marL="1827873" algn="l" defTabSz="456968" rtl="0" eaLnBrk="1" latinLnBrk="0" hangingPunct="1">
      <a:defRPr sz="1900" kern="1200">
        <a:solidFill>
          <a:schemeClr val="tx1"/>
        </a:solidFill>
        <a:latin typeface="+mn-lt"/>
        <a:ea typeface="+mn-ea"/>
        <a:cs typeface="+mn-cs"/>
      </a:defRPr>
    </a:lvl5pPr>
    <a:lvl6pPr marL="2284841" algn="l" defTabSz="456968" rtl="0" eaLnBrk="1" latinLnBrk="0" hangingPunct="1">
      <a:defRPr sz="1900" kern="1200">
        <a:solidFill>
          <a:schemeClr val="tx1"/>
        </a:solidFill>
        <a:latin typeface="+mn-lt"/>
        <a:ea typeface="+mn-ea"/>
        <a:cs typeface="+mn-cs"/>
      </a:defRPr>
    </a:lvl6pPr>
    <a:lvl7pPr marL="2741810" algn="l" defTabSz="456968" rtl="0" eaLnBrk="1" latinLnBrk="0" hangingPunct="1">
      <a:defRPr sz="1900" kern="1200">
        <a:solidFill>
          <a:schemeClr val="tx1"/>
        </a:solidFill>
        <a:latin typeface="+mn-lt"/>
        <a:ea typeface="+mn-ea"/>
        <a:cs typeface="+mn-cs"/>
      </a:defRPr>
    </a:lvl7pPr>
    <a:lvl8pPr marL="3198778" algn="l" defTabSz="456968" rtl="0" eaLnBrk="1" latinLnBrk="0" hangingPunct="1">
      <a:defRPr sz="1900" kern="1200">
        <a:solidFill>
          <a:schemeClr val="tx1"/>
        </a:solidFill>
        <a:latin typeface="+mn-lt"/>
        <a:ea typeface="+mn-ea"/>
        <a:cs typeface="+mn-cs"/>
      </a:defRPr>
    </a:lvl8pPr>
    <a:lvl9pPr marL="3655746" algn="l" defTabSz="456968" rtl="0" eaLnBrk="1" latinLnBrk="0" hangingPunct="1">
      <a:defRPr sz="1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245A8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2" autoAdjust="0"/>
  </p:normalViewPr>
  <p:slideViewPr>
    <p:cSldViewPr snapToGrid="0">
      <p:cViewPr>
        <p:scale>
          <a:sx n="20" d="100"/>
          <a:sy n="20" d="100"/>
        </p:scale>
        <p:origin x="-264" y="-78"/>
      </p:cViewPr>
      <p:guideLst>
        <p:guide orient="horz" pos="10205"/>
        <p:guide pos="13608"/>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1575;&#1604;&#1605;&#1582;&#1591;&#1591;%20&#1601;&#1610;%20Microsoft%20Office%20Word"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style val="40"/>
  <c:chart>
    <c:autoTitleDeleted val="1"/>
    <c:plotArea>
      <c:layout>
        <c:manualLayout>
          <c:layoutTarget val="inner"/>
          <c:xMode val="edge"/>
          <c:yMode val="edge"/>
          <c:x val="0"/>
          <c:y val="1.646729393932635E-2"/>
          <c:w val="0.92858619238700857"/>
          <c:h val="0.93450326517168658"/>
        </c:manualLayout>
      </c:layout>
      <c:barChart>
        <c:barDir val="col"/>
        <c:grouping val="clustered"/>
        <c:ser>
          <c:idx val="2"/>
          <c:order val="0"/>
          <c:tx>
            <c:strRef>
              <c:f>'[المخطط في Microsoft Office Word]ورقة1'!$D$1</c:f>
              <c:strCache>
                <c:ptCount val="1"/>
                <c:pt idx="0">
                  <c:v> 2</c:v>
                </c:pt>
              </c:strCache>
            </c:strRef>
          </c:tx>
          <c:cat>
            <c:strRef>
              <c:f>'[المخطط في Microsoft Office Word]ورقة1'!$A$2:$A$5</c:f>
              <c:strCache>
                <c:ptCount val="4"/>
                <c:pt idx="0">
                  <c:v> Hawari hospital</c:v>
                </c:pt>
                <c:pt idx="1">
                  <c:v>7October hospital</c:v>
                </c:pt>
                <c:pt idx="2">
                  <c:v>Aljla hospital</c:v>
                </c:pt>
                <c:pt idx="3">
                  <c:v>Algamhoria hospital</c:v>
                </c:pt>
              </c:strCache>
            </c:strRef>
          </c:cat>
          <c:val>
            <c:numRef>
              <c:f>'[المخطط في Microsoft Office Word]ورقة1'!$D$2:$D$5</c:f>
              <c:numCache>
                <c:formatCode>General</c:formatCode>
                <c:ptCount val="4"/>
                <c:pt idx="0">
                  <c:v>43</c:v>
                </c:pt>
                <c:pt idx="1">
                  <c:v>23.3</c:v>
                </c:pt>
                <c:pt idx="2">
                  <c:v>17.899999999999999</c:v>
                </c:pt>
                <c:pt idx="3">
                  <c:v>15.6</c:v>
                </c:pt>
              </c:numCache>
            </c:numRef>
          </c:val>
        </c:ser>
        <c:axId val="130366464"/>
        <c:axId val="130401024"/>
      </c:barChart>
      <c:catAx>
        <c:axId val="130366464"/>
        <c:scaling>
          <c:orientation val="maxMin"/>
        </c:scaling>
        <c:axPos val="b"/>
        <c:tickLblPos val="nextTo"/>
        <c:crossAx val="130401024"/>
        <c:crosses val="autoZero"/>
        <c:auto val="1"/>
        <c:lblAlgn val="ctr"/>
        <c:lblOffset val="100"/>
      </c:catAx>
      <c:valAx>
        <c:axId val="130401024"/>
        <c:scaling>
          <c:orientation val="minMax"/>
        </c:scaling>
        <c:axPos val="r"/>
        <c:majorGridlines/>
        <c:numFmt formatCode="General" sourceLinked="1"/>
        <c:tickLblPos val="nextTo"/>
        <c:crossAx val="130366464"/>
        <c:crosses val="autoZero"/>
        <c:crossBetween val="between"/>
      </c:valAx>
    </c:plotArea>
    <c:plotVisOnly val="1"/>
  </c:chart>
  <c:txPr>
    <a:bodyPr/>
    <a:lstStyle/>
    <a:p>
      <a:pPr>
        <a:defRPr sz="1800"/>
      </a:pPr>
      <a:endParaRPr lang="ar-S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style val="40"/>
  <c:chart>
    <c:title>
      <c:tx>
        <c:rich>
          <a:bodyPr/>
          <a:lstStyle/>
          <a:p>
            <a:pPr>
              <a:defRPr/>
            </a:pPr>
            <a:r>
              <a:rPr lang="en-US" i="1" dirty="0" err="1"/>
              <a:t>A.baumannii</a:t>
            </a:r>
            <a:r>
              <a:rPr lang="en-US" i="1" dirty="0"/>
              <a:t>&amp; </a:t>
            </a:r>
            <a:r>
              <a:rPr lang="en-US" i="1" dirty="0" err="1"/>
              <a:t>calco</a:t>
            </a:r>
            <a:r>
              <a:rPr lang="en-US" i="1" dirty="0"/>
              <a:t>%</a:t>
            </a:r>
          </a:p>
        </c:rich>
      </c:tx>
      <c:layout>
        <c:manualLayout>
          <c:xMode val="edge"/>
          <c:yMode val="edge"/>
          <c:x val="0.37198418441624787"/>
          <c:y val="3.1464682194941543E-2"/>
        </c:manualLayout>
      </c:layout>
    </c:title>
    <c:plotArea>
      <c:layout>
        <c:manualLayout>
          <c:layoutTarget val="inner"/>
          <c:xMode val="edge"/>
          <c:yMode val="edge"/>
          <c:x val="0.11726639542528972"/>
          <c:y val="4.919367407066591E-2"/>
          <c:w val="0.70323396382513959"/>
          <c:h val="0.9305459696896986"/>
        </c:manualLayout>
      </c:layout>
      <c:barChart>
        <c:barDir val="bar"/>
        <c:grouping val="clustered"/>
        <c:ser>
          <c:idx val="0"/>
          <c:order val="0"/>
          <c:tx>
            <c:v>A.baumannii&amp; calco%</c:v>
          </c:tx>
          <c:cat>
            <c:strRef>
              <c:f>ورقة1!$A$1:$G$1</c:f>
              <c:strCache>
                <c:ptCount val="7"/>
                <c:pt idx="0">
                  <c:v>Tip of suction</c:v>
                </c:pt>
                <c:pt idx="1">
                  <c:v>Nasol</c:v>
                </c:pt>
                <c:pt idx="2">
                  <c:v>Fully catheter</c:v>
                </c:pt>
                <c:pt idx="3">
                  <c:v>E.T.T</c:v>
                </c:pt>
                <c:pt idx="4">
                  <c:v>Surfaces</c:v>
                </c:pt>
                <c:pt idx="5">
                  <c:v>Mouth</c:v>
                </c:pt>
                <c:pt idx="6">
                  <c:v>Wound</c:v>
                </c:pt>
              </c:strCache>
            </c:strRef>
          </c:cat>
          <c:val>
            <c:numRef>
              <c:f>ورقة1!$A$2:$G$2</c:f>
              <c:numCache>
                <c:formatCode>0.00%</c:formatCode>
                <c:ptCount val="7"/>
                <c:pt idx="0">
                  <c:v>0.24200000000000021</c:v>
                </c:pt>
                <c:pt idx="1">
                  <c:v>0.17200000000000001</c:v>
                </c:pt>
                <c:pt idx="2">
                  <c:v>0.17200000000000001</c:v>
                </c:pt>
                <c:pt idx="3">
                  <c:v>0.15800000000000144</c:v>
                </c:pt>
                <c:pt idx="4">
                  <c:v>0.11100000000000008</c:v>
                </c:pt>
                <c:pt idx="5">
                  <c:v>7.300000000000012E-2</c:v>
                </c:pt>
                <c:pt idx="6">
                  <c:v>6.9000000000000367E-2</c:v>
                </c:pt>
              </c:numCache>
            </c:numRef>
          </c:val>
        </c:ser>
        <c:axId val="130821504"/>
        <c:axId val="130827392"/>
      </c:barChart>
      <c:catAx>
        <c:axId val="130821504"/>
        <c:scaling>
          <c:orientation val="minMax"/>
        </c:scaling>
        <c:axPos val="r"/>
        <c:tickLblPos val="nextTo"/>
        <c:crossAx val="130827392"/>
        <c:crosses val="autoZero"/>
        <c:auto val="1"/>
        <c:lblAlgn val="ctr"/>
        <c:lblOffset val="100"/>
      </c:catAx>
      <c:valAx>
        <c:axId val="130827392"/>
        <c:scaling>
          <c:orientation val="maxMin"/>
        </c:scaling>
        <c:axPos val="b"/>
        <c:majorGridlines/>
        <c:numFmt formatCode="0.00%" sourceLinked="1"/>
        <c:tickLblPos val="nextTo"/>
        <c:crossAx val="130821504"/>
        <c:crosses val="autoZero"/>
        <c:crossBetween val="between"/>
      </c:valAx>
    </c:plotArea>
    <c:legend>
      <c:legendPos val="l"/>
      <c:layout>
        <c:manualLayout>
          <c:xMode val="edge"/>
          <c:yMode val="edge"/>
          <c:x val="8.4529512836006414E-3"/>
          <c:y val="0.50675051104003144"/>
          <c:w val="0.23423760314236847"/>
          <c:h val="7.5573459317590505E-2"/>
        </c:manualLayout>
      </c:layout>
      <c:txPr>
        <a:bodyPr/>
        <a:lstStyle/>
        <a:p>
          <a:pPr>
            <a:defRPr i="1"/>
          </a:pPr>
          <a:endParaRPr lang="ar-SA"/>
        </a:p>
      </c:txPr>
    </c:legend>
    <c:plotVisOnly val="1"/>
    <c:dispBlanksAs val="gap"/>
  </c:chart>
  <c:txPr>
    <a:bodyPr/>
    <a:lstStyle/>
    <a:p>
      <a:pPr>
        <a:defRPr sz="1800"/>
      </a:pPr>
      <a:endParaRPr lang="ar-SA"/>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2430304" y="25274574"/>
            <a:ext cx="40775096" cy="1124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432027" tIns="216013" rIns="432027" bIns="216013" anchor="t" compatLnSpc="1"/>
          <a:lstStyle/>
          <a:p>
            <a:endParaRPr kumimoji="0" lang="en-US"/>
          </a:p>
        </p:txBody>
      </p:sp>
      <p:sp>
        <p:nvSpPr>
          <p:cNvPr id="29" name="عنوان 28"/>
          <p:cNvSpPr>
            <a:spLocks noGrp="1"/>
          </p:cNvSpPr>
          <p:nvPr>
            <p:ph type="ctrTitle"/>
          </p:nvPr>
        </p:nvSpPr>
        <p:spPr>
          <a:xfrm>
            <a:off x="1800225" y="22928999"/>
            <a:ext cx="39964995" cy="5774873"/>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800225" y="18359597"/>
            <a:ext cx="39964995" cy="4319905"/>
          </a:xfrm>
        </p:spPr>
        <p:txBody>
          <a:bodyPr anchor="b"/>
          <a:lstStyle>
            <a:lvl1pPr marL="0" indent="0" algn="l">
              <a:buNone/>
              <a:defRPr sz="11300">
                <a:solidFill>
                  <a:schemeClr val="tx2">
                    <a:shade val="75000"/>
                  </a:schemeClr>
                </a:solidFill>
              </a:defRPr>
            </a:lvl1pPr>
            <a:lvl2pPr marL="2160133" indent="0" algn="ctr">
              <a:buNone/>
            </a:lvl2pPr>
            <a:lvl3pPr marL="4320266" indent="0" algn="ctr">
              <a:buNone/>
            </a:lvl3pPr>
            <a:lvl4pPr marL="6480399" indent="0" algn="ctr">
              <a:buNone/>
            </a:lvl4pPr>
            <a:lvl5pPr marL="8640531" indent="0" algn="ctr">
              <a:buNone/>
            </a:lvl5pPr>
            <a:lvl6pPr marL="10800664" indent="0" algn="ctr">
              <a:buNone/>
            </a:lvl6pPr>
            <a:lvl7pPr marL="12960797" indent="0" algn="ctr">
              <a:buNone/>
            </a:lvl7pPr>
            <a:lvl8pPr marL="15120930" indent="0" algn="ctr">
              <a:buNone/>
            </a:lvl8pPr>
            <a:lvl9pPr marL="17281063"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83DC2A33-9AF7-4ECD-BF55-1A8AEDEC0685}" type="datetimeFigureOut">
              <a:rPr lang="en-GB" smtClean="0"/>
              <a:pPr/>
              <a:t>24/12/2018</a:t>
            </a:fld>
            <a:endParaRPr lang="en-GB"/>
          </a:p>
        </p:txBody>
      </p:sp>
      <p:sp>
        <p:nvSpPr>
          <p:cNvPr id="2" name="عنصر نائب للتذييل 1"/>
          <p:cNvSpPr>
            <a:spLocks noGrp="1"/>
          </p:cNvSpPr>
          <p:nvPr>
            <p:ph type="ftr" sz="quarter" idx="11"/>
          </p:nvPr>
        </p:nvSpPr>
        <p:spPr/>
        <p:txBody>
          <a:bodyPr/>
          <a:lstStyle/>
          <a:p>
            <a:endParaRPr lang="en-GB"/>
          </a:p>
        </p:txBody>
      </p:sp>
      <p:sp>
        <p:nvSpPr>
          <p:cNvPr id="15" name="عنصر نائب لرقم الشريحة 14"/>
          <p:cNvSpPr>
            <a:spLocks noGrp="1"/>
          </p:cNvSpPr>
          <p:nvPr>
            <p:ph type="sldNum" sz="quarter" idx="12"/>
          </p:nvPr>
        </p:nvSpPr>
        <p:spPr>
          <a:xfrm>
            <a:off x="38884860" y="30584928"/>
            <a:ext cx="3586048" cy="1166374"/>
          </a:xfrm>
        </p:spPr>
        <p:txBody>
          <a:bodyPr/>
          <a:lstStyle/>
          <a:p>
            <a:fld id="{E0A84CBD-9E3C-4AC5-BF9C-BC626991ADDF}"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3DC2A33-9AF7-4ECD-BF55-1A8AEDEC0685}" type="datetimeFigureOut">
              <a:rPr lang="en-GB" smtClean="0"/>
              <a:pPr/>
              <a:t>24/12/2018</a:t>
            </a:fld>
            <a:endParaRPr lang="en-GB"/>
          </a:p>
        </p:txBody>
      </p:sp>
      <p:sp>
        <p:nvSpPr>
          <p:cNvPr id="5" name="عنصر نائب للتذييل 4"/>
          <p:cNvSpPr>
            <a:spLocks noGrp="1"/>
          </p:cNvSpPr>
          <p:nvPr>
            <p:ph type="ftr" sz="quarter" idx="11"/>
          </p:nvPr>
        </p:nvSpPr>
        <p:spPr/>
        <p:txBody>
          <a:bodyPr/>
          <a:lstStyle/>
          <a:p>
            <a:endParaRPr lang="en-GB"/>
          </a:p>
        </p:txBody>
      </p:sp>
      <p:sp>
        <p:nvSpPr>
          <p:cNvPr id="6" name="عنصر نائب لرقم الشريحة 5"/>
          <p:cNvSpPr>
            <a:spLocks noGrp="1"/>
          </p:cNvSpPr>
          <p:nvPr>
            <p:ph type="sldNum" sz="quarter" idx="12"/>
          </p:nvPr>
        </p:nvSpPr>
        <p:spPr/>
        <p:txBody>
          <a:bodyPr/>
          <a:lstStyle/>
          <a:p>
            <a:fld id="{E0A84CBD-9E3C-4AC5-BF9C-BC626991ADDF}"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32404050" y="2594950"/>
            <a:ext cx="8641080" cy="27644392"/>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2160270" y="2594950"/>
            <a:ext cx="29523690" cy="27644392"/>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3DC2A33-9AF7-4ECD-BF55-1A8AEDEC0685}" type="datetimeFigureOut">
              <a:rPr lang="en-GB" smtClean="0"/>
              <a:pPr/>
              <a:t>24/12/2018</a:t>
            </a:fld>
            <a:endParaRPr lang="en-GB"/>
          </a:p>
        </p:txBody>
      </p:sp>
      <p:sp>
        <p:nvSpPr>
          <p:cNvPr id="5" name="عنصر نائب للتذييل 4"/>
          <p:cNvSpPr>
            <a:spLocks noGrp="1"/>
          </p:cNvSpPr>
          <p:nvPr>
            <p:ph type="ftr" sz="quarter" idx="11"/>
          </p:nvPr>
        </p:nvSpPr>
        <p:spPr/>
        <p:txBody>
          <a:bodyPr/>
          <a:lstStyle/>
          <a:p>
            <a:endParaRPr lang="en-GB"/>
          </a:p>
        </p:txBody>
      </p:sp>
      <p:sp>
        <p:nvSpPr>
          <p:cNvPr id="6" name="عنصر نائب لرقم الشريحة 5"/>
          <p:cNvSpPr>
            <a:spLocks noGrp="1"/>
          </p:cNvSpPr>
          <p:nvPr>
            <p:ph type="sldNum" sz="quarter" idx="12"/>
          </p:nvPr>
        </p:nvSpPr>
        <p:spPr/>
        <p:txBody>
          <a:bodyPr/>
          <a:lstStyle/>
          <a:p>
            <a:fld id="{E0A84CBD-9E3C-4AC5-BF9C-BC626991ADDF}"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83DC2A33-9AF7-4ECD-BF55-1A8AEDEC0685}" type="datetimeFigureOut">
              <a:rPr lang="en-GB" smtClean="0"/>
              <a:pPr/>
              <a:t>24/12/2018</a:t>
            </a:fld>
            <a:endParaRPr lang="en-GB"/>
          </a:p>
        </p:txBody>
      </p:sp>
      <p:sp>
        <p:nvSpPr>
          <p:cNvPr id="19" name="عنصر نائب للتذييل 18"/>
          <p:cNvSpPr>
            <a:spLocks noGrp="1"/>
          </p:cNvSpPr>
          <p:nvPr>
            <p:ph type="ftr" sz="quarter" idx="11"/>
          </p:nvPr>
        </p:nvSpPr>
        <p:spPr>
          <a:xfrm>
            <a:off x="16922115" y="359994"/>
            <a:ext cx="13681710" cy="1364970"/>
          </a:xfrm>
        </p:spPr>
        <p:txBody>
          <a:bodyPr/>
          <a:lstStyle/>
          <a:p>
            <a:endParaRPr lang="en-GB"/>
          </a:p>
        </p:txBody>
      </p:sp>
      <p:sp>
        <p:nvSpPr>
          <p:cNvPr id="16" name="عنصر نائب لرقم الشريحة 15"/>
          <p:cNvSpPr>
            <a:spLocks noGrp="1"/>
          </p:cNvSpPr>
          <p:nvPr>
            <p:ph type="sldNum" sz="quarter" idx="12"/>
          </p:nvPr>
        </p:nvSpPr>
        <p:spPr>
          <a:xfrm>
            <a:off x="38884860" y="30584928"/>
            <a:ext cx="3586048" cy="1166374"/>
          </a:xfrm>
        </p:spPr>
        <p:txBody>
          <a:bodyPr/>
          <a:lstStyle/>
          <a:p>
            <a:fld id="{E0A84CBD-9E3C-4AC5-BF9C-BC626991ADD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2430304" y="16274772"/>
            <a:ext cx="40775096" cy="1124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432027" tIns="216013" rIns="432027" bIns="216013" anchor="t" compatLnSpc="1"/>
          <a:lstStyle/>
          <a:p>
            <a:endParaRPr kumimoji="0" lang="en-US"/>
          </a:p>
        </p:txBody>
      </p:sp>
      <p:sp>
        <p:nvSpPr>
          <p:cNvPr id="6" name="عنصر نائب للنص 5"/>
          <p:cNvSpPr>
            <a:spLocks noGrp="1"/>
          </p:cNvSpPr>
          <p:nvPr>
            <p:ph type="body" idx="1"/>
          </p:nvPr>
        </p:nvSpPr>
        <p:spPr>
          <a:xfrm>
            <a:off x="1800225" y="7919826"/>
            <a:ext cx="39964995" cy="5759873"/>
          </a:xfrm>
        </p:spPr>
        <p:txBody>
          <a:bodyPr anchor="b"/>
          <a:lstStyle>
            <a:lvl1pPr marL="0" indent="0" algn="r">
              <a:buNone/>
              <a:defRPr sz="9400">
                <a:solidFill>
                  <a:schemeClr val="tx2">
                    <a:shade val="75000"/>
                  </a:schemeClr>
                </a:solidFill>
              </a:defRPr>
            </a:lvl1pPr>
            <a:lvl2pPr>
              <a:buNone/>
              <a:defRPr sz="8500">
                <a:solidFill>
                  <a:schemeClr val="tx1">
                    <a:tint val="75000"/>
                  </a:schemeClr>
                </a:solidFill>
              </a:defRPr>
            </a:lvl2pPr>
            <a:lvl3pPr>
              <a:buNone/>
              <a:defRPr sz="7600">
                <a:solidFill>
                  <a:schemeClr val="tx1">
                    <a:tint val="75000"/>
                  </a:schemeClr>
                </a:solidFill>
              </a:defRPr>
            </a:lvl3pPr>
            <a:lvl4pPr>
              <a:buNone/>
              <a:defRPr sz="6600">
                <a:solidFill>
                  <a:schemeClr val="tx1">
                    <a:tint val="75000"/>
                  </a:schemeClr>
                </a:solidFill>
              </a:defRPr>
            </a:lvl4pPr>
            <a:lvl5pPr>
              <a:buNone/>
              <a:defRPr sz="66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83DC2A33-9AF7-4ECD-BF55-1A8AEDEC0685}" type="datetimeFigureOut">
              <a:rPr lang="en-GB" smtClean="0"/>
              <a:pPr/>
              <a:t>24/12/2018</a:t>
            </a:fld>
            <a:endParaRPr lang="en-GB"/>
          </a:p>
        </p:txBody>
      </p:sp>
      <p:sp>
        <p:nvSpPr>
          <p:cNvPr id="11" name="عنصر نائب للتذييل 10"/>
          <p:cNvSpPr>
            <a:spLocks noGrp="1"/>
          </p:cNvSpPr>
          <p:nvPr>
            <p:ph type="ftr" sz="quarter" idx="11"/>
          </p:nvPr>
        </p:nvSpPr>
        <p:spPr/>
        <p:txBody>
          <a:bodyPr/>
          <a:lstStyle/>
          <a:p>
            <a:endParaRPr lang="en-GB"/>
          </a:p>
        </p:txBody>
      </p:sp>
      <p:sp>
        <p:nvSpPr>
          <p:cNvPr id="16" name="عنصر نائب لرقم الشريحة 15"/>
          <p:cNvSpPr>
            <a:spLocks noGrp="1"/>
          </p:cNvSpPr>
          <p:nvPr>
            <p:ph type="sldNum" sz="quarter" idx="12"/>
          </p:nvPr>
        </p:nvSpPr>
        <p:spPr/>
        <p:txBody>
          <a:bodyPr/>
          <a:lstStyle/>
          <a:p>
            <a:fld id="{E0A84CBD-9E3C-4AC5-BF9C-BC626991ADDF}" type="slidenum">
              <a:rPr lang="en-GB" smtClean="0"/>
              <a:pPr/>
              <a:t>‹#›</a:t>
            </a:fld>
            <a:endParaRPr lang="en-GB"/>
          </a:p>
        </p:txBody>
      </p:sp>
      <p:sp>
        <p:nvSpPr>
          <p:cNvPr id="8" name="عنوان 7"/>
          <p:cNvSpPr>
            <a:spLocks noGrp="1"/>
          </p:cNvSpPr>
          <p:nvPr>
            <p:ph type="title"/>
          </p:nvPr>
        </p:nvSpPr>
        <p:spPr>
          <a:xfrm>
            <a:off x="852744" y="13922933"/>
            <a:ext cx="41045130" cy="559747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1425778" y="2159952"/>
            <a:ext cx="41045130" cy="3974313"/>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1440180" y="7559834"/>
            <a:ext cx="19802475" cy="22319510"/>
          </a:xfrm>
        </p:spPr>
        <p:txBody>
          <a:bodyPr/>
          <a:lstStyle>
            <a:lvl1pPr>
              <a:defRPr sz="13200"/>
            </a:lvl1pPr>
            <a:lvl2pPr>
              <a:defRPr sz="11300"/>
            </a:lvl2pPr>
            <a:lvl3pPr>
              <a:defRPr sz="9400"/>
            </a:lvl3pPr>
            <a:lvl4pPr>
              <a:defRPr sz="8500"/>
            </a:lvl4pPr>
            <a:lvl5pPr>
              <a:defRPr sz="85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21962745" y="7559834"/>
            <a:ext cx="20522565" cy="22319510"/>
          </a:xfrm>
        </p:spPr>
        <p:txBody>
          <a:bodyPr/>
          <a:lstStyle>
            <a:lvl1pPr>
              <a:defRPr sz="13200"/>
            </a:lvl1pPr>
            <a:lvl2pPr>
              <a:defRPr sz="11300"/>
            </a:lvl2pPr>
            <a:lvl3pPr>
              <a:defRPr sz="9400"/>
            </a:lvl3pPr>
            <a:lvl4pPr>
              <a:defRPr sz="8500"/>
            </a:lvl4pPr>
            <a:lvl5pPr>
              <a:defRPr sz="85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83DC2A33-9AF7-4ECD-BF55-1A8AEDEC0685}" type="datetimeFigureOut">
              <a:rPr lang="en-GB" smtClean="0"/>
              <a:pPr/>
              <a:t>24/12/2018</a:t>
            </a:fld>
            <a:endParaRPr lang="en-GB"/>
          </a:p>
        </p:txBody>
      </p:sp>
      <p:sp>
        <p:nvSpPr>
          <p:cNvPr id="10" name="عنصر نائب للتذييل 9"/>
          <p:cNvSpPr>
            <a:spLocks noGrp="1"/>
          </p:cNvSpPr>
          <p:nvPr>
            <p:ph type="ftr" sz="quarter" idx="11"/>
          </p:nvPr>
        </p:nvSpPr>
        <p:spPr/>
        <p:txBody>
          <a:bodyPr/>
          <a:lstStyle/>
          <a:p>
            <a:endParaRPr lang="en-GB"/>
          </a:p>
        </p:txBody>
      </p:sp>
      <p:sp>
        <p:nvSpPr>
          <p:cNvPr id="31" name="عنصر نائب لرقم الشريحة 30"/>
          <p:cNvSpPr>
            <a:spLocks noGrp="1"/>
          </p:cNvSpPr>
          <p:nvPr>
            <p:ph type="sldNum" sz="quarter" idx="12"/>
          </p:nvPr>
        </p:nvSpPr>
        <p:spPr/>
        <p:txBody>
          <a:bodyPr/>
          <a:lstStyle/>
          <a:p>
            <a:fld id="{E0A84CBD-9E3C-4AC5-BF9C-BC626991ADDF}"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1440180" y="25559438"/>
            <a:ext cx="40685085" cy="4169908"/>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1329823" y="3149931"/>
            <a:ext cx="20272877" cy="3022431"/>
          </a:xfrm>
        </p:spPr>
        <p:txBody>
          <a:bodyPr anchor="ctr"/>
          <a:lstStyle>
            <a:lvl1pPr marL="0" indent="0">
              <a:buNone/>
              <a:defRPr sz="8500" b="0" cap="all" baseline="0">
                <a:solidFill>
                  <a:schemeClr val="accent1">
                    <a:shade val="50000"/>
                  </a:schemeClr>
                </a:solidFill>
                <a:latin typeface="+mj-lt"/>
                <a:ea typeface="+mj-ea"/>
                <a:cs typeface="+mj-cs"/>
              </a:defRPr>
            </a:lvl1pPr>
            <a:lvl2pPr>
              <a:buNone/>
              <a:defRPr sz="9400" b="1"/>
            </a:lvl2pPr>
            <a:lvl3pPr>
              <a:buNone/>
              <a:defRPr sz="8500" b="1"/>
            </a:lvl3pPr>
            <a:lvl4pPr>
              <a:buNone/>
              <a:defRPr sz="7600" b="1"/>
            </a:lvl4pPr>
            <a:lvl5pPr>
              <a:buNone/>
              <a:defRPr sz="7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21947745" y="3149931"/>
            <a:ext cx="20280839" cy="3022431"/>
          </a:xfrm>
        </p:spPr>
        <p:txBody>
          <a:bodyPr anchor="ctr"/>
          <a:lstStyle>
            <a:lvl1pPr marL="0" indent="0">
              <a:buNone/>
              <a:defRPr sz="8500" b="0" cap="all" baseline="0">
                <a:solidFill>
                  <a:schemeClr val="accent1">
                    <a:shade val="50000"/>
                  </a:schemeClr>
                </a:solidFill>
                <a:latin typeface="+mj-lt"/>
                <a:ea typeface="+mj-ea"/>
                <a:cs typeface="+mj-cs"/>
              </a:defRPr>
            </a:lvl1pPr>
            <a:lvl2pPr>
              <a:buNone/>
              <a:defRPr sz="9400" b="1"/>
            </a:lvl2pPr>
            <a:lvl3pPr>
              <a:buNone/>
              <a:defRPr sz="8500" b="1"/>
            </a:lvl3pPr>
            <a:lvl4pPr>
              <a:buNone/>
              <a:defRPr sz="7600" b="1"/>
            </a:lvl4pPr>
            <a:lvl5pPr>
              <a:buNone/>
              <a:defRPr sz="7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1329823" y="6217363"/>
            <a:ext cx="20272877" cy="18622093"/>
          </a:xfrm>
        </p:spPr>
        <p:txBody>
          <a:bodyPr/>
          <a:lstStyle>
            <a:lvl1pPr>
              <a:defRPr sz="11300"/>
            </a:lvl1pPr>
            <a:lvl2pPr>
              <a:defRPr sz="9400"/>
            </a:lvl2pPr>
            <a:lvl3pPr>
              <a:defRPr sz="8500"/>
            </a:lvl3pPr>
            <a:lvl4pPr>
              <a:defRPr sz="7600"/>
            </a:lvl4pPr>
            <a:lvl5pPr>
              <a:defRPr sz="7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21965249" y="6217363"/>
            <a:ext cx="20263333" cy="18622093"/>
          </a:xfrm>
        </p:spPr>
        <p:txBody>
          <a:bodyPr/>
          <a:lstStyle>
            <a:lvl1pPr>
              <a:defRPr sz="11300"/>
            </a:lvl1pPr>
            <a:lvl2pPr>
              <a:defRPr sz="9400"/>
            </a:lvl2pPr>
            <a:lvl3pPr>
              <a:defRPr sz="8500"/>
            </a:lvl3pPr>
            <a:lvl4pPr>
              <a:defRPr sz="7600"/>
            </a:lvl4pPr>
            <a:lvl5pPr>
              <a:defRPr sz="7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83DC2A33-9AF7-4ECD-BF55-1A8AEDEC0685}" type="datetimeFigureOut">
              <a:rPr lang="en-GB" smtClean="0"/>
              <a:pPr/>
              <a:t>24/12/2018</a:t>
            </a:fld>
            <a:endParaRPr lang="en-GB"/>
          </a:p>
        </p:txBody>
      </p:sp>
      <p:sp>
        <p:nvSpPr>
          <p:cNvPr id="6" name="عنصر نائب للتذييل 5"/>
          <p:cNvSpPr>
            <a:spLocks noGrp="1"/>
          </p:cNvSpPr>
          <p:nvPr>
            <p:ph type="ftr" sz="quarter" idx="11"/>
          </p:nvPr>
        </p:nvSpPr>
        <p:spPr/>
        <p:txBody>
          <a:bodyPr/>
          <a:lstStyle/>
          <a:p>
            <a:endParaRPr lang="en-GB"/>
          </a:p>
        </p:txBody>
      </p:sp>
      <p:sp>
        <p:nvSpPr>
          <p:cNvPr id="7" name="عنصر نائب لرقم الشريحة 6"/>
          <p:cNvSpPr>
            <a:spLocks noGrp="1"/>
          </p:cNvSpPr>
          <p:nvPr>
            <p:ph type="sldNum" sz="quarter" idx="12"/>
          </p:nvPr>
        </p:nvSpPr>
        <p:spPr>
          <a:xfrm>
            <a:off x="38884860" y="30599328"/>
            <a:ext cx="3600450" cy="1166374"/>
          </a:xfrm>
        </p:spPr>
        <p:txBody>
          <a:bodyPr/>
          <a:lstStyle/>
          <a:p>
            <a:fld id="{E0A84CBD-9E3C-4AC5-BF9C-BC626991ADDF}" type="slidenum">
              <a:rPr lang="en-GB" smtClean="0"/>
              <a:pPr/>
              <a:t>‹#›</a:t>
            </a:fld>
            <a:endParaRPr lang="en-GB"/>
          </a:p>
        </p:txBody>
      </p:sp>
      <p:sp>
        <p:nvSpPr>
          <p:cNvPr id="11" name="رابط مستقيم 10"/>
          <p:cNvSpPr>
            <a:spLocks noChangeShapeType="1"/>
          </p:cNvSpPr>
          <p:nvPr/>
        </p:nvSpPr>
        <p:spPr bwMode="auto">
          <a:xfrm>
            <a:off x="2430304" y="28439377"/>
            <a:ext cx="40775096" cy="1124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432027" tIns="216013" rIns="432027" bIns="216013"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1425778" y="2159952"/>
            <a:ext cx="41045130" cy="3974313"/>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83DC2A33-9AF7-4ECD-BF55-1A8AEDEC0685}" type="datetimeFigureOut">
              <a:rPr lang="en-GB" smtClean="0"/>
              <a:pPr/>
              <a:t>24/12/2018</a:t>
            </a:fld>
            <a:endParaRPr lang="en-GB"/>
          </a:p>
        </p:txBody>
      </p:sp>
      <p:sp>
        <p:nvSpPr>
          <p:cNvPr id="21" name="عنصر نائب للتذييل 20"/>
          <p:cNvSpPr>
            <a:spLocks noGrp="1"/>
          </p:cNvSpPr>
          <p:nvPr>
            <p:ph type="ftr" sz="quarter" idx="11"/>
          </p:nvPr>
        </p:nvSpPr>
        <p:spPr/>
        <p:txBody>
          <a:bodyPr/>
          <a:lstStyle/>
          <a:p>
            <a:endParaRPr lang="en-GB"/>
          </a:p>
        </p:txBody>
      </p:sp>
      <p:sp>
        <p:nvSpPr>
          <p:cNvPr id="6" name="عنصر نائب لرقم الشريحة 5"/>
          <p:cNvSpPr>
            <a:spLocks noGrp="1"/>
          </p:cNvSpPr>
          <p:nvPr>
            <p:ph type="sldNum" sz="quarter" idx="12"/>
          </p:nvPr>
        </p:nvSpPr>
        <p:spPr/>
        <p:txBody>
          <a:bodyPr/>
          <a:lstStyle/>
          <a:p>
            <a:fld id="{E0A84CBD-9E3C-4AC5-BF9C-BC626991ADD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83DC2A33-9AF7-4ECD-BF55-1A8AEDEC0685}" type="datetimeFigureOut">
              <a:rPr lang="en-GB" smtClean="0"/>
              <a:pPr/>
              <a:t>24/12/2018</a:t>
            </a:fld>
            <a:endParaRPr lang="en-GB"/>
          </a:p>
        </p:txBody>
      </p:sp>
      <p:sp>
        <p:nvSpPr>
          <p:cNvPr id="24" name="عنصر نائب للتذييل 23"/>
          <p:cNvSpPr>
            <a:spLocks noGrp="1"/>
          </p:cNvSpPr>
          <p:nvPr>
            <p:ph type="ftr" sz="quarter" idx="11"/>
          </p:nvPr>
        </p:nvSpPr>
        <p:spPr/>
        <p:txBody>
          <a:bodyPr/>
          <a:lstStyle/>
          <a:p>
            <a:endParaRPr lang="en-GB"/>
          </a:p>
        </p:txBody>
      </p:sp>
      <p:sp>
        <p:nvSpPr>
          <p:cNvPr id="7" name="عنصر نائب لرقم الشريحة 6"/>
          <p:cNvSpPr>
            <a:spLocks noGrp="1"/>
          </p:cNvSpPr>
          <p:nvPr>
            <p:ph type="sldNum" sz="quarter" idx="12"/>
          </p:nvPr>
        </p:nvSpPr>
        <p:spPr/>
        <p:txBody>
          <a:bodyPr/>
          <a:lstStyle/>
          <a:p>
            <a:fld id="{E0A84CBD-9E3C-4AC5-BF9C-BC626991ADD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2430304" y="27633019"/>
            <a:ext cx="40775096" cy="1124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432027" tIns="216013" rIns="432027" bIns="216013" anchor="t" compatLnSpc="1"/>
          <a:lstStyle/>
          <a:p>
            <a:endParaRPr kumimoji="0" lang="en-US"/>
          </a:p>
        </p:txBody>
      </p:sp>
      <p:sp>
        <p:nvSpPr>
          <p:cNvPr id="12" name="عنوان 11"/>
          <p:cNvSpPr>
            <a:spLocks noGrp="1"/>
          </p:cNvSpPr>
          <p:nvPr>
            <p:ph type="title"/>
          </p:nvPr>
        </p:nvSpPr>
        <p:spPr>
          <a:xfrm>
            <a:off x="2160270" y="25919430"/>
            <a:ext cx="39964995" cy="2459946"/>
          </a:xfrm>
        </p:spPr>
        <p:txBody>
          <a:bodyPr anchor="ctr"/>
          <a:lstStyle>
            <a:lvl1pPr algn="l">
              <a:buNone/>
              <a:defRPr sz="94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2160272" y="2879937"/>
            <a:ext cx="14214279" cy="22679502"/>
          </a:xfrm>
        </p:spPr>
        <p:txBody>
          <a:bodyPr/>
          <a:lstStyle>
            <a:lvl1pPr marL="0" indent="0">
              <a:buNone/>
              <a:defRPr sz="6600"/>
            </a:lvl1pPr>
            <a:lvl2pPr>
              <a:buNone/>
              <a:defRPr sz="5700"/>
            </a:lvl2pPr>
            <a:lvl3pPr>
              <a:buNone/>
              <a:defRPr sz="4700"/>
            </a:lvl3pPr>
            <a:lvl4pPr>
              <a:buNone/>
              <a:defRPr sz="4300"/>
            </a:lvl4pPr>
            <a:lvl5pPr>
              <a:buNone/>
              <a:defRPr sz="43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16892111" y="2879937"/>
            <a:ext cx="25233154" cy="22679502"/>
          </a:xfrm>
        </p:spPr>
        <p:txBody>
          <a:bodyPr/>
          <a:lstStyle>
            <a:lvl1pPr>
              <a:defRPr sz="15100"/>
            </a:lvl1pPr>
            <a:lvl2pPr>
              <a:defRPr sz="13200"/>
            </a:lvl2pPr>
            <a:lvl3pPr>
              <a:defRPr sz="11300"/>
            </a:lvl3pPr>
            <a:lvl4pPr>
              <a:defRPr sz="9400"/>
            </a:lvl4pPr>
            <a:lvl5pPr>
              <a:defRPr sz="94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83DC2A33-9AF7-4ECD-BF55-1A8AEDEC0685}" type="datetimeFigureOut">
              <a:rPr lang="en-GB" smtClean="0"/>
              <a:pPr/>
              <a:t>24/12/2018</a:t>
            </a:fld>
            <a:endParaRPr lang="en-GB"/>
          </a:p>
        </p:txBody>
      </p:sp>
      <p:sp>
        <p:nvSpPr>
          <p:cNvPr id="29" name="عنصر نائب للتذييل 28"/>
          <p:cNvSpPr>
            <a:spLocks noGrp="1"/>
          </p:cNvSpPr>
          <p:nvPr>
            <p:ph type="ftr" sz="quarter" idx="11"/>
          </p:nvPr>
        </p:nvSpPr>
        <p:spPr/>
        <p:txBody>
          <a:bodyPr/>
          <a:lstStyle/>
          <a:p>
            <a:endParaRPr lang="en-GB"/>
          </a:p>
        </p:txBody>
      </p:sp>
      <p:sp>
        <p:nvSpPr>
          <p:cNvPr id="7" name="عنصر نائب لرقم الشريحة 6"/>
          <p:cNvSpPr>
            <a:spLocks noGrp="1"/>
          </p:cNvSpPr>
          <p:nvPr>
            <p:ph type="sldNum" sz="quarter" idx="12"/>
          </p:nvPr>
        </p:nvSpPr>
        <p:spPr/>
        <p:txBody>
          <a:bodyPr/>
          <a:lstStyle/>
          <a:p>
            <a:fld id="{E0A84CBD-9E3C-4AC5-BF9C-BC626991ADDF}"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16562070" y="2913168"/>
            <a:ext cx="23762970" cy="1727962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151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83DC2A33-9AF7-4ECD-BF55-1A8AEDEC0685}" type="datetimeFigureOut">
              <a:rPr lang="en-GB" smtClean="0"/>
              <a:pPr/>
              <a:t>24/12/2018</a:t>
            </a:fld>
            <a:endParaRPr lang="en-GB"/>
          </a:p>
        </p:txBody>
      </p:sp>
      <p:sp>
        <p:nvSpPr>
          <p:cNvPr id="5" name="عنصر نائب للتذييل 4"/>
          <p:cNvSpPr>
            <a:spLocks noGrp="1"/>
          </p:cNvSpPr>
          <p:nvPr>
            <p:ph type="ftr" sz="quarter" idx="11"/>
          </p:nvPr>
        </p:nvSpPr>
        <p:spPr/>
        <p:txBody>
          <a:bodyPr/>
          <a:lstStyle/>
          <a:p>
            <a:endParaRPr lang="en-GB"/>
          </a:p>
        </p:txBody>
      </p:sp>
      <p:sp>
        <p:nvSpPr>
          <p:cNvPr id="31" name="عنصر نائب لرقم الشريحة 30"/>
          <p:cNvSpPr>
            <a:spLocks noGrp="1"/>
          </p:cNvSpPr>
          <p:nvPr>
            <p:ph type="sldNum" sz="quarter" idx="12"/>
          </p:nvPr>
        </p:nvSpPr>
        <p:spPr/>
        <p:txBody>
          <a:bodyPr/>
          <a:lstStyle/>
          <a:p>
            <a:fld id="{E0A84CBD-9E3C-4AC5-BF9C-BC626991ADDF}" type="slidenum">
              <a:rPr lang="en-GB" smtClean="0"/>
              <a:pPr/>
              <a:t>‹#›</a:t>
            </a:fld>
            <a:endParaRPr lang="en-GB"/>
          </a:p>
        </p:txBody>
      </p:sp>
      <p:sp>
        <p:nvSpPr>
          <p:cNvPr id="17" name="عنوان 16"/>
          <p:cNvSpPr>
            <a:spLocks noGrp="1"/>
          </p:cNvSpPr>
          <p:nvPr>
            <p:ph type="title"/>
          </p:nvPr>
        </p:nvSpPr>
        <p:spPr>
          <a:xfrm>
            <a:off x="1800225" y="23592049"/>
            <a:ext cx="27723465" cy="2467448"/>
          </a:xfrm>
        </p:spPr>
        <p:txBody>
          <a:bodyPr anchor="ctr"/>
          <a:lstStyle>
            <a:lvl1pPr algn="l">
              <a:buNone/>
              <a:defRPr sz="94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1800225" y="26140613"/>
            <a:ext cx="27723465" cy="3629920"/>
          </a:xfrm>
        </p:spPr>
        <p:txBody>
          <a:bodyPr lIns="518432" tIns="0"/>
          <a:lstStyle>
            <a:lvl1pPr marL="0" indent="0">
              <a:buNone/>
              <a:defRPr sz="6600"/>
            </a:lvl1pPr>
            <a:lvl2pPr>
              <a:defRPr sz="5700"/>
            </a:lvl2pPr>
            <a:lvl3pPr>
              <a:defRPr sz="4700"/>
            </a:lvl3pPr>
            <a:lvl4pPr>
              <a:defRPr sz="4300"/>
            </a:lvl4pPr>
            <a:lvl5pPr>
              <a:defRPr sz="43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2430304" y="4964765"/>
            <a:ext cx="40775096" cy="1124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432027" tIns="216013" rIns="432027" bIns="216013" anchor="t" compatLnSpc="1"/>
          <a:lstStyle/>
          <a:p>
            <a:endParaRPr kumimoji="0" lang="en-US"/>
          </a:p>
        </p:txBody>
      </p:sp>
      <p:sp>
        <p:nvSpPr>
          <p:cNvPr id="8" name="عنصر نائب للنص 7"/>
          <p:cNvSpPr>
            <a:spLocks noGrp="1"/>
          </p:cNvSpPr>
          <p:nvPr>
            <p:ph type="body" idx="1"/>
          </p:nvPr>
        </p:nvSpPr>
        <p:spPr>
          <a:xfrm>
            <a:off x="1440180" y="7342339"/>
            <a:ext cx="41045130" cy="21382032"/>
          </a:xfrm>
          <a:prstGeom prst="rect">
            <a:avLst/>
          </a:prstGeom>
        </p:spPr>
        <p:txBody>
          <a:bodyPr vert="horz" lIns="432027" tIns="216013" rIns="432027" bIns="216013">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30603825" y="359994"/>
            <a:ext cx="11881485" cy="1364970"/>
          </a:xfrm>
          <a:prstGeom prst="rect">
            <a:avLst/>
          </a:prstGeom>
        </p:spPr>
        <p:txBody>
          <a:bodyPr vert="horz" lIns="432027" tIns="216013" rIns="432027" bIns="216013"/>
          <a:lstStyle>
            <a:lvl1pPr algn="l" eaLnBrk="1" latinLnBrk="0" hangingPunct="1">
              <a:defRPr kumimoji="0" sz="5700">
                <a:solidFill>
                  <a:schemeClr val="accent1">
                    <a:shade val="75000"/>
                  </a:schemeClr>
                </a:solidFill>
              </a:defRPr>
            </a:lvl1pPr>
          </a:lstStyle>
          <a:p>
            <a:fld id="{83DC2A33-9AF7-4ECD-BF55-1A8AEDEC0685}" type="datetimeFigureOut">
              <a:rPr lang="en-GB" smtClean="0"/>
              <a:pPr/>
              <a:t>24/12/2018</a:t>
            </a:fld>
            <a:endParaRPr lang="en-GB"/>
          </a:p>
        </p:txBody>
      </p:sp>
      <p:sp>
        <p:nvSpPr>
          <p:cNvPr id="28" name="عنصر نائب للتذييل 27"/>
          <p:cNvSpPr>
            <a:spLocks noGrp="1"/>
          </p:cNvSpPr>
          <p:nvPr>
            <p:ph type="ftr" sz="quarter" idx="3"/>
          </p:nvPr>
        </p:nvSpPr>
        <p:spPr>
          <a:xfrm>
            <a:off x="14761845" y="359994"/>
            <a:ext cx="15841980" cy="1364970"/>
          </a:xfrm>
          <a:prstGeom prst="rect">
            <a:avLst/>
          </a:prstGeom>
        </p:spPr>
        <p:txBody>
          <a:bodyPr vert="horz" lIns="432027" tIns="216013" rIns="432027" bIns="216013"/>
          <a:lstStyle>
            <a:lvl1pPr algn="r" eaLnBrk="1" latinLnBrk="0" hangingPunct="1">
              <a:defRPr kumimoji="0" sz="5700">
                <a:solidFill>
                  <a:schemeClr val="accent1">
                    <a:shade val="75000"/>
                  </a:schemeClr>
                </a:solidFill>
              </a:defRPr>
            </a:lvl1pPr>
          </a:lstStyle>
          <a:p>
            <a:endParaRPr lang="en-GB"/>
          </a:p>
        </p:txBody>
      </p:sp>
      <p:sp>
        <p:nvSpPr>
          <p:cNvPr id="5" name="عنصر نائب لرقم الشريحة 4"/>
          <p:cNvSpPr>
            <a:spLocks noGrp="1"/>
          </p:cNvSpPr>
          <p:nvPr>
            <p:ph type="sldNum" sz="quarter" idx="4"/>
          </p:nvPr>
        </p:nvSpPr>
        <p:spPr>
          <a:xfrm>
            <a:off x="38884860" y="30599330"/>
            <a:ext cx="3600450" cy="1154975"/>
          </a:xfrm>
          <a:prstGeom prst="rect">
            <a:avLst/>
          </a:prstGeom>
        </p:spPr>
        <p:txBody>
          <a:bodyPr vert="horz" lIns="432027" tIns="216013" rIns="432027" bIns="216013"/>
          <a:lstStyle>
            <a:lvl1pPr algn="r" eaLnBrk="1" latinLnBrk="0" hangingPunct="1">
              <a:defRPr kumimoji="0" sz="5700">
                <a:solidFill>
                  <a:schemeClr val="accent1">
                    <a:shade val="75000"/>
                  </a:schemeClr>
                </a:solidFill>
              </a:defRPr>
            </a:lvl1pPr>
          </a:lstStyle>
          <a:p>
            <a:fld id="{E0A84CBD-9E3C-4AC5-BF9C-BC626991ADDF}" type="slidenum">
              <a:rPr lang="en-GB" smtClean="0"/>
              <a:pPr/>
              <a:t>‹#›</a:t>
            </a:fld>
            <a:endParaRPr lang="en-GB"/>
          </a:p>
        </p:txBody>
      </p:sp>
      <p:sp>
        <p:nvSpPr>
          <p:cNvPr id="10" name="عنصر نائب للعنوان 9"/>
          <p:cNvSpPr>
            <a:spLocks noGrp="1"/>
          </p:cNvSpPr>
          <p:nvPr>
            <p:ph type="title"/>
          </p:nvPr>
        </p:nvSpPr>
        <p:spPr>
          <a:xfrm>
            <a:off x="1440180" y="2159953"/>
            <a:ext cx="41045130" cy="3959913"/>
          </a:xfrm>
          <a:prstGeom prst="rect">
            <a:avLst/>
          </a:prstGeom>
        </p:spPr>
        <p:txBody>
          <a:bodyPr vert="horz" lIns="432027" tIns="216013" rIns="432027" bIns="216013"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2430304" y="4964765"/>
            <a:ext cx="40775096" cy="1124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432027" tIns="216013" rIns="432027" bIns="216013" anchor="t" compatLnSpc="1"/>
          <a:lstStyle/>
          <a:p>
            <a:endParaRPr kumimoji="0" lang="en-US"/>
          </a:p>
        </p:txBody>
      </p:sp>
      <p:sp>
        <p:nvSpPr>
          <p:cNvPr id="12" name="رابط مستقيم 11"/>
          <p:cNvSpPr>
            <a:spLocks noChangeShapeType="1"/>
          </p:cNvSpPr>
          <p:nvPr/>
        </p:nvSpPr>
        <p:spPr bwMode="auto">
          <a:xfrm>
            <a:off x="2430304" y="4998251"/>
            <a:ext cx="40775096" cy="1124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432027" tIns="216013" rIns="432027" bIns="216013"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170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1620100" indent="-1620100" algn="r" rtl="1" eaLnBrk="1" latinLnBrk="0" hangingPunct="1">
        <a:spcBef>
          <a:spcPct val="20000"/>
        </a:spcBef>
        <a:buClr>
          <a:schemeClr val="accent1"/>
        </a:buClr>
        <a:buSzPct val="70000"/>
        <a:buFont typeface="Wingdings 2"/>
        <a:buChar char=""/>
        <a:defRPr kumimoji="0" sz="15100" kern="1200">
          <a:solidFill>
            <a:schemeClr val="tx2"/>
          </a:solidFill>
          <a:latin typeface="+mn-lt"/>
          <a:ea typeface="+mn-ea"/>
          <a:cs typeface="+mn-cs"/>
        </a:defRPr>
      </a:lvl1pPr>
      <a:lvl2pPr marL="3510216" indent="-1350083" algn="r" rtl="1" eaLnBrk="1" latinLnBrk="0" hangingPunct="1">
        <a:spcBef>
          <a:spcPct val="20000"/>
        </a:spcBef>
        <a:buClr>
          <a:schemeClr val="accent1"/>
        </a:buClr>
        <a:buSzPct val="70000"/>
        <a:buFont typeface="Wingdings 2"/>
        <a:buChar char=""/>
        <a:defRPr kumimoji="0" sz="13200" kern="1200">
          <a:solidFill>
            <a:schemeClr val="tx2"/>
          </a:solidFill>
          <a:latin typeface="+mn-lt"/>
          <a:ea typeface="+mn-ea"/>
          <a:cs typeface="+mn-cs"/>
        </a:defRPr>
      </a:lvl2pPr>
      <a:lvl3pPr marL="5400332" indent="-1080066" algn="r" rtl="1" eaLnBrk="1" latinLnBrk="0" hangingPunct="1">
        <a:spcBef>
          <a:spcPct val="20000"/>
        </a:spcBef>
        <a:buClr>
          <a:schemeClr val="accent1"/>
        </a:buClr>
        <a:buSzPct val="70000"/>
        <a:buFont typeface="Wingdings 2"/>
        <a:buChar char=""/>
        <a:defRPr kumimoji="0" sz="11300" kern="1200">
          <a:solidFill>
            <a:schemeClr val="tx2"/>
          </a:solidFill>
          <a:latin typeface="+mn-lt"/>
          <a:ea typeface="+mn-ea"/>
          <a:cs typeface="+mn-cs"/>
        </a:defRPr>
      </a:lvl3pPr>
      <a:lvl4pPr marL="7560465" indent="-1080066" algn="r" rtl="1" eaLnBrk="1" latinLnBrk="0" hangingPunct="1">
        <a:spcBef>
          <a:spcPct val="20000"/>
        </a:spcBef>
        <a:buClr>
          <a:schemeClr val="accent1"/>
        </a:buClr>
        <a:buSzPct val="70000"/>
        <a:buFont typeface="Wingdings 2"/>
        <a:buChar char=""/>
        <a:defRPr kumimoji="0" sz="9400" kern="1200">
          <a:solidFill>
            <a:schemeClr val="tx2"/>
          </a:solidFill>
          <a:latin typeface="+mn-lt"/>
          <a:ea typeface="+mn-ea"/>
          <a:cs typeface="+mn-cs"/>
        </a:defRPr>
      </a:lvl4pPr>
      <a:lvl5pPr marL="9720598" indent="-1080066" algn="r" rtl="1" eaLnBrk="1" latinLnBrk="0" hangingPunct="1">
        <a:spcBef>
          <a:spcPct val="20000"/>
        </a:spcBef>
        <a:buClr>
          <a:schemeClr val="accent1"/>
        </a:buClr>
        <a:buSzPct val="60000"/>
        <a:buFont typeface="Wingdings 2"/>
        <a:buChar char=""/>
        <a:defRPr kumimoji="0" sz="8500" kern="1200">
          <a:solidFill>
            <a:schemeClr val="tx2"/>
          </a:solidFill>
          <a:latin typeface="+mn-lt"/>
          <a:ea typeface="+mn-ea"/>
          <a:cs typeface="+mn-cs"/>
        </a:defRPr>
      </a:lvl5pPr>
      <a:lvl6pPr marL="11880731" indent="-1080066" algn="r" rtl="1" eaLnBrk="1" latinLnBrk="0" hangingPunct="1">
        <a:spcBef>
          <a:spcPct val="20000"/>
        </a:spcBef>
        <a:buClr>
          <a:schemeClr val="accent1"/>
        </a:buClr>
        <a:buSzPct val="60000"/>
        <a:buFont typeface="Wingdings 2"/>
        <a:buChar char=""/>
        <a:defRPr kumimoji="0" sz="8500" kern="1200">
          <a:solidFill>
            <a:schemeClr val="tx2"/>
          </a:solidFill>
          <a:latin typeface="+mn-lt"/>
          <a:ea typeface="+mn-ea"/>
          <a:cs typeface="+mn-cs"/>
        </a:defRPr>
      </a:lvl6pPr>
      <a:lvl7pPr marL="14040863" indent="-1080066" algn="r" rtl="1" eaLnBrk="1" latinLnBrk="0" hangingPunct="1">
        <a:spcBef>
          <a:spcPct val="20000"/>
        </a:spcBef>
        <a:buClr>
          <a:schemeClr val="accent1"/>
        </a:buClr>
        <a:buSzPct val="60000"/>
        <a:buFont typeface="Wingdings 2"/>
        <a:buChar char=""/>
        <a:defRPr kumimoji="0" sz="7600" kern="1200">
          <a:solidFill>
            <a:schemeClr val="tx2"/>
          </a:solidFill>
          <a:latin typeface="+mn-lt"/>
          <a:ea typeface="+mn-ea"/>
          <a:cs typeface="+mn-cs"/>
        </a:defRPr>
      </a:lvl7pPr>
      <a:lvl8pPr marL="16200996" indent="-1080066" algn="r" rtl="1" eaLnBrk="1" latinLnBrk="0" hangingPunct="1">
        <a:spcBef>
          <a:spcPct val="20000"/>
        </a:spcBef>
        <a:buClr>
          <a:schemeClr val="accent1"/>
        </a:buClr>
        <a:buSzPct val="60000"/>
        <a:buFont typeface="Wingdings 2"/>
        <a:buChar char=""/>
        <a:defRPr kumimoji="0" sz="7600" kern="1200" baseline="0">
          <a:solidFill>
            <a:schemeClr val="tx2"/>
          </a:solidFill>
          <a:latin typeface="+mn-lt"/>
          <a:ea typeface="+mn-ea"/>
          <a:cs typeface="+mn-cs"/>
        </a:defRPr>
      </a:lvl8pPr>
      <a:lvl9pPr marL="18361129" indent="-1080066" algn="r" rtl="1" eaLnBrk="1" latinLnBrk="0" hangingPunct="1">
        <a:spcBef>
          <a:spcPct val="20000"/>
        </a:spcBef>
        <a:buClr>
          <a:schemeClr val="accent1"/>
        </a:buClr>
        <a:buSzPct val="60000"/>
        <a:buFont typeface="Wingdings 2"/>
        <a:buChar char=""/>
        <a:defRPr kumimoji="0" sz="66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2160133" algn="r" rtl="1" eaLnBrk="1" latinLnBrk="0" hangingPunct="1">
        <a:defRPr kumimoji="0" kern="1200">
          <a:solidFill>
            <a:schemeClr val="tx1"/>
          </a:solidFill>
          <a:latin typeface="+mn-lt"/>
          <a:ea typeface="+mn-ea"/>
          <a:cs typeface="+mn-cs"/>
        </a:defRPr>
      </a:lvl2pPr>
      <a:lvl3pPr marL="4320266" algn="r" rtl="1" eaLnBrk="1" latinLnBrk="0" hangingPunct="1">
        <a:defRPr kumimoji="0" kern="1200">
          <a:solidFill>
            <a:schemeClr val="tx1"/>
          </a:solidFill>
          <a:latin typeface="+mn-lt"/>
          <a:ea typeface="+mn-ea"/>
          <a:cs typeface="+mn-cs"/>
        </a:defRPr>
      </a:lvl3pPr>
      <a:lvl4pPr marL="6480399" algn="r" rtl="1" eaLnBrk="1" latinLnBrk="0" hangingPunct="1">
        <a:defRPr kumimoji="0" kern="1200">
          <a:solidFill>
            <a:schemeClr val="tx1"/>
          </a:solidFill>
          <a:latin typeface="+mn-lt"/>
          <a:ea typeface="+mn-ea"/>
          <a:cs typeface="+mn-cs"/>
        </a:defRPr>
      </a:lvl4pPr>
      <a:lvl5pPr marL="8640531" algn="r" rtl="1" eaLnBrk="1" latinLnBrk="0" hangingPunct="1">
        <a:defRPr kumimoji="0" kern="1200">
          <a:solidFill>
            <a:schemeClr val="tx1"/>
          </a:solidFill>
          <a:latin typeface="+mn-lt"/>
          <a:ea typeface="+mn-ea"/>
          <a:cs typeface="+mn-cs"/>
        </a:defRPr>
      </a:lvl5pPr>
      <a:lvl6pPr marL="10800664" algn="r" rtl="1" eaLnBrk="1" latinLnBrk="0" hangingPunct="1">
        <a:defRPr kumimoji="0" kern="1200">
          <a:solidFill>
            <a:schemeClr val="tx1"/>
          </a:solidFill>
          <a:latin typeface="+mn-lt"/>
          <a:ea typeface="+mn-ea"/>
          <a:cs typeface="+mn-cs"/>
        </a:defRPr>
      </a:lvl6pPr>
      <a:lvl7pPr marL="12960797" algn="r" rtl="1" eaLnBrk="1" latinLnBrk="0" hangingPunct="1">
        <a:defRPr kumimoji="0" kern="1200">
          <a:solidFill>
            <a:schemeClr val="tx1"/>
          </a:solidFill>
          <a:latin typeface="+mn-lt"/>
          <a:ea typeface="+mn-ea"/>
          <a:cs typeface="+mn-cs"/>
        </a:defRPr>
      </a:lvl7pPr>
      <a:lvl8pPr marL="15120930" algn="r" rtl="1" eaLnBrk="1" latinLnBrk="0" hangingPunct="1">
        <a:defRPr kumimoji="0" kern="1200">
          <a:solidFill>
            <a:schemeClr val="tx1"/>
          </a:solidFill>
          <a:latin typeface="+mn-lt"/>
          <a:ea typeface="+mn-ea"/>
          <a:cs typeface="+mn-cs"/>
        </a:defRPr>
      </a:lvl8pPr>
      <a:lvl9pPr marL="17281063"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245A8C"/>
            </a:gs>
            <a:gs pos="25000">
              <a:schemeClr val="accent1">
                <a:lumMod val="5000"/>
                <a:lumOff val="95000"/>
              </a:schemeClr>
            </a:gs>
            <a:gs pos="84000">
              <a:schemeClr val="accent1">
                <a:lumMod val="40000"/>
                <a:lumOff val="60000"/>
              </a:schemeClr>
            </a:gs>
            <a:gs pos="100000">
              <a:srgbClr val="245A8C"/>
            </a:gs>
          </a:gsLst>
          <a:lin ang="5400000" scaled="1"/>
        </a:gradFill>
        <a:effectLst/>
      </p:bgPr>
    </p:bg>
    <p:spTree>
      <p:nvGrpSpPr>
        <p:cNvPr id="1" name=""/>
        <p:cNvGrpSpPr/>
        <p:nvPr/>
      </p:nvGrpSpPr>
      <p:grpSpPr>
        <a:xfrm>
          <a:off x="0" y="0"/>
          <a:ext cx="0" cy="0"/>
          <a:chOff x="0" y="0"/>
          <a:chExt cx="0" cy="0"/>
        </a:xfrm>
      </p:grpSpPr>
      <p:sp>
        <p:nvSpPr>
          <p:cNvPr id="4" name="Rounded Rectangle 3"/>
          <p:cNvSpPr/>
          <p:nvPr/>
        </p:nvSpPr>
        <p:spPr>
          <a:xfrm>
            <a:off x="594370" y="640084"/>
            <a:ext cx="42062399" cy="5108028"/>
          </a:xfrm>
          <a:prstGeom prst="roundRect">
            <a:avLst/>
          </a:prstGeom>
          <a:solidFill>
            <a:schemeClr val="accent6">
              <a:lumMod val="20000"/>
              <a:lumOff val="80000"/>
            </a:schemeClr>
          </a:solidFill>
          <a:ln w="177800">
            <a:solidFill>
              <a:srgbClr val="245A8C"/>
            </a:solidFill>
          </a:ln>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rtlCol="0" anchor="ctr"/>
          <a:lstStyle/>
          <a:p>
            <a:pPr algn="ctr"/>
            <a:endParaRPr lang="en-GB"/>
          </a:p>
        </p:txBody>
      </p:sp>
      <p:sp>
        <p:nvSpPr>
          <p:cNvPr id="5" name="Rectangle 4"/>
          <p:cNvSpPr/>
          <p:nvPr/>
        </p:nvSpPr>
        <p:spPr>
          <a:xfrm>
            <a:off x="548646" y="5561646"/>
            <a:ext cx="12885666" cy="26243282"/>
          </a:xfrm>
          <a:prstGeom prst="rect">
            <a:avLst/>
          </a:prstGeom>
          <a:solidFill>
            <a:schemeClr val="accent6">
              <a:lumMod val="20000"/>
              <a:lumOff val="80000"/>
            </a:schemeClr>
          </a:solidFill>
          <a:ln w="1778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rtlCol="0" anchor="ctr"/>
          <a:lstStyle/>
          <a:p>
            <a:endParaRPr lang="en-US" sz="3800" dirty="0"/>
          </a:p>
        </p:txBody>
      </p:sp>
      <p:sp>
        <p:nvSpPr>
          <p:cNvPr id="8" name="Rectangle 7"/>
          <p:cNvSpPr/>
          <p:nvPr/>
        </p:nvSpPr>
        <p:spPr>
          <a:xfrm>
            <a:off x="13772043" y="5577848"/>
            <a:ext cx="14528638" cy="26106121"/>
          </a:xfrm>
          <a:prstGeom prst="rect">
            <a:avLst/>
          </a:prstGeom>
          <a:solidFill>
            <a:schemeClr val="accent6">
              <a:lumMod val="20000"/>
              <a:lumOff val="80000"/>
            </a:schemeClr>
          </a:solidFill>
          <a:ln w="1778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rtlCol="0" anchor="ctr"/>
          <a:lstStyle/>
          <a:p>
            <a:pPr algn="ctr"/>
            <a:r>
              <a:rPr lang="en-US" dirty="0" smtClean="0"/>
              <a:t>Incidence of </a:t>
            </a:r>
            <a:r>
              <a:rPr lang="en-US" i="1" dirty="0" err="1" smtClean="0"/>
              <a:t>A.baumannii</a:t>
            </a:r>
            <a:r>
              <a:rPr lang="en-US" i="1" dirty="0" smtClean="0"/>
              <a:t> &amp;</a:t>
            </a:r>
            <a:r>
              <a:rPr lang="en-US" i="1" dirty="0" err="1" smtClean="0"/>
              <a:t>A.baumannii</a:t>
            </a:r>
            <a:r>
              <a:rPr lang="en-US" i="1" dirty="0" smtClean="0"/>
              <a:t>/</a:t>
            </a:r>
            <a:r>
              <a:rPr lang="en-US" i="1" dirty="0" err="1" smtClean="0"/>
              <a:t>calco.cplx</a:t>
            </a:r>
            <a:r>
              <a:rPr lang="en-US" dirty="0" smtClean="0"/>
              <a:t> in (ICUs)</a:t>
            </a:r>
            <a:endParaRPr lang="en-GB" dirty="0"/>
          </a:p>
        </p:txBody>
      </p:sp>
      <p:sp>
        <p:nvSpPr>
          <p:cNvPr id="9" name="Rectangle 8"/>
          <p:cNvSpPr/>
          <p:nvPr/>
        </p:nvSpPr>
        <p:spPr>
          <a:xfrm>
            <a:off x="28671027" y="5678905"/>
            <a:ext cx="13824510" cy="26084463"/>
          </a:xfrm>
          <a:prstGeom prst="rect">
            <a:avLst/>
          </a:prstGeom>
          <a:solidFill>
            <a:schemeClr val="accent6">
              <a:lumMod val="20000"/>
              <a:lumOff val="80000"/>
            </a:schemeClr>
          </a:solidFill>
          <a:ln w="1809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rtlCol="0" anchor="ctr"/>
          <a:lstStyle/>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smtClean="0"/>
          </a:p>
          <a:p>
            <a:pPr algn="ctr"/>
            <a:endParaRPr lang="en-GB" sz="3800" dirty="0">
              <a:solidFill>
                <a:schemeClr val="tx1"/>
              </a:solidFill>
            </a:endParaRPr>
          </a:p>
        </p:txBody>
      </p:sp>
      <p:sp>
        <p:nvSpPr>
          <p:cNvPr id="10" name="Rectangle 9"/>
          <p:cNvSpPr/>
          <p:nvPr/>
        </p:nvSpPr>
        <p:spPr>
          <a:xfrm>
            <a:off x="794367" y="5872820"/>
            <a:ext cx="12428149" cy="1179220"/>
          </a:xfrm>
          <a:prstGeom prst="rect">
            <a:avLst/>
          </a:prstGeom>
        </p:spPr>
        <p:style>
          <a:lnRef idx="1">
            <a:schemeClr val="accent1"/>
          </a:lnRef>
          <a:fillRef idx="2">
            <a:schemeClr val="accent1"/>
          </a:fillRef>
          <a:effectRef idx="1">
            <a:schemeClr val="accent1"/>
          </a:effectRef>
          <a:fontRef idx="minor">
            <a:schemeClr val="dk1"/>
          </a:fontRef>
        </p:style>
        <p:txBody>
          <a:bodyPr lIns="91395" tIns="45697" rIns="91395" bIns="45697" rtlCol="0" anchor="ctr"/>
          <a:lstStyle/>
          <a:p>
            <a:pPr algn="ctr"/>
            <a:r>
              <a:rPr lang="en-GB" sz="5400" b="1" dirty="0" smtClean="0">
                <a:effectLst>
                  <a:outerShdw blurRad="50800" dist="38100" dir="10800000" algn="r" rotWithShape="0">
                    <a:prstClr val="black">
                      <a:alpha val="40000"/>
                    </a:prstClr>
                  </a:outerShdw>
                </a:effectLst>
                <a:latin typeface="Times New Roman" panose="02020603050405020304" pitchFamily="18" charset="0"/>
                <a:cs typeface="Times New Roman" panose="02020603050405020304" pitchFamily="18" charset="0"/>
              </a:rPr>
              <a:t>Introduction</a:t>
            </a:r>
            <a:r>
              <a:rPr lang="en-GB" sz="3800" b="1" dirty="0" smtClean="0">
                <a:latin typeface="Times New Roman" panose="02020603050405020304" pitchFamily="18" charset="0"/>
                <a:cs typeface="Times New Roman" panose="02020603050405020304" pitchFamily="18" charset="0"/>
              </a:rPr>
              <a:t>.</a:t>
            </a:r>
            <a:endParaRPr lang="en-GB" sz="3800" b="1" dirty="0">
              <a:latin typeface="Times New Roman" panose="02020603050405020304" pitchFamily="18" charset="0"/>
              <a:cs typeface="Times New Roman" panose="02020603050405020304" pitchFamily="18" charset="0"/>
            </a:endParaRPr>
          </a:p>
        </p:txBody>
      </p:sp>
      <p:sp>
        <p:nvSpPr>
          <p:cNvPr id="12" name="Rectangle 11"/>
          <p:cNvSpPr/>
          <p:nvPr/>
        </p:nvSpPr>
        <p:spPr>
          <a:xfrm>
            <a:off x="721896" y="18049412"/>
            <a:ext cx="12512840" cy="1201113"/>
          </a:xfrm>
          <a:prstGeom prst="rect">
            <a:avLst/>
          </a:prstGeom>
        </p:spPr>
        <p:style>
          <a:lnRef idx="1">
            <a:schemeClr val="accent1"/>
          </a:lnRef>
          <a:fillRef idx="2">
            <a:schemeClr val="accent1"/>
          </a:fillRef>
          <a:effectRef idx="1">
            <a:schemeClr val="accent1"/>
          </a:effectRef>
          <a:fontRef idx="minor">
            <a:schemeClr val="dk1"/>
          </a:fontRef>
        </p:style>
        <p:txBody>
          <a:bodyPr lIns="91395" tIns="45697" rIns="91395" bIns="45697" rtlCol="0" anchor="ctr"/>
          <a:lstStyle/>
          <a:p>
            <a:pPr algn="ctr"/>
            <a:endParaRPr lang="en-US" sz="5200" b="1" dirty="0" smtClean="0">
              <a:effectLst>
                <a:glow rad="63500">
                  <a:schemeClr val="accent4">
                    <a:satMod val="175000"/>
                    <a:alpha val="40000"/>
                  </a:schemeClr>
                </a:glow>
              </a:effectLst>
            </a:endParaRPr>
          </a:p>
          <a:p>
            <a:pPr algn="ctr"/>
            <a:r>
              <a:rPr lang="en-US" sz="5200" b="1" dirty="0" smtClean="0">
                <a:effectLst>
                  <a:glow rad="63500">
                    <a:schemeClr val="accent4">
                      <a:satMod val="175000"/>
                      <a:alpha val="40000"/>
                    </a:schemeClr>
                  </a:glow>
                </a:effectLst>
              </a:rPr>
              <a:t>Aims of the study</a:t>
            </a:r>
          </a:p>
          <a:p>
            <a:pPr algn="ctr"/>
            <a:endParaRPr lang="en-GB" sz="3800" b="1" dirty="0">
              <a:latin typeface="Times New Roman" panose="02020603050405020304" pitchFamily="18" charset="0"/>
              <a:cs typeface="Times New Roman" panose="02020603050405020304" pitchFamily="18" charset="0"/>
            </a:endParaRPr>
          </a:p>
        </p:txBody>
      </p:sp>
      <p:sp>
        <p:nvSpPr>
          <p:cNvPr id="16" name="Rectangle 15"/>
          <p:cNvSpPr/>
          <p:nvPr/>
        </p:nvSpPr>
        <p:spPr>
          <a:xfrm>
            <a:off x="13992733" y="23731084"/>
            <a:ext cx="14016783" cy="1535231"/>
          </a:xfrm>
          <a:prstGeom prst="rect">
            <a:avLst/>
          </a:prstGeom>
        </p:spPr>
        <p:style>
          <a:lnRef idx="1">
            <a:schemeClr val="accent1"/>
          </a:lnRef>
          <a:fillRef idx="2">
            <a:schemeClr val="accent1"/>
          </a:fillRef>
          <a:effectRef idx="1">
            <a:schemeClr val="accent1"/>
          </a:effectRef>
          <a:fontRef idx="minor">
            <a:schemeClr val="dk1"/>
          </a:fontRef>
        </p:style>
        <p:txBody>
          <a:bodyPr lIns="91395" tIns="45697" rIns="91395" bIns="45697" rtlCol="0" anchor="ctr"/>
          <a:lstStyle/>
          <a:p>
            <a:pPr algn="ctr"/>
            <a:r>
              <a:rPr lang="en-US" sz="4800" b="1" dirty="0" smtClean="0">
                <a:solidFill>
                  <a:schemeClr val="tx1"/>
                </a:solidFill>
                <a:effectLst>
                  <a:glow rad="63500">
                    <a:schemeClr val="accent4">
                      <a:satMod val="175000"/>
                      <a:alpha val="40000"/>
                    </a:schemeClr>
                  </a:glow>
                </a:effectLst>
              </a:rPr>
              <a:t>Resistance to antimicrobial. </a:t>
            </a:r>
            <a:endParaRPr lang="en-GB" sz="4800" b="1" dirty="0">
              <a:solidFill>
                <a:schemeClr val="tx1"/>
              </a:solidFill>
              <a:effectLst>
                <a:glow rad="63500">
                  <a:schemeClr val="accent4">
                    <a:satMod val="175000"/>
                    <a:alpha val="40000"/>
                  </a:schemeClr>
                </a:glow>
              </a:effectLst>
              <a:latin typeface="Times New Roman" panose="02020603050405020304" pitchFamily="18" charset="0"/>
              <a:cs typeface="Times New Roman" panose="02020603050405020304" pitchFamily="18" charset="0"/>
            </a:endParaRPr>
          </a:p>
        </p:txBody>
      </p:sp>
      <p:sp>
        <p:nvSpPr>
          <p:cNvPr id="17" name="Rectangle 16"/>
          <p:cNvSpPr/>
          <p:nvPr/>
        </p:nvSpPr>
        <p:spPr>
          <a:xfrm>
            <a:off x="28823289" y="9892145"/>
            <a:ext cx="13674436" cy="1465666"/>
          </a:xfrm>
          <a:prstGeom prst="rect">
            <a:avLst/>
          </a:prstGeom>
        </p:spPr>
        <p:style>
          <a:lnRef idx="1">
            <a:schemeClr val="accent1"/>
          </a:lnRef>
          <a:fillRef idx="2">
            <a:schemeClr val="accent1"/>
          </a:fillRef>
          <a:effectRef idx="1">
            <a:schemeClr val="accent1"/>
          </a:effectRef>
          <a:fontRef idx="minor">
            <a:schemeClr val="dk1"/>
          </a:fontRef>
        </p:style>
        <p:txBody>
          <a:bodyPr lIns="91395" tIns="45697" rIns="91395" bIns="45697" rtlCol="0" anchor="ctr"/>
          <a:lstStyle/>
          <a:p>
            <a:pPr algn="ctr"/>
            <a:endParaRPr lang="en-US" sz="5200" b="1" dirty="0" smtClean="0">
              <a:solidFill>
                <a:schemeClr val="tx1"/>
              </a:solidFill>
              <a:cs typeface="+mj-cs"/>
            </a:endParaRPr>
          </a:p>
          <a:p>
            <a:pPr algn="ctr"/>
            <a:r>
              <a:rPr lang="en-US" sz="6100" b="1" dirty="0" smtClean="0">
                <a:solidFill>
                  <a:schemeClr val="tx1"/>
                </a:solidFill>
                <a:effectLst>
                  <a:glow rad="63500">
                    <a:schemeClr val="accent4">
                      <a:satMod val="175000"/>
                      <a:alpha val="40000"/>
                    </a:schemeClr>
                  </a:glow>
                </a:effectLst>
                <a:cs typeface="+mj-cs"/>
              </a:rPr>
              <a:t>Discussion</a:t>
            </a:r>
            <a:endParaRPr lang="en-US" sz="3800" b="1" dirty="0" smtClean="0">
              <a:solidFill>
                <a:schemeClr val="tx1"/>
              </a:solidFill>
              <a:effectLst>
                <a:glow rad="63500">
                  <a:schemeClr val="accent4">
                    <a:satMod val="175000"/>
                    <a:alpha val="40000"/>
                  </a:schemeClr>
                </a:glow>
              </a:effectLst>
              <a:cs typeface="+mj-cs"/>
            </a:endParaRPr>
          </a:p>
          <a:p>
            <a:pPr algn="ctr"/>
            <a:r>
              <a:rPr lang="en-GB" sz="3800" b="1" dirty="0" smtClean="0">
                <a:latin typeface="Times New Roman" panose="02020603050405020304" pitchFamily="18" charset="0"/>
                <a:cs typeface="Times New Roman" panose="02020603050405020304" pitchFamily="18" charset="0"/>
              </a:rPr>
              <a:t>.</a:t>
            </a:r>
            <a:endParaRPr lang="en-GB" sz="3800" b="1" dirty="0">
              <a:latin typeface="Times New Roman" panose="02020603050405020304" pitchFamily="18" charset="0"/>
              <a:cs typeface="Times New Roman" panose="02020603050405020304" pitchFamily="18" charset="0"/>
            </a:endParaRPr>
          </a:p>
        </p:txBody>
      </p:sp>
      <p:pic>
        <p:nvPicPr>
          <p:cNvPr id="19" name="Picture 1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35863426" y="899477"/>
            <a:ext cx="5063858" cy="3202262"/>
          </a:xfrm>
          <a:prstGeom prst="rect">
            <a:avLst/>
          </a:prstGeom>
        </p:spPr>
      </p:pic>
      <p:pic>
        <p:nvPicPr>
          <p:cNvPr id="20" name="Picture 19"/>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1330241" y="569997"/>
            <a:ext cx="6016498" cy="3437150"/>
          </a:xfrm>
          <a:prstGeom prst="rect">
            <a:avLst/>
          </a:prstGeom>
        </p:spPr>
      </p:pic>
      <p:sp>
        <p:nvSpPr>
          <p:cNvPr id="21" name="TextBox 20"/>
          <p:cNvSpPr txBox="1"/>
          <p:nvPr/>
        </p:nvSpPr>
        <p:spPr>
          <a:xfrm>
            <a:off x="8113128" y="548650"/>
            <a:ext cx="27572652" cy="4678157"/>
          </a:xfrm>
          <a:prstGeom prst="rect">
            <a:avLst/>
          </a:prstGeom>
          <a:noFill/>
        </p:spPr>
        <p:txBody>
          <a:bodyPr wrap="square" lIns="91395" tIns="45697" rIns="91395" bIns="45697" rtlCol="0">
            <a:spAutoFit/>
          </a:bodyPr>
          <a:lstStyle/>
          <a:p>
            <a:pPr algn="ctr"/>
            <a:r>
              <a:rPr lang="en-US" sz="7100" dirty="0" smtClean="0">
                <a:latin typeface="Times New Roman" panose="02020603050405020304" pitchFamily="18" charset="0"/>
                <a:cs typeface="Times New Roman" panose="02020603050405020304" pitchFamily="18" charset="0"/>
              </a:rPr>
              <a:t>Multidrug Resistant </a:t>
            </a:r>
            <a:r>
              <a:rPr lang="en-US" sz="7100" dirty="0" err="1" smtClean="0">
                <a:latin typeface="Times New Roman" panose="02020603050405020304" pitchFamily="18" charset="0"/>
                <a:cs typeface="Times New Roman" panose="02020603050405020304" pitchFamily="18" charset="0"/>
              </a:rPr>
              <a:t>Acinetobacter</a:t>
            </a:r>
            <a:r>
              <a:rPr lang="en-US" sz="7100" dirty="0" smtClean="0">
                <a:latin typeface="Times New Roman" panose="02020603050405020304" pitchFamily="18" charset="0"/>
                <a:cs typeface="Times New Roman" panose="02020603050405020304" pitchFamily="18" charset="0"/>
              </a:rPr>
              <a:t> </a:t>
            </a:r>
            <a:r>
              <a:rPr lang="en-US" sz="7100" dirty="0" err="1" smtClean="0">
                <a:latin typeface="Times New Roman" panose="02020603050405020304" pitchFamily="18" charset="0"/>
                <a:cs typeface="Times New Roman" panose="02020603050405020304" pitchFamily="18" charset="0"/>
              </a:rPr>
              <a:t>Boumannii</a:t>
            </a:r>
            <a:r>
              <a:rPr lang="en-US" sz="7100" dirty="0" smtClean="0">
                <a:latin typeface="Times New Roman" panose="02020603050405020304" pitchFamily="18" charset="0"/>
                <a:cs typeface="Times New Roman" panose="02020603050405020304" pitchFamily="18" charset="0"/>
              </a:rPr>
              <a:t> In ICU Among Different Hospitals In Benghazi</a:t>
            </a:r>
            <a:endParaRPr lang="en-GB" sz="7100" dirty="0" smtClean="0">
              <a:latin typeface="Times New Roman" panose="02020603050405020304" pitchFamily="18" charset="0"/>
              <a:cs typeface="Times New Roman" panose="02020603050405020304" pitchFamily="18" charset="0"/>
            </a:endParaRPr>
          </a:p>
          <a:p>
            <a:pPr algn="ctr"/>
            <a:r>
              <a:rPr lang="en-GB" sz="4700" dirty="0" smtClean="0">
                <a:latin typeface="Times New Roman" panose="02020603050405020304" pitchFamily="18" charset="0"/>
                <a:cs typeface="Times New Roman" panose="02020603050405020304" pitchFamily="18" charset="0"/>
              </a:rPr>
              <a:t>Aisha </a:t>
            </a:r>
            <a:r>
              <a:rPr lang="en-GB" sz="4700" dirty="0" err="1" smtClean="0">
                <a:latin typeface="Times New Roman" panose="02020603050405020304" pitchFamily="18" charset="0"/>
                <a:cs typeface="Times New Roman" panose="02020603050405020304" pitchFamily="18" charset="0"/>
              </a:rPr>
              <a:t>hassan</a:t>
            </a:r>
            <a:r>
              <a:rPr lang="en-GB" sz="4700" dirty="0" smtClean="0">
                <a:latin typeface="Times New Roman" panose="02020603050405020304" pitchFamily="18" charset="0"/>
                <a:cs typeface="Times New Roman" panose="02020603050405020304" pitchFamily="18" charset="0"/>
              </a:rPr>
              <a:t> </a:t>
            </a:r>
            <a:r>
              <a:rPr lang="en-GB" sz="4700" dirty="0" err="1" smtClean="0">
                <a:latin typeface="Times New Roman" panose="02020603050405020304" pitchFamily="18" charset="0"/>
                <a:cs typeface="Times New Roman" panose="02020603050405020304" pitchFamily="18" charset="0"/>
              </a:rPr>
              <a:t>Elfeituri</a:t>
            </a:r>
            <a:r>
              <a:rPr lang="en-GB" sz="4700" dirty="0" smtClean="0">
                <a:latin typeface="Times New Roman" panose="02020603050405020304" pitchFamily="18" charset="0"/>
                <a:cs typeface="Times New Roman" panose="02020603050405020304" pitchFamily="18" charset="0"/>
              </a:rPr>
              <a:t>, 3</a:t>
            </a:r>
            <a:r>
              <a:rPr lang="en-GB" sz="4700" baseline="30000" dirty="0">
                <a:latin typeface="Times New Roman" panose="02020603050405020304" pitchFamily="18" charset="0"/>
                <a:cs typeface="Times New Roman" panose="02020603050405020304" pitchFamily="18" charset="0"/>
              </a:rPr>
              <a:t>r</a:t>
            </a:r>
            <a:r>
              <a:rPr lang="en-GB" sz="4700" baseline="30000" dirty="0" smtClean="0">
                <a:latin typeface="Times New Roman" panose="02020603050405020304" pitchFamily="18" charset="0"/>
                <a:cs typeface="Times New Roman" panose="02020603050405020304" pitchFamily="18" charset="0"/>
              </a:rPr>
              <a:t>d</a:t>
            </a:r>
            <a:r>
              <a:rPr lang="en-GB" sz="4700" dirty="0" smtClean="0">
                <a:latin typeface="Times New Roman" panose="02020603050405020304" pitchFamily="18" charset="0"/>
                <a:cs typeface="Times New Roman" panose="02020603050405020304" pitchFamily="18" charset="0"/>
              </a:rPr>
              <a:t> Year</a:t>
            </a:r>
            <a:r>
              <a:rPr lang="en-GB" sz="5200" dirty="0" smtClean="0">
                <a:latin typeface="Times New Roman" panose="02020603050405020304" pitchFamily="18" charset="0"/>
                <a:cs typeface="Times New Roman" panose="02020603050405020304" pitchFamily="18" charset="0"/>
              </a:rPr>
              <a:t> </a:t>
            </a:r>
          </a:p>
          <a:p>
            <a:pPr algn="ctr"/>
            <a:r>
              <a:rPr lang="en-GB" sz="5200" dirty="0" smtClean="0">
                <a:latin typeface="Times New Roman" panose="02020603050405020304" pitchFamily="18" charset="0"/>
                <a:cs typeface="Times New Roman" panose="02020603050405020304" pitchFamily="18" charset="0"/>
              </a:rPr>
              <a:t>Faculty of Basic Medical Science</a:t>
            </a:r>
          </a:p>
          <a:p>
            <a:pPr algn="ctr"/>
            <a:r>
              <a:rPr lang="en-GB" sz="5200" dirty="0" smtClean="0">
                <a:latin typeface="Times New Roman" panose="02020603050405020304" pitchFamily="18" charset="0"/>
                <a:cs typeface="Times New Roman" panose="02020603050405020304" pitchFamily="18" charset="0"/>
              </a:rPr>
              <a:t>Libyan International Medical University </a:t>
            </a:r>
            <a:endParaRPr lang="en-GB" sz="5200" dirty="0">
              <a:latin typeface="Times New Roman" panose="02020603050405020304" pitchFamily="18" charset="0"/>
              <a:cs typeface="Times New Roman" panose="02020603050405020304" pitchFamily="18" charset="0"/>
            </a:endParaRPr>
          </a:p>
        </p:txBody>
      </p:sp>
      <p:sp>
        <p:nvSpPr>
          <p:cNvPr id="3" name="مربع نص 2"/>
          <p:cNvSpPr txBox="1"/>
          <p:nvPr/>
        </p:nvSpPr>
        <p:spPr>
          <a:xfrm>
            <a:off x="673769" y="7315201"/>
            <a:ext cx="12512842" cy="6524817"/>
          </a:xfrm>
          <a:prstGeom prst="rect">
            <a:avLst/>
          </a:prstGeom>
          <a:ln/>
        </p:spPr>
        <p:style>
          <a:lnRef idx="1">
            <a:schemeClr val="accent5"/>
          </a:lnRef>
          <a:fillRef idx="2">
            <a:schemeClr val="accent5"/>
          </a:fillRef>
          <a:effectRef idx="1">
            <a:schemeClr val="accent5"/>
          </a:effectRef>
          <a:fontRef idx="minor">
            <a:schemeClr val="dk1"/>
          </a:fontRef>
        </p:style>
        <p:txBody>
          <a:bodyPr wrap="square" lIns="91395" tIns="45697" rIns="91395" bIns="45697" rtlCol="0">
            <a:spAutoFit/>
          </a:bodyPr>
          <a:lstStyle/>
          <a:p>
            <a:r>
              <a:rPr lang="en-US" sz="3800" i="1" dirty="0" err="1" smtClean="0"/>
              <a:t>Acinetobacter</a:t>
            </a:r>
            <a:r>
              <a:rPr lang="en-US" sz="3800" i="1" dirty="0" smtClean="0"/>
              <a:t> </a:t>
            </a:r>
            <a:r>
              <a:rPr lang="en-US" sz="3800" i="1" dirty="0" err="1" smtClean="0"/>
              <a:t>baumannii</a:t>
            </a:r>
            <a:r>
              <a:rPr lang="en-US" sz="3800" i="1" dirty="0" smtClean="0"/>
              <a:t> </a:t>
            </a:r>
            <a:r>
              <a:rPr lang="en-US" sz="3800" dirty="0" smtClean="0"/>
              <a:t>is a pathogenic species of bacteria whose spread has     recently gained worldwide attention, most notably after outbreaks in United States military hospitals in Iraq and Afghanistan. The alarming rate by which </a:t>
            </a:r>
            <a:r>
              <a:rPr lang="en-US" sz="3800" i="1" dirty="0" smtClean="0"/>
              <a:t>A. </a:t>
            </a:r>
            <a:r>
              <a:rPr lang="en-US" sz="3800" i="1" dirty="0" err="1" smtClean="0"/>
              <a:t>baumannii</a:t>
            </a:r>
            <a:r>
              <a:rPr lang="en-US" sz="3800" i="1" dirty="0" smtClean="0"/>
              <a:t> </a:t>
            </a:r>
            <a:r>
              <a:rPr lang="en-US" sz="3800" dirty="0" smtClean="0"/>
              <a:t>has attained resistance to most classes of known antibiotics poses a great threat to most infection. </a:t>
            </a:r>
            <a:r>
              <a:rPr lang="en-US" sz="3800" i="1" dirty="0" smtClean="0"/>
              <a:t>A. </a:t>
            </a:r>
            <a:r>
              <a:rPr lang="en-US" sz="3800" i="1" dirty="0" err="1" smtClean="0"/>
              <a:t>baumannii</a:t>
            </a:r>
            <a:r>
              <a:rPr lang="en-US" sz="3800" i="1" dirty="0" smtClean="0"/>
              <a:t> </a:t>
            </a:r>
            <a:r>
              <a:rPr lang="en-US" sz="3800" dirty="0" smtClean="0"/>
              <a:t>can rapidly modify </a:t>
            </a:r>
            <a:r>
              <a:rPr lang="en-US" sz="3800" dirty="0" err="1" smtClean="0"/>
              <a:t>transmembrane</a:t>
            </a:r>
            <a:r>
              <a:rPr lang="en-US" sz="3800" dirty="0" smtClean="0"/>
              <a:t> proteins and efflux pumps to prevent current antibiotics from penetrating its inner membrane and executing their mechanism of   action </a:t>
            </a:r>
          </a:p>
          <a:p>
            <a:r>
              <a:rPr lang="en-US" sz="3800" dirty="0" smtClean="0"/>
              <a:t>(</a:t>
            </a:r>
            <a:r>
              <a:rPr lang="en-US" sz="3800" i="1" dirty="0" smtClean="0"/>
              <a:t>S</a:t>
            </a:r>
            <a:r>
              <a:rPr lang="en-US" sz="3800" dirty="0" smtClean="0"/>
              <a:t>mith</a:t>
            </a:r>
            <a:r>
              <a:rPr lang="en-US" sz="3800" i="1" dirty="0" smtClean="0"/>
              <a:t>.et al</a:t>
            </a:r>
            <a:r>
              <a:rPr lang="en-US" sz="3800" dirty="0" smtClean="0"/>
              <a:t>;2007) . </a:t>
            </a:r>
            <a:endParaRPr lang="en-US" sz="3800" dirty="0"/>
          </a:p>
        </p:txBody>
      </p:sp>
      <p:sp>
        <p:nvSpPr>
          <p:cNvPr id="23" name="مربع نص 22"/>
          <p:cNvSpPr txBox="1"/>
          <p:nvPr/>
        </p:nvSpPr>
        <p:spPr>
          <a:xfrm>
            <a:off x="788276" y="19653435"/>
            <a:ext cx="12590840" cy="4770490"/>
          </a:xfrm>
          <a:prstGeom prst="rect">
            <a:avLst/>
          </a:prstGeom>
        </p:spPr>
        <p:style>
          <a:lnRef idx="1">
            <a:schemeClr val="accent4"/>
          </a:lnRef>
          <a:fillRef idx="2">
            <a:schemeClr val="accent4"/>
          </a:fillRef>
          <a:effectRef idx="1">
            <a:schemeClr val="accent4"/>
          </a:effectRef>
          <a:fontRef idx="minor">
            <a:schemeClr val="dk1"/>
          </a:fontRef>
        </p:style>
        <p:txBody>
          <a:bodyPr wrap="square" lIns="91395" tIns="45697" rIns="91395" bIns="45697" rtlCol="0">
            <a:spAutoFit/>
          </a:bodyPr>
          <a:lstStyle/>
          <a:p>
            <a:pPr lvl="0"/>
            <a:r>
              <a:rPr lang="en-US" sz="3800" dirty="0" smtClean="0"/>
              <a:t>1-To study the rate of contamination with </a:t>
            </a:r>
            <a:r>
              <a:rPr lang="en-US" sz="3800" i="1" dirty="0" err="1" smtClean="0"/>
              <a:t>Acinetobacter</a:t>
            </a:r>
            <a:r>
              <a:rPr lang="en-US" sz="3800" i="1" dirty="0" smtClean="0"/>
              <a:t> </a:t>
            </a:r>
            <a:r>
              <a:rPr lang="en-US" sz="3800" i="1" dirty="0" err="1" smtClean="0"/>
              <a:t>boamannii</a:t>
            </a:r>
            <a:r>
              <a:rPr lang="en-US" sz="3800" i="1" dirty="0" smtClean="0"/>
              <a:t>  </a:t>
            </a:r>
            <a:r>
              <a:rPr lang="en-US" sz="3800" dirty="0" smtClean="0"/>
              <a:t>in ICUs for major </a:t>
            </a:r>
            <a:r>
              <a:rPr lang="en-US" sz="3800" dirty="0" err="1" smtClean="0"/>
              <a:t>Banghazi</a:t>
            </a:r>
            <a:r>
              <a:rPr lang="en-US" sz="3800" dirty="0" smtClean="0"/>
              <a:t> hospitals.</a:t>
            </a:r>
          </a:p>
          <a:p>
            <a:pPr lvl="0"/>
            <a:r>
              <a:rPr lang="en-US" sz="3800" dirty="0" smtClean="0"/>
              <a:t>2-Detect the prevalence of </a:t>
            </a:r>
            <a:r>
              <a:rPr lang="en-US" sz="3800" i="1" dirty="0" err="1" smtClean="0"/>
              <a:t>Acinetobacter</a:t>
            </a:r>
            <a:r>
              <a:rPr lang="en-US" sz="3800" i="1" dirty="0" smtClean="0"/>
              <a:t> </a:t>
            </a:r>
            <a:r>
              <a:rPr lang="en-US" sz="3800" i="1" dirty="0" err="1" smtClean="0"/>
              <a:t>boamannii</a:t>
            </a:r>
            <a:r>
              <a:rPr lang="en-US" sz="3800" dirty="0" smtClean="0"/>
              <a:t> in different hospitals in    Benghazi area.</a:t>
            </a:r>
          </a:p>
          <a:p>
            <a:pPr lvl="0"/>
            <a:r>
              <a:rPr lang="en-US" sz="3800" dirty="0" smtClean="0"/>
              <a:t>3-To study the sensitivity test by antibiotic available in the </a:t>
            </a:r>
            <a:r>
              <a:rPr lang="en-US" sz="3800" dirty="0" err="1" smtClean="0"/>
              <a:t>libyan</a:t>
            </a:r>
            <a:r>
              <a:rPr lang="en-US" sz="3800" dirty="0" smtClean="0"/>
              <a:t> hospital.</a:t>
            </a:r>
          </a:p>
          <a:p>
            <a:pPr lvl="0"/>
            <a:r>
              <a:rPr lang="en-US" sz="3800" dirty="0" smtClean="0"/>
              <a:t>4-Provide such information for our clinicians.</a:t>
            </a:r>
          </a:p>
          <a:p>
            <a:endParaRPr lang="en-US" sz="3800" dirty="0">
              <a:latin typeface="Times New Roman" panose="02020603050405020304" pitchFamily="18" charset="0"/>
              <a:cs typeface="Times New Roman" panose="02020603050405020304" pitchFamily="18" charset="0"/>
            </a:endParaRPr>
          </a:p>
        </p:txBody>
      </p:sp>
      <p:sp>
        <p:nvSpPr>
          <p:cNvPr id="24" name="مربع نص 23"/>
          <p:cNvSpPr txBox="1"/>
          <p:nvPr/>
        </p:nvSpPr>
        <p:spPr>
          <a:xfrm>
            <a:off x="15708475" y="7895845"/>
            <a:ext cx="11046143" cy="673913"/>
          </a:xfrm>
          <a:prstGeom prst="rect">
            <a:avLst/>
          </a:prstGeom>
          <a:noFill/>
        </p:spPr>
        <p:txBody>
          <a:bodyPr wrap="square" lIns="91395" tIns="45697" rIns="91395" bIns="45697" rtlCol="0">
            <a:spAutoFit/>
          </a:bodyPr>
          <a:lstStyle/>
          <a:p>
            <a:endParaRPr lang="en-US" sz="3800" dirty="0">
              <a:latin typeface="Times New Roman" panose="02020603050405020304" pitchFamily="18" charset="0"/>
              <a:cs typeface="Times New Roman" panose="02020603050405020304" pitchFamily="18" charset="0"/>
            </a:endParaRPr>
          </a:p>
        </p:txBody>
      </p:sp>
      <p:sp>
        <p:nvSpPr>
          <p:cNvPr id="25" name="Rectangle 14"/>
          <p:cNvSpPr/>
          <p:nvPr/>
        </p:nvSpPr>
        <p:spPr>
          <a:xfrm>
            <a:off x="673768" y="24592548"/>
            <a:ext cx="12609095" cy="1318492"/>
          </a:xfrm>
          <a:prstGeom prst="rect">
            <a:avLst/>
          </a:prstGeom>
        </p:spPr>
        <p:style>
          <a:lnRef idx="1">
            <a:schemeClr val="accent1"/>
          </a:lnRef>
          <a:fillRef idx="2">
            <a:schemeClr val="accent1"/>
          </a:fillRef>
          <a:effectRef idx="1">
            <a:schemeClr val="accent1"/>
          </a:effectRef>
          <a:fontRef idx="minor">
            <a:schemeClr val="dk1"/>
          </a:fontRef>
        </p:style>
        <p:txBody>
          <a:bodyPr lIns="91395" tIns="45697" rIns="91395" bIns="45697" rtlCol="0" anchor="ctr"/>
          <a:lstStyle/>
          <a:p>
            <a:pPr algn="ctr"/>
            <a:r>
              <a:rPr lang="en-US" sz="5200" b="1" dirty="0" smtClean="0">
                <a:effectLst>
                  <a:glow rad="63500">
                    <a:schemeClr val="accent4">
                      <a:satMod val="175000"/>
                      <a:alpha val="40000"/>
                    </a:schemeClr>
                  </a:glow>
                </a:effectLst>
              </a:rPr>
              <a:t>Results</a:t>
            </a:r>
            <a:endParaRPr lang="en-US" sz="3800" dirty="0" smtClean="0">
              <a:effectLst>
                <a:glow rad="63500">
                  <a:schemeClr val="accent4">
                    <a:satMod val="175000"/>
                    <a:alpha val="40000"/>
                  </a:schemeClr>
                </a:glow>
              </a:effectLst>
            </a:endParaRPr>
          </a:p>
        </p:txBody>
      </p:sp>
      <p:sp>
        <p:nvSpPr>
          <p:cNvPr id="27" name="مربع نص 26"/>
          <p:cNvSpPr txBox="1"/>
          <p:nvPr/>
        </p:nvSpPr>
        <p:spPr>
          <a:xfrm>
            <a:off x="28731411" y="5748908"/>
            <a:ext cx="13619747" cy="4339603"/>
          </a:xfrm>
          <a:prstGeom prst="rect">
            <a:avLst/>
          </a:prstGeom>
          <a:ln/>
        </p:spPr>
        <p:style>
          <a:lnRef idx="1">
            <a:schemeClr val="accent4"/>
          </a:lnRef>
          <a:fillRef idx="2">
            <a:schemeClr val="accent4"/>
          </a:fillRef>
          <a:effectRef idx="1">
            <a:schemeClr val="accent4"/>
          </a:effectRef>
          <a:fontRef idx="minor">
            <a:schemeClr val="dk1"/>
          </a:fontRef>
        </p:style>
        <p:txBody>
          <a:bodyPr wrap="square" lIns="91395" tIns="45697" rIns="91395" bIns="45697" rtlCol="0">
            <a:spAutoFit/>
          </a:bodyPr>
          <a:lstStyle/>
          <a:p>
            <a:endParaRPr lang="en-US" sz="3800" i="1" dirty="0" smtClean="0"/>
          </a:p>
          <a:p>
            <a:pPr algn="just"/>
            <a:r>
              <a:rPr lang="en-US" sz="3800" i="1" dirty="0" smtClean="0"/>
              <a:t>  </a:t>
            </a:r>
            <a:r>
              <a:rPr lang="en-US" sz="3800" i="1" dirty="0" err="1" smtClean="0"/>
              <a:t>Acinetobacter</a:t>
            </a:r>
            <a:r>
              <a:rPr lang="en-US" sz="3800" i="1" dirty="0" smtClean="0"/>
              <a:t> </a:t>
            </a:r>
            <a:r>
              <a:rPr lang="en-US" sz="3800" i="1" dirty="0" err="1" smtClean="0"/>
              <a:t>baumannii</a:t>
            </a:r>
            <a:r>
              <a:rPr lang="en-US" sz="3800" i="1" dirty="0" smtClean="0"/>
              <a:t>  </a:t>
            </a:r>
            <a:r>
              <a:rPr lang="en-US" sz="3800" dirty="0" smtClean="0"/>
              <a:t>Showed highest reported rates of resistance were (100%) for</a:t>
            </a:r>
            <a:r>
              <a:rPr lang="en-US" sz="4000" dirty="0" smtClean="0"/>
              <a:t> </a:t>
            </a:r>
            <a:r>
              <a:rPr lang="en-US" sz="4000" dirty="0" err="1" smtClean="0"/>
              <a:t>Amikacin</a:t>
            </a:r>
            <a:r>
              <a:rPr lang="en-US" sz="4000" dirty="0" smtClean="0"/>
              <a:t>, </a:t>
            </a:r>
            <a:r>
              <a:rPr lang="en-US" sz="4000" dirty="0" err="1" smtClean="0"/>
              <a:t>Gentamicin</a:t>
            </a:r>
            <a:r>
              <a:rPr lang="en-US" sz="4000" dirty="0" smtClean="0"/>
              <a:t>, </a:t>
            </a:r>
            <a:r>
              <a:rPr lang="en-US" sz="4000" dirty="0" err="1" smtClean="0"/>
              <a:t>Ertapenem</a:t>
            </a:r>
            <a:r>
              <a:rPr lang="en-US" sz="4000" dirty="0" smtClean="0"/>
              <a:t> , </a:t>
            </a:r>
            <a:r>
              <a:rPr lang="en-US" sz="4000" dirty="0" err="1" smtClean="0"/>
              <a:t>Imipenem</a:t>
            </a:r>
            <a:r>
              <a:rPr lang="en-US" sz="4000" dirty="0" smtClean="0"/>
              <a:t> ,</a:t>
            </a:r>
            <a:r>
              <a:rPr lang="en-US" sz="4000" dirty="0" err="1" smtClean="0"/>
              <a:t>Meropem</a:t>
            </a:r>
            <a:r>
              <a:rPr lang="en-US" sz="4000" dirty="0" smtClean="0"/>
              <a:t> ,</a:t>
            </a:r>
            <a:r>
              <a:rPr lang="en-US" sz="4000" dirty="0" err="1" smtClean="0"/>
              <a:t>Cephalothin</a:t>
            </a:r>
            <a:r>
              <a:rPr lang="en-US" sz="4000" dirty="0" smtClean="0"/>
              <a:t>, </a:t>
            </a:r>
            <a:r>
              <a:rPr lang="en-US" sz="4000" dirty="0" err="1" smtClean="0"/>
              <a:t>Cefur-oxime</a:t>
            </a:r>
            <a:r>
              <a:rPr lang="en-US" sz="4000" dirty="0" smtClean="0"/>
              <a:t> ,</a:t>
            </a:r>
            <a:r>
              <a:rPr lang="en-US" sz="4000" dirty="0" err="1" smtClean="0"/>
              <a:t>Ceftazidime</a:t>
            </a:r>
            <a:r>
              <a:rPr lang="en-US" sz="4000" dirty="0" smtClean="0"/>
              <a:t>, </a:t>
            </a:r>
            <a:r>
              <a:rPr lang="en-US" sz="4000" dirty="0" err="1" smtClean="0"/>
              <a:t>Aztreonam</a:t>
            </a:r>
            <a:r>
              <a:rPr lang="en-US" sz="4000" dirty="0" smtClean="0"/>
              <a:t>, </a:t>
            </a:r>
            <a:r>
              <a:rPr lang="en-US" sz="4000" dirty="0" err="1" smtClean="0"/>
              <a:t>Amixicillin</a:t>
            </a:r>
            <a:r>
              <a:rPr lang="en-US" sz="4000" dirty="0" smtClean="0"/>
              <a:t> </a:t>
            </a:r>
            <a:r>
              <a:rPr lang="en-US" sz="4000" dirty="0" err="1" smtClean="0"/>
              <a:t>Clavulanate</a:t>
            </a:r>
            <a:r>
              <a:rPr lang="en-US" sz="4000" dirty="0" smtClean="0"/>
              <a:t>, </a:t>
            </a:r>
            <a:r>
              <a:rPr lang="en-US" sz="4000" dirty="0" err="1" smtClean="0"/>
              <a:t>Piperacillin,tazobactam,Nitrofurantoin,Ciprofloxacin,and</a:t>
            </a:r>
            <a:r>
              <a:rPr lang="en-US" sz="4000" dirty="0" smtClean="0"/>
              <a:t> </a:t>
            </a:r>
            <a:r>
              <a:rPr lang="en-US" sz="4000" dirty="0" err="1" smtClean="0"/>
              <a:t>Levofloxacin</a:t>
            </a:r>
            <a:r>
              <a:rPr lang="en-US" sz="4000" dirty="0" smtClean="0"/>
              <a:t>.</a:t>
            </a:r>
            <a:endParaRPr lang="en-US" sz="3800" dirty="0">
              <a:latin typeface="Times New Roman" panose="02020603050405020304" pitchFamily="18" charset="0"/>
              <a:cs typeface="Times New Roman" panose="02020603050405020304" pitchFamily="18" charset="0"/>
            </a:endParaRPr>
          </a:p>
        </p:txBody>
      </p:sp>
      <p:sp>
        <p:nvSpPr>
          <p:cNvPr id="30" name="مربع نص 29"/>
          <p:cNvSpPr txBox="1"/>
          <p:nvPr/>
        </p:nvSpPr>
        <p:spPr>
          <a:xfrm>
            <a:off x="30103429" y="17292792"/>
            <a:ext cx="11296303" cy="673913"/>
          </a:xfrm>
          <a:prstGeom prst="rect">
            <a:avLst/>
          </a:prstGeom>
          <a:noFill/>
        </p:spPr>
        <p:txBody>
          <a:bodyPr wrap="square" lIns="91395" tIns="45697" rIns="91395" bIns="45697" rtlCol="0">
            <a:spAutoFit/>
          </a:bodyPr>
          <a:lstStyle/>
          <a:p>
            <a:pPr marL="571207" indent="-571207">
              <a:buFont typeface="Arial" panose="020B0604020202020204" pitchFamily="34" charset="0"/>
              <a:buChar char="•"/>
            </a:pPr>
            <a:endParaRPr lang="en-US" sz="3800" dirty="0">
              <a:latin typeface="Times New Roman" panose="02020603050405020304" pitchFamily="18" charset="0"/>
              <a:cs typeface="Times New Roman" panose="02020603050405020304" pitchFamily="18" charset="0"/>
            </a:endParaRPr>
          </a:p>
        </p:txBody>
      </p:sp>
      <p:sp>
        <p:nvSpPr>
          <p:cNvPr id="35" name="مربع نص 34"/>
          <p:cNvSpPr txBox="1"/>
          <p:nvPr/>
        </p:nvSpPr>
        <p:spPr>
          <a:xfrm>
            <a:off x="30345601" y="26019104"/>
            <a:ext cx="10771795" cy="673913"/>
          </a:xfrm>
          <a:prstGeom prst="rect">
            <a:avLst/>
          </a:prstGeom>
          <a:noFill/>
        </p:spPr>
        <p:txBody>
          <a:bodyPr wrap="square" lIns="91395" tIns="45697" rIns="91395" bIns="45697" rtlCol="0">
            <a:spAutoFit/>
          </a:bodyPr>
          <a:lstStyle/>
          <a:p>
            <a:pPr marL="742572" indent="-742572">
              <a:buFont typeface="+mj-lt"/>
              <a:buAutoNum type="arabicPeriod"/>
            </a:pPr>
            <a:endParaRPr lang="en-US" sz="3800" dirty="0">
              <a:latin typeface="Times New Roman" panose="02020603050405020304" pitchFamily="18" charset="0"/>
              <a:cs typeface="Times New Roman" panose="02020603050405020304" pitchFamily="18" charset="0"/>
            </a:endParaRPr>
          </a:p>
        </p:txBody>
      </p:sp>
      <p:sp>
        <p:nvSpPr>
          <p:cNvPr id="36" name="Rectangle 16"/>
          <p:cNvSpPr/>
          <p:nvPr/>
        </p:nvSpPr>
        <p:spPr>
          <a:xfrm>
            <a:off x="28798618" y="19731789"/>
            <a:ext cx="13745045" cy="1299411"/>
          </a:xfrm>
          <a:prstGeom prst="rect">
            <a:avLst/>
          </a:prstGeom>
        </p:spPr>
        <p:style>
          <a:lnRef idx="1">
            <a:schemeClr val="accent1"/>
          </a:lnRef>
          <a:fillRef idx="2">
            <a:schemeClr val="accent1"/>
          </a:fillRef>
          <a:effectRef idx="1">
            <a:schemeClr val="accent1"/>
          </a:effectRef>
          <a:fontRef idx="minor">
            <a:schemeClr val="dk1"/>
          </a:fontRef>
        </p:style>
        <p:txBody>
          <a:bodyPr lIns="91395" tIns="45697" rIns="91395" bIns="45697" rtlCol="0" anchor="ctr"/>
          <a:lstStyle/>
          <a:p>
            <a:pPr algn="ctr"/>
            <a:r>
              <a:rPr lang="en-GB" sz="8800" b="1" dirty="0">
                <a:effectLst>
                  <a:glow rad="63500">
                    <a:schemeClr val="accent4">
                      <a:satMod val="175000"/>
                      <a:alpha val="40000"/>
                    </a:schemeClr>
                  </a:glow>
                </a:effectLst>
                <a:latin typeface="Times New Roman" panose="02020603050405020304" pitchFamily="18" charset="0"/>
                <a:cs typeface="Times New Roman" panose="02020603050405020304" pitchFamily="18" charset="0"/>
              </a:rPr>
              <a:t>C</a:t>
            </a:r>
            <a:r>
              <a:rPr lang="en-GB" sz="6600" b="1" dirty="0" smtClean="0">
                <a:effectLst>
                  <a:glow rad="63500">
                    <a:schemeClr val="accent4">
                      <a:satMod val="175000"/>
                      <a:alpha val="40000"/>
                    </a:schemeClr>
                  </a:glow>
                </a:effectLst>
                <a:latin typeface="Times New Roman" panose="02020603050405020304" pitchFamily="18" charset="0"/>
                <a:cs typeface="Times New Roman" panose="02020603050405020304" pitchFamily="18" charset="0"/>
              </a:rPr>
              <a:t>onclusion</a:t>
            </a:r>
            <a:r>
              <a:rPr lang="en-GB" sz="6600" b="1" dirty="0" smtClean="0">
                <a:latin typeface="Times New Roman" panose="02020603050405020304" pitchFamily="18" charset="0"/>
                <a:cs typeface="Times New Roman" panose="02020603050405020304" pitchFamily="18" charset="0"/>
              </a:rPr>
              <a:t>.</a:t>
            </a:r>
            <a:endParaRPr lang="en-GB" sz="6600" b="1" dirty="0">
              <a:latin typeface="Times New Roman" panose="02020603050405020304" pitchFamily="18" charset="0"/>
              <a:cs typeface="Times New Roman" panose="02020603050405020304" pitchFamily="18" charset="0"/>
            </a:endParaRPr>
          </a:p>
        </p:txBody>
      </p:sp>
      <p:sp>
        <p:nvSpPr>
          <p:cNvPr id="32" name="مربع نص 31"/>
          <p:cNvSpPr txBox="1"/>
          <p:nvPr/>
        </p:nvSpPr>
        <p:spPr>
          <a:xfrm>
            <a:off x="28783862" y="21143109"/>
            <a:ext cx="13258799" cy="4185715"/>
          </a:xfrm>
          <a:prstGeom prst="rect">
            <a:avLst/>
          </a:prstGeom>
          <a:noFill/>
        </p:spPr>
        <p:txBody>
          <a:bodyPr wrap="square" lIns="91395" tIns="45697" rIns="91395" bIns="45697" rtlCol="0">
            <a:spAutoFit/>
          </a:bodyPr>
          <a:lstStyle/>
          <a:p>
            <a:pPr algn="just"/>
            <a:r>
              <a:rPr lang="en-US" sz="3800" dirty="0" smtClean="0"/>
              <a:t>Emergence and spread of </a:t>
            </a:r>
            <a:r>
              <a:rPr lang="en-US" sz="3800" i="1" dirty="0" err="1" smtClean="0"/>
              <a:t>Acinetobacte</a:t>
            </a:r>
            <a:r>
              <a:rPr lang="en-US" sz="3800" dirty="0" err="1" smtClean="0"/>
              <a:t>r</a:t>
            </a:r>
            <a:r>
              <a:rPr lang="en-US" sz="3800" dirty="0" smtClean="0"/>
              <a:t> species, resistant to most of the available antimicrobial agents, is an area of great concern. There is an urgent need to enforce infection control measures and antimicrobial stewardship programs to prevent the further spread of these resistant </a:t>
            </a:r>
            <a:r>
              <a:rPr lang="en-US" sz="3800" i="1" dirty="0" err="1" smtClean="0"/>
              <a:t>Acinetobacter</a:t>
            </a:r>
            <a:r>
              <a:rPr lang="en-US" sz="3800" i="1" dirty="0" smtClean="0"/>
              <a:t> </a:t>
            </a:r>
            <a:r>
              <a:rPr lang="en-US" sz="3800" dirty="0" smtClean="0"/>
              <a:t>species and to delay the emergence of increased resistance in the bacteria.  </a:t>
            </a:r>
          </a:p>
        </p:txBody>
      </p:sp>
      <p:sp>
        <p:nvSpPr>
          <p:cNvPr id="33" name="مربع نص 32"/>
          <p:cNvSpPr txBox="1"/>
          <p:nvPr/>
        </p:nvSpPr>
        <p:spPr>
          <a:xfrm>
            <a:off x="788276" y="26061404"/>
            <a:ext cx="12371906" cy="5940041"/>
          </a:xfrm>
          <a:prstGeom prst="rect">
            <a:avLst/>
          </a:prstGeom>
          <a:noFill/>
        </p:spPr>
        <p:txBody>
          <a:bodyPr wrap="square" lIns="91395" tIns="45697" rIns="91395" bIns="45697" rtlCol="0">
            <a:spAutoFit/>
          </a:bodyPr>
          <a:lstStyle/>
          <a:p>
            <a:r>
              <a:rPr lang="en-US" dirty="0" smtClean="0"/>
              <a:t> </a:t>
            </a:r>
            <a:r>
              <a:rPr lang="en-US" sz="3800" dirty="0" smtClean="0"/>
              <a:t>This study included 669 Swabs collected from four (ICUs)located in different parts of </a:t>
            </a:r>
            <a:r>
              <a:rPr lang="en-US" sz="3800" dirty="0" err="1" smtClean="0"/>
              <a:t>Benghazei</a:t>
            </a:r>
            <a:r>
              <a:rPr lang="en-US" sz="3800" dirty="0" smtClean="0"/>
              <a:t> during </a:t>
            </a:r>
            <a:r>
              <a:rPr lang="en-US" sz="3800" dirty="0" err="1" smtClean="0"/>
              <a:t>jun-oct</a:t>
            </a:r>
            <a:r>
              <a:rPr lang="en-US" sz="3800" dirty="0" smtClean="0"/>
              <a:t> 2013 all swabs were collected from patient and medical devices including the patient surrounding environment from  intensive care unit (ICU)</a:t>
            </a:r>
          </a:p>
          <a:p>
            <a:r>
              <a:rPr lang="en-US" sz="3800" dirty="0" smtClean="0"/>
              <a:t>This study </a:t>
            </a:r>
            <a:r>
              <a:rPr lang="en-US" sz="3800" dirty="0" err="1" smtClean="0"/>
              <a:t>shawed</a:t>
            </a:r>
            <a:r>
              <a:rPr lang="en-US" sz="3800" dirty="0" smtClean="0"/>
              <a:t> high level of </a:t>
            </a:r>
            <a:r>
              <a:rPr lang="en-US" sz="3800" dirty="0" err="1" smtClean="0"/>
              <a:t>resistanc</a:t>
            </a:r>
            <a:r>
              <a:rPr lang="en-US" sz="3800" dirty="0" smtClean="0"/>
              <a:t> to most studied antimicrobials. all of the </a:t>
            </a:r>
            <a:r>
              <a:rPr lang="en-US" sz="3800" i="1" dirty="0" err="1" smtClean="0"/>
              <a:t>Acietobacter</a:t>
            </a:r>
            <a:r>
              <a:rPr lang="en-US" sz="3800" dirty="0" smtClean="0"/>
              <a:t>  </a:t>
            </a:r>
            <a:r>
              <a:rPr lang="en-US" sz="3800" dirty="0" err="1" smtClean="0"/>
              <a:t>spp</a:t>
            </a:r>
            <a:r>
              <a:rPr lang="en-US" sz="3800" dirty="0" smtClean="0"/>
              <a:t> isolates were also highly resistant to more then three classes of </a:t>
            </a:r>
            <a:r>
              <a:rPr lang="en-US" sz="3800" dirty="0" err="1" smtClean="0"/>
              <a:t>antidiotics</a:t>
            </a:r>
            <a:endParaRPr lang="en-US" sz="3800" dirty="0" smtClean="0"/>
          </a:p>
          <a:p>
            <a:endParaRPr lang="en-US" sz="3800" dirty="0"/>
          </a:p>
        </p:txBody>
      </p:sp>
      <p:sp>
        <p:nvSpPr>
          <p:cNvPr id="38" name="مربع نص 37"/>
          <p:cNvSpPr txBox="1"/>
          <p:nvPr/>
        </p:nvSpPr>
        <p:spPr>
          <a:xfrm>
            <a:off x="13860380" y="25506947"/>
            <a:ext cx="14245388" cy="5940041"/>
          </a:xfrm>
          <a:prstGeom prst="rect">
            <a:avLst/>
          </a:prstGeom>
        </p:spPr>
        <p:style>
          <a:lnRef idx="1">
            <a:schemeClr val="accent4"/>
          </a:lnRef>
          <a:fillRef idx="2">
            <a:schemeClr val="accent4"/>
          </a:fillRef>
          <a:effectRef idx="1">
            <a:schemeClr val="accent4"/>
          </a:effectRef>
          <a:fontRef idx="minor">
            <a:schemeClr val="dk1"/>
          </a:fontRef>
        </p:style>
        <p:txBody>
          <a:bodyPr wrap="square" lIns="91395" tIns="45697" rIns="91395" bIns="45697" rtlCol="0">
            <a:spAutoFit/>
          </a:bodyPr>
          <a:lstStyle/>
          <a:p>
            <a:pPr algn="just"/>
            <a:r>
              <a:rPr lang="en-US" sz="3800" dirty="0" smtClean="0"/>
              <a:t>These study showed the most antibacterial effect for </a:t>
            </a:r>
            <a:r>
              <a:rPr lang="en-US" sz="3800" i="1" dirty="0" smtClean="0"/>
              <a:t>A.B SPP</a:t>
            </a:r>
            <a:r>
              <a:rPr lang="en-US" sz="3800" dirty="0" smtClean="0"/>
              <a:t> demonstrated that (68.6%) of the isolated tested were only susceptible to  </a:t>
            </a:r>
            <a:r>
              <a:rPr lang="en-US" sz="3800" dirty="0" err="1" smtClean="0"/>
              <a:t>Colistin</a:t>
            </a:r>
            <a:r>
              <a:rPr lang="en-US" sz="3800" dirty="0" smtClean="0"/>
              <a:t>(CT).(31.3%) of the  isolated were susceptible to </a:t>
            </a:r>
            <a:r>
              <a:rPr lang="en-US" sz="3800" dirty="0" err="1" smtClean="0"/>
              <a:t>Colistin</a:t>
            </a:r>
            <a:r>
              <a:rPr lang="en-US" sz="3800" dirty="0" smtClean="0"/>
              <a:t> (CT)and </a:t>
            </a:r>
            <a:r>
              <a:rPr lang="en-US" sz="3800" dirty="0" err="1" smtClean="0"/>
              <a:t>Trimethoprim-sulfamethoxazole</a:t>
            </a:r>
            <a:r>
              <a:rPr lang="en-US" sz="3800" dirty="0" smtClean="0"/>
              <a:t>(T.S).and only (0.4%)of isolated were resistance to all studied antimicrobials.</a:t>
            </a:r>
          </a:p>
          <a:p>
            <a:pPr algn="just"/>
            <a:r>
              <a:rPr lang="en-US" sz="3800" dirty="0" smtClean="0"/>
              <a:t>This study showed (0.4%)were resistant to </a:t>
            </a:r>
            <a:r>
              <a:rPr lang="en-US" sz="3800" dirty="0" err="1" smtClean="0"/>
              <a:t>Colistin</a:t>
            </a:r>
            <a:r>
              <a:rPr lang="en-US" sz="3800" dirty="0" smtClean="0"/>
              <a:t> and (68%) resistant to </a:t>
            </a:r>
            <a:r>
              <a:rPr lang="en-US" sz="3800" dirty="0" err="1" smtClean="0"/>
              <a:t>Trimethoprim-sulfametoxazole</a:t>
            </a:r>
            <a:r>
              <a:rPr lang="en-US" sz="3800" dirty="0" smtClean="0"/>
              <a:t>,(99.5%) sensitivity to </a:t>
            </a:r>
            <a:r>
              <a:rPr lang="en-US" sz="3800" dirty="0" err="1" smtClean="0"/>
              <a:t>Colistin</a:t>
            </a:r>
            <a:r>
              <a:rPr lang="en-US" sz="3800" dirty="0" smtClean="0"/>
              <a:t> and (31.3%)sensitivity to </a:t>
            </a:r>
            <a:r>
              <a:rPr lang="en-US" sz="3800" dirty="0" err="1" smtClean="0"/>
              <a:t>Trimethoprim-sulfamethoxazole</a:t>
            </a:r>
            <a:r>
              <a:rPr lang="en-US" sz="3800" dirty="0" smtClean="0"/>
              <a:t> .</a:t>
            </a:r>
          </a:p>
        </p:txBody>
      </p:sp>
      <p:sp>
        <p:nvSpPr>
          <p:cNvPr id="39" name="Rectangle 14"/>
          <p:cNvSpPr/>
          <p:nvPr/>
        </p:nvSpPr>
        <p:spPr>
          <a:xfrm>
            <a:off x="28827663" y="25458822"/>
            <a:ext cx="13571621" cy="1347536"/>
          </a:xfrm>
          <a:prstGeom prst="rect">
            <a:avLst/>
          </a:prstGeom>
        </p:spPr>
        <p:style>
          <a:lnRef idx="1">
            <a:schemeClr val="accent1"/>
          </a:lnRef>
          <a:fillRef idx="2">
            <a:schemeClr val="accent1"/>
          </a:fillRef>
          <a:effectRef idx="1">
            <a:schemeClr val="accent1"/>
          </a:effectRef>
          <a:fontRef idx="minor">
            <a:schemeClr val="dk1"/>
          </a:fontRef>
        </p:style>
        <p:txBody>
          <a:bodyPr lIns="91395" tIns="45697" rIns="91395" bIns="45697" rtlCol="0" anchor="ctr"/>
          <a:lstStyle/>
          <a:p>
            <a:pPr algn="ctr"/>
            <a:r>
              <a:rPr lang="en-GB" sz="6000" b="1" dirty="0" smtClean="0">
                <a:effectLst>
                  <a:glow rad="63500">
                    <a:schemeClr val="accent4">
                      <a:satMod val="175000"/>
                      <a:alpha val="40000"/>
                    </a:schemeClr>
                  </a:glow>
                </a:effectLst>
                <a:latin typeface="Times New Roman" panose="02020603050405020304" pitchFamily="18" charset="0"/>
                <a:cs typeface="Times New Roman" panose="02020603050405020304" pitchFamily="18" charset="0"/>
              </a:rPr>
              <a:t>References </a:t>
            </a:r>
            <a:endParaRPr lang="en-GB" sz="3800" b="1" dirty="0">
              <a:effectLst>
                <a:glow rad="63500">
                  <a:schemeClr val="accent4">
                    <a:satMod val="175000"/>
                    <a:alpha val="40000"/>
                  </a:schemeClr>
                </a:glow>
              </a:effectLst>
              <a:latin typeface="Times New Roman" panose="02020603050405020304" pitchFamily="18" charset="0"/>
              <a:cs typeface="Times New Roman" panose="02020603050405020304" pitchFamily="18" charset="0"/>
            </a:endParaRPr>
          </a:p>
        </p:txBody>
      </p:sp>
      <p:pic>
        <p:nvPicPr>
          <p:cNvPr id="51" name="صورة 50" descr="Every-bag-tested-had-traces-of-bacteria-that-could-cause-salmonella-and-meningitis-684609.jpg"/>
          <p:cNvPicPr>
            <a:picLocks noChangeAspect="1"/>
          </p:cNvPicPr>
          <p:nvPr/>
        </p:nvPicPr>
        <p:blipFill>
          <a:blip r:embed="rId4" cstate="print"/>
          <a:stretch>
            <a:fillRect/>
          </a:stretch>
        </p:blipFill>
        <p:spPr>
          <a:xfrm>
            <a:off x="721895" y="14004758"/>
            <a:ext cx="12464716" cy="3801989"/>
          </a:xfrm>
          <a:prstGeom prst="rect">
            <a:avLst/>
          </a:prstGeom>
        </p:spPr>
        <p:style>
          <a:lnRef idx="1">
            <a:schemeClr val="accent6"/>
          </a:lnRef>
          <a:fillRef idx="2">
            <a:schemeClr val="accent6"/>
          </a:fillRef>
          <a:effectRef idx="1">
            <a:schemeClr val="accent6"/>
          </a:effectRef>
          <a:fontRef idx="minor">
            <a:schemeClr val="dk1"/>
          </a:fontRef>
        </p:style>
      </p:pic>
      <p:graphicFrame>
        <p:nvGraphicFramePr>
          <p:cNvPr id="52" name="مخطط 51"/>
          <p:cNvGraphicFramePr/>
          <p:nvPr/>
        </p:nvGraphicFramePr>
        <p:xfrm>
          <a:off x="14303827" y="14843608"/>
          <a:ext cx="13193485" cy="816764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4" name="مخطط 53"/>
          <p:cNvGraphicFramePr/>
          <p:nvPr/>
        </p:nvGraphicFramePr>
        <p:xfrm>
          <a:off x="14264638" y="6035041"/>
          <a:ext cx="13441680" cy="8072544"/>
        </p:xfrm>
        <a:graphic>
          <a:graphicData uri="http://schemas.openxmlformats.org/drawingml/2006/chart">
            <c:chart xmlns:c="http://schemas.openxmlformats.org/drawingml/2006/chart" xmlns:r="http://schemas.openxmlformats.org/officeDocument/2006/relationships" r:id="rId6"/>
          </a:graphicData>
        </a:graphic>
      </p:graphicFrame>
      <p:sp>
        <p:nvSpPr>
          <p:cNvPr id="43" name="مستطيل 42"/>
          <p:cNvSpPr/>
          <p:nvPr/>
        </p:nvSpPr>
        <p:spPr>
          <a:xfrm>
            <a:off x="28865893" y="11171792"/>
            <a:ext cx="13533391" cy="8591380"/>
          </a:xfrm>
          <a:prstGeom prst="rect">
            <a:avLst/>
          </a:prstGeom>
        </p:spPr>
        <p:style>
          <a:lnRef idx="1">
            <a:schemeClr val="accent5"/>
          </a:lnRef>
          <a:fillRef idx="2">
            <a:schemeClr val="accent5"/>
          </a:fillRef>
          <a:effectRef idx="1">
            <a:schemeClr val="accent5"/>
          </a:effectRef>
          <a:fontRef idx="minor">
            <a:schemeClr val="dk1"/>
          </a:fontRef>
        </p:style>
        <p:txBody>
          <a:bodyPr lIns="91395" tIns="45697" rIns="91395" bIns="45697" rtlCol="1" anchor="ctr"/>
          <a:lstStyle/>
          <a:p>
            <a:pPr algn="just"/>
            <a:r>
              <a:rPr lang="en-US" sz="3800" dirty="0" smtClean="0"/>
              <a:t>the </a:t>
            </a:r>
            <a:r>
              <a:rPr lang="en-US" sz="3800" i="1" dirty="0" err="1" smtClean="0"/>
              <a:t>A.baumannii</a:t>
            </a:r>
            <a:r>
              <a:rPr lang="en-US" sz="3800" dirty="0" smtClean="0"/>
              <a:t> isolates was the  highest percentages located in different  parts of Benghazi during( </a:t>
            </a:r>
            <a:r>
              <a:rPr lang="en-US" sz="3800" dirty="0" err="1" smtClean="0"/>
              <a:t>jun-oct</a:t>
            </a:r>
            <a:r>
              <a:rPr lang="en-US" sz="3800" dirty="0" smtClean="0"/>
              <a:t> 2013) (33.3%) in ICU unit , </a:t>
            </a:r>
            <a:r>
              <a:rPr lang="en-US" sz="3800" dirty="0" smtClean="0"/>
              <a:t>similar </a:t>
            </a:r>
            <a:r>
              <a:rPr lang="en-US" sz="3800" dirty="0" smtClean="0"/>
              <a:t>results was </a:t>
            </a:r>
            <a:r>
              <a:rPr lang="en-US" sz="3800" dirty="0" err="1" smtClean="0"/>
              <a:t>fownd</a:t>
            </a:r>
            <a:r>
              <a:rPr lang="en-US" sz="3800" dirty="0" smtClean="0"/>
              <a:t> by     (</a:t>
            </a:r>
            <a:r>
              <a:rPr lang="en-US" sz="3800" dirty="0" err="1" smtClean="0"/>
              <a:t>Franka</a:t>
            </a:r>
            <a:r>
              <a:rPr lang="en-US" sz="3800" dirty="0" smtClean="0"/>
              <a:t>., </a:t>
            </a:r>
            <a:r>
              <a:rPr lang="en-US" sz="3800" i="1" dirty="0" smtClean="0"/>
              <a:t>et al</a:t>
            </a:r>
            <a:r>
              <a:rPr lang="en-US" sz="3800" dirty="0" smtClean="0"/>
              <a:t> ; 2012)  thy reported that percentages of </a:t>
            </a:r>
            <a:r>
              <a:rPr lang="en-US" sz="3800" i="1" dirty="0" err="1" smtClean="0"/>
              <a:t>A.baumannii</a:t>
            </a:r>
            <a:r>
              <a:rPr lang="en-US" sz="3800" dirty="0" smtClean="0"/>
              <a:t>  (29.8%) at three hospitals in </a:t>
            </a:r>
            <a:r>
              <a:rPr lang="en-US" sz="3800" dirty="0" err="1" smtClean="0"/>
              <a:t>Tripoli,Libya</a:t>
            </a:r>
            <a:r>
              <a:rPr lang="en-US" sz="3800" dirty="0" smtClean="0">
                <a:effectLst>
                  <a:outerShdw blurRad="38100" dist="38100" dir="2700000" algn="tl">
                    <a:srgbClr val="000000">
                      <a:alpha val="43137"/>
                    </a:srgbClr>
                  </a:outerShdw>
                </a:effectLst>
              </a:rPr>
              <a:t> </a:t>
            </a:r>
            <a:r>
              <a:rPr lang="en-US" sz="3800" dirty="0" smtClean="0"/>
              <a:t>. </a:t>
            </a:r>
            <a:r>
              <a:rPr lang="en-US" sz="3800" dirty="0" err="1" smtClean="0"/>
              <a:t>analysed</a:t>
            </a:r>
            <a:r>
              <a:rPr lang="en-US" sz="3800" dirty="0" smtClean="0"/>
              <a:t> surgical wound infections of 1200 patients injured during the Libyan conflict in 2011 and admitted to the emergency services at Tripoli medical centre. Culture swabs or surgical wound debridement samples were collected identified and tested for antimicrobial resistance. Of the 1200 patients studied, 498 (42%) were infected with at least 1 pathogen and 57 with &gt;2 pathogens. The most common species were </a:t>
            </a:r>
            <a:r>
              <a:rPr lang="en-US" sz="3800" i="1" dirty="0" err="1" smtClean="0"/>
              <a:t>Acinetobacter</a:t>
            </a:r>
            <a:r>
              <a:rPr lang="en-US" sz="3800" i="1" dirty="0" smtClean="0"/>
              <a:t> spp</a:t>
            </a:r>
            <a:r>
              <a:rPr lang="en-US" sz="3800" dirty="0" smtClean="0"/>
              <a:t>. (isolated from 144 patients) (Daw.</a:t>
            </a:r>
            <a:r>
              <a:rPr lang="en-US" sz="3800" i="1" dirty="0" smtClean="0"/>
              <a:t>et al</a:t>
            </a:r>
            <a:r>
              <a:rPr lang="en-US" sz="3800" dirty="0" smtClean="0"/>
              <a:t>;2012) </a:t>
            </a:r>
            <a:endParaRPr lang="ar-SA" dirty="0"/>
          </a:p>
        </p:txBody>
      </p:sp>
      <p:sp>
        <p:nvSpPr>
          <p:cNvPr id="1025" name="Rectangle 1"/>
          <p:cNvSpPr>
            <a:spLocks noChangeArrowheads="1"/>
          </p:cNvSpPr>
          <p:nvPr/>
        </p:nvSpPr>
        <p:spPr bwMode="auto">
          <a:xfrm>
            <a:off x="46393768" y="2076664"/>
            <a:ext cx="9516982" cy="738617"/>
          </a:xfrm>
          <a:prstGeom prst="rect">
            <a:avLst/>
          </a:prstGeom>
          <a:noFill/>
          <a:ln w="9525">
            <a:noFill/>
            <a:miter lim="800000"/>
            <a:headEnd/>
            <a:tailEnd/>
          </a:ln>
          <a:effectLst/>
        </p:spPr>
        <p:txBody>
          <a:bodyPr vert="horz" wrap="square" lIns="91395" tIns="45697" rIns="91395" bIns="45697" numCol="1" anchor="ctr" anchorCtr="0" compatLnSpc="1">
            <a:prstTxWarp prst="textNoShape">
              <a:avLst/>
            </a:prstTxWarp>
            <a:spAutoFit/>
          </a:bodyPr>
          <a:lstStyle/>
          <a:p>
            <a:pPr algn="r" defTabSz="913937" rtl="1" fontAlgn="base">
              <a:spcBef>
                <a:spcPct val="0"/>
              </a:spcBef>
              <a:spcAft>
                <a:spcPct val="0"/>
              </a:spcAft>
            </a:pPr>
            <a:r>
              <a:rPr lang="en-US" sz="1400" dirty="0" smtClean="0">
                <a:latin typeface="Times New Roman" pitchFamily="18" charset="0"/>
                <a:ea typeface="Calibri" pitchFamily="34" charset="0"/>
                <a:cs typeface="Times New Roman" pitchFamily="18" charset="0"/>
              </a:rPr>
              <a:t>the </a:t>
            </a:r>
            <a:r>
              <a:rPr lang="en-US" sz="1400" i="1" dirty="0" err="1" smtClean="0">
                <a:latin typeface="Times New Roman" pitchFamily="18" charset="0"/>
                <a:ea typeface="Calibri" pitchFamily="34" charset="0"/>
                <a:cs typeface="Times New Roman" pitchFamily="18" charset="0"/>
              </a:rPr>
              <a:t>A.baumannii</a:t>
            </a:r>
            <a:r>
              <a:rPr lang="en-US" sz="1400" dirty="0" smtClean="0">
                <a:latin typeface="Times New Roman" pitchFamily="18" charset="0"/>
                <a:ea typeface="Calibri" pitchFamily="34" charset="0"/>
                <a:cs typeface="Times New Roman" pitchFamily="18" charset="0"/>
              </a:rPr>
              <a:t> isolates was the  highest percentages located in different  parts of Benghazi during( </a:t>
            </a:r>
            <a:r>
              <a:rPr lang="en-US" sz="1400" dirty="0" err="1" smtClean="0">
                <a:latin typeface="Times New Roman" pitchFamily="18" charset="0"/>
                <a:ea typeface="Calibri" pitchFamily="34" charset="0"/>
                <a:cs typeface="Times New Roman" pitchFamily="18" charset="0"/>
              </a:rPr>
              <a:t>jun-oct</a:t>
            </a:r>
            <a:r>
              <a:rPr lang="en-US" sz="1400" dirty="0" smtClean="0">
                <a:latin typeface="Times New Roman" pitchFamily="18" charset="0"/>
                <a:ea typeface="Calibri" pitchFamily="34" charset="0"/>
                <a:cs typeface="Times New Roman" pitchFamily="18" charset="0"/>
              </a:rPr>
              <a:t> 2013) (33.3%) in ICU unit , similar </a:t>
            </a:r>
            <a:r>
              <a:rPr lang="en-US" sz="1400" dirty="0" err="1" smtClean="0">
                <a:latin typeface="Times New Roman" pitchFamily="18" charset="0"/>
                <a:ea typeface="Calibri" pitchFamily="34" charset="0"/>
                <a:cs typeface="Times New Roman" pitchFamily="18" charset="0"/>
              </a:rPr>
              <a:t>similar</a:t>
            </a:r>
            <a:r>
              <a:rPr lang="en-US" sz="1400" dirty="0" smtClean="0">
                <a:latin typeface="Times New Roman" pitchFamily="18" charset="0"/>
                <a:ea typeface="Calibri" pitchFamily="34" charset="0"/>
                <a:cs typeface="Times New Roman" pitchFamily="18" charset="0"/>
              </a:rPr>
              <a:t> results was </a:t>
            </a:r>
            <a:r>
              <a:rPr lang="en-US" sz="1400" dirty="0" err="1" smtClean="0">
                <a:latin typeface="Times New Roman" pitchFamily="18" charset="0"/>
                <a:ea typeface="Calibri" pitchFamily="34" charset="0"/>
                <a:cs typeface="Times New Roman" pitchFamily="18" charset="0"/>
              </a:rPr>
              <a:t>fownd</a:t>
            </a:r>
            <a:r>
              <a:rPr lang="en-US" sz="1400" dirty="0" smtClean="0">
                <a:latin typeface="Times New Roman" pitchFamily="18" charset="0"/>
                <a:ea typeface="Calibri" pitchFamily="34" charset="0"/>
                <a:cs typeface="Times New Roman" pitchFamily="18" charset="0"/>
              </a:rPr>
              <a:t> by </a:t>
            </a:r>
            <a:r>
              <a:rPr lang="en-US" sz="1400" dirty="0" err="1" smtClean="0">
                <a:latin typeface="Times New Roman" pitchFamily="18" charset="0"/>
                <a:ea typeface="Calibri" pitchFamily="34" charset="0"/>
                <a:cs typeface="Times New Roman" pitchFamily="18" charset="0"/>
              </a:rPr>
              <a:t>Franka</a:t>
            </a:r>
            <a:r>
              <a:rPr lang="en-US" sz="1400" dirty="0" smtClean="0">
                <a:latin typeface="Times New Roman" pitchFamily="18" charset="0"/>
                <a:ea typeface="Calibri" pitchFamily="34" charset="0"/>
                <a:cs typeface="Times New Roman" pitchFamily="18" charset="0"/>
              </a:rPr>
              <a:t>., </a:t>
            </a:r>
            <a:r>
              <a:rPr lang="en-US" sz="1400" i="1" dirty="0" smtClean="0">
                <a:latin typeface="Times New Roman" pitchFamily="18" charset="0"/>
                <a:ea typeface="Calibri" pitchFamily="34" charset="0"/>
                <a:cs typeface="Times New Roman" pitchFamily="18" charset="0"/>
              </a:rPr>
              <a:t>et al</a:t>
            </a:r>
            <a:r>
              <a:rPr lang="en-US" sz="1400" dirty="0" smtClean="0">
                <a:latin typeface="Times New Roman" pitchFamily="18" charset="0"/>
                <a:ea typeface="Calibri" pitchFamily="34" charset="0"/>
                <a:cs typeface="Times New Roman" pitchFamily="18" charset="0"/>
              </a:rPr>
              <a:t> ;(2012)  thy reported that percentages of </a:t>
            </a:r>
            <a:r>
              <a:rPr lang="en-US" sz="1400" i="1" dirty="0" err="1" smtClean="0">
                <a:latin typeface="Times New Roman" pitchFamily="18" charset="0"/>
                <a:ea typeface="Calibri" pitchFamily="34" charset="0"/>
                <a:cs typeface="Times New Roman" pitchFamily="18" charset="0"/>
              </a:rPr>
              <a:t>A.baumannii</a:t>
            </a:r>
            <a:r>
              <a:rPr lang="en-US" sz="1400" dirty="0" smtClean="0">
                <a:latin typeface="Times New Roman" pitchFamily="18" charset="0"/>
                <a:ea typeface="Calibri" pitchFamily="34" charset="0"/>
                <a:cs typeface="Times New Roman" pitchFamily="18" charset="0"/>
              </a:rPr>
              <a:t>  (29.8%) at three hospitals in </a:t>
            </a:r>
            <a:r>
              <a:rPr lang="en-US" sz="1400" dirty="0" err="1" smtClean="0">
                <a:latin typeface="Times New Roman" pitchFamily="18" charset="0"/>
                <a:ea typeface="Calibri" pitchFamily="34" charset="0"/>
                <a:cs typeface="Times New Roman" pitchFamily="18" charset="0"/>
              </a:rPr>
              <a:t>Tripoli,Libya</a:t>
            </a:r>
            <a:r>
              <a:rPr lang="en-US" sz="1400" dirty="0" smtClean="0">
                <a:latin typeface="Times New Roman" pitchFamily="18" charset="0"/>
                <a:ea typeface="Calibri" pitchFamily="34" charset="0"/>
                <a:cs typeface="Times New Roman" pitchFamily="18" charset="0"/>
              </a:rPr>
              <a:t> .</a:t>
            </a:r>
            <a:endParaRPr lang="en-US" dirty="0" smtClean="0">
              <a:latin typeface="Arial" pitchFamily="34" charset="0"/>
              <a:cs typeface="Arial" pitchFamily="34" charset="0"/>
            </a:endParaRPr>
          </a:p>
        </p:txBody>
      </p:sp>
      <p:sp>
        <p:nvSpPr>
          <p:cNvPr id="34" name="مربع نص 33"/>
          <p:cNvSpPr txBox="1"/>
          <p:nvPr/>
        </p:nvSpPr>
        <p:spPr>
          <a:xfrm>
            <a:off x="14356088" y="14195827"/>
            <a:ext cx="13258799" cy="461618"/>
          </a:xfrm>
          <a:prstGeom prst="rect">
            <a:avLst/>
          </a:prstGeom>
          <a:noFill/>
        </p:spPr>
        <p:txBody>
          <a:bodyPr wrap="square" lIns="91395" tIns="45697" rIns="91395" bIns="45697" rtlCol="1">
            <a:spAutoFit/>
          </a:bodyPr>
          <a:lstStyle/>
          <a:p>
            <a:r>
              <a:rPr lang="en-US" sz="2400" dirty="0" smtClean="0"/>
              <a:t>Figure 1: Incidence of </a:t>
            </a:r>
            <a:r>
              <a:rPr lang="en-US" sz="2400" i="1" dirty="0" err="1" smtClean="0"/>
              <a:t>A.baumannii</a:t>
            </a:r>
            <a:r>
              <a:rPr lang="en-US" sz="2400" i="1" dirty="0" smtClean="0"/>
              <a:t> &amp;</a:t>
            </a:r>
            <a:r>
              <a:rPr lang="en-US" sz="2400" i="1" dirty="0" err="1" smtClean="0"/>
              <a:t>A.baumannii</a:t>
            </a:r>
            <a:r>
              <a:rPr lang="en-US" sz="2400" i="1" dirty="0" smtClean="0"/>
              <a:t>/</a:t>
            </a:r>
            <a:r>
              <a:rPr lang="en-US" sz="2400" i="1" dirty="0" err="1" smtClean="0"/>
              <a:t>calco.cplx</a:t>
            </a:r>
            <a:r>
              <a:rPr lang="en-US" sz="2400" dirty="0" smtClean="0"/>
              <a:t> in (ICUs)</a:t>
            </a:r>
            <a:endParaRPr lang="ar-SA" sz="2400" dirty="0"/>
          </a:p>
        </p:txBody>
      </p:sp>
      <p:sp>
        <p:nvSpPr>
          <p:cNvPr id="37" name="مربع نص 36"/>
          <p:cNvSpPr txBox="1"/>
          <p:nvPr/>
        </p:nvSpPr>
        <p:spPr>
          <a:xfrm>
            <a:off x="14168390" y="23054916"/>
            <a:ext cx="13487399" cy="830950"/>
          </a:xfrm>
          <a:prstGeom prst="rect">
            <a:avLst/>
          </a:prstGeom>
          <a:noFill/>
        </p:spPr>
        <p:txBody>
          <a:bodyPr wrap="square" lIns="91395" tIns="45697" rIns="91395" bIns="45697" rtlCol="1">
            <a:spAutoFit/>
          </a:bodyPr>
          <a:lstStyle/>
          <a:p>
            <a:r>
              <a:rPr lang="en-US" sz="2400" dirty="0" smtClean="0"/>
              <a:t>Figure 2: </a:t>
            </a:r>
            <a:r>
              <a:rPr lang="en-US" sz="1400" dirty="0" smtClean="0"/>
              <a:t>prevalence of </a:t>
            </a:r>
            <a:r>
              <a:rPr lang="en-US" sz="1400" i="1" dirty="0" err="1" smtClean="0"/>
              <a:t>Acinetobacter.baumannii</a:t>
            </a:r>
            <a:r>
              <a:rPr lang="en-US" sz="1400" i="1" dirty="0" smtClean="0"/>
              <a:t> </a:t>
            </a:r>
            <a:r>
              <a:rPr lang="en-US" sz="1400" dirty="0" smtClean="0"/>
              <a:t>&amp;</a:t>
            </a:r>
            <a:r>
              <a:rPr lang="en-US" sz="1400" i="1" dirty="0" smtClean="0"/>
              <a:t> A. </a:t>
            </a:r>
            <a:r>
              <a:rPr lang="en-US" sz="1400" i="1" dirty="0" err="1" smtClean="0"/>
              <a:t>baumannii</a:t>
            </a:r>
            <a:r>
              <a:rPr lang="en-US" sz="1400" i="1" dirty="0" smtClean="0"/>
              <a:t>/</a:t>
            </a:r>
            <a:r>
              <a:rPr lang="en-US" sz="1400" i="1" dirty="0" err="1" smtClean="0"/>
              <a:t>calco.cplx</a:t>
            </a:r>
            <a:r>
              <a:rPr lang="en-US" sz="1400" dirty="0" smtClean="0"/>
              <a:t> in ICUs in (ICUs)among Benghazi hospitals</a:t>
            </a:r>
            <a:endParaRPr lang="en-US" sz="2400" dirty="0" smtClean="0"/>
          </a:p>
          <a:p>
            <a:r>
              <a:rPr lang="en-US" sz="2400" dirty="0" smtClean="0"/>
              <a:t> </a:t>
            </a:r>
            <a:endParaRPr lang="ar-SA" sz="2400" dirty="0"/>
          </a:p>
        </p:txBody>
      </p:sp>
      <p:sp>
        <p:nvSpPr>
          <p:cNvPr id="42" name="مربع نص 41"/>
          <p:cNvSpPr txBox="1"/>
          <p:nvPr/>
        </p:nvSpPr>
        <p:spPr>
          <a:xfrm>
            <a:off x="28731411" y="26854485"/>
            <a:ext cx="13571621" cy="4832046"/>
          </a:xfrm>
          <a:prstGeom prst="rect">
            <a:avLst/>
          </a:prstGeom>
        </p:spPr>
        <p:style>
          <a:lnRef idx="1">
            <a:schemeClr val="accent4"/>
          </a:lnRef>
          <a:fillRef idx="2">
            <a:schemeClr val="accent4"/>
          </a:fillRef>
          <a:effectRef idx="1">
            <a:schemeClr val="accent4"/>
          </a:effectRef>
          <a:fontRef idx="minor">
            <a:schemeClr val="dk1"/>
          </a:fontRef>
        </p:style>
        <p:txBody>
          <a:bodyPr wrap="square" lIns="91395" tIns="45697" rIns="91395" bIns="45697" rtlCol="0">
            <a:spAutoFit/>
          </a:bodyPr>
          <a:lstStyle/>
          <a:p>
            <a:pPr lvl="0"/>
            <a:r>
              <a:rPr lang="en-US" sz="2800" dirty="0" smtClean="0"/>
              <a:t>- </a:t>
            </a:r>
            <a:r>
              <a:rPr lang="en-US" sz="2800" dirty="0" err="1" smtClean="0"/>
              <a:t>Daw</a:t>
            </a:r>
            <a:r>
              <a:rPr lang="en-US" sz="2800" dirty="0" smtClean="0"/>
              <a:t> MA, </a:t>
            </a:r>
            <a:r>
              <a:rPr lang="en-US" sz="2800" dirty="0" err="1" smtClean="0"/>
              <a:t>Dau</a:t>
            </a:r>
            <a:r>
              <a:rPr lang="en-US" sz="2800" dirty="0" smtClean="0"/>
              <a:t> AA, </a:t>
            </a:r>
            <a:r>
              <a:rPr lang="en-US" sz="2800" dirty="0" err="1" smtClean="0"/>
              <a:t>Elasifer</a:t>
            </a:r>
            <a:r>
              <a:rPr lang="en-US" sz="2800" dirty="0" smtClean="0"/>
              <a:t> H, </a:t>
            </a:r>
            <a:r>
              <a:rPr lang="en-US" sz="2800" dirty="0" err="1" smtClean="0"/>
              <a:t>Tloba</a:t>
            </a:r>
            <a:r>
              <a:rPr lang="en-US" sz="2800" dirty="0" smtClean="0"/>
              <a:t> S. Epidemiology and molecular antimicrobial resistance of </a:t>
            </a:r>
            <a:r>
              <a:rPr lang="en-US" sz="2800" dirty="0" err="1" smtClean="0"/>
              <a:t>Acinetobacter</a:t>
            </a:r>
            <a:r>
              <a:rPr lang="en-US" sz="2800" dirty="0" smtClean="0"/>
              <a:t> sp. 22nd European Congress of Clinical Microbiology and Infectious Diseases (ECCMID); London. 2012</a:t>
            </a:r>
          </a:p>
          <a:p>
            <a:r>
              <a:rPr lang="en-US" sz="2800" dirty="0" smtClean="0"/>
              <a:t>-Franka EA, </a:t>
            </a:r>
            <a:r>
              <a:rPr lang="en-US" sz="2800" dirty="0" err="1" smtClean="0"/>
              <a:t>Shembesh</a:t>
            </a:r>
            <a:r>
              <a:rPr lang="en-US" sz="2800" dirty="0" smtClean="0"/>
              <a:t> MK, </a:t>
            </a:r>
            <a:r>
              <a:rPr lang="en-US" sz="2800" dirty="0" err="1" smtClean="0"/>
              <a:t>Zaied</a:t>
            </a:r>
            <a:r>
              <a:rPr lang="en-US" sz="2800" dirty="0" smtClean="0"/>
              <a:t> AA, El-</a:t>
            </a:r>
            <a:r>
              <a:rPr lang="en-US" sz="2800" dirty="0" err="1" smtClean="0"/>
              <a:t>Turki</a:t>
            </a:r>
            <a:r>
              <a:rPr lang="en-US" sz="2800" dirty="0" smtClean="0"/>
              <a:t> E, </a:t>
            </a:r>
            <a:r>
              <a:rPr lang="en-US" sz="2800" dirty="0" err="1" smtClean="0"/>
              <a:t>Zorgani</a:t>
            </a:r>
            <a:r>
              <a:rPr lang="en-US" sz="2800" dirty="0" smtClean="0"/>
              <a:t> A, </a:t>
            </a:r>
            <a:r>
              <a:rPr lang="en-US" sz="2800" dirty="0" err="1" smtClean="0"/>
              <a:t>Elahmer</a:t>
            </a:r>
            <a:r>
              <a:rPr lang="en-US" sz="2800" dirty="0" smtClean="0"/>
              <a:t> OR, et al. Multidrug resistant bacteria in wounds of combatants of the Libyan uprising. J Infect. 2012; 65: 27981. </a:t>
            </a:r>
          </a:p>
          <a:p>
            <a:r>
              <a:rPr lang="en-US" sz="2800" dirty="0" smtClean="0"/>
              <a:t>-Smith, M. G., </a:t>
            </a:r>
            <a:r>
              <a:rPr lang="en-US" sz="2800" dirty="0" err="1" smtClean="0"/>
              <a:t>Gianoulis</a:t>
            </a:r>
            <a:r>
              <a:rPr lang="en-US" sz="2800" dirty="0" smtClean="0"/>
              <a:t>, T. A., </a:t>
            </a:r>
            <a:r>
              <a:rPr lang="en-US" sz="2800" dirty="0" err="1" smtClean="0"/>
              <a:t>Pukatzki</a:t>
            </a:r>
            <a:r>
              <a:rPr lang="en-US" sz="2800" dirty="0" smtClean="0"/>
              <a:t>, S., </a:t>
            </a:r>
            <a:r>
              <a:rPr lang="en-US" sz="2800" dirty="0" err="1" smtClean="0"/>
              <a:t>Mekalanos</a:t>
            </a:r>
            <a:r>
              <a:rPr lang="en-US" sz="2800" dirty="0" smtClean="0"/>
              <a:t>, J. J., </a:t>
            </a:r>
            <a:r>
              <a:rPr lang="en-US" sz="2800" dirty="0" err="1" smtClean="0"/>
              <a:t>Ornston</a:t>
            </a:r>
            <a:r>
              <a:rPr lang="en-US" sz="2800" dirty="0" smtClean="0"/>
              <a:t>, L. N., Gerstein, M., and Snyder, M. (2007). New insights into </a:t>
            </a:r>
            <a:r>
              <a:rPr lang="en-US" sz="2800" dirty="0" err="1" smtClean="0"/>
              <a:t>Acinetobacter</a:t>
            </a:r>
            <a:r>
              <a:rPr lang="en-US" sz="2800" dirty="0" smtClean="0"/>
              <a:t> </a:t>
            </a:r>
            <a:r>
              <a:rPr lang="en-US" sz="2800" dirty="0" err="1" smtClean="0"/>
              <a:t>baumannii</a:t>
            </a:r>
            <a:r>
              <a:rPr lang="en-US" sz="2800" dirty="0" smtClean="0"/>
              <a:t> pathogenesis revealed by high-density </a:t>
            </a:r>
            <a:r>
              <a:rPr lang="en-US" sz="2800" dirty="0" err="1" smtClean="0"/>
              <a:t>pyrosequencing</a:t>
            </a:r>
            <a:r>
              <a:rPr lang="en-US" sz="2800" dirty="0" smtClean="0"/>
              <a:t> and </a:t>
            </a:r>
            <a:r>
              <a:rPr lang="en-US" sz="2800" dirty="0" err="1" smtClean="0"/>
              <a:t>transposon</a:t>
            </a:r>
            <a:r>
              <a:rPr lang="en-US" sz="2800" dirty="0" smtClean="0"/>
              <a:t> mutagenesis. Genes Dev.21, 601–6141</a:t>
            </a:r>
          </a:p>
          <a:p>
            <a:endParaRPr lang="en-US" sz="2800" dirty="0" smtClean="0"/>
          </a:p>
        </p:txBody>
      </p:sp>
      <p:sp>
        <p:nvSpPr>
          <p:cNvPr id="2" name="Rectangle 1"/>
          <p:cNvSpPr>
            <a:spLocks noChangeArrowheads="1"/>
          </p:cNvSpPr>
          <p:nvPr/>
        </p:nvSpPr>
        <p:spPr bwMode="auto">
          <a:xfrm>
            <a:off x="0" y="0"/>
            <a:ext cx="432054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Smith, M. G., Gianoulis, T. A., Pukatzki, S., Mekalanos, J. J., Ornston, L. N., Gerstein, M., and Snyder, M. (2007). New insights into Acinetobacter baumannii pathogenesis revealed by high-density pyrosequencing and transposon mutagenesis. Genes Dev.21, 601–614.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1608456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3653</TotalTime>
  <Words>787</Words>
  <Application>Microsoft Office PowerPoint</Application>
  <PresentationFormat>مخصص</PresentationFormat>
  <Paragraphs>56</Paragraphs>
  <Slides>1</Slides>
  <Notes>0</Notes>
  <HiddenSlides>0</HiddenSlides>
  <MMClips>0</MMClips>
  <ScaleCrop>false</ScaleCrop>
  <HeadingPairs>
    <vt:vector size="4" baseType="variant">
      <vt:variant>
        <vt:lpstr>سمة</vt:lpstr>
      </vt:variant>
      <vt:variant>
        <vt:i4>1</vt:i4>
      </vt:variant>
      <vt:variant>
        <vt:lpstr>عناوين الشرائح</vt:lpstr>
      </vt:variant>
      <vt:variant>
        <vt:i4>1</vt:i4>
      </vt:variant>
    </vt:vector>
  </HeadingPairs>
  <TitlesOfParts>
    <vt:vector size="2" baseType="lpstr">
      <vt:lpstr>رحلة</vt:lpstr>
      <vt:lpstr>الشريحة 1</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Hadil Ellafi</dc:creator>
  <cp:lastModifiedBy>HP</cp:lastModifiedBy>
  <cp:revision>69</cp:revision>
  <dcterms:created xsi:type="dcterms:W3CDTF">2017-04-15T16:49:54Z</dcterms:created>
  <dcterms:modified xsi:type="dcterms:W3CDTF">2018-12-24T15:24:41Z</dcterms:modified>
</cp:coreProperties>
</file>