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varScale="1">
        <p:scale>
          <a:sx n="73" d="100"/>
          <a:sy n="73" d="100"/>
        </p:scale>
        <p:origin x="49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ar-SA" smtClean="0"/>
              <a:t>انقر لتحرير نمط العنوان الرئيسي</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smtClean="0"/>
              <a:t>انقر لتحرير نمط العنوان الثانوي الرئيسي</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1/15/2022</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Content Placeholder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1/15/2022</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Content Placeholder 3"/>
          <p:cNvSpPr>
            <a:spLocks noGrp="1"/>
          </p:cNvSpPr>
          <p:nvPr>
            <p:ph sz="half" idx="2"/>
          </p:nvPr>
        </p:nvSpPr>
        <p:spPr>
          <a:xfrm>
            <a:off x="685800" y="3132666"/>
            <a:ext cx="5311775" cy="3086019"/>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Content Placeholder 5"/>
          <p:cNvSpPr>
            <a:spLocks noGrp="1"/>
          </p:cNvSpPr>
          <p:nvPr>
            <p:ph sz="quarter" idx="4"/>
          </p:nvPr>
        </p:nvSpPr>
        <p:spPr>
          <a:xfrm>
            <a:off x="6172200" y="3132666"/>
            <a:ext cx="5334000" cy="3086019"/>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ar-SA" smtClean="0"/>
              <a:t>انقر لتحرير نمط العنوان الرئيسي</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fld id="{48A87A34-81AB-432B-8DAE-1953F412C126}" type="datetimeFigureOut">
              <a:rPr lang="en-US" dirty="0"/>
              <a:t>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ar-SA" smtClean="0"/>
              <a:t>انقر لتحرير نمط العنوان الرئيسي</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smtClean="0"/>
              <a:t>انقر فوق الأيقونة لإضافة صورة</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fld id="{48A87A34-81AB-432B-8DAE-1953F412C126}" type="datetimeFigureOut">
              <a:rPr lang="en-US" dirty="0"/>
              <a:t>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صورة بانورامي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ar-SA" smtClean="0"/>
              <a:t>انقر لتحرير نمط العنوان الرئيسي</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smtClean="0"/>
              <a:t>انقر فوق الأيقونة لإضافة صورة</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انقر لتحرير أنماط النص الرئيسي</a:t>
            </a:r>
          </a:p>
        </p:txBody>
      </p:sp>
      <p:sp>
        <p:nvSpPr>
          <p:cNvPr id="5" name="Date Placeholder 4"/>
          <p:cNvSpPr>
            <a:spLocks noGrp="1"/>
          </p:cNvSpPr>
          <p:nvPr>
            <p:ph type="dt" sz="half" idx="10"/>
          </p:nvPr>
        </p:nvSpPr>
        <p:spPr/>
        <p:txBody>
          <a:bodyPr/>
          <a:lstStyle/>
          <a:p>
            <a:fld id="{48A87A34-81AB-432B-8DAE-1953F412C126}" type="datetimeFigureOut">
              <a:rPr lang="en-US" dirty="0"/>
              <a:t>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العنوان والتسمية التوضيحية">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ar-SA" smtClean="0"/>
              <a:t>انقر لتحرير نمط العنوان الرئيسي</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انقر لتحرير أنماط النص الرئيسي</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1/15/2022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اقتباس مع تسمية توضيحية">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ar-SA" smtClean="0"/>
              <a:t>انقر لتحرير نمط العنوان الرئيسي</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انقر لتحرير أنماط النص الرئيسي</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انقر لتحرير أنماط النص الرئيسي</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1/15/2022</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بطاقة اسم">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ar-SA" smtClean="0"/>
              <a:t>انقر لتحرير نمط العنوان الرئيسي</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smtClean="0"/>
              <a:t>انقر لتحرير أنماط النص الرئيسي</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1/15/2022</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أعمدة">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ar-SA" smtClean="0"/>
              <a:t>انقر لتحرير نمط العنوان الرئيسي</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3" name="Date Placeholder 2"/>
          <p:cNvSpPr>
            <a:spLocks noGrp="1"/>
          </p:cNvSpPr>
          <p:nvPr>
            <p:ph type="dt" sz="half" idx="10"/>
          </p:nvPr>
        </p:nvSpPr>
        <p:spPr/>
        <p:txBody>
          <a:bodyPr/>
          <a:lstStyle/>
          <a:p>
            <a:fld id="{48A87A34-81AB-432B-8DAE-1953F412C126}" type="datetimeFigureOut">
              <a:rPr lang="en-US" dirty="0"/>
              <a:t>1/15/2022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أعمدة صور">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ar-SA" smtClean="0"/>
              <a:t>انقر لتحرير نمط العنوان الرئيسي</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ar-SA" smtClean="0"/>
              <a:t>انقر فوق الأيقونة لإضافة صورة</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ar-SA" smtClean="0"/>
              <a:t>انقر فوق الأيقونة لإضافة صورة</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ar-SA" smtClean="0"/>
              <a:t>انقر فوق الأيقونة لإضافة صورة</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3" name="Date Placeholder 2"/>
          <p:cNvSpPr>
            <a:spLocks noGrp="1"/>
          </p:cNvSpPr>
          <p:nvPr>
            <p:ph type="dt" sz="half" idx="10"/>
          </p:nvPr>
        </p:nvSpPr>
        <p:spPr/>
        <p:txBody>
          <a:bodyPr/>
          <a:lstStyle/>
          <a:p>
            <a:fld id="{48A87A34-81AB-432B-8DAE-1953F412C126}" type="datetimeFigureOut">
              <a:rPr lang="en-US" dirty="0"/>
              <a:t>1/15/2022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1/15/2022</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1/15/2022</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1"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ctrTitle"/>
          </p:nvPr>
        </p:nvSpPr>
        <p:spPr>
          <a:xfrm>
            <a:off x="1482977" y="2046548"/>
            <a:ext cx="9448800" cy="1494901"/>
          </a:xfrm>
        </p:spPr>
        <p:txBody>
          <a:bodyPr>
            <a:normAutofit/>
          </a:bodyPr>
          <a:lstStyle/>
          <a:p>
            <a:r>
              <a:rPr lang="ar-LY" sz="2800" dirty="0" smtClean="0"/>
              <a:t>  </a:t>
            </a:r>
            <a:endParaRPr lang="en-US" sz="2800" dirty="0"/>
          </a:p>
        </p:txBody>
      </p:sp>
      <p:sp>
        <p:nvSpPr>
          <p:cNvPr id="3" name="عنوان فرعي 2"/>
          <p:cNvSpPr>
            <a:spLocks noGrp="1"/>
          </p:cNvSpPr>
          <p:nvPr>
            <p:ph type="subTitle" idx="1"/>
          </p:nvPr>
        </p:nvSpPr>
        <p:spPr>
          <a:xfrm>
            <a:off x="127000" y="5537201"/>
            <a:ext cx="5854700" cy="1320799"/>
          </a:xfrm>
        </p:spPr>
        <p:txBody>
          <a:bodyPr/>
          <a:lstStyle/>
          <a:p>
            <a:r>
              <a:rPr lang="en-US" dirty="0" err="1"/>
              <a:t>Name:Munsif</a:t>
            </a:r>
            <a:r>
              <a:rPr lang="en-US" dirty="0"/>
              <a:t> AL </a:t>
            </a:r>
            <a:r>
              <a:rPr lang="en-US" dirty="0" err="1"/>
              <a:t>Msallati</a:t>
            </a:r>
            <a:r>
              <a:rPr lang="en-US" dirty="0"/>
              <a:t/>
            </a:r>
            <a:br>
              <a:rPr lang="en-US" dirty="0"/>
            </a:br>
            <a:r>
              <a:rPr lang="en-US" dirty="0"/>
              <a:t>ID:2707</a:t>
            </a:r>
            <a:br>
              <a:rPr lang="en-US" dirty="0"/>
            </a:br>
            <a:r>
              <a:rPr lang="en-US" dirty="0" err="1"/>
              <a:t>email:MUNSIF</a:t>
            </a:r>
            <a:r>
              <a:rPr lang="en-US" dirty="0"/>
              <a:t> ALMASALATI 2707@limu.edu.ly</a:t>
            </a:r>
            <a:br>
              <a:rPr lang="en-US" dirty="0"/>
            </a:br>
            <a:r>
              <a:rPr lang="en-US" dirty="0" smtClean="0"/>
              <a:t>Date:22-12-2021</a:t>
            </a:r>
            <a:endParaRPr lang="en-US" dirty="0"/>
          </a:p>
          <a:p>
            <a:endParaRPr lang="ar-LY" dirty="0"/>
          </a:p>
        </p:txBody>
      </p:sp>
      <p:sp>
        <p:nvSpPr>
          <p:cNvPr id="4" name="مستطيل 3"/>
          <p:cNvSpPr/>
          <p:nvPr/>
        </p:nvSpPr>
        <p:spPr>
          <a:xfrm>
            <a:off x="3505200" y="111968"/>
            <a:ext cx="6096000" cy="646331"/>
          </a:xfrm>
          <a:prstGeom prst="rect">
            <a:avLst/>
          </a:prstGeom>
        </p:spPr>
        <p:txBody>
          <a:bodyPr>
            <a:spAutoFit/>
          </a:bodyPr>
          <a:lstStyle/>
          <a:p>
            <a:pPr algn="ctr"/>
            <a:r>
              <a:rPr lang="en-US" dirty="0"/>
              <a:t>Libyan International Medical University</a:t>
            </a:r>
            <a:br>
              <a:rPr lang="en-US" dirty="0"/>
            </a:br>
            <a:r>
              <a:rPr lang="en-US" dirty="0"/>
              <a:t>Faculty of Business Administration</a:t>
            </a:r>
          </a:p>
        </p:txBody>
      </p:sp>
      <p:pic>
        <p:nvPicPr>
          <p:cNvPr id="5" name="صورة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31777" y="0"/>
            <a:ext cx="1260223" cy="1254647"/>
          </a:xfrm>
          <a:prstGeom prst="rect">
            <a:avLst/>
          </a:prstGeom>
        </p:spPr>
      </p:pic>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324441" cy="1330354"/>
          </a:xfrm>
          <a:prstGeom prst="rect">
            <a:avLst/>
          </a:prstGeom>
        </p:spPr>
      </p:pic>
      <p:grpSp>
        <p:nvGrpSpPr>
          <p:cNvPr id="8" name="Group 4"/>
          <p:cNvGrpSpPr>
            <a:grpSpLocks noChangeAspect="1"/>
          </p:cNvGrpSpPr>
          <p:nvPr/>
        </p:nvGrpSpPr>
        <p:grpSpPr bwMode="auto">
          <a:xfrm>
            <a:off x="2374902" y="2398713"/>
            <a:ext cx="7115175" cy="1427162"/>
            <a:chOff x="1496" y="1511"/>
            <a:chExt cx="4482" cy="899"/>
          </a:xfrm>
        </p:grpSpPr>
        <p:sp>
          <p:nvSpPr>
            <p:cNvPr id="9" name="AutoShape 3"/>
            <p:cNvSpPr>
              <a:spLocks noChangeAspect="1" noChangeArrowheads="1" noTextEdit="1"/>
            </p:cNvSpPr>
            <p:nvPr/>
          </p:nvSpPr>
          <p:spPr bwMode="auto">
            <a:xfrm>
              <a:off x="2638" y="1511"/>
              <a:ext cx="3323" cy="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ar-SA"/>
            </a:p>
          </p:txBody>
        </p:sp>
        <p:sp>
          <p:nvSpPr>
            <p:cNvPr id="10" name="Rectangle 5"/>
            <p:cNvSpPr>
              <a:spLocks noChangeArrowheads="1"/>
            </p:cNvSpPr>
            <p:nvPr/>
          </p:nvSpPr>
          <p:spPr bwMode="auto">
            <a:xfrm>
              <a:off x="1496" y="1536"/>
              <a:ext cx="4368"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3800" b="0" i="0" u="none" strike="noStrike" cap="none" normalizeH="0" baseline="0" dirty="0" smtClean="0">
                  <a:ln>
                    <a:noFill/>
                  </a:ln>
                  <a:solidFill>
                    <a:srgbClr val="000000"/>
                  </a:solidFill>
                  <a:effectLst/>
                  <a:latin typeface="Calibri" panose="020F0502020204030204" pitchFamily="34" charset="0"/>
                </a:rPr>
                <a:t>The Significance </a:t>
              </a:r>
              <a:r>
                <a:rPr lang="en-US" altLang="ar-SA" sz="3800" dirty="0">
                  <a:solidFill>
                    <a:srgbClr val="000000"/>
                  </a:solidFill>
                  <a:latin typeface="Calibri" panose="020F0502020204030204" pitchFamily="34" charset="0"/>
                </a:rPr>
                <a:t>o</a:t>
              </a:r>
              <a:r>
                <a:rPr kumimoji="0" lang="ar-SA" altLang="ar-SA" sz="3800" b="0" i="0" u="none" strike="noStrike" cap="none" normalizeH="0" baseline="0" dirty="0" smtClean="0">
                  <a:ln>
                    <a:noFill/>
                  </a:ln>
                  <a:solidFill>
                    <a:srgbClr val="000000"/>
                  </a:solidFill>
                  <a:effectLst/>
                  <a:latin typeface="Calibri" panose="020F0502020204030204" pitchFamily="34" charset="0"/>
                </a:rPr>
                <a:t>f Stakeholders</a:t>
              </a:r>
              <a:r>
                <a:rPr lang="ar-SA" altLang="ar-SA" sz="3800" dirty="0">
                  <a:solidFill>
                    <a:srgbClr val="000000"/>
                  </a:solidFill>
                  <a:latin typeface="Calibri" panose="020F0502020204030204" pitchFamily="34" charset="0"/>
                </a:rPr>
                <a:t> </a:t>
              </a:r>
              <a:r>
                <a:rPr lang="en-US" altLang="ar-SA" sz="3800" dirty="0" smtClean="0">
                  <a:solidFill>
                    <a:srgbClr val="000000"/>
                  </a:solidFill>
                  <a:latin typeface="Calibri" panose="020F0502020204030204" pitchFamily="34" charset="0"/>
                </a:rPr>
                <a:t>as</a:t>
              </a:r>
              <a:endParaRPr kumimoji="0" lang="ar-SA" altLang="ar-SA" sz="1800" b="0" i="0" u="none" strike="noStrike" cap="none" normalizeH="0" baseline="0" dirty="0" smtClean="0">
                <a:ln>
                  <a:noFill/>
                </a:ln>
                <a:solidFill>
                  <a:schemeClr val="tx1"/>
                </a:solidFill>
                <a:effectLst/>
                <a:latin typeface="Arial" panose="020B0604020202020204" pitchFamily="34" charset="0"/>
              </a:endParaRPr>
            </a:p>
          </p:txBody>
        </p:sp>
        <p:sp>
          <p:nvSpPr>
            <p:cNvPr id="11" name="Rectangle 6"/>
            <p:cNvSpPr>
              <a:spLocks noChangeArrowheads="1"/>
            </p:cNvSpPr>
            <p:nvPr/>
          </p:nvSpPr>
          <p:spPr bwMode="auto">
            <a:xfrm>
              <a:off x="1859" y="1831"/>
              <a:ext cx="4119"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3800" b="0" i="0" u="none" strike="noStrike" cap="none" normalizeH="0" baseline="0" dirty="0" smtClean="0">
                  <a:ln>
                    <a:noFill/>
                  </a:ln>
                  <a:solidFill>
                    <a:srgbClr val="000000"/>
                  </a:solidFill>
                  <a:effectLst/>
                  <a:latin typeface="Calibri" panose="020F0502020204030204" pitchFamily="34" charset="0"/>
                </a:rPr>
                <a:t>Wholes </a:t>
              </a:r>
              <a:r>
                <a:rPr lang="en-US" altLang="ar-SA" sz="3800" dirty="0" smtClean="0">
                  <a:solidFill>
                    <a:srgbClr val="000000"/>
                  </a:solidFill>
                  <a:latin typeface="Calibri" panose="020F0502020204030204" pitchFamily="34" charset="0"/>
                </a:rPr>
                <a:t>f</a:t>
              </a:r>
              <a:r>
                <a:rPr kumimoji="0" lang="ar-SA" altLang="ar-SA" sz="3800" b="0" i="0" u="none" strike="noStrike" cap="none" normalizeH="0" baseline="0" dirty="0" smtClean="0">
                  <a:ln>
                    <a:noFill/>
                  </a:ln>
                  <a:solidFill>
                    <a:srgbClr val="000000"/>
                  </a:solidFill>
                  <a:effectLst/>
                  <a:latin typeface="Calibri" panose="020F0502020204030204" pitchFamily="34" charset="0"/>
                </a:rPr>
                <a:t>or Ethical Management.</a:t>
              </a:r>
              <a:endParaRPr kumimoji="0" lang="ar-SA" altLang="ar-SA" sz="1800" b="0" i="0" u="none" strike="noStrike" cap="none" normalizeH="0" baseline="0" dirty="0" smtClean="0">
                <a:ln>
                  <a:noFill/>
                </a:ln>
                <a:solidFill>
                  <a:schemeClr val="tx1"/>
                </a:solidFill>
                <a:effectLst/>
                <a:latin typeface="Arial" panose="020B0604020202020204" pitchFamily="34" charset="0"/>
              </a:endParaRPr>
            </a:p>
          </p:txBody>
        </p:sp>
        <p:sp>
          <p:nvSpPr>
            <p:cNvPr id="12" name="Rectangle 7"/>
            <p:cNvSpPr>
              <a:spLocks noChangeArrowheads="1"/>
            </p:cNvSpPr>
            <p:nvPr/>
          </p:nvSpPr>
          <p:spPr bwMode="auto">
            <a:xfrm>
              <a:off x="2737" y="1913"/>
              <a:ext cx="158" cy="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3800" b="0" i="0" u="none" strike="noStrike" cap="none" normalizeH="0" baseline="0" smtClean="0">
                  <a:ln>
                    <a:noFill/>
                  </a:ln>
                  <a:solidFill>
                    <a:srgbClr val="000000"/>
                  </a:solidFill>
                  <a:effectLst/>
                  <a:latin typeface="Calibri" panose="020F0502020204030204" pitchFamily="34" charset="0"/>
                </a:rPr>
                <a:t> </a:t>
              </a:r>
              <a:endParaRPr kumimoji="0" lang="ar-SA" altLang="ar-SA"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34106686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l"/>
            <a:r>
              <a:rPr lang="en-US" sz="3600" cap="none" dirty="0">
                <a:solidFill>
                  <a:schemeClr val="accent2">
                    <a:lumMod val="75000"/>
                  </a:schemeClr>
                </a:solidFill>
              </a:rPr>
              <a:t>Table of </a:t>
            </a:r>
            <a:r>
              <a:rPr lang="en-US" sz="3600" cap="none" dirty="0" smtClean="0">
                <a:solidFill>
                  <a:schemeClr val="accent2">
                    <a:lumMod val="75000"/>
                  </a:schemeClr>
                </a:solidFill>
              </a:rPr>
              <a:t>Contents:</a:t>
            </a:r>
            <a:endParaRPr lang="ar-LY" dirty="0">
              <a:solidFill>
                <a:schemeClr val="accent2">
                  <a:lumMod val="75000"/>
                </a:schemeClr>
              </a:solidFill>
            </a:endParaRPr>
          </a:p>
        </p:txBody>
      </p:sp>
      <p:sp>
        <p:nvSpPr>
          <p:cNvPr id="3" name="عنصر نائب للمحتوى 2"/>
          <p:cNvSpPr>
            <a:spLocks noGrp="1"/>
          </p:cNvSpPr>
          <p:nvPr>
            <p:ph idx="1"/>
          </p:nvPr>
        </p:nvSpPr>
        <p:spPr/>
        <p:txBody>
          <a:bodyPr>
            <a:normAutofit fontScale="77500" lnSpcReduction="20000"/>
          </a:bodyPr>
          <a:lstStyle/>
          <a:p>
            <a:pPr marL="0" indent="0" algn="l">
              <a:buNone/>
            </a:pPr>
            <a:r>
              <a:rPr lang="en-US" sz="3100" dirty="0" smtClean="0"/>
              <a:t>1-Introduction.</a:t>
            </a:r>
          </a:p>
          <a:p>
            <a:pPr marL="0" indent="0" algn="l">
              <a:buNone/>
            </a:pPr>
            <a:r>
              <a:rPr lang="en-US" sz="3100" dirty="0" smtClean="0"/>
              <a:t>2-Stakeholders.</a:t>
            </a:r>
          </a:p>
          <a:p>
            <a:pPr marL="0" indent="0" algn="l">
              <a:buNone/>
            </a:pPr>
            <a:r>
              <a:rPr lang="en-US" sz="3100" dirty="0" smtClean="0"/>
              <a:t>3-</a:t>
            </a:r>
            <a:r>
              <a:rPr lang="en-US" sz="3100" dirty="0"/>
              <a:t>Ethical </a:t>
            </a:r>
            <a:r>
              <a:rPr lang="en-US" sz="3100" dirty="0" smtClean="0"/>
              <a:t>Dilemmas.</a:t>
            </a:r>
          </a:p>
          <a:p>
            <a:pPr marL="0" indent="0" algn="l">
              <a:buNone/>
            </a:pPr>
            <a:r>
              <a:rPr lang="en-US" sz="3100" dirty="0" smtClean="0"/>
              <a:t>4-How </a:t>
            </a:r>
            <a:r>
              <a:rPr lang="en-US" sz="3100" dirty="0"/>
              <a:t>to Manage Ethics in the </a:t>
            </a:r>
            <a:r>
              <a:rPr lang="en-US" sz="3100" dirty="0" smtClean="0"/>
              <a:t>Workplace.</a:t>
            </a:r>
            <a:endParaRPr lang="ar-LY" sz="3100" dirty="0" smtClean="0"/>
          </a:p>
          <a:p>
            <a:pPr marL="0" indent="0" algn="l">
              <a:buNone/>
            </a:pPr>
            <a:r>
              <a:rPr lang="en-US" sz="3100" dirty="0"/>
              <a:t>5</a:t>
            </a:r>
            <a:r>
              <a:rPr lang="en-US" sz="3100" dirty="0" smtClean="0"/>
              <a:t>-Conclusion</a:t>
            </a:r>
            <a:r>
              <a:rPr lang="en-US" sz="3100" dirty="0"/>
              <a:t>.</a:t>
            </a:r>
          </a:p>
          <a:p>
            <a:pPr marL="0" indent="0" algn="l">
              <a:buNone/>
            </a:pPr>
            <a:r>
              <a:rPr lang="en-US" sz="3100" dirty="0"/>
              <a:t>6</a:t>
            </a:r>
            <a:r>
              <a:rPr lang="en-US" sz="3100" dirty="0" smtClean="0"/>
              <a:t>-References</a:t>
            </a:r>
            <a:r>
              <a:rPr lang="en-US" sz="2400" dirty="0"/>
              <a:t>.</a:t>
            </a:r>
          </a:p>
          <a:p>
            <a:pPr marL="0" indent="0" algn="l">
              <a:buNone/>
            </a:pPr>
            <a:endParaRPr lang="en-US" sz="2400" dirty="0"/>
          </a:p>
          <a:p>
            <a:pPr marL="0" indent="0">
              <a:buNone/>
            </a:pPr>
            <a:endParaRPr lang="en-US" sz="2400" dirty="0"/>
          </a:p>
          <a:p>
            <a:pPr marL="0" indent="0">
              <a:buNone/>
            </a:pPr>
            <a:r>
              <a:rPr lang="en-US" sz="3300" dirty="0"/>
              <a:t/>
            </a:r>
            <a:br>
              <a:rPr lang="en-US" sz="3300" dirty="0"/>
            </a:br>
            <a:r>
              <a:rPr lang="en-US" sz="3300" dirty="0"/>
              <a:t/>
            </a:r>
            <a:br>
              <a:rPr lang="en-US" sz="3300" dirty="0"/>
            </a:br>
            <a:r>
              <a:rPr lang="en-US" sz="3300" dirty="0"/>
              <a:t>01</a:t>
            </a:r>
          </a:p>
        </p:txBody>
      </p:sp>
    </p:spTree>
    <p:extLst>
      <p:ext uri="{BB962C8B-B14F-4D97-AF65-F5344CB8AC3E}">
        <p14:creationId xmlns:p14="http://schemas.microsoft.com/office/powerpoint/2010/main" val="23771514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l"/>
            <a:r>
              <a:rPr lang="en-US" dirty="0">
                <a:solidFill>
                  <a:schemeClr val="accent1">
                    <a:lumMod val="50000"/>
                  </a:schemeClr>
                </a:solidFill>
              </a:rPr>
              <a:t>INTRODUCTIO:</a:t>
            </a:r>
            <a:endParaRPr lang="ar-LY" dirty="0">
              <a:solidFill>
                <a:schemeClr val="accent1">
                  <a:lumMod val="50000"/>
                </a:schemeClr>
              </a:solidFill>
            </a:endParaRPr>
          </a:p>
        </p:txBody>
      </p:sp>
      <p:sp>
        <p:nvSpPr>
          <p:cNvPr id="3" name="عنصر نائب للمحتوى 2"/>
          <p:cNvSpPr>
            <a:spLocks noGrp="1"/>
          </p:cNvSpPr>
          <p:nvPr>
            <p:ph idx="1"/>
          </p:nvPr>
        </p:nvSpPr>
        <p:spPr/>
        <p:txBody>
          <a:bodyPr>
            <a:normAutofit/>
          </a:bodyPr>
          <a:lstStyle/>
          <a:p>
            <a:pPr marL="0" indent="0" algn="just">
              <a:buNone/>
            </a:pPr>
            <a:r>
              <a:rPr lang="en-US" sz="3200" dirty="0"/>
              <a:t>S</a:t>
            </a:r>
            <a:r>
              <a:rPr lang="en-US" sz="3200" dirty="0" smtClean="0"/>
              <a:t>takeholder </a:t>
            </a:r>
            <a:r>
              <a:rPr lang="en-US" sz="3200" dirty="0"/>
              <a:t>theory has become a mainstay in business ethics and management theory in the last several </a:t>
            </a:r>
            <a:r>
              <a:rPr lang="en-US" sz="3200" dirty="0" smtClean="0"/>
              <a:t>decades.</a:t>
            </a:r>
          </a:p>
          <a:p>
            <a:pPr marL="0" indent="0" algn="just">
              <a:buNone/>
            </a:pPr>
            <a:endParaRPr lang="en-US" sz="3200" dirty="0"/>
          </a:p>
          <a:p>
            <a:pPr marL="0" indent="0" algn="just">
              <a:buNone/>
            </a:pPr>
            <a:endParaRPr lang="en-US" sz="3200" dirty="0" smtClean="0"/>
          </a:p>
          <a:p>
            <a:pPr marL="0" indent="0" algn="just">
              <a:buNone/>
            </a:pPr>
            <a:endParaRPr lang="en-US" sz="3200" dirty="0"/>
          </a:p>
          <a:p>
            <a:pPr marL="0" indent="0" algn="just">
              <a:buNone/>
            </a:pPr>
            <a:r>
              <a:rPr lang="en-US" sz="3200" dirty="0" smtClean="0"/>
              <a:t>02</a:t>
            </a:r>
            <a:endParaRPr lang="ar-LY" sz="3200" dirty="0"/>
          </a:p>
        </p:txBody>
      </p:sp>
    </p:spTree>
    <p:extLst>
      <p:ext uri="{BB962C8B-B14F-4D97-AF65-F5344CB8AC3E}">
        <p14:creationId xmlns:p14="http://schemas.microsoft.com/office/powerpoint/2010/main" val="18891056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616200" y="1369059"/>
            <a:ext cx="8610600" cy="825501"/>
          </a:xfrm>
        </p:spPr>
        <p:txBody>
          <a:bodyPr>
            <a:normAutofit fontScale="90000"/>
          </a:bodyPr>
          <a:lstStyle/>
          <a:p>
            <a:pPr algn="l"/>
            <a:r>
              <a:rPr lang="en-US" dirty="0" smtClean="0">
                <a:solidFill>
                  <a:schemeClr val="accent1">
                    <a:lumMod val="50000"/>
                  </a:schemeClr>
                </a:solidFill>
              </a:rPr>
              <a:t>Stakeholders:</a:t>
            </a:r>
            <a:r>
              <a:rPr lang="en-US" dirty="0">
                <a:solidFill>
                  <a:schemeClr val="accent1">
                    <a:lumMod val="50000"/>
                  </a:schemeClr>
                </a:solidFill>
              </a:rPr>
              <a:t/>
            </a:r>
            <a:br>
              <a:rPr lang="en-US" dirty="0">
                <a:solidFill>
                  <a:schemeClr val="accent1">
                    <a:lumMod val="50000"/>
                  </a:schemeClr>
                </a:solidFill>
              </a:rPr>
            </a:br>
            <a:r>
              <a:rPr lang="en-US" dirty="0">
                <a:solidFill>
                  <a:schemeClr val="accent1">
                    <a:lumMod val="50000"/>
                  </a:schemeClr>
                </a:solidFill>
              </a:rPr>
              <a:t/>
            </a:r>
            <a:br>
              <a:rPr lang="en-US" dirty="0">
                <a:solidFill>
                  <a:schemeClr val="accent1">
                    <a:lumMod val="50000"/>
                  </a:schemeClr>
                </a:solidFill>
              </a:rPr>
            </a:br>
            <a:endParaRPr lang="ar-LY" dirty="0">
              <a:solidFill>
                <a:schemeClr val="accent1">
                  <a:lumMod val="50000"/>
                </a:schemeClr>
              </a:solidFill>
            </a:endParaRPr>
          </a:p>
        </p:txBody>
      </p:sp>
      <p:sp>
        <p:nvSpPr>
          <p:cNvPr id="3" name="عنصر نائب للمحتوى 2"/>
          <p:cNvSpPr>
            <a:spLocks noGrp="1"/>
          </p:cNvSpPr>
          <p:nvPr>
            <p:ph idx="1"/>
          </p:nvPr>
        </p:nvSpPr>
        <p:spPr/>
        <p:txBody>
          <a:bodyPr>
            <a:normAutofit/>
          </a:bodyPr>
          <a:lstStyle/>
          <a:p>
            <a:pPr marL="0" indent="0" algn="just">
              <a:buNone/>
            </a:pPr>
            <a:r>
              <a:rPr lang="en-US" sz="2400" dirty="0"/>
              <a:t>Stakeholders are broadly defined as anyone who is impacted by a decision-maker’s decision</a:t>
            </a:r>
            <a:r>
              <a:rPr lang="en-US" sz="2400" dirty="0" smtClean="0"/>
              <a:t>.</a:t>
            </a:r>
          </a:p>
          <a:p>
            <a:pPr marL="0" indent="0" algn="just">
              <a:buNone/>
            </a:pPr>
            <a:endParaRPr lang="en-US" sz="2400" dirty="0"/>
          </a:p>
          <a:p>
            <a:pPr marL="0" indent="0" algn="just">
              <a:buNone/>
            </a:pPr>
            <a:endParaRPr lang="en-US" sz="2400" dirty="0" smtClean="0"/>
          </a:p>
          <a:p>
            <a:pPr marL="0" indent="0" algn="just">
              <a:buNone/>
            </a:pPr>
            <a:endParaRPr lang="en-US" sz="2400" dirty="0"/>
          </a:p>
          <a:p>
            <a:pPr marL="0" indent="0" algn="just">
              <a:buNone/>
            </a:pPr>
            <a:endParaRPr lang="en-US" sz="2400" dirty="0" smtClean="0"/>
          </a:p>
          <a:p>
            <a:pPr marL="0" indent="0" algn="just">
              <a:buNone/>
            </a:pPr>
            <a:endParaRPr lang="en-US" sz="2400" dirty="0"/>
          </a:p>
          <a:p>
            <a:pPr marL="0" indent="0" algn="just">
              <a:buNone/>
            </a:pPr>
            <a:endParaRPr lang="en-US" sz="2400" dirty="0" smtClean="0"/>
          </a:p>
          <a:p>
            <a:pPr marL="0" indent="0" algn="just">
              <a:buNone/>
            </a:pPr>
            <a:r>
              <a:rPr lang="en-US" sz="2400" dirty="0" smtClean="0"/>
              <a:t>03</a:t>
            </a:r>
            <a:endParaRPr lang="ar-LY" sz="2400" dirty="0"/>
          </a:p>
        </p:txBody>
      </p:sp>
      <p:pic>
        <p:nvPicPr>
          <p:cNvPr id="4" name="صورة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0" y="3020061"/>
            <a:ext cx="5740710" cy="3530536"/>
          </a:xfrm>
          <a:prstGeom prst="rect">
            <a:avLst/>
          </a:prstGeom>
        </p:spPr>
      </p:pic>
    </p:spTree>
    <p:extLst>
      <p:ext uri="{BB962C8B-B14F-4D97-AF65-F5344CB8AC3E}">
        <p14:creationId xmlns:p14="http://schemas.microsoft.com/office/powerpoint/2010/main" val="18386041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895600" y="1409699"/>
            <a:ext cx="8610600" cy="647701"/>
          </a:xfrm>
        </p:spPr>
        <p:txBody>
          <a:bodyPr>
            <a:normAutofit fontScale="90000"/>
          </a:bodyPr>
          <a:lstStyle/>
          <a:p>
            <a:pPr algn="l"/>
            <a:r>
              <a:rPr lang="en-US" dirty="0">
                <a:solidFill>
                  <a:schemeClr val="accent1">
                    <a:lumMod val="50000"/>
                  </a:schemeClr>
                </a:solidFill>
              </a:rPr>
              <a:t>Ethical </a:t>
            </a:r>
            <a:r>
              <a:rPr lang="en-US" dirty="0" smtClean="0">
                <a:solidFill>
                  <a:schemeClr val="accent1">
                    <a:lumMod val="50000"/>
                  </a:schemeClr>
                </a:solidFill>
              </a:rPr>
              <a:t>Dilemmas</a:t>
            </a:r>
            <a:r>
              <a:rPr lang="en-US" dirty="0">
                <a:solidFill>
                  <a:schemeClr val="accent1">
                    <a:lumMod val="50000"/>
                  </a:schemeClr>
                </a:solidFill>
              </a:rPr>
              <a:t> </a:t>
            </a:r>
            <a:r>
              <a:rPr lang="en-US" dirty="0" smtClean="0">
                <a:solidFill>
                  <a:schemeClr val="accent1">
                    <a:lumMod val="50000"/>
                  </a:schemeClr>
                </a:solidFill>
              </a:rPr>
              <a:t>:</a:t>
            </a:r>
            <a:r>
              <a:rPr lang="en-US" dirty="0">
                <a:solidFill>
                  <a:schemeClr val="accent1">
                    <a:lumMod val="50000"/>
                  </a:schemeClr>
                </a:solidFill>
              </a:rPr>
              <a:t/>
            </a:r>
            <a:br>
              <a:rPr lang="en-US" dirty="0">
                <a:solidFill>
                  <a:schemeClr val="accent1">
                    <a:lumMod val="50000"/>
                  </a:schemeClr>
                </a:solidFill>
              </a:rPr>
            </a:br>
            <a:r>
              <a:rPr lang="en-US" dirty="0">
                <a:solidFill>
                  <a:schemeClr val="accent1">
                    <a:lumMod val="50000"/>
                  </a:schemeClr>
                </a:solidFill>
              </a:rPr>
              <a:t/>
            </a:r>
            <a:br>
              <a:rPr lang="en-US" dirty="0">
                <a:solidFill>
                  <a:schemeClr val="accent1">
                    <a:lumMod val="50000"/>
                  </a:schemeClr>
                </a:solidFill>
              </a:rPr>
            </a:br>
            <a:endParaRPr lang="ar-LY" dirty="0">
              <a:solidFill>
                <a:schemeClr val="accent1">
                  <a:lumMod val="50000"/>
                </a:schemeClr>
              </a:solidFill>
            </a:endParaRPr>
          </a:p>
        </p:txBody>
      </p:sp>
      <p:sp>
        <p:nvSpPr>
          <p:cNvPr id="3" name="عنصر نائب للمحتوى 2"/>
          <p:cNvSpPr>
            <a:spLocks noGrp="1"/>
          </p:cNvSpPr>
          <p:nvPr>
            <p:ph idx="1"/>
          </p:nvPr>
        </p:nvSpPr>
        <p:spPr/>
        <p:txBody>
          <a:bodyPr>
            <a:normAutofit lnSpcReduction="10000"/>
          </a:bodyPr>
          <a:lstStyle/>
          <a:p>
            <a:pPr marL="0" indent="0" algn="just">
              <a:buNone/>
            </a:pPr>
            <a:r>
              <a:rPr lang="en-US" sz="2800" dirty="0"/>
              <a:t>An ethical dilemma occurs when you have a moral obligation to abide by two different courses of action, but circumstances of the situation only allow for you to choose one of the two courses</a:t>
            </a:r>
            <a:r>
              <a:rPr lang="en-US" sz="2800" dirty="0" smtClean="0"/>
              <a:t>.</a:t>
            </a:r>
          </a:p>
          <a:p>
            <a:pPr marL="0" indent="0" algn="just">
              <a:buNone/>
            </a:pPr>
            <a:endParaRPr lang="en-US" sz="2800" dirty="0"/>
          </a:p>
          <a:p>
            <a:pPr marL="0" indent="0" algn="just">
              <a:buNone/>
            </a:pPr>
            <a:endParaRPr lang="en-US" sz="2800" dirty="0" smtClean="0"/>
          </a:p>
          <a:p>
            <a:pPr marL="0" indent="0" algn="just">
              <a:buNone/>
            </a:pPr>
            <a:endParaRPr lang="en-US" sz="2800" dirty="0"/>
          </a:p>
          <a:p>
            <a:pPr marL="0" indent="0" algn="just">
              <a:buNone/>
            </a:pPr>
            <a:endParaRPr lang="en-US" sz="2800" dirty="0" smtClean="0"/>
          </a:p>
          <a:p>
            <a:pPr marL="0" indent="0" algn="just">
              <a:buNone/>
            </a:pPr>
            <a:r>
              <a:rPr lang="en-US" sz="2800" dirty="0" smtClean="0"/>
              <a:t>04</a:t>
            </a:r>
            <a:endParaRPr lang="ar-LY" sz="2800" dirty="0"/>
          </a:p>
        </p:txBody>
      </p:sp>
    </p:spTree>
    <p:extLst>
      <p:ext uri="{BB962C8B-B14F-4D97-AF65-F5344CB8AC3E}">
        <p14:creationId xmlns:p14="http://schemas.microsoft.com/office/powerpoint/2010/main" val="31716884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895600" y="1752600"/>
            <a:ext cx="8610600" cy="304800"/>
          </a:xfrm>
        </p:spPr>
        <p:txBody>
          <a:bodyPr>
            <a:normAutofit fontScale="90000"/>
          </a:bodyPr>
          <a:lstStyle/>
          <a:p>
            <a:pPr algn="l"/>
            <a:r>
              <a:rPr lang="en-US" dirty="0">
                <a:solidFill>
                  <a:schemeClr val="accent1">
                    <a:lumMod val="50000"/>
                  </a:schemeClr>
                </a:solidFill>
              </a:rPr>
              <a:t>How to Manage Ethics in the </a:t>
            </a:r>
            <a:r>
              <a:rPr lang="en-US" dirty="0" smtClean="0">
                <a:solidFill>
                  <a:schemeClr val="accent1">
                    <a:lumMod val="50000"/>
                  </a:schemeClr>
                </a:solidFill>
              </a:rPr>
              <a:t>Workplace:</a:t>
            </a:r>
            <a:r>
              <a:rPr lang="en-US" dirty="0">
                <a:solidFill>
                  <a:schemeClr val="accent1">
                    <a:lumMod val="50000"/>
                  </a:schemeClr>
                </a:solidFill>
              </a:rPr>
              <a:t/>
            </a:r>
            <a:br>
              <a:rPr lang="en-US" dirty="0">
                <a:solidFill>
                  <a:schemeClr val="accent1">
                    <a:lumMod val="50000"/>
                  </a:schemeClr>
                </a:solidFill>
              </a:rPr>
            </a:br>
            <a:r>
              <a:rPr lang="en-US" dirty="0">
                <a:solidFill>
                  <a:schemeClr val="accent1">
                    <a:lumMod val="50000"/>
                  </a:schemeClr>
                </a:solidFill>
              </a:rPr>
              <a:t/>
            </a:r>
            <a:br>
              <a:rPr lang="en-US" dirty="0">
                <a:solidFill>
                  <a:schemeClr val="accent1">
                    <a:lumMod val="50000"/>
                  </a:schemeClr>
                </a:solidFill>
              </a:rPr>
            </a:br>
            <a:endParaRPr lang="ar-LY" dirty="0">
              <a:solidFill>
                <a:schemeClr val="accent1">
                  <a:lumMod val="50000"/>
                </a:schemeClr>
              </a:solidFill>
            </a:endParaRPr>
          </a:p>
        </p:txBody>
      </p:sp>
      <p:sp>
        <p:nvSpPr>
          <p:cNvPr id="3" name="عنصر نائب للمحتوى 2"/>
          <p:cNvSpPr>
            <a:spLocks noGrp="1"/>
          </p:cNvSpPr>
          <p:nvPr>
            <p:ph idx="1"/>
          </p:nvPr>
        </p:nvSpPr>
        <p:spPr/>
        <p:txBody>
          <a:bodyPr>
            <a:normAutofit lnSpcReduction="10000"/>
          </a:bodyPr>
          <a:lstStyle/>
          <a:p>
            <a:pPr marL="0" indent="0" algn="l">
              <a:buNone/>
            </a:pPr>
            <a:r>
              <a:rPr lang="en-US" sz="2400" dirty="0">
                <a:solidFill>
                  <a:schemeClr val="accent1">
                    <a:lumMod val="50000"/>
                  </a:schemeClr>
                </a:solidFill>
              </a:rPr>
              <a:t> </a:t>
            </a:r>
            <a:r>
              <a:rPr lang="en-US" sz="2400" dirty="0" smtClean="0">
                <a:solidFill>
                  <a:schemeClr val="accent1">
                    <a:lumMod val="50000"/>
                  </a:schemeClr>
                </a:solidFill>
              </a:rPr>
              <a:t>Steps </a:t>
            </a:r>
            <a:r>
              <a:rPr lang="en-US" sz="2400" dirty="0">
                <a:solidFill>
                  <a:schemeClr val="accent1">
                    <a:lumMod val="50000"/>
                  </a:schemeClr>
                </a:solidFill>
              </a:rPr>
              <a:t>to manage ethics in the </a:t>
            </a:r>
            <a:r>
              <a:rPr lang="en-US" sz="2400" dirty="0" smtClean="0">
                <a:solidFill>
                  <a:schemeClr val="accent1">
                    <a:lumMod val="50000"/>
                  </a:schemeClr>
                </a:solidFill>
              </a:rPr>
              <a:t>workplace:</a:t>
            </a:r>
          </a:p>
          <a:p>
            <a:pPr marL="0" indent="0" algn="l">
              <a:buNone/>
            </a:pPr>
            <a:endParaRPr lang="en-US" dirty="0" smtClean="0"/>
          </a:p>
          <a:p>
            <a:pPr marL="0" indent="0" algn="just">
              <a:buNone/>
            </a:pPr>
            <a:r>
              <a:rPr lang="en-US" dirty="0" smtClean="0"/>
              <a:t>1-</a:t>
            </a:r>
            <a:r>
              <a:rPr lang="en-US" dirty="0"/>
              <a:t>Communicate the company's ethics policy clearly to the employees</a:t>
            </a:r>
            <a:r>
              <a:rPr lang="en-US" dirty="0" smtClean="0"/>
              <a:t>.</a:t>
            </a:r>
          </a:p>
          <a:p>
            <a:pPr marL="0" indent="0" algn="just">
              <a:buNone/>
            </a:pPr>
            <a:r>
              <a:rPr lang="en-US" dirty="0" smtClean="0"/>
              <a:t>2-</a:t>
            </a:r>
            <a:r>
              <a:rPr lang="en-US" dirty="0"/>
              <a:t>Make it easy for employees to seek guidance when they need help making a decision</a:t>
            </a:r>
            <a:r>
              <a:rPr lang="en-US" dirty="0" smtClean="0"/>
              <a:t>.</a:t>
            </a:r>
          </a:p>
          <a:p>
            <a:pPr marL="0" indent="0" algn="just">
              <a:buNone/>
            </a:pPr>
            <a:r>
              <a:rPr lang="en-US" dirty="0" smtClean="0"/>
              <a:t>3-</a:t>
            </a:r>
            <a:r>
              <a:rPr lang="en-US" dirty="0"/>
              <a:t>Create an atmosphere in which employees can trust their supervisors and know they can report violators of the ethics policy</a:t>
            </a:r>
            <a:r>
              <a:rPr lang="en-US" dirty="0" smtClean="0"/>
              <a:t>.</a:t>
            </a:r>
            <a:r>
              <a:rPr lang="en-US" dirty="0"/>
              <a:t> </a:t>
            </a:r>
            <a:endParaRPr lang="ar-LY" dirty="0" smtClean="0"/>
          </a:p>
          <a:p>
            <a:pPr marL="0" indent="0" algn="just">
              <a:buNone/>
            </a:pPr>
            <a:endParaRPr lang="en-US" dirty="0" smtClean="0"/>
          </a:p>
          <a:p>
            <a:pPr marL="0" indent="0">
              <a:buNone/>
            </a:pPr>
            <a:endParaRPr lang="en-US" dirty="0"/>
          </a:p>
          <a:p>
            <a:pPr marL="0" indent="0">
              <a:buNone/>
            </a:pPr>
            <a:r>
              <a:rPr lang="en-US" dirty="0" smtClean="0"/>
              <a:t>05</a:t>
            </a:r>
            <a:endParaRPr lang="ar-LY" dirty="0"/>
          </a:p>
        </p:txBody>
      </p:sp>
    </p:spTree>
    <p:extLst>
      <p:ext uri="{BB962C8B-B14F-4D97-AF65-F5344CB8AC3E}">
        <p14:creationId xmlns:p14="http://schemas.microsoft.com/office/powerpoint/2010/main" val="23002133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l"/>
            <a:r>
              <a:rPr lang="en-US" dirty="0">
                <a:solidFill>
                  <a:schemeClr val="accent1">
                    <a:lumMod val="50000"/>
                  </a:schemeClr>
                </a:solidFill>
              </a:rPr>
              <a:t>CONCLUSION:</a:t>
            </a:r>
            <a:endParaRPr lang="ar-LY" dirty="0">
              <a:solidFill>
                <a:schemeClr val="accent1">
                  <a:lumMod val="50000"/>
                </a:schemeClr>
              </a:solidFill>
            </a:endParaRPr>
          </a:p>
        </p:txBody>
      </p:sp>
      <p:sp>
        <p:nvSpPr>
          <p:cNvPr id="3" name="عنصر نائب للمحتوى 2"/>
          <p:cNvSpPr>
            <a:spLocks noGrp="1"/>
          </p:cNvSpPr>
          <p:nvPr>
            <p:ph idx="1"/>
          </p:nvPr>
        </p:nvSpPr>
        <p:spPr/>
        <p:txBody>
          <a:bodyPr>
            <a:normAutofit lnSpcReduction="10000"/>
          </a:bodyPr>
          <a:lstStyle/>
          <a:p>
            <a:pPr marL="0" indent="0" algn="just">
              <a:buNone/>
            </a:pPr>
            <a:r>
              <a:rPr lang="en-US" sz="2800" dirty="0"/>
              <a:t> The usage of proper ethics in any workplace is vital to the success of the company. Unfortunately, companies fail and people sometimes even go to jail because of unethical decisions made at </a:t>
            </a:r>
            <a:r>
              <a:rPr lang="en-US" sz="2800" dirty="0" smtClean="0"/>
              <a:t>work.</a:t>
            </a:r>
          </a:p>
          <a:p>
            <a:pPr marL="0" indent="0" algn="just">
              <a:buNone/>
            </a:pPr>
            <a:endParaRPr lang="en-US" sz="2800" dirty="0"/>
          </a:p>
          <a:p>
            <a:pPr marL="0" indent="0" algn="just">
              <a:buNone/>
            </a:pPr>
            <a:endParaRPr lang="en-US" sz="2800" dirty="0" smtClean="0"/>
          </a:p>
          <a:p>
            <a:pPr marL="0" indent="0" algn="just">
              <a:buNone/>
            </a:pPr>
            <a:endParaRPr lang="en-US" sz="2800" dirty="0"/>
          </a:p>
          <a:p>
            <a:pPr marL="0" indent="0" algn="just">
              <a:buNone/>
            </a:pPr>
            <a:endParaRPr lang="en-US" sz="2800" dirty="0" smtClean="0"/>
          </a:p>
          <a:p>
            <a:pPr marL="0" indent="0" algn="just">
              <a:buNone/>
            </a:pPr>
            <a:r>
              <a:rPr lang="en-US" sz="2800" dirty="0" smtClean="0"/>
              <a:t>06</a:t>
            </a:r>
            <a:endParaRPr lang="ar-LY" sz="2800" dirty="0"/>
          </a:p>
        </p:txBody>
      </p:sp>
    </p:spTree>
    <p:extLst>
      <p:ext uri="{BB962C8B-B14F-4D97-AF65-F5344CB8AC3E}">
        <p14:creationId xmlns:p14="http://schemas.microsoft.com/office/powerpoint/2010/main" val="100689927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l"/>
            <a:r>
              <a:rPr lang="en-US" dirty="0">
                <a:solidFill>
                  <a:schemeClr val="accent1">
                    <a:lumMod val="50000"/>
                  </a:schemeClr>
                </a:solidFill>
              </a:rPr>
              <a:t>REFERENCES:</a:t>
            </a:r>
            <a:endParaRPr lang="ar-LY" dirty="0">
              <a:solidFill>
                <a:schemeClr val="accent1">
                  <a:lumMod val="50000"/>
                </a:schemeClr>
              </a:solidFill>
            </a:endParaRPr>
          </a:p>
        </p:txBody>
      </p:sp>
      <p:sp>
        <p:nvSpPr>
          <p:cNvPr id="3" name="عنصر نائب للمحتوى 2"/>
          <p:cNvSpPr>
            <a:spLocks noGrp="1"/>
          </p:cNvSpPr>
          <p:nvPr>
            <p:ph idx="1"/>
          </p:nvPr>
        </p:nvSpPr>
        <p:spPr/>
        <p:txBody>
          <a:bodyPr/>
          <a:lstStyle/>
          <a:p>
            <a:pPr marL="0" indent="0" algn="l">
              <a:buNone/>
            </a:pPr>
            <a:r>
              <a:rPr lang="en-US" dirty="0"/>
              <a:t>Donaldson, T. (1999). Making stakeholder theory whole. </a:t>
            </a:r>
            <a:r>
              <a:rPr lang="en-US" i="1" dirty="0"/>
              <a:t>Academy of Management Review</a:t>
            </a:r>
            <a:r>
              <a:rPr lang="en-US" dirty="0"/>
              <a:t>, </a:t>
            </a:r>
            <a:r>
              <a:rPr lang="en-US" i="1" dirty="0"/>
              <a:t>24</a:t>
            </a:r>
            <a:r>
              <a:rPr lang="en-US" dirty="0"/>
              <a:t>(2), 237-241</a:t>
            </a:r>
            <a:r>
              <a:rPr lang="en-US" dirty="0" smtClean="0"/>
              <a:t>.</a:t>
            </a:r>
          </a:p>
          <a:p>
            <a:pPr marL="0" indent="0" algn="l">
              <a:buNone/>
            </a:pPr>
            <a:r>
              <a:rPr lang="de-DE" dirty="0"/>
              <a:t>Kaptein, M. (1998). Ethics management. In </a:t>
            </a:r>
            <a:r>
              <a:rPr lang="de-DE" i="1" dirty="0"/>
              <a:t>Ethics management</a:t>
            </a:r>
            <a:r>
              <a:rPr lang="de-DE" dirty="0"/>
              <a:t> (pp. 31-45). Springer, Dordrecht</a:t>
            </a:r>
            <a:r>
              <a:rPr lang="de-DE" dirty="0" smtClean="0"/>
              <a:t>.</a:t>
            </a:r>
            <a:endParaRPr lang="ar-LY" dirty="0" smtClean="0"/>
          </a:p>
          <a:p>
            <a:pPr marL="0" indent="0" algn="l">
              <a:buNone/>
            </a:pPr>
            <a:endParaRPr lang="ar-LY" dirty="0" smtClean="0"/>
          </a:p>
          <a:p>
            <a:pPr marL="0" indent="0" algn="l">
              <a:buNone/>
            </a:pPr>
            <a:endParaRPr lang="ar-LY" dirty="0" smtClean="0"/>
          </a:p>
          <a:p>
            <a:pPr marL="0" indent="0" algn="l">
              <a:buNone/>
            </a:pPr>
            <a:endParaRPr lang="de-DE" dirty="0" smtClean="0"/>
          </a:p>
          <a:p>
            <a:pPr marL="0" indent="0" algn="l">
              <a:buNone/>
            </a:pPr>
            <a:endParaRPr lang="ar-LY" dirty="0"/>
          </a:p>
        </p:txBody>
      </p:sp>
      <p:sp>
        <p:nvSpPr>
          <p:cNvPr id="11" name="Rectangle 4"/>
          <p:cNvSpPr>
            <a:spLocks noChangeArrowheads="1"/>
          </p:cNvSpPr>
          <p:nvPr/>
        </p:nvSpPr>
        <p:spPr bwMode="auto">
          <a:xfrm>
            <a:off x="4010025" y="2362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LY" altLang="ar-LY" sz="1800" b="0" i="0" u="none" strike="noStrike" cap="none" normalizeH="0" baseline="0" smtClean="0">
                <a:ln>
                  <a:noFill/>
                </a:ln>
                <a:solidFill>
                  <a:schemeClr val="tx1"/>
                </a:solidFill>
                <a:effectLst/>
                <a:latin typeface="Arial" panose="020B0604020202020204" pitchFamily="34" charset="0"/>
              </a:rPr>
              <a:t/>
            </a:r>
            <a:br>
              <a:rPr kumimoji="0" lang="ar-LY" altLang="ar-LY" sz="1800" b="0" i="0" u="none" strike="noStrike" cap="none" normalizeH="0" baseline="0" smtClean="0">
                <a:ln>
                  <a:noFill/>
                </a:ln>
                <a:solidFill>
                  <a:schemeClr val="tx1"/>
                </a:solidFill>
                <a:effectLst/>
                <a:latin typeface="Arial" panose="020B0604020202020204" pitchFamily="34" charset="0"/>
              </a:rPr>
            </a:br>
            <a:endParaRPr kumimoji="0" lang="ar-LY" altLang="ar-LY"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456886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2095500" y="2097873"/>
            <a:ext cx="8610600" cy="1293028"/>
          </a:xfrm>
        </p:spPr>
        <p:txBody>
          <a:bodyPr>
            <a:noAutofit/>
          </a:bodyPr>
          <a:lstStyle/>
          <a:p>
            <a:pPr algn="ctr"/>
            <a:r>
              <a:rPr lang="en-US" sz="6600" dirty="0">
                <a:solidFill>
                  <a:schemeClr val="accent1">
                    <a:lumMod val="60000"/>
                    <a:lumOff val="40000"/>
                  </a:schemeClr>
                </a:solidFill>
                <a:latin typeface="Andalus" panose="02020603050405020304" pitchFamily="18" charset="-78"/>
                <a:cs typeface="Andalus" panose="02020603050405020304" pitchFamily="18" charset="-78"/>
              </a:rPr>
              <a:t>Thank you!</a:t>
            </a:r>
            <a:r>
              <a:rPr lang="ar-LY" sz="6600" dirty="0">
                <a:solidFill>
                  <a:schemeClr val="accent1">
                    <a:lumMod val="60000"/>
                    <a:lumOff val="40000"/>
                  </a:schemeClr>
                </a:solidFill>
              </a:rPr>
              <a:t/>
            </a:r>
            <a:br>
              <a:rPr lang="ar-LY" sz="6600" dirty="0">
                <a:solidFill>
                  <a:schemeClr val="accent1">
                    <a:lumMod val="60000"/>
                    <a:lumOff val="40000"/>
                  </a:schemeClr>
                </a:solidFill>
              </a:rPr>
            </a:br>
            <a:endParaRPr lang="ar-LY" sz="6600" dirty="0">
              <a:solidFill>
                <a:schemeClr val="accent1">
                  <a:lumMod val="60000"/>
                  <a:lumOff val="40000"/>
                </a:schemeClr>
              </a:solidFill>
            </a:endParaRPr>
          </a:p>
        </p:txBody>
      </p:sp>
      <p:sp>
        <p:nvSpPr>
          <p:cNvPr id="3" name="عنصر نائب للمحتوى 2"/>
          <p:cNvSpPr>
            <a:spLocks noGrp="1"/>
          </p:cNvSpPr>
          <p:nvPr>
            <p:ph idx="1"/>
          </p:nvPr>
        </p:nvSpPr>
        <p:spPr>
          <a:xfrm>
            <a:off x="685800" y="4330700"/>
            <a:ext cx="10820400" cy="1887985"/>
          </a:xfrm>
        </p:spPr>
        <p:txBody>
          <a:bodyPr/>
          <a:lstStyle/>
          <a:p>
            <a:endParaRPr lang="ar-LY" dirty="0"/>
          </a:p>
        </p:txBody>
      </p:sp>
    </p:spTree>
    <p:extLst>
      <p:ext uri="{BB962C8B-B14F-4D97-AF65-F5344CB8AC3E}">
        <p14:creationId xmlns:p14="http://schemas.microsoft.com/office/powerpoint/2010/main" val="425750329"/>
      </p:ext>
    </p:extLst>
  </p:cSld>
  <p:clrMapOvr>
    <a:masterClrMapping/>
  </p:clrMapOvr>
</p:sld>
</file>

<file path=ppt/theme/theme1.xml><?xml version="1.0" encoding="utf-8"?>
<a:theme xmlns:a="http://schemas.openxmlformats.org/drawingml/2006/main" name="مسلك بخاري">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emplate>TM04033937[[fn=مسلك بخاري]]</Template>
  <TotalTime>205</TotalTime>
  <Words>304</Words>
  <Application>Microsoft Office PowerPoint</Application>
  <PresentationFormat>Widescreen</PresentationFormat>
  <Paragraphs>61</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Andalus</vt:lpstr>
      <vt:lpstr>Arial</vt:lpstr>
      <vt:lpstr>Calibri</vt:lpstr>
      <vt:lpstr>Century Gothic</vt:lpstr>
      <vt:lpstr>Times New Roman</vt:lpstr>
      <vt:lpstr>مسلك بخاري</vt:lpstr>
      <vt:lpstr>  </vt:lpstr>
      <vt:lpstr>Table of Contents:</vt:lpstr>
      <vt:lpstr>INTRODUCTIO:</vt:lpstr>
      <vt:lpstr>Stakeholders:  </vt:lpstr>
      <vt:lpstr>Ethical Dilemmas :  </vt:lpstr>
      <vt:lpstr>How to Manage Ethics in the Workplace:  </vt:lpstr>
      <vt:lpstr>CONCLUSION:</vt:lpstr>
      <vt:lpstr>REFERENCES: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HP</dc:creator>
  <cp:lastModifiedBy>user</cp:lastModifiedBy>
  <cp:revision>16</cp:revision>
  <dcterms:created xsi:type="dcterms:W3CDTF">2021-12-20T08:18:06Z</dcterms:created>
  <dcterms:modified xsi:type="dcterms:W3CDTF">2022-01-15T08:53:37Z</dcterms:modified>
</cp:coreProperties>
</file>