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6" r:id="rId1"/>
  </p:sldMasterIdLst>
  <p:notesMasterIdLst>
    <p:notesMasterId r:id="rId12"/>
  </p:notesMasterIdLst>
  <p:sldIdLst>
    <p:sldId id="256" r:id="rId2"/>
    <p:sldId id="355" r:id="rId3"/>
    <p:sldId id="362" r:id="rId4"/>
    <p:sldId id="345" r:id="rId5"/>
    <p:sldId id="356" r:id="rId6"/>
    <p:sldId id="351" r:id="rId7"/>
    <p:sldId id="293" r:id="rId8"/>
    <p:sldId id="361" r:id="rId9"/>
    <p:sldId id="352" r:id="rId10"/>
    <p:sldId id="343" r:id="rId11"/>
  </p:sldIdLst>
  <p:sldSz cx="9144000" cy="5143500" type="screen16x9"/>
  <p:notesSz cx="6858000" cy="9144000"/>
  <p:embeddedFontLst>
    <p:embeddedFont>
      <p:font typeface="Merriweather" panose="020B0604020202020204" charset="0"/>
      <p:regular r:id="rId13"/>
      <p:bold r:id="rId14"/>
      <p:italic r:id="rId15"/>
      <p:boldItalic r:id="rId16"/>
    </p:embeddedFont>
    <p:embeddedFont>
      <p:font typeface="Segoe UI Historic" panose="020B0502040204020203" pitchFamily="34" charset="0"/>
      <p:regular r:id="rId17"/>
    </p:embeddedFont>
    <p:embeddedFont>
      <p:font typeface="Fira Sans" panose="020B0604020202020204" charset="0"/>
      <p:regular r:id="rId18"/>
      <p:bold r:id="rId19"/>
      <p:italic r:id="rId20"/>
      <p:boldItalic r:id="rId21"/>
    </p:embeddedFont>
    <p:embeddedFont>
      <p:font typeface="Open Sans" panose="020B0604020202020204" charset="0"/>
      <p:regular r:id="rId22"/>
      <p:bold r:id="rId23"/>
      <p:italic r:id="rId24"/>
      <p:boldItalic r:id="rId25"/>
    </p:embeddedFont>
    <p:embeddedFont>
      <p:font typeface="Fjalla One" panose="020B0604020202020204" charset="0"/>
      <p:regular r:id="rId26"/>
    </p:embeddedFont>
    <p:embeddedFont>
      <p:font typeface="Lato" panose="020B0604020202020204"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do Al Shikhy" initials="MA" lastIdx="1" clrIdx="0">
    <p:extLst>
      <p:ext uri="{19B8F6BF-5375-455C-9EA6-DF929625EA0E}">
        <p15:presenceInfo xmlns:p15="http://schemas.microsoft.com/office/powerpoint/2012/main" userId="21ad7c80af99533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a:srgbClr val="009999"/>
    <a:srgbClr val="008080"/>
    <a:srgbClr val="EFF1E2"/>
    <a:srgbClr val="BFB7B8"/>
    <a:srgbClr val="CC3300"/>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134F888-AA6C-4235-A5BE-A8DFDF1FDCBA}">
  <a:tblStyle styleId="{0134F888-AA6C-4235-A5BE-A8DFDF1FDCB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25" autoAdjust="0"/>
    <p:restoredTop sz="94660"/>
  </p:normalViewPr>
  <p:slideViewPr>
    <p:cSldViewPr snapToGrid="0">
      <p:cViewPr varScale="1">
        <p:scale>
          <a:sx n="97" d="100"/>
          <a:sy n="97" d="100"/>
        </p:scale>
        <p:origin x="44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font" Target="fonts/font14.fntdata"/><Relationship Id="rId3" Type="http://schemas.openxmlformats.org/officeDocument/2006/relationships/slide" Target="slides/slide2.xml"/><Relationship Id="rId21" Type="http://schemas.openxmlformats.org/officeDocument/2006/relationships/font" Target="fonts/font9.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font" Target="fonts/font13.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font" Target="fonts/font1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font" Target="fonts/font16.fntdata"/><Relationship Id="rId10" Type="http://schemas.openxmlformats.org/officeDocument/2006/relationships/slide" Target="slides/slide9.xml"/><Relationship Id="rId19" Type="http://schemas.openxmlformats.org/officeDocument/2006/relationships/font" Target="fonts/font7.fntdata"/><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font" Target="fonts/font15.fntdata"/><Relationship Id="rId30" Type="http://schemas.openxmlformats.org/officeDocument/2006/relationships/font" Target="fonts/font18.fntdata"/><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99f2f57a71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99f2f57a71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606654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99f2f57a71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99f2f57a71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9283124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2"/>
        <p:cNvGrpSpPr/>
        <p:nvPr/>
      </p:nvGrpSpPr>
      <p:grpSpPr>
        <a:xfrm>
          <a:off x="0" y="0"/>
          <a:ext cx="0" cy="0"/>
          <a:chOff x="0" y="0"/>
          <a:chExt cx="0" cy="0"/>
        </a:xfrm>
      </p:grpSpPr>
      <p:sp>
        <p:nvSpPr>
          <p:cNvPr id="643" name="Google Shape;643;ge0d60e239f_0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4" name="Google Shape;644;ge0d60e239f_0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2"/>
        <p:cNvGrpSpPr/>
        <p:nvPr/>
      </p:nvGrpSpPr>
      <p:grpSpPr>
        <a:xfrm>
          <a:off x="0" y="0"/>
          <a:ext cx="0" cy="0"/>
          <a:chOff x="0" y="0"/>
          <a:chExt cx="0" cy="0"/>
        </a:xfrm>
      </p:grpSpPr>
      <p:sp>
        <p:nvSpPr>
          <p:cNvPr id="643" name="Google Shape;643;ge0d60e239f_0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4" name="Google Shape;644;ge0d60e239f_0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95478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ge0d60e239f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9" name="Google Shape;449;ge0d60e239f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252593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 name="Google Shape;301;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6207355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056531" y="1188113"/>
            <a:ext cx="5031000" cy="2566800"/>
          </a:xfrm>
          <a:prstGeom prst="rect">
            <a:avLst/>
          </a:prstGeom>
        </p:spPr>
        <p:txBody>
          <a:bodyPr spcFirstLastPara="1" wrap="square" lIns="91425" tIns="91425" rIns="91425" bIns="91425" anchor="ctr" anchorCtr="0">
            <a:noAutofit/>
          </a:bodyPr>
          <a:lstStyle>
            <a:lvl1pPr lvl="0" algn="ctr">
              <a:spcBef>
                <a:spcPts val="0"/>
              </a:spcBef>
              <a:spcAft>
                <a:spcPts val="0"/>
              </a:spcAft>
              <a:buSzPts val="5200"/>
              <a:buNone/>
              <a:defRPr sz="5200" b="1">
                <a:latin typeface="Fjalla One"/>
                <a:ea typeface="Fjalla One"/>
                <a:cs typeface="Fjalla One"/>
                <a:sym typeface="Fjalla One"/>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2056475" y="3799788"/>
            <a:ext cx="5031000" cy="475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800">
                <a:solidFill>
                  <a:schemeClr val="dk1"/>
                </a:solidFill>
                <a:latin typeface="Lato"/>
                <a:ea typeface="Lato"/>
                <a:cs typeface="Lato"/>
                <a:sym typeface="Lato"/>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1" name="Google Shape;11;p2"/>
          <p:cNvSpPr/>
          <p:nvPr/>
        </p:nvSpPr>
        <p:spPr>
          <a:xfrm>
            <a:off x="-1028425" y="-337265"/>
            <a:ext cx="3877361" cy="19381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12;p2"/>
          <p:cNvSpPr/>
          <p:nvPr/>
        </p:nvSpPr>
        <p:spPr>
          <a:xfrm rot="10800000">
            <a:off x="6010232" y="4359938"/>
            <a:ext cx="3009008" cy="1504130"/>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13;p2"/>
          <p:cNvSpPr/>
          <p:nvPr/>
        </p:nvSpPr>
        <p:spPr>
          <a:xfrm rot="-5400000">
            <a:off x="-1833870" y="1700000"/>
            <a:ext cx="3220942" cy="1610071"/>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14;p2"/>
          <p:cNvSpPr/>
          <p:nvPr/>
        </p:nvSpPr>
        <p:spPr>
          <a:xfrm>
            <a:off x="-1028425" y="-608876"/>
            <a:ext cx="3877361" cy="19381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15;p2"/>
          <p:cNvSpPr/>
          <p:nvPr/>
        </p:nvSpPr>
        <p:spPr>
          <a:xfrm rot="5400000">
            <a:off x="6588728" y="2004211"/>
            <a:ext cx="4841837" cy="242031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 name="Google Shape;16;p2"/>
          <p:cNvSpPr/>
          <p:nvPr/>
        </p:nvSpPr>
        <p:spPr>
          <a:xfrm rot="5400000">
            <a:off x="6927898" y="2004211"/>
            <a:ext cx="4841837" cy="242031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17;p2"/>
          <p:cNvSpPr/>
          <p:nvPr/>
        </p:nvSpPr>
        <p:spPr>
          <a:xfrm>
            <a:off x="-458000" y="4115506"/>
            <a:ext cx="2165000" cy="1265125"/>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18;p2"/>
          <p:cNvSpPr/>
          <p:nvPr/>
        </p:nvSpPr>
        <p:spPr>
          <a:xfrm rot="10800000">
            <a:off x="7200960" y="-337237"/>
            <a:ext cx="2610341" cy="1525361"/>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9"/>
        <p:cNvGrpSpPr/>
        <p:nvPr/>
      </p:nvGrpSpPr>
      <p:grpSpPr>
        <a:xfrm>
          <a:off x="0" y="0"/>
          <a:ext cx="0" cy="0"/>
          <a:chOff x="0" y="0"/>
          <a:chExt cx="0" cy="0"/>
        </a:xfrm>
      </p:grpSpPr>
      <p:sp>
        <p:nvSpPr>
          <p:cNvPr id="20" name="Google Shape;20;p3"/>
          <p:cNvSpPr txBox="1">
            <a:spLocks noGrp="1"/>
          </p:cNvSpPr>
          <p:nvPr>
            <p:ph type="title"/>
          </p:nvPr>
        </p:nvSpPr>
        <p:spPr>
          <a:xfrm>
            <a:off x="1938900" y="2775025"/>
            <a:ext cx="52662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5000">
                <a:solidFill>
                  <a:schemeClr val="accent1"/>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1" name="Google Shape;21;p3"/>
          <p:cNvSpPr txBox="1">
            <a:spLocks noGrp="1"/>
          </p:cNvSpPr>
          <p:nvPr>
            <p:ph type="title" idx="2" hasCustomPrompt="1"/>
          </p:nvPr>
        </p:nvSpPr>
        <p:spPr>
          <a:xfrm>
            <a:off x="3785100" y="1833313"/>
            <a:ext cx="15738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2" name="Google Shape;22;p3"/>
          <p:cNvSpPr txBox="1">
            <a:spLocks noGrp="1"/>
          </p:cNvSpPr>
          <p:nvPr>
            <p:ph type="subTitle" idx="1"/>
          </p:nvPr>
        </p:nvSpPr>
        <p:spPr>
          <a:xfrm>
            <a:off x="1938900" y="3716738"/>
            <a:ext cx="5266200" cy="367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3" name="Google Shape;23;p3"/>
          <p:cNvSpPr/>
          <p:nvPr/>
        </p:nvSpPr>
        <p:spPr>
          <a:xfrm>
            <a:off x="259466" y="-337265"/>
            <a:ext cx="3877361" cy="19381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24;p3"/>
          <p:cNvSpPr/>
          <p:nvPr/>
        </p:nvSpPr>
        <p:spPr>
          <a:xfrm>
            <a:off x="259466" y="-608876"/>
            <a:ext cx="3877361" cy="19381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 name="Google Shape;25;p3"/>
          <p:cNvSpPr/>
          <p:nvPr/>
        </p:nvSpPr>
        <p:spPr>
          <a:xfrm rot="5400000">
            <a:off x="-1214485" y="997747"/>
            <a:ext cx="3564673" cy="2083028"/>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26;p3"/>
          <p:cNvSpPr/>
          <p:nvPr/>
        </p:nvSpPr>
        <p:spPr>
          <a:xfrm>
            <a:off x="5192116" y="-608875"/>
            <a:ext cx="3546140" cy="1772630"/>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 name="Google Shape;27;p3"/>
          <p:cNvSpPr/>
          <p:nvPr/>
        </p:nvSpPr>
        <p:spPr>
          <a:xfrm rot="-5400000">
            <a:off x="7000992" y="800779"/>
            <a:ext cx="3303141" cy="1930201"/>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2" name="Google Shape;42;p6"/>
          <p:cNvSpPr/>
          <p:nvPr/>
        </p:nvSpPr>
        <p:spPr>
          <a:xfrm rot="10800000">
            <a:off x="7664083" y="-283418"/>
            <a:ext cx="1519830" cy="888118"/>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 name="Google Shape;43;p6"/>
          <p:cNvSpPr/>
          <p:nvPr/>
        </p:nvSpPr>
        <p:spPr>
          <a:xfrm rot="-5400000">
            <a:off x="-923924" y="3624256"/>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2317950" y="905550"/>
            <a:ext cx="4508100" cy="33324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10000">
                <a:solidFill>
                  <a:schemeClr val="accent1"/>
                </a:solidFill>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grpSp>
        <p:nvGrpSpPr>
          <p:cNvPr id="50" name="Google Shape;50;p8"/>
          <p:cNvGrpSpPr/>
          <p:nvPr/>
        </p:nvGrpSpPr>
        <p:grpSpPr>
          <a:xfrm>
            <a:off x="-371550" y="1260424"/>
            <a:ext cx="1666100" cy="2622681"/>
            <a:chOff x="-371550" y="1260424"/>
            <a:chExt cx="1666100" cy="2622681"/>
          </a:xfrm>
        </p:grpSpPr>
        <p:sp>
          <p:nvSpPr>
            <p:cNvPr id="51" name="Google Shape;51;p8"/>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 name="Google Shape;52;p8"/>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53" name="Google Shape;53;p8"/>
          <p:cNvGrpSpPr/>
          <p:nvPr/>
        </p:nvGrpSpPr>
        <p:grpSpPr>
          <a:xfrm flipH="1">
            <a:off x="7849450" y="1260424"/>
            <a:ext cx="1666100" cy="2622681"/>
            <a:chOff x="-371550" y="1260424"/>
            <a:chExt cx="1666100" cy="2622681"/>
          </a:xfrm>
        </p:grpSpPr>
        <p:sp>
          <p:nvSpPr>
            <p:cNvPr id="54" name="Google Shape;54;p8"/>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 name="Google Shape;55;p8"/>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7"/>
        <p:cNvGrpSpPr/>
        <p:nvPr/>
      </p:nvGrpSpPr>
      <p:grpSpPr>
        <a:xfrm>
          <a:off x="0" y="0"/>
          <a:ext cx="0" cy="0"/>
          <a:chOff x="0" y="0"/>
          <a:chExt cx="0" cy="0"/>
        </a:xfrm>
      </p:grpSpPr>
      <p:sp>
        <p:nvSpPr>
          <p:cNvPr id="68" name="Google Shape;68;p11"/>
          <p:cNvSpPr txBox="1">
            <a:spLocks noGrp="1"/>
          </p:cNvSpPr>
          <p:nvPr>
            <p:ph type="title" hasCustomPrompt="1"/>
          </p:nvPr>
        </p:nvSpPr>
        <p:spPr>
          <a:xfrm>
            <a:off x="1541250" y="1387300"/>
            <a:ext cx="6061500" cy="1871700"/>
          </a:xfrm>
          <a:prstGeom prst="rect">
            <a:avLst/>
          </a:prstGeom>
        </p:spPr>
        <p:txBody>
          <a:bodyPr spcFirstLastPara="1" wrap="square" lIns="91425" tIns="91425" rIns="91425" bIns="91425" anchor="b" anchorCtr="0">
            <a:noAutofit/>
          </a:bodyPr>
          <a:lstStyle>
            <a:lvl1pPr lvl="0" algn="ctr">
              <a:spcBef>
                <a:spcPts val="0"/>
              </a:spcBef>
              <a:spcAft>
                <a:spcPts val="0"/>
              </a:spcAft>
              <a:buSzPts val="9600"/>
              <a:buNone/>
              <a:defRPr sz="11000">
                <a:solidFill>
                  <a:schemeClr val="accent1"/>
                </a:solidFill>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69" name="Google Shape;69;p11"/>
          <p:cNvSpPr txBox="1">
            <a:spLocks noGrp="1"/>
          </p:cNvSpPr>
          <p:nvPr>
            <p:ph type="subTitle" idx="1"/>
          </p:nvPr>
        </p:nvSpPr>
        <p:spPr>
          <a:xfrm>
            <a:off x="1541250" y="3259075"/>
            <a:ext cx="6061500" cy="497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1600"/>
              </a:spcBef>
              <a:spcAft>
                <a:spcPts val="0"/>
              </a:spcAft>
              <a:buSzPts val="1600"/>
              <a:buNone/>
              <a:defRPr sz="1600"/>
            </a:lvl3pPr>
            <a:lvl4pPr lvl="3" algn="ctr" rtl="0">
              <a:lnSpc>
                <a:spcPct val="100000"/>
              </a:lnSpc>
              <a:spcBef>
                <a:spcPts val="1600"/>
              </a:spcBef>
              <a:spcAft>
                <a:spcPts val="0"/>
              </a:spcAft>
              <a:buSzPts val="1600"/>
              <a:buNone/>
              <a:defRPr sz="1600"/>
            </a:lvl4pPr>
            <a:lvl5pPr lvl="4" algn="ctr" rtl="0">
              <a:lnSpc>
                <a:spcPct val="100000"/>
              </a:lnSpc>
              <a:spcBef>
                <a:spcPts val="1600"/>
              </a:spcBef>
              <a:spcAft>
                <a:spcPts val="0"/>
              </a:spcAft>
              <a:buSzPts val="1600"/>
              <a:buNone/>
              <a:defRPr sz="1600"/>
            </a:lvl5pPr>
            <a:lvl6pPr lvl="5" algn="ctr" rtl="0">
              <a:lnSpc>
                <a:spcPct val="100000"/>
              </a:lnSpc>
              <a:spcBef>
                <a:spcPts val="1600"/>
              </a:spcBef>
              <a:spcAft>
                <a:spcPts val="0"/>
              </a:spcAft>
              <a:buSzPts val="1600"/>
              <a:buNone/>
              <a:defRPr sz="1600"/>
            </a:lvl6pPr>
            <a:lvl7pPr lvl="6" algn="ctr" rtl="0">
              <a:lnSpc>
                <a:spcPct val="100000"/>
              </a:lnSpc>
              <a:spcBef>
                <a:spcPts val="1600"/>
              </a:spcBef>
              <a:spcAft>
                <a:spcPts val="0"/>
              </a:spcAft>
              <a:buSzPts val="1600"/>
              <a:buNone/>
              <a:defRPr sz="1600"/>
            </a:lvl7pPr>
            <a:lvl8pPr lvl="7" algn="ctr" rtl="0">
              <a:lnSpc>
                <a:spcPct val="100000"/>
              </a:lnSpc>
              <a:spcBef>
                <a:spcPts val="1600"/>
              </a:spcBef>
              <a:spcAft>
                <a:spcPts val="0"/>
              </a:spcAft>
              <a:buSzPts val="1600"/>
              <a:buNone/>
              <a:defRPr sz="1600"/>
            </a:lvl8pPr>
            <a:lvl9pPr lvl="8" algn="ctr" rtl="0">
              <a:lnSpc>
                <a:spcPct val="100000"/>
              </a:lnSpc>
              <a:spcBef>
                <a:spcPts val="1600"/>
              </a:spcBef>
              <a:spcAft>
                <a:spcPts val="1600"/>
              </a:spcAft>
              <a:buSzPts val="1600"/>
              <a:buNone/>
              <a:defRPr sz="1600"/>
            </a:lvl9pPr>
          </a:lstStyle>
          <a:p>
            <a:endParaRPr/>
          </a:p>
        </p:txBody>
      </p:sp>
      <p:sp>
        <p:nvSpPr>
          <p:cNvPr id="70" name="Google Shape;70;p11"/>
          <p:cNvSpPr/>
          <p:nvPr/>
        </p:nvSpPr>
        <p:spPr>
          <a:xfrm rot="-5400000">
            <a:off x="-752655" y="1933966"/>
            <a:ext cx="2551785" cy="127557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 name="Google Shape;71;p11"/>
          <p:cNvSpPr/>
          <p:nvPr/>
        </p:nvSpPr>
        <p:spPr>
          <a:xfrm rot="-5400000">
            <a:off x="-570387" y="2059706"/>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2" name="Google Shape;72;p11"/>
          <p:cNvSpPr/>
          <p:nvPr/>
        </p:nvSpPr>
        <p:spPr>
          <a:xfrm rot="5400000" flipH="1">
            <a:off x="7344870" y="1933966"/>
            <a:ext cx="2551785" cy="127557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3" name="Google Shape;73;p11"/>
          <p:cNvSpPr/>
          <p:nvPr/>
        </p:nvSpPr>
        <p:spPr>
          <a:xfrm rot="5400000" flipH="1">
            <a:off x="7665686" y="2059706"/>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75"/>
        <p:cNvGrpSpPr/>
        <p:nvPr/>
      </p:nvGrpSpPr>
      <p:grpSpPr>
        <a:xfrm>
          <a:off x="0" y="0"/>
          <a:ext cx="0" cy="0"/>
          <a:chOff x="0" y="0"/>
          <a:chExt cx="0" cy="0"/>
        </a:xfrm>
      </p:grpSpPr>
      <p:sp>
        <p:nvSpPr>
          <p:cNvPr id="76" name="Google Shape;76;p13"/>
          <p:cNvSpPr/>
          <p:nvPr/>
        </p:nvSpPr>
        <p:spPr>
          <a:xfrm rot="5400000">
            <a:off x="7660126" y="219331"/>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7" name="Google Shape;77;p13"/>
          <p:cNvSpPr/>
          <p:nvPr/>
        </p:nvSpPr>
        <p:spPr>
          <a:xfrm>
            <a:off x="-661388" y="-208158"/>
            <a:ext cx="2305570" cy="11524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8" name="Google Shape;78;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79" name="Google Shape;79;p13"/>
          <p:cNvSpPr txBox="1">
            <a:spLocks noGrp="1"/>
          </p:cNvSpPr>
          <p:nvPr>
            <p:ph type="title" idx="2"/>
          </p:nvPr>
        </p:nvSpPr>
        <p:spPr>
          <a:xfrm>
            <a:off x="720000" y="193765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0" name="Google Shape;80;p13"/>
          <p:cNvSpPr txBox="1">
            <a:spLocks noGrp="1"/>
          </p:cNvSpPr>
          <p:nvPr>
            <p:ph type="subTitle" idx="1"/>
          </p:nvPr>
        </p:nvSpPr>
        <p:spPr>
          <a:xfrm>
            <a:off x="720000" y="235825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1" name="Google Shape;81;p13"/>
          <p:cNvSpPr txBox="1">
            <a:spLocks noGrp="1"/>
          </p:cNvSpPr>
          <p:nvPr>
            <p:ph type="title" idx="3"/>
          </p:nvPr>
        </p:nvSpPr>
        <p:spPr>
          <a:xfrm>
            <a:off x="3419271" y="193765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2" name="Google Shape;82;p13"/>
          <p:cNvSpPr txBox="1">
            <a:spLocks noGrp="1"/>
          </p:cNvSpPr>
          <p:nvPr>
            <p:ph type="subTitle" idx="4"/>
          </p:nvPr>
        </p:nvSpPr>
        <p:spPr>
          <a:xfrm>
            <a:off x="3419271" y="235825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3" name="Google Shape;83;p13"/>
          <p:cNvSpPr txBox="1">
            <a:spLocks noGrp="1"/>
          </p:cNvSpPr>
          <p:nvPr>
            <p:ph type="title" idx="5"/>
          </p:nvPr>
        </p:nvSpPr>
        <p:spPr>
          <a:xfrm>
            <a:off x="720000" y="363930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4" name="Google Shape;84;p13"/>
          <p:cNvSpPr txBox="1">
            <a:spLocks noGrp="1"/>
          </p:cNvSpPr>
          <p:nvPr>
            <p:ph type="subTitle" idx="6"/>
          </p:nvPr>
        </p:nvSpPr>
        <p:spPr>
          <a:xfrm>
            <a:off x="720000" y="405990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5" name="Google Shape;85;p13"/>
          <p:cNvSpPr txBox="1">
            <a:spLocks noGrp="1"/>
          </p:cNvSpPr>
          <p:nvPr>
            <p:ph type="title" idx="7"/>
          </p:nvPr>
        </p:nvSpPr>
        <p:spPr>
          <a:xfrm>
            <a:off x="3419271" y="363930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6" name="Google Shape;86;p13"/>
          <p:cNvSpPr txBox="1">
            <a:spLocks noGrp="1"/>
          </p:cNvSpPr>
          <p:nvPr>
            <p:ph type="subTitle" idx="8"/>
          </p:nvPr>
        </p:nvSpPr>
        <p:spPr>
          <a:xfrm>
            <a:off x="3419271" y="405990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7" name="Google Shape;87;p13"/>
          <p:cNvSpPr txBox="1">
            <a:spLocks noGrp="1"/>
          </p:cNvSpPr>
          <p:nvPr>
            <p:ph type="title" idx="9"/>
          </p:nvPr>
        </p:nvSpPr>
        <p:spPr>
          <a:xfrm>
            <a:off x="6118549" y="193765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8" name="Google Shape;88;p13"/>
          <p:cNvSpPr txBox="1">
            <a:spLocks noGrp="1"/>
          </p:cNvSpPr>
          <p:nvPr>
            <p:ph type="subTitle" idx="13"/>
          </p:nvPr>
        </p:nvSpPr>
        <p:spPr>
          <a:xfrm>
            <a:off x="6118549" y="235825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9" name="Google Shape;89;p13"/>
          <p:cNvSpPr txBox="1">
            <a:spLocks noGrp="1"/>
          </p:cNvSpPr>
          <p:nvPr>
            <p:ph type="title" idx="14"/>
          </p:nvPr>
        </p:nvSpPr>
        <p:spPr>
          <a:xfrm>
            <a:off x="6118550" y="363930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0" name="Google Shape;90;p13"/>
          <p:cNvSpPr txBox="1">
            <a:spLocks noGrp="1"/>
          </p:cNvSpPr>
          <p:nvPr>
            <p:ph type="subTitle" idx="15"/>
          </p:nvPr>
        </p:nvSpPr>
        <p:spPr>
          <a:xfrm>
            <a:off x="6118549" y="405990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1" name="Google Shape;91;p13"/>
          <p:cNvSpPr txBox="1">
            <a:spLocks noGrp="1"/>
          </p:cNvSpPr>
          <p:nvPr>
            <p:ph type="title" idx="16" hasCustomPrompt="1"/>
          </p:nvPr>
        </p:nvSpPr>
        <p:spPr>
          <a:xfrm>
            <a:off x="1437900" y="136495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92" name="Google Shape;92;p13"/>
          <p:cNvSpPr txBox="1">
            <a:spLocks noGrp="1"/>
          </p:cNvSpPr>
          <p:nvPr>
            <p:ph type="title" idx="17" hasCustomPrompt="1"/>
          </p:nvPr>
        </p:nvSpPr>
        <p:spPr>
          <a:xfrm>
            <a:off x="4137150" y="136495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93" name="Google Shape;93;p13"/>
          <p:cNvSpPr txBox="1">
            <a:spLocks noGrp="1"/>
          </p:cNvSpPr>
          <p:nvPr>
            <p:ph type="title" idx="18" hasCustomPrompt="1"/>
          </p:nvPr>
        </p:nvSpPr>
        <p:spPr>
          <a:xfrm>
            <a:off x="6836400" y="136495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94" name="Google Shape;94;p13"/>
          <p:cNvSpPr txBox="1">
            <a:spLocks noGrp="1"/>
          </p:cNvSpPr>
          <p:nvPr>
            <p:ph type="title" idx="19" hasCustomPrompt="1"/>
          </p:nvPr>
        </p:nvSpPr>
        <p:spPr>
          <a:xfrm>
            <a:off x="1437900" y="306660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95" name="Google Shape;95;p13"/>
          <p:cNvSpPr txBox="1">
            <a:spLocks noGrp="1"/>
          </p:cNvSpPr>
          <p:nvPr>
            <p:ph type="title" idx="20" hasCustomPrompt="1"/>
          </p:nvPr>
        </p:nvSpPr>
        <p:spPr>
          <a:xfrm>
            <a:off x="4137150" y="306660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96" name="Google Shape;96;p13"/>
          <p:cNvSpPr txBox="1">
            <a:spLocks noGrp="1"/>
          </p:cNvSpPr>
          <p:nvPr>
            <p:ph type="title" idx="21" hasCustomPrompt="1"/>
          </p:nvPr>
        </p:nvSpPr>
        <p:spPr>
          <a:xfrm>
            <a:off x="6836400" y="306660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hanks">
  <p:cSld name="CUSTOM_3">
    <p:spTree>
      <p:nvGrpSpPr>
        <p:cNvPr id="1" name="Shape 190"/>
        <p:cNvGrpSpPr/>
        <p:nvPr/>
      </p:nvGrpSpPr>
      <p:grpSpPr>
        <a:xfrm>
          <a:off x="0" y="0"/>
          <a:ext cx="0" cy="0"/>
          <a:chOff x="0" y="0"/>
          <a:chExt cx="0" cy="0"/>
        </a:xfrm>
      </p:grpSpPr>
      <p:grpSp>
        <p:nvGrpSpPr>
          <p:cNvPr id="191" name="Google Shape;191;p24"/>
          <p:cNvGrpSpPr/>
          <p:nvPr/>
        </p:nvGrpSpPr>
        <p:grpSpPr>
          <a:xfrm flipH="1">
            <a:off x="7278000" y="564673"/>
            <a:ext cx="2550133" cy="4014276"/>
            <a:chOff x="-371550" y="1260424"/>
            <a:chExt cx="1666100" cy="2622681"/>
          </a:xfrm>
        </p:grpSpPr>
        <p:sp>
          <p:nvSpPr>
            <p:cNvPr id="192" name="Google Shape;192;p24"/>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3" name="Google Shape;193;p24"/>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94" name="Google Shape;194;p24"/>
          <p:cNvSpPr/>
          <p:nvPr/>
        </p:nvSpPr>
        <p:spPr>
          <a:xfrm>
            <a:off x="4622876" y="-294025"/>
            <a:ext cx="4499499" cy="2249191"/>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5" name="Google Shape;195;p24"/>
          <p:cNvSpPr/>
          <p:nvPr/>
        </p:nvSpPr>
        <p:spPr>
          <a:xfrm rot="10800000" flipH="1">
            <a:off x="5585424" y="3705782"/>
            <a:ext cx="3258697" cy="1628944"/>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6" name="Google Shape;196;p24"/>
          <p:cNvSpPr txBox="1">
            <a:spLocks noGrp="1"/>
          </p:cNvSpPr>
          <p:nvPr>
            <p:ph type="title"/>
          </p:nvPr>
        </p:nvSpPr>
        <p:spPr>
          <a:xfrm>
            <a:off x="720000" y="375275"/>
            <a:ext cx="3852000" cy="10845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sz="5000">
                <a:solidFill>
                  <a:schemeClr val="accent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97" name="Google Shape;197;p24"/>
          <p:cNvSpPr txBox="1">
            <a:spLocks noGrp="1"/>
          </p:cNvSpPr>
          <p:nvPr>
            <p:ph type="subTitle" idx="1"/>
          </p:nvPr>
        </p:nvSpPr>
        <p:spPr>
          <a:xfrm>
            <a:off x="720000" y="2435766"/>
            <a:ext cx="3015900" cy="970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8" name="Google Shape;198;p24"/>
          <p:cNvSpPr txBox="1"/>
          <p:nvPr/>
        </p:nvSpPr>
        <p:spPr>
          <a:xfrm>
            <a:off x="720000" y="3541550"/>
            <a:ext cx="3903000" cy="615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300"/>
              </a:spcBef>
              <a:spcAft>
                <a:spcPts val="0"/>
              </a:spcAft>
              <a:buNone/>
            </a:pPr>
            <a:r>
              <a:rPr lang="fr" sz="1200">
                <a:solidFill>
                  <a:schemeClr val="dk1"/>
                </a:solidFill>
                <a:latin typeface="Lato"/>
                <a:ea typeface="Lato"/>
                <a:cs typeface="Lato"/>
                <a:sym typeface="Lato"/>
              </a:rPr>
              <a:t>CRÉDITS: Ce modèle de présentation a été créé par </a:t>
            </a:r>
            <a:r>
              <a:rPr lang="fr" sz="1200" b="1">
                <a:solidFill>
                  <a:schemeClr val="dk1"/>
                </a:solidFill>
                <a:uFill>
                  <a:noFill/>
                </a:uFill>
                <a:latin typeface="Lato"/>
                <a:ea typeface="Lato"/>
                <a:cs typeface="Lato"/>
                <a:sym typeface="Lato"/>
                <a:hlinkClick r:id="rId2">
                  <a:extLst>
                    <a:ext uri="{A12FA001-AC4F-418D-AE19-62706E023703}">
                      <ahyp:hlinkClr xmlns:ahyp="http://schemas.microsoft.com/office/drawing/2018/hyperlinkcolor" xmlns="" val="tx"/>
                    </a:ext>
                  </a:extLst>
                </a:hlinkClick>
              </a:rPr>
              <a:t>Slidesgo</a:t>
            </a:r>
            <a:r>
              <a:rPr lang="fr" sz="1200">
                <a:solidFill>
                  <a:schemeClr val="dk1"/>
                </a:solidFill>
                <a:latin typeface="Lato"/>
                <a:ea typeface="Lato"/>
                <a:cs typeface="Lato"/>
                <a:sym typeface="Lato"/>
              </a:rPr>
              <a:t>, comprenant des icônes de </a:t>
            </a:r>
            <a:r>
              <a:rPr lang="fr" sz="1200" b="1">
                <a:solidFill>
                  <a:schemeClr val="dk1"/>
                </a:solidFill>
                <a:uFill>
                  <a:noFill/>
                </a:uFill>
                <a:latin typeface="Lato"/>
                <a:ea typeface="Lato"/>
                <a:cs typeface="Lato"/>
                <a:sym typeface="Lato"/>
                <a:hlinkClick r:id="rId3">
                  <a:extLst>
                    <a:ext uri="{A12FA001-AC4F-418D-AE19-62706E023703}">
                      <ahyp:hlinkClr xmlns:ahyp="http://schemas.microsoft.com/office/drawing/2018/hyperlinkcolor" xmlns="" val="tx"/>
                    </a:ext>
                  </a:extLst>
                </a:hlinkClick>
              </a:rPr>
              <a:t>Flaticon</a:t>
            </a:r>
            <a:r>
              <a:rPr lang="fr" sz="1200">
                <a:solidFill>
                  <a:schemeClr val="dk1"/>
                </a:solidFill>
                <a:latin typeface="Lato"/>
                <a:ea typeface="Lato"/>
                <a:cs typeface="Lato"/>
                <a:sym typeface="Lato"/>
              </a:rPr>
              <a:t>, des infographies et des images de </a:t>
            </a:r>
            <a:r>
              <a:rPr lang="fr" sz="1200" b="1">
                <a:solidFill>
                  <a:schemeClr val="dk1"/>
                </a:solidFill>
                <a:uFill>
                  <a:noFill/>
                </a:uFill>
                <a:latin typeface="Lato"/>
                <a:ea typeface="Lato"/>
                <a:cs typeface="Lato"/>
                <a:sym typeface="Lato"/>
                <a:hlinkClick r:id="rId4">
                  <a:extLst>
                    <a:ext uri="{A12FA001-AC4F-418D-AE19-62706E023703}">
                      <ahyp:hlinkClr xmlns:ahyp="http://schemas.microsoft.com/office/drawing/2018/hyperlinkcolor" xmlns="" val="tx"/>
                    </a:ext>
                  </a:extLst>
                </a:hlinkClick>
              </a:rPr>
              <a:t>Freepik</a:t>
            </a:r>
            <a:endParaRPr sz="1200" b="1" dirty="0">
              <a:solidFill>
                <a:schemeClr val="dk1"/>
              </a:solidFill>
              <a:latin typeface="Lato"/>
              <a:ea typeface="Lato"/>
              <a:cs typeface="Lato"/>
              <a:sym typeface="Lato"/>
            </a:endParaRPr>
          </a:p>
        </p:txBody>
      </p:sp>
      <p:sp>
        <p:nvSpPr>
          <p:cNvPr id="199" name="Google Shape;199;p24"/>
          <p:cNvSpPr txBox="1">
            <a:spLocks noGrp="1"/>
          </p:cNvSpPr>
          <p:nvPr>
            <p:ph type="subTitle" idx="2"/>
          </p:nvPr>
        </p:nvSpPr>
        <p:spPr>
          <a:xfrm>
            <a:off x="720000" y="2124375"/>
            <a:ext cx="3015900" cy="311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200"/>
        <p:cNvGrpSpPr/>
        <p:nvPr/>
      </p:nvGrpSpPr>
      <p:grpSpPr>
        <a:xfrm>
          <a:off x="0" y="0"/>
          <a:ext cx="0" cy="0"/>
          <a:chOff x="0" y="0"/>
          <a:chExt cx="0" cy="0"/>
        </a:xfrm>
      </p:grpSpPr>
      <p:sp>
        <p:nvSpPr>
          <p:cNvPr id="201" name="Google Shape;201;p25"/>
          <p:cNvSpPr/>
          <p:nvPr/>
        </p:nvSpPr>
        <p:spPr>
          <a:xfrm flipH="1">
            <a:off x="-355156" y="-411025"/>
            <a:ext cx="2010947" cy="1005224"/>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2" name="Google Shape;202;p25"/>
          <p:cNvSpPr/>
          <p:nvPr/>
        </p:nvSpPr>
        <p:spPr>
          <a:xfrm rot="5400000" flipH="1">
            <a:off x="-782962" y="610497"/>
            <a:ext cx="1809290" cy="1057265"/>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3" name="Google Shape;203;p25"/>
          <p:cNvSpPr/>
          <p:nvPr/>
        </p:nvSpPr>
        <p:spPr>
          <a:xfrm rot="5400000">
            <a:off x="7847462" y="-36258"/>
            <a:ext cx="2305570" cy="11524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204"/>
        <p:cNvGrpSpPr/>
        <p:nvPr/>
      </p:nvGrpSpPr>
      <p:grpSpPr>
        <a:xfrm>
          <a:off x="0" y="0"/>
          <a:ext cx="0" cy="0"/>
          <a:chOff x="0" y="0"/>
          <a:chExt cx="0" cy="0"/>
        </a:xfrm>
      </p:grpSpPr>
      <p:sp>
        <p:nvSpPr>
          <p:cNvPr id="205" name="Google Shape;205;p26"/>
          <p:cNvSpPr/>
          <p:nvPr/>
        </p:nvSpPr>
        <p:spPr>
          <a:xfrm>
            <a:off x="7254425" y="-88810"/>
            <a:ext cx="2339156" cy="116928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6" name="Google Shape;206;p26"/>
          <p:cNvSpPr/>
          <p:nvPr/>
        </p:nvSpPr>
        <p:spPr>
          <a:xfrm>
            <a:off x="7254425" y="-252675"/>
            <a:ext cx="2339156" cy="116928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7" name="Google Shape;207;p26"/>
          <p:cNvSpPr/>
          <p:nvPr/>
        </p:nvSpPr>
        <p:spPr>
          <a:xfrm>
            <a:off x="-271600" y="4603502"/>
            <a:ext cx="1983140" cy="1158854"/>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8" name="Google Shape;208;p26"/>
          <p:cNvSpPr/>
          <p:nvPr/>
        </p:nvSpPr>
        <p:spPr>
          <a:xfrm rot="-5400000">
            <a:off x="8103167" y="878807"/>
            <a:ext cx="2087277" cy="1219707"/>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9" name="Google Shape;209;p26"/>
          <p:cNvSpPr/>
          <p:nvPr/>
        </p:nvSpPr>
        <p:spPr>
          <a:xfrm rot="-5400000">
            <a:off x="-793252" y="3853204"/>
            <a:ext cx="1857149" cy="928344"/>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445025"/>
            <a:ext cx="77040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Fjalla One"/>
              <a:buNone/>
              <a:defRPr sz="3500" b="1">
                <a:solidFill>
                  <a:schemeClr val="dk1"/>
                </a:solidFill>
                <a:latin typeface="Fjalla One"/>
                <a:ea typeface="Fjalla One"/>
                <a:cs typeface="Fjalla One"/>
                <a:sym typeface="Fjalla One"/>
              </a:defRPr>
            </a:lvl1pPr>
            <a:lvl2pPr lvl="1"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2pPr>
            <a:lvl3pPr lvl="2"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3pPr>
            <a:lvl4pPr lvl="3"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4pPr>
            <a:lvl5pPr lvl="4"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5pPr>
            <a:lvl6pPr lvl="5"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6pPr>
            <a:lvl7pPr lvl="6"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7pPr>
            <a:lvl8pPr lvl="7"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8pPr>
            <a:lvl9pPr lvl="8"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9pPr>
          </a:lstStyle>
          <a:p>
            <a:endParaRPr/>
          </a:p>
        </p:txBody>
      </p:sp>
      <p:sp>
        <p:nvSpPr>
          <p:cNvPr id="7" name="Google Shape;7;p1"/>
          <p:cNvSpPr txBox="1">
            <a:spLocks noGrp="1"/>
          </p:cNvSpPr>
          <p:nvPr>
            <p:ph type="body" idx="1"/>
          </p:nvPr>
        </p:nvSpPr>
        <p:spPr>
          <a:xfrm>
            <a:off x="720000" y="1152475"/>
            <a:ext cx="7704000" cy="34509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1pPr>
            <a:lvl2pPr marL="914400" lvl="1"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2pPr>
            <a:lvl3pPr marL="1371600" lvl="2"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3pPr>
            <a:lvl4pPr marL="1828800" lvl="3"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4pPr>
            <a:lvl5pPr marL="2286000" lvl="4"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5pPr>
            <a:lvl6pPr marL="2743200" lvl="5"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6pPr>
            <a:lvl7pPr marL="3200400" lvl="6"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7pPr>
            <a:lvl8pPr marL="3657600" lvl="7"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8pPr>
            <a:lvl9pPr marL="4114800" lvl="8" indent="-317500">
              <a:lnSpc>
                <a:spcPct val="115000"/>
              </a:lnSpc>
              <a:spcBef>
                <a:spcPts val="1600"/>
              </a:spcBef>
              <a:spcAft>
                <a:spcPts val="1600"/>
              </a:spcAft>
              <a:buClr>
                <a:schemeClr val="dk1"/>
              </a:buClr>
              <a:buSzPts val="1400"/>
              <a:buFont typeface="Lato"/>
              <a:buChar char="■"/>
              <a:defRPr>
                <a:solidFill>
                  <a:schemeClr val="dk1"/>
                </a:solidFill>
                <a:latin typeface="Lato"/>
                <a:ea typeface="Lato"/>
                <a:cs typeface="Lato"/>
                <a:sym typeface="La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4" r:id="rId4"/>
    <p:sldLayoutId id="2147483657" r:id="rId5"/>
    <p:sldLayoutId id="2147483659" r:id="rId6"/>
    <p:sldLayoutId id="2147483670" r:id="rId7"/>
    <p:sldLayoutId id="2147483671" r:id="rId8"/>
    <p:sldLayoutId id="2147483672"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ohamed_3695@limu.edu.l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www.masterclass.com/articles/ethical-decision-making-process"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hyperlink" Target="https://www.brown.edu/academics/science-and-technology-studies/framework-making-ethical-decisions?fbclid=IwAR0tddMakK8vc1XsSdzfEQ6B77ydZ_y0f8qigTkEzoV_njfRH7PZUPl1pis#:~:text=For%20example%2C%20we%20might%20say,did%20not%20care%20for%20them" TargetMode="External"/><Relationship Id="rId4" Type="http://schemas.openxmlformats.org/officeDocument/2006/relationships/hyperlink" Target="https://www.toolshero.com/tag/ethical-decision-maki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2"/>
          <p:cNvSpPr txBox="1">
            <a:spLocks noGrp="1"/>
          </p:cNvSpPr>
          <p:nvPr>
            <p:ph type="ctrTitle"/>
          </p:nvPr>
        </p:nvSpPr>
        <p:spPr>
          <a:xfrm>
            <a:off x="673665" y="1768180"/>
            <a:ext cx="6733633" cy="1393262"/>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US" sz="2000" dirty="0" smtClean="0">
                <a:solidFill>
                  <a:schemeClr val="accent2"/>
                </a:solidFill>
                <a:latin typeface="+mj-lt"/>
              </a:rPr>
              <a:t>The </a:t>
            </a:r>
            <a:r>
              <a:rPr lang="en-US" sz="2000" dirty="0">
                <a:solidFill>
                  <a:schemeClr val="accent2"/>
                </a:solidFill>
                <a:latin typeface="+mj-lt"/>
              </a:rPr>
              <a:t>Basic Ethical Decisions Making Process </a:t>
            </a:r>
            <a:endParaRPr sz="2000" dirty="0">
              <a:solidFill>
                <a:schemeClr val="accent2"/>
              </a:solidFill>
              <a:latin typeface="+mj-lt"/>
            </a:endParaRPr>
          </a:p>
        </p:txBody>
      </p:sp>
      <p:sp>
        <p:nvSpPr>
          <p:cNvPr id="5" name="Google Shape;703;p31"/>
          <p:cNvSpPr txBox="1">
            <a:spLocks noGrp="1"/>
          </p:cNvSpPr>
          <p:nvPr>
            <p:ph type="subTitle" idx="1"/>
          </p:nvPr>
        </p:nvSpPr>
        <p:spPr>
          <a:xfrm>
            <a:off x="1666053" y="3358795"/>
            <a:ext cx="3550631" cy="1140043"/>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600" dirty="0">
                <a:solidFill>
                  <a:schemeClr val="bg2"/>
                </a:solidFill>
              </a:rPr>
              <a:t>By: Mohammed </a:t>
            </a:r>
            <a:r>
              <a:rPr lang="en" sz="1600" dirty="0" smtClean="0">
                <a:solidFill>
                  <a:schemeClr val="bg2"/>
                </a:solidFill>
              </a:rPr>
              <a:t>Alfaitory</a:t>
            </a:r>
            <a:endParaRPr lang="en" sz="1600" dirty="0">
              <a:solidFill>
                <a:schemeClr val="bg2"/>
              </a:solidFill>
            </a:endParaRPr>
          </a:p>
          <a:p>
            <a:pPr marL="0" lvl="0" indent="0" algn="l" rtl="0">
              <a:spcBef>
                <a:spcPts val="0"/>
              </a:spcBef>
              <a:spcAft>
                <a:spcPts val="0"/>
              </a:spcAft>
              <a:buNone/>
            </a:pPr>
            <a:r>
              <a:rPr lang="en" sz="1600" dirty="0">
                <a:solidFill>
                  <a:schemeClr val="bg2"/>
                </a:solidFill>
              </a:rPr>
              <a:t>ID: 3695</a:t>
            </a:r>
          </a:p>
          <a:p>
            <a:pPr marL="0" lvl="0" indent="0" algn="l" rtl="0">
              <a:spcBef>
                <a:spcPts val="0"/>
              </a:spcBef>
              <a:spcAft>
                <a:spcPts val="0"/>
              </a:spcAft>
              <a:buNone/>
            </a:pPr>
            <a:r>
              <a:rPr lang="en" sz="1600" dirty="0">
                <a:solidFill>
                  <a:schemeClr val="bg2"/>
                </a:solidFill>
              </a:rPr>
              <a:t>Email: </a:t>
            </a:r>
            <a:r>
              <a:rPr lang="en" sz="1600" dirty="0">
                <a:solidFill>
                  <a:schemeClr val="bg2"/>
                </a:solidFill>
                <a:hlinkClick r:id="rId3"/>
              </a:rPr>
              <a:t>mohamed_3695@limu.edu.ly</a:t>
            </a:r>
            <a:endParaRPr lang="en" sz="1600" dirty="0">
              <a:solidFill>
                <a:schemeClr val="bg2"/>
              </a:solidFill>
            </a:endParaRPr>
          </a:p>
        </p:txBody>
      </p:sp>
      <p:sp>
        <p:nvSpPr>
          <p:cNvPr id="6" name="Google Shape;718;p31"/>
          <p:cNvSpPr txBox="1"/>
          <p:nvPr/>
        </p:nvSpPr>
        <p:spPr>
          <a:xfrm>
            <a:off x="2666447" y="484191"/>
            <a:ext cx="4447303" cy="618020"/>
          </a:xfrm>
          <a:prstGeom prst="rect">
            <a:avLst/>
          </a:prstGeom>
          <a:noFill/>
          <a:ln>
            <a:noFill/>
          </a:ln>
          <a:effectLst/>
        </p:spPr>
        <p:txBody>
          <a:bodyPr spcFirstLastPara="1" wrap="square" lIns="91425" tIns="91425" rIns="91425" bIns="91425" anchor="ctr" anchorCtr="0">
            <a:noAutofit/>
          </a:bodyPr>
          <a:lstStyle/>
          <a:p>
            <a:pPr marL="0" lvl="0" indent="0" algn="ctr" rtl="0">
              <a:lnSpc>
                <a:spcPct val="80000"/>
              </a:lnSpc>
              <a:spcBef>
                <a:spcPts val="0"/>
              </a:spcBef>
              <a:spcAft>
                <a:spcPts val="0"/>
              </a:spcAft>
              <a:buNone/>
            </a:pPr>
            <a:r>
              <a:rPr lang="en" sz="1900" dirty="0">
                <a:solidFill>
                  <a:schemeClr val="bg2"/>
                </a:solidFill>
                <a:latin typeface="Be Vietnam"/>
                <a:ea typeface="Be Vietnam"/>
                <a:cs typeface="Be Vietnam"/>
                <a:sym typeface="Be Vietnam"/>
              </a:rPr>
              <a:t>Libyan International Medical University</a:t>
            </a:r>
          </a:p>
          <a:p>
            <a:pPr marL="0" lvl="0" indent="0" algn="ctr" rtl="0">
              <a:lnSpc>
                <a:spcPct val="80000"/>
              </a:lnSpc>
              <a:spcBef>
                <a:spcPts val="0"/>
              </a:spcBef>
              <a:spcAft>
                <a:spcPts val="0"/>
              </a:spcAft>
              <a:buNone/>
            </a:pPr>
            <a:r>
              <a:rPr lang="en" sz="1900" dirty="0">
                <a:solidFill>
                  <a:schemeClr val="bg2"/>
                </a:solidFill>
                <a:latin typeface="Be Vietnam"/>
                <a:ea typeface="Be Vietnam"/>
                <a:cs typeface="Be Vietnam"/>
                <a:sym typeface="Be Vietnam"/>
              </a:rPr>
              <a:t>Faculty of Business Administration </a:t>
            </a:r>
            <a:endParaRPr sz="1900" dirty="0">
              <a:solidFill>
                <a:schemeClr val="bg2"/>
              </a:solidFill>
              <a:latin typeface="Be Vietnam"/>
              <a:ea typeface="Be Vietnam"/>
              <a:cs typeface="Be Vietnam"/>
              <a:sym typeface="Be Vietnam"/>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34927" y="414182"/>
            <a:ext cx="731520" cy="73152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71790" y="414182"/>
            <a:ext cx="631678" cy="640080"/>
          </a:xfrm>
          <a:prstGeom prst="rect">
            <a:avLst/>
          </a:prstGeom>
        </p:spPr>
      </p:pic>
      <p:sp>
        <p:nvSpPr>
          <p:cNvPr id="9" name="Google Shape;367;p46"/>
          <p:cNvSpPr/>
          <p:nvPr/>
        </p:nvSpPr>
        <p:spPr>
          <a:xfrm rot="16200000">
            <a:off x="1071694" y="3654496"/>
            <a:ext cx="640080" cy="548640"/>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39"/>
          <p:cNvSpPr txBox="1">
            <a:spLocks noGrp="1"/>
          </p:cNvSpPr>
          <p:nvPr>
            <p:ph type="title"/>
          </p:nvPr>
        </p:nvSpPr>
        <p:spPr>
          <a:xfrm>
            <a:off x="1938900" y="2880280"/>
            <a:ext cx="52662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solidFill>
                  <a:schemeClr val="accent2"/>
                </a:solidFill>
              </a:rPr>
              <a:t>Do you have any questions</a:t>
            </a:r>
            <a:r>
              <a:rPr lang="en-US" sz="3200" dirty="0">
                <a:solidFill>
                  <a:schemeClr val="accent2"/>
                </a:solidFill>
              </a:rPr>
              <a:t>?</a:t>
            </a:r>
            <a:endParaRPr sz="3200" dirty="0">
              <a:solidFill>
                <a:schemeClr val="accent2"/>
              </a:solidFill>
            </a:endParaRPr>
          </a:p>
        </p:txBody>
      </p:sp>
      <p:sp>
        <p:nvSpPr>
          <p:cNvPr id="304" name="Google Shape;304;p39"/>
          <p:cNvSpPr txBox="1">
            <a:spLocks noGrp="1"/>
          </p:cNvSpPr>
          <p:nvPr>
            <p:ph type="title" idx="2"/>
          </p:nvPr>
        </p:nvSpPr>
        <p:spPr>
          <a:xfrm>
            <a:off x="3185209" y="1965595"/>
            <a:ext cx="2773582"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6600" dirty="0"/>
              <a:t>Thanks!</a:t>
            </a:r>
            <a:endParaRPr sz="6600" dirty="0"/>
          </a:p>
        </p:txBody>
      </p:sp>
      <p:cxnSp>
        <p:nvCxnSpPr>
          <p:cNvPr id="6" name="Straight Connector 5"/>
          <p:cNvCxnSpPr/>
          <p:nvPr/>
        </p:nvCxnSpPr>
        <p:spPr>
          <a:xfrm>
            <a:off x="2009847" y="3678933"/>
            <a:ext cx="5271502"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889686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34"/>
          <p:cNvSpPr txBox="1">
            <a:spLocks noGrp="1"/>
          </p:cNvSpPr>
          <p:nvPr>
            <p:ph type="title"/>
          </p:nvPr>
        </p:nvSpPr>
        <p:spPr>
          <a:xfrm>
            <a:off x="2948607" y="323967"/>
            <a:ext cx="3246786" cy="572700"/>
          </a:xfrm>
        </p:spPr>
        <p:txBody>
          <a:bodyPr/>
          <a:lstStyle/>
          <a:p>
            <a:pPr lvl="0"/>
            <a:r>
              <a:rPr lang="en-US" sz="2000" dirty="0">
                <a:solidFill>
                  <a:schemeClr val="accent2"/>
                </a:solidFill>
                <a:latin typeface="+mj-lt"/>
              </a:rPr>
              <a:t>Table of Contents</a:t>
            </a:r>
          </a:p>
        </p:txBody>
      </p:sp>
      <p:sp>
        <p:nvSpPr>
          <p:cNvPr id="237" name="Google Shape;237;p34"/>
          <p:cNvSpPr txBox="1">
            <a:spLocks noGrp="1"/>
          </p:cNvSpPr>
          <p:nvPr>
            <p:ph type="title" idx="2"/>
          </p:nvPr>
        </p:nvSpPr>
        <p:spPr>
          <a:xfrm>
            <a:off x="720000" y="1930806"/>
            <a:ext cx="2305500" cy="420600"/>
          </a:xfrm>
        </p:spPr>
        <p:txBody>
          <a:bodyPr/>
          <a:lstStyle/>
          <a:p>
            <a:pPr lvl="0"/>
            <a:r>
              <a:rPr lang="en-US" dirty="0">
                <a:solidFill>
                  <a:schemeClr val="accent2"/>
                </a:solidFill>
                <a:latin typeface="+mj-lt"/>
              </a:rPr>
              <a:t>Interdiction</a:t>
            </a:r>
          </a:p>
        </p:txBody>
      </p:sp>
      <p:sp>
        <p:nvSpPr>
          <p:cNvPr id="23" name="Subtitle 22"/>
          <p:cNvSpPr>
            <a:spLocks noGrp="1"/>
          </p:cNvSpPr>
          <p:nvPr>
            <p:ph type="subTitle" idx="1"/>
          </p:nvPr>
        </p:nvSpPr>
        <p:spPr>
          <a:xfrm>
            <a:off x="3382045" y="2485128"/>
            <a:ext cx="2379910" cy="527700"/>
          </a:xfrm>
        </p:spPr>
        <p:txBody>
          <a:bodyPr/>
          <a:lstStyle/>
          <a:p>
            <a:pPr marL="425450" indent="-285750" algn="just">
              <a:buFont typeface="Lato" panose="020B0604020202020204" charset="0"/>
              <a:buChar char="►"/>
            </a:pPr>
            <a:r>
              <a:rPr lang="en-US" b="1" dirty="0">
                <a:solidFill>
                  <a:schemeClr val="bg1">
                    <a:lumMod val="50000"/>
                  </a:schemeClr>
                </a:solidFill>
              </a:rPr>
              <a:t>The basic ethical decision-making process   </a:t>
            </a:r>
          </a:p>
        </p:txBody>
      </p:sp>
      <p:sp>
        <p:nvSpPr>
          <p:cNvPr id="241" name="Google Shape;241;p34"/>
          <p:cNvSpPr txBox="1">
            <a:spLocks noGrp="1"/>
          </p:cNvSpPr>
          <p:nvPr>
            <p:ph type="title" idx="5"/>
          </p:nvPr>
        </p:nvSpPr>
        <p:spPr>
          <a:xfrm>
            <a:off x="720000" y="3766976"/>
            <a:ext cx="2305500" cy="420600"/>
          </a:xfrm>
        </p:spPr>
        <p:txBody>
          <a:bodyPr/>
          <a:lstStyle/>
          <a:p>
            <a:pPr lvl="0"/>
            <a:r>
              <a:rPr lang="en-US" dirty="0">
                <a:solidFill>
                  <a:schemeClr val="accent2"/>
                </a:solidFill>
                <a:latin typeface="+mj-lt"/>
              </a:rPr>
              <a:t>Conclusion</a:t>
            </a:r>
          </a:p>
        </p:txBody>
      </p:sp>
      <p:sp>
        <p:nvSpPr>
          <p:cNvPr id="243" name="Google Shape;243;p34"/>
          <p:cNvSpPr txBox="1">
            <a:spLocks noGrp="1"/>
          </p:cNvSpPr>
          <p:nvPr>
            <p:ph type="title" idx="7"/>
          </p:nvPr>
        </p:nvSpPr>
        <p:spPr>
          <a:xfrm>
            <a:off x="3419250" y="3770679"/>
            <a:ext cx="2305500" cy="420600"/>
          </a:xfrm>
        </p:spPr>
        <p:txBody>
          <a:bodyPr/>
          <a:lstStyle/>
          <a:p>
            <a:pPr lvl="0"/>
            <a:r>
              <a:rPr lang="en-US" dirty="0">
                <a:solidFill>
                  <a:schemeClr val="accent2"/>
                </a:solidFill>
                <a:latin typeface="+mj-lt"/>
              </a:rPr>
              <a:t>Reflection</a:t>
            </a:r>
          </a:p>
        </p:txBody>
      </p:sp>
      <p:sp>
        <p:nvSpPr>
          <p:cNvPr id="249" name="Google Shape;249;p34"/>
          <p:cNvSpPr txBox="1">
            <a:spLocks noGrp="1"/>
          </p:cNvSpPr>
          <p:nvPr>
            <p:ph type="title" idx="16"/>
          </p:nvPr>
        </p:nvSpPr>
        <p:spPr/>
        <p:txBody>
          <a:bodyPr/>
          <a:lstStyle/>
          <a:p>
            <a:pPr lvl="0"/>
            <a:r>
              <a:rPr lang="fr"/>
              <a:t>01.</a:t>
            </a:r>
            <a:endParaRPr lang="fr" dirty="0"/>
          </a:p>
        </p:txBody>
      </p:sp>
      <p:sp>
        <p:nvSpPr>
          <p:cNvPr id="250" name="Google Shape;250;p34"/>
          <p:cNvSpPr txBox="1">
            <a:spLocks noGrp="1"/>
          </p:cNvSpPr>
          <p:nvPr>
            <p:ph type="title" idx="17"/>
          </p:nvPr>
        </p:nvSpPr>
        <p:spPr/>
        <p:txBody>
          <a:bodyPr/>
          <a:lstStyle/>
          <a:p>
            <a:pPr lvl="0"/>
            <a:r>
              <a:rPr lang="fr"/>
              <a:t>02.</a:t>
            </a:r>
            <a:endParaRPr lang="fr" dirty="0"/>
          </a:p>
        </p:txBody>
      </p:sp>
      <p:sp>
        <p:nvSpPr>
          <p:cNvPr id="251" name="Google Shape;251;p34"/>
          <p:cNvSpPr txBox="1">
            <a:spLocks noGrp="1"/>
          </p:cNvSpPr>
          <p:nvPr>
            <p:ph type="title" idx="18"/>
          </p:nvPr>
        </p:nvSpPr>
        <p:spPr/>
        <p:txBody>
          <a:bodyPr/>
          <a:lstStyle/>
          <a:p>
            <a:pPr lvl="0"/>
            <a:r>
              <a:rPr lang="fr" dirty="0"/>
              <a:t>03.</a:t>
            </a:r>
          </a:p>
        </p:txBody>
      </p:sp>
      <p:sp>
        <p:nvSpPr>
          <p:cNvPr id="252" name="Google Shape;252;p34"/>
          <p:cNvSpPr txBox="1">
            <a:spLocks noGrp="1"/>
          </p:cNvSpPr>
          <p:nvPr>
            <p:ph type="title" idx="19"/>
          </p:nvPr>
        </p:nvSpPr>
        <p:spPr/>
        <p:txBody>
          <a:bodyPr/>
          <a:lstStyle/>
          <a:p>
            <a:pPr lvl="0"/>
            <a:r>
              <a:rPr lang="fr"/>
              <a:t>04.</a:t>
            </a:r>
            <a:endParaRPr lang="fr" dirty="0"/>
          </a:p>
        </p:txBody>
      </p:sp>
      <p:sp>
        <p:nvSpPr>
          <p:cNvPr id="253" name="Google Shape;253;p34"/>
          <p:cNvSpPr txBox="1">
            <a:spLocks noGrp="1"/>
          </p:cNvSpPr>
          <p:nvPr>
            <p:ph type="title" idx="20"/>
          </p:nvPr>
        </p:nvSpPr>
        <p:spPr/>
        <p:txBody>
          <a:bodyPr/>
          <a:lstStyle/>
          <a:p>
            <a:pPr lvl="0"/>
            <a:r>
              <a:rPr lang="fr" dirty="0"/>
              <a:t>05.</a:t>
            </a:r>
          </a:p>
        </p:txBody>
      </p:sp>
      <p:grpSp>
        <p:nvGrpSpPr>
          <p:cNvPr id="27" name="Google Shape;944;p94"/>
          <p:cNvGrpSpPr/>
          <p:nvPr/>
        </p:nvGrpSpPr>
        <p:grpSpPr>
          <a:xfrm>
            <a:off x="-854243" y="4129203"/>
            <a:ext cx="2011680" cy="1828800"/>
            <a:chOff x="6922350" y="1997100"/>
            <a:chExt cx="1501646" cy="1330192"/>
          </a:xfrm>
        </p:grpSpPr>
        <p:sp>
          <p:nvSpPr>
            <p:cNvPr id="28" name="Google Shape;945;p94"/>
            <p:cNvSpPr/>
            <p:nvPr/>
          </p:nvSpPr>
          <p:spPr>
            <a:xfrm>
              <a:off x="6922350" y="1997100"/>
              <a:ext cx="1501646" cy="1330192"/>
            </a:xfrm>
            <a:custGeom>
              <a:avLst/>
              <a:gdLst/>
              <a:ahLst/>
              <a:cxnLst/>
              <a:rect l="l" t="t" r="r" b="b"/>
              <a:pathLst>
                <a:path w="76968" h="68180" extrusionOk="0">
                  <a:moveTo>
                    <a:pt x="48436" y="8811"/>
                  </a:moveTo>
                  <a:cubicBezTo>
                    <a:pt x="51312" y="8811"/>
                    <a:pt x="53960" y="10340"/>
                    <a:pt x="55398" y="12828"/>
                  </a:cubicBezTo>
                  <a:lnTo>
                    <a:pt x="65350" y="30061"/>
                  </a:lnTo>
                  <a:cubicBezTo>
                    <a:pt x="66788" y="32549"/>
                    <a:pt x="66788" y="35608"/>
                    <a:pt x="65350" y="38096"/>
                  </a:cubicBezTo>
                  <a:lnTo>
                    <a:pt x="55398" y="55352"/>
                  </a:lnTo>
                  <a:cubicBezTo>
                    <a:pt x="53960" y="57840"/>
                    <a:pt x="51312" y="59369"/>
                    <a:pt x="48436" y="59369"/>
                  </a:cubicBezTo>
                  <a:lnTo>
                    <a:pt x="28532" y="59369"/>
                  </a:lnTo>
                  <a:cubicBezTo>
                    <a:pt x="25656" y="59369"/>
                    <a:pt x="23009" y="57840"/>
                    <a:pt x="21571" y="55352"/>
                  </a:cubicBezTo>
                  <a:lnTo>
                    <a:pt x="11619" y="38096"/>
                  </a:lnTo>
                  <a:cubicBezTo>
                    <a:pt x="10181" y="35608"/>
                    <a:pt x="10181" y="32549"/>
                    <a:pt x="11619" y="30061"/>
                  </a:cubicBezTo>
                  <a:lnTo>
                    <a:pt x="21571" y="12828"/>
                  </a:lnTo>
                  <a:cubicBezTo>
                    <a:pt x="23009" y="10340"/>
                    <a:pt x="25656" y="8811"/>
                    <a:pt x="28532" y="8811"/>
                  </a:cubicBezTo>
                  <a:close/>
                  <a:moveTo>
                    <a:pt x="23442" y="0"/>
                  </a:moveTo>
                  <a:cubicBezTo>
                    <a:pt x="20566" y="0"/>
                    <a:pt x="17919" y="1530"/>
                    <a:pt x="16481" y="3995"/>
                  </a:cubicBezTo>
                  <a:lnTo>
                    <a:pt x="1439" y="30061"/>
                  </a:lnTo>
                  <a:cubicBezTo>
                    <a:pt x="1" y="32549"/>
                    <a:pt x="1" y="35608"/>
                    <a:pt x="1439" y="38096"/>
                  </a:cubicBezTo>
                  <a:lnTo>
                    <a:pt x="16481" y="64162"/>
                  </a:lnTo>
                  <a:cubicBezTo>
                    <a:pt x="17919" y="66650"/>
                    <a:pt x="20566" y="68179"/>
                    <a:pt x="23442" y="68179"/>
                  </a:cubicBezTo>
                  <a:lnTo>
                    <a:pt x="53526" y="68179"/>
                  </a:lnTo>
                  <a:cubicBezTo>
                    <a:pt x="56402" y="68179"/>
                    <a:pt x="59050" y="66650"/>
                    <a:pt x="60488" y="64162"/>
                  </a:cubicBezTo>
                  <a:lnTo>
                    <a:pt x="75530" y="38096"/>
                  </a:lnTo>
                  <a:cubicBezTo>
                    <a:pt x="76968" y="35608"/>
                    <a:pt x="76968" y="32549"/>
                    <a:pt x="75530" y="30061"/>
                  </a:cubicBezTo>
                  <a:lnTo>
                    <a:pt x="60488" y="3995"/>
                  </a:lnTo>
                  <a:cubicBezTo>
                    <a:pt x="59050" y="1530"/>
                    <a:pt x="56402" y="0"/>
                    <a:pt x="5352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946;p94"/>
            <p:cNvSpPr/>
            <p:nvPr/>
          </p:nvSpPr>
          <p:spPr>
            <a:xfrm>
              <a:off x="7257063" y="2293601"/>
              <a:ext cx="832216" cy="737196"/>
            </a:xfrm>
            <a:custGeom>
              <a:avLst/>
              <a:gdLst/>
              <a:ahLst/>
              <a:cxnLst/>
              <a:rect l="l" t="t" r="r" b="b"/>
              <a:pathLst>
                <a:path w="76968" h="68180" extrusionOk="0">
                  <a:moveTo>
                    <a:pt x="23419" y="1"/>
                  </a:moveTo>
                  <a:cubicBezTo>
                    <a:pt x="20566" y="1"/>
                    <a:pt x="17918" y="1530"/>
                    <a:pt x="16480" y="4018"/>
                  </a:cubicBezTo>
                  <a:lnTo>
                    <a:pt x="1439" y="30084"/>
                  </a:lnTo>
                  <a:cubicBezTo>
                    <a:pt x="1" y="32572"/>
                    <a:pt x="1" y="35631"/>
                    <a:pt x="1439" y="38119"/>
                  </a:cubicBezTo>
                  <a:lnTo>
                    <a:pt x="16480" y="64185"/>
                  </a:lnTo>
                  <a:cubicBezTo>
                    <a:pt x="17918" y="66650"/>
                    <a:pt x="20566" y="68180"/>
                    <a:pt x="23419" y="68180"/>
                  </a:cubicBezTo>
                  <a:lnTo>
                    <a:pt x="53526" y="68180"/>
                  </a:lnTo>
                  <a:cubicBezTo>
                    <a:pt x="56402" y="68180"/>
                    <a:pt x="59050" y="66650"/>
                    <a:pt x="60488" y="64185"/>
                  </a:cubicBezTo>
                  <a:lnTo>
                    <a:pt x="75529" y="38119"/>
                  </a:lnTo>
                  <a:cubicBezTo>
                    <a:pt x="76967" y="35631"/>
                    <a:pt x="76967" y="32572"/>
                    <a:pt x="75529" y="30084"/>
                  </a:cubicBezTo>
                  <a:lnTo>
                    <a:pt x="60488" y="4018"/>
                  </a:lnTo>
                  <a:cubicBezTo>
                    <a:pt x="59050" y="1530"/>
                    <a:pt x="56402" y="1"/>
                    <a:pt x="53526" y="1"/>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30" name="Google Shape;942;p94"/>
          <p:cNvSpPr/>
          <p:nvPr/>
        </p:nvSpPr>
        <p:spPr>
          <a:xfrm>
            <a:off x="-191920" y="-698230"/>
            <a:ext cx="1349357" cy="1330237"/>
          </a:xfrm>
          <a:custGeom>
            <a:avLst/>
            <a:gdLst/>
            <a:ahLst/>
            <a:cxnLst/>
            <a:rect l="l" t="t" r="r" b="b"/>
            <a:pathLst>
              <a:path w="50742" h="50023" extrusionOk="0">
                <a:moveTo>
                  <a:pt x="25363" y="1"/>
                </a:moveTo>
                <a:cubicBezTo>
                  <a:pt x="24418" y="1"/>
                  <a:pt x="23477" y="360"/>
                  <a:pt x="22758" y="1079"/>
                </a:cubicBezTo>
                <a:lnTo>
                  <a:pt x="1439" y="22398"/>
                </a:lnTo>
                <a:cubicBezTo>
                  <a:pt x="1" y="23836"/>
                  <a:pt x="1" y="26187"/>
                  <a:pt x="1439" y="27625"/>
                </a:cubicBezTo>
                <a:lnTo>
                  <a:pt x="22758" y="48944"/>
                </a:lnTo>
                <a:cubicBezTo>
                  <a:pt x="23477" y="49663"/>
                  <a:pt x="24418" y="50022"/>
                  <a:pt x="25363" y="50022"/>
                </a:cubicBezTo>
                <a:cubicBezTo>
                  <a:pt x="26307" y="50022"/>
                  <a:pt x="27254" y="49663"/>
                  <a:pt x="27985" y="48944"/>
                </a:cubicBezTo>
                <a:lnTo>
                  <a:pt x="49281" y="27625"/>
                </a:lnTo>
                <a:cubicBezTo>
                  <a:pt x="50742" y="26187"/>
                  <a:pt x="50742" y="23836"/>
                  <a:pt x="49281" y="22398"/>
                </a:cubicBezTo>
                <a:lnTo>
                  <a:pt x="27985" y="1079"/>
                </a:lnTo>
                <a:cubicBezTo>
                  <a:pt x="27254" y="360"/>
                  <a:pt x="26307" y="1"/>
                  <a:pt x="253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1" name="Google Shape;934;p94"/>
          <p:cNvGrpSpPr/>
          <p:nvPr/>
        </p:nvGrpSpPr>
        <p:grpSpPr>
          <a:xfrm>
            <a:off x="8077663" y="-11976"/>
            <a:ext cx="1658243" cy="1486702"/>
            <a:chOff x="1702813" y="2228176"/>
            <a:chExt cx="1658243" cy="1486702"/>
          </a:xfrm>
        </p:grpSpPr>
        <p:sp>
          <p:nvSpPr>
            <p:cNvPr id="32" name="Google Shape;935;p94"/>
            <p:cNvSpPr/>
            <p:nvPr/>
          </p:nvSpPr>
          <p:spPr>
            <a:xfrm>
              <a:off x="1702813" y="2228176"/>
              <a:ext cx="1486749" cy="1486702"/>
            </a:xfrm>
            <a:custGeom>
              <a:avLst/>
              <a:gdLst/>
              <a:ahLst/>
              <a:cxnLst/>
              <a:rect l="l" t="t" r="r" b="b"/>
              <a:pathLst>
                <a:path w="31272" h="31271" fill="none" extrusionOk="0">
                  <a:moveTo>
                    <a:pt x="13034" y="29833"/>
                  </a:moveTo>
                  <a:lnTo>
                    <a:pt x="1439" y="18260"/>
                  </a:lnTo>
                  <a:cubicBezTo>
                    <a:pt x="1" y="16822"/>
                    <a:pt x="1" y="14471"/>
                    <a:pt x="1439" y="13033"/>
                  </a:cubicBezTo>
                  <a:lnTo>
                    <a:pt x="13034" y="1438"/>
                  </a:lnTo>
                  <a:cubicBezTo>
                    <a:pt x="14472" y="0"/>
                    <a:pt x="16800" y="0"/>
                    <a:pt x="18261" y="1438"/>
                  </a:cubicBezTo>
                  <a:lnTo>
                    <a:pt x="29834" y="13033"/>
                  </a:lnTo>
                  <a:cubicBezTo>
                    <a:pt x="31272" y="14471"/>
                    <a:pt x="31272" y="16822"/>
                    <a:pt x="29834" y="18260"/>
                  </a:cubicBezTo>
                  <a:lnTo>
                    <a:pt x="18261" y="29833"/>
                  </a:lnTo>
                  <a:cubicBezTo>
                    <a:pt x="16800" y="31271"/>
                    <a:pt x="14472" y="31271"/>
                    <a:pt x="13034" y="29833"/>
                  </a:cubicBezTo>
                  <a:close/>
                </a:path>
              </a:pathLst>
            </a:custGeom>
            <a:noFill/>
            <a:ln w="9700"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936;p94"/>
            <p:cNvSpPr/>
            <p:nvPr/>
          </p:nvSpPr>
          <p:spPr>
            <a:xfrm>
              <a:off x="1874307" y="2245244"/>
              <a:ext cx="1486749" cy="1452566"/>
            </a:xfrm>
            <a:custGeom>
              <a:avLst/>
              <a:gdLst/>
              <a:ahLst/>
              <a:cxnLst/>
              <a:rect l="l" t="t" r="r" b="b"/>
              <a:pathLst>
                <a:path w="31272" h="30553" extrusionOk="0">
                  <a:moveTo>
                    <a:pt x="15633" y="1"/>
                  </a:moveTo>
                  <a:cubicBezTo>
                    <a:pt x="14688" y="1"/>
                    <a:pt x="13741" y="360"/>
                    <a:pt x="13011" y="1079"/>
                  </a:cubicBezTo>
                  <a:lnTo>
                    <a:pt x="1438" y="12674"/>
                  </a:lnTo>
                  <a:cubicBezTo>
                    <a:pt x="0" y="14112"/>
                    <a:pt x="0" y="16463"/>
                    <a:pt x="1438" y="17901"/>
                  </a:cubicBezTo>
                  <a:lnTo>
                    <a:pt x="13011" y="29474"/>
                  </a:lnTo>
                  <a:cubicBezTo>
                    <a:pt x="13741" y="30193"/>
                    <a:pt x="14688" y="30552"/>
                    <a:pt x="15633" y="30552"/>
                  </a:cubicBezTo>
                  <a:cubicBezTo>
                    <a:pt x="16577" y="30552"/>
                    <a:pt x="17519" y="30193"/>
                    <a:pt x="18238" y="29474"/>
                  </a:cubicBezTo>
                  <a:lnTo>
                    <a:pt x="29833" y="17901"/>
                  </a:lnTo>
                  <a:cubicBezTo>
                    <a:pt x="31271" y="16463"/>
                    <a:pt x="31271" y="14112"/>
                    <a:pt x="29833" y="12674"/>
                  </a:cubicBezTo>
                  <a:lnTo>
                    <a:pt x="18238" y="1079"/>
                  </a:lnTo>
                  <a:cubicBezTo>
                    <a:pt x="17519" y="360"/>
                    <a:pt x="16577" y="1"/>
                    <a:pt x="156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43" name="TextBox 42"/>
          <p:cNvSpPr txBox="1"/>
          <p:nvPr/>
        </p:nvSpPr>
        <p:spPr>
          <a:xfrm flipH="1">
            <a:off x="8610653" y="4604892"/>
            <a:ext cx="355730" cy="400110"/>
          </a:xfrm>
          <a:prstGeom prst="rect">
            <a:avLst/>
          </a:prstGeom>
          <a:noFill/>
        </p:spPr>
        <p:txBody>
          <a:bodyPr wrap="square" rtlCol="0">
            <a:spAutoFit/>
          </a:bodyPr>
          <a:lstStyle/>
          <a:p>
            <a:r>
              <a:rPr lang="en-US" sz="2000" b="1" dirty="0">
                <a:solidFill>
                  <a:schemeClr val="accent2"/>
                </a:solidFill>
                <a:latin typeface="+mj-lt"/>
              </a:rPr>
              <a:t>2</a:t>
            </a:r>
          </a:p>
        </p:txBody>
      </p:sp>
      <p:sp>
        <p:nvSpPr>
          <p:cNvPr id="65" name="Google Shape;367;p46"/>
          <p:cNvSpPr/>
          <p:nvPr/>
        </p:nvSpPr>
        <p:spPr>
          <a:xfrm>
            <a:off x="9244372" y="457055"/>
            <a:ext cx="640080" cy="548640"/>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247;p34"/>
          <p:cNvSpPr txBox="1">
            <a:spLocks noGrp="1"/>
          </p:cNvSpPr>
          <p:nvPr>
            <p:ph type="title" idx="14"/>
          </p:nvPr>
        </p:nvSpPr>
        <p:spPr>
          <a:xfrm>
            <a:off x="6118500" y="3766976"/>
            <a:ext cx="2305500" cy="420600"/>
          </a:xfrm>
        </p:spPr>
        <p:txBody>
          <a:bodyPr/>
          <a:lstStyle/>
          <a:p>
            <a:pPr lvl="0"/>
            <a:r>
              <a:rPr lang="en-US" dirty="0">
                <a:solidFill>
                  <a:schemeClr val="accent2"/>
                </a:solidFill>
                <a:latin typeface="+mj-lt"/>
              </a:rPr>
              <a:t>References</a:t>
            </a:r>
          </a:p>
        </p:txBody>
      </p:sp>
      <p:sp>
        <p:nvSpPr>
          <p:cNvPr id="2" name="Title 1"/>
          <p:cNvSpPr>
            <a:spLocks noGrp="1"/>
          </p:cNvSpPr>
          <p:nvPr>
            <p:ph type="title" idx="14"/>
          </p:nvPr>
        </p:nvSpPr>
        <p:spPr>
          <a:xfrm>
            <a:off x="3419250" y="1768287"/>
            <a:ext cx="2305500" cy="745638"/>
          </a:xfrm>
        </p:spPr>
        <p:txBody>
          <a:bodyPr/>
          <a:lstStyle/>
          <a:p>
            <a:r>
              <a:rPr lang="en-US" dirty="0">
                <a:solidFill>
                  <a:schemeClr val="accent2"/>
                </a:solidFill>
                <a:latin typeface="+mj-lt"/>
              </a:rPr>
              <a:t>definition</a:t>
            </a:r>
          </a:p>
        </p:txBody>
      </p:sp>
      <p:sp>
        <p:nvSpPr>
          <p:cNvPr id="34" name="Google Shape;253;p34"/>
          <p:cNvSpPr txBox="1">
            <a:spLocks noGrp="1"/>
          </p:cNvSpPr>
          <p:nvPr>
            <p:ph type="title" idx="20"/>
          </p:nvPr>
        </p:nvSpPr>
        <p:spPr>
          <a:xfrm>
            <a:off x="6837074" y="3066600"/>
            <a:ext cx="869700" cy="572700"/>
          </a:xfrm>
        </p:spPr>
        <p:txBody>
          <a:bodyPr/>
          <a:lstStyle/>
          <a:p>
            <a:pPr lvl="0"/>
            <a:r>
              <a:rPr lang="fr" dirty="0"/>
              <a:t>06.</a:t>
            </a:r>
          </a:p>
        </p:txBody>
      </p:sp>
      <p:sp>
        <p:nvSpPr>
          <p:cNvPr id="35" name="Google Shape;241;p34"/>
          <p:cNvSpPr txBox="1">
            <a:spLocks noGrp="1"/>
          </p:cNvSpPr>
          <p:nvPr>
            <p:ph type="title" idx="5"/>
          </p:nvPr>
        </p:nvSpPr>
        <p:spPr>
          <a:xfrm>
            <a:off x="6118500" y="2134272"/>
            <a:ext cx="2305500" cy="648958"/>
          </a:xfrm>
        </p:spPr>
        <p:txBody>
          <a:bodyPr/>
          <a:lstStyle/>
          <a:p>
            <a:pPr lvl="0"/>
            <a:r>
              <a:rPr lang="en-US" dirty="0">
                <a:solidFill>
                  <a:schemeClr val="accent2"/>
                </a:solidFill>
                <a:latin typeface="+mj-lt"/>
              </a:rPr>
              <a:t>The basic ethical decision-making process</a:t>
            </a:r>
          </a:p>
        </p:txBody>
      </p:sp>
    </p:spTree>
    <p:extLst>
      <p:ext uri="{BB962C8B-B14F-4D97-AF65-F5344CB8AC3E}">
        <p14:creationId xmlns:p14="http://schemas.microsoft.com/office/powerpoint/2010/main" val="203145153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عنوان 20">
            <a:extLst>
              <a:ext uri="{FF2B5EF4-FFF2-40B4-BE49-F238E27FC236}">
                <a16:creationId xmlns:a16="http://schemas.microsoft.com/office/drawing/2014/main" id="{4A3847DF-ACA4-3D63-0761-A3858AB22FAD}"/>
              </a:ext>
            </a:extLst>
          </p:cNvPr>
          <p:cNvSpPr>
            <a:spLocks noGrp="1"/>
          </p:cNvSpPr>
          <p:nvPr>
            <p:ph type="title"/>
          </p:nvPr>
        </p:nvSpPr>
        <p:spPr>
          <a:xfrm>
            <a:off x="1938900" y="0"/>
            <a:ext cx="5266200" cy="841800"/>
          </a:xfrm>
        </p:spPr>
        <p:txBody>
          <a:bodyPr/>
          <a:lstStyle/>
          <a:p>
            <a:r>
              <a:rPr lang="en-US" sz="2000" dirty="0">
                <a:solidFill>
                  <a:schemeClr val="accent2"/>
                </a:solidFill>
                <a:latin typeface="+mj-lt"/>
              </a:rPr>
              <a:t>Introduction</a:t>
            </a:r>
            <a:r>
              <a:rPr lang="en-US" dirty="0"/>
              <a:t> </a:t>
            </a:r>
            <a:endParaRPr lang="ar-SA" dirty="0"/>
          </a:p>
        </p:txBody>
      </p:sp>
      <p:sp>
        <p:nvSpPr>
          <p:cNvPr id="23" name="عنوان 22">
            <a:extLst>
              <a:ext uri="{FF2B5EF4-FFF2-40B4-BE49-F238E27FC236}">
                <a16:creationId xmlns:a16="http://schemas.microsoft.com/office/drawing/2014/main" id="{9D9D6BFD-B17D-2B6F-0C2A-20497B5347F7}"/>
              </a:ext>
            </a:extLst>
          </p:cNvPr>
          <p:cNvSpPr>
            <a:spLocks noGrp="1"/>
          </p:cNvSpPr>
          <p:nvPr>
            <p:ph type="title" idx="2"/>
          </p:nvPr>
        </p:nvSpPr>
        <p:spPr>
          <a:xfrm>
            <a:off x="8495836" y="4505983"/>
            <a:ext cx="540959" cy="524005"/>
          </a:xfrm>
        </p:spPr>
        <p:txBody>
          <a:bodyPr/>
          <a:lstStyle/>
          <a:p>
            <a:r>
              <a:rPr lang="en-US" sz="2000" dirty="0">
                <a:solidFill>
                  <a:schemeClr val="accent2"/>
                </a:solidFill>
              </a:rPr>
              <a:t>3</a:t>
            </a:r>
            <a:endParaRPr lang="ar-SA" sz="2000" dirty="0">
              <a:solidFill>
                <a:schemeClr val="accent2"/>
              </a:solidFill>
            </a:endParaRPr>
          </a:p>
        </p:txBody>
      </p:sp>
      <p:sp>
        <p:nvSpPr>
          <p:cNvPr id="22" name="عنوان فرعي 21">
            <a:extLst>
              <a:ext uri="{FF2B5EF4-FFF2-40B4-BE49-F238E27FC236}">
                <a16:creationId xmlns:a16="http://schemas.microsoft.com/office/drawing/2014/main" id="{1EC46BD4-15A5-B147-3A8A-9A4E1EBAD2E5}"/>
              </a:ext>
            </a:extLst>
          </p:cNvPr>
          <p:cNvSpPr>
            <a:spLocks noGrp="1"/>
          </p:cNvSpPr>
          <p:nvPr>
            <p:ph type="subTitle" idx="1"/>
          </p:nvPr>
        </p:nvSpPr>
        <p:spPr>
          <a:xfrm>
            <a:off x="1008993" y="2057795"/>
            <a:ext cx="7126014" cy="1492600"/>
          </a:xfrm>
        </p:spPr>
        <p:txBody>
          <a:bodyPr/>
          <a:lstStyle/>
          <a:p>
            <a:pPr algn="just"/>
            <a:r>
              <a:rPr lang="en-US" sz="1800" dirty="0">
                <a:solidFill>
                  <a:schemeClr val="tx1"/>
                </a:solidFill>
                <a:latin typeface="+mj-lt"/>
              </a:rPr>
              <a:t>     Determining a decision, acquiring data, and weighing potential solutions are all steps in the decision-making process. You can make more careful, intelligent decisions by organizing pertinent information and outlining alternatives by following a step-by-step decision-making process.</a:t>
            </a:r>
            <a:endParaRPr lang="ar-SA" sz="1800" dirty="0">
              <a:solidFill>
                <a:schemeClr val="tx1"/>
              </a:solidFill>
              <a:latin typeface="+mj-lt"/>
            </a:endParaRPr>
          </a:p>
        </p:txBody>
      </p:sp>
    </p:spTree>
    <p:extLst>
      <p:ext uri="{BB962C8B-B14F-4D97-AF65-F5344CB8AC3E}">
        <p14:creationId xmlns:p14="http://schemas.microsoft.com/office/powerpoint/2010/main" val="3863516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02225" y="3283862"/>
            <a:ext cx="3818450" cy="9943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flipH="1">
            <a:off x="8610653" y="4604892"/>
            <a:ext cx="355730" cy="400110"/>
          </a:xfrm>
          <a:prstGeom prst="rect">
            <a:avLst/>
          </a:prstGeom>
          <a:noFill/>
        </p:spPr>
        <p:txBody>
          <a:bodyPr wrap="square" rtlCol="0">
            <a:spAutoFit/>
          </a:bodyPr>
          <a:lstStyle/>
          <a:p>
            <a:r>
              <a:rPr lang="en-US" sz="2000" b="1" dirty="0">
                <a:solidFill>
                  <a:schemeClr val="accent2"/>
                </a:solidFill>
                <a:latin typeface="+mj-lt"/>
              </a:rPr>
              <a:t>4</a:t>
            </a:r>
          </a:p>
        </p:txBody>
      </p:sp>
      <p:cxnSp>
        <p:nvCxnSpPr>
          <p:cNvPr id="10" name="Straight Connector 9"/>
          <p:cNvCxnSpPr/>
          <p:nvPr/>
        </p:nvCxnSpPr>
        <p:spPr>
          <a:xfrm>
            <a:off x="178012" y="789581"/>
            <a:ext cx="41148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Google Shape;1930;p33"/>
          <p:cNvSpPr txBox="1">
            <a:spLocks noGrp="1"/>
          </p:cNvSpPr>
          <p:nvPr>
            <p:ph type="title"/>
          </p:nvPr>
        </p:nvSpPr>
        <p:spPr>
          <a:xfrm>
            <a:off x="178012" y="178279"/>
            <a:ext cx="5333789" cy="6604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2400" b="1" dirty="0">
                <a:solidFill>
                  <a:srgbClr val="CC6600"/>
                </a:solidFill>
                <a:latin typeface="Fira Sans"/>
                <a:ea typeface="Fira Sans"/>
                <a:cs typeface="Fira Sans"/>
                <a:sym typeface="Fira Sans"/>
              </a:rPr>
              <a:t> </a:t>
            </a:r>
            <a:r>
              <a:rPr lang="en-US" sz="2000" dirty="0">
                <a:solidFill>
                  <a:schemeClr val="accent2"/>
                </a:solidFill>
                <a:latin typeface="+mj-lt"/>
                <a:ea typeface="Fira Sans"/>
                <a:cs typeface="Fira Sans"/>
                <a:sym typeface="Fira Sans"/>
              </a:rPr>
              <a:t>What Is Ethical Decision-Making</a:t>
            </a:r>
            <a:endParaRPr sz="2400" dirty="0">
              <a:solidFill>
                <a:schemeClr val="accent2"/>
              </a:solidFill>
              <a:latin typeface="+mj-lt"/>
              <a:ea typeface="Fira Sans"/>
              <a:cs typeface="Fira Sans"/>
              <a:sym typeface="Fira Sans"/>
            </a:endParaRPr>
          </a:p>
        </p:txBody>
      </p:sp>
      <p:sp>
        <p:nvSpPr>
          <p:cNvPr id="2" name="TextBox 1"/>
          <p:cNvSpPr txBox="1"/>
          <p:nvPr/>
        </p:nvSpPr>
        <p:spPr>
          <a:xfrm>
            <a:off x="273844" y="1534853"/>
            <a:ext cx="5988810" cy="2585323"/>
          </a:xfrm>
          <a:prstGeom prst="rect">
            <a:avLst/>
          </a:prstGeom>
          <a:noFill/>
        </p:spPr>
        <p:txBody>
          <a:bodyPr wrap="square" rtlCol="0">
            <a:spAutoFit/>
          </a:bodyPr>
          <a:lstStyle/>
          <a:p>
            <a:pPr algn="just"/>
            <a:r>
              <a:rPr lang="en-US" sz="1800" dirty="0">
                <a:latin typeface="+mj-lt"/>
              </a:rPr>
              <a:t>An approach to decision-making in a business known as ethical decision-making promotes moral norms over economic ones as a set of guidelines.</a:t>
            </a:r>
          </a:p>
          <a:p>
            <a:pPr algn="just"/>
            <a:endParaRPr lang="en-US" sz="1800" dirty="0">
              <a:latin typeface="+mj-lt"/>
            </a:endParaRPr>
          </a:p>
          <a:p>
            <a:pPr algn="just"/>
            <a:r>
              <a:rPr lang="en-US" sz="1800" dirty="0">
                <a:solidFill>
                  <a:schemeClr val="accent2"/>
                </a:solidFill>
                <a:latin typeface="+mj-lt"/>
              </a:rPr>
              <a:t>For instance</a:t>
            </a:r>
            <a:r>
              <a:rPr lang="en-US" sz="1800" dirty="0">
                <a:solidFill>
                  <a:schemeClr val="tx1"/>
                </a:solidFill>
                <a:latin typeface="+mj-lt"/>
              </a:rPr>
              <a:t>, we can state that it is morally required of parents to provide for their children, both because doing so is right and because not doing so is immoral. If parents did not look after their children, they would suffer and eventually pass away.</a:t>
            </a:r>
          </a:p>
        </p:txBody>
      </p:sp>
    </p:spTree>
    <p:extLst>
      <p:ext uri="{BB962C8B-B14F-4D97-AF65-F5344CB8AC3E}">
        <p14:creationId xmlns:p14="http://schemas.microsoft.com/office/powerpoint/2010/main" val="400101109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7">
            <a:extLst>
              <a:ext uri="{FF2B5EF4-FFF2-40B4-BE49-F238E27FC236}">
                <a16:creationId xmlns:a16="http://schemas.microsoft.com/office/drawing/2014/main" id="{E896D2AB-5DD8-E6D7-0E2C-255D01FE8202}"/>
              </a:ext>
            </a:extLst>
          </p:cNvPr>
          <p:cNvSpPr>
            <a:spLocks noGrp="1"/>
          </p:cNvSpPr>
          <p:nvPr>
            <p:ph type="title"/>
          </p:nvPr>
        </p:nvSpPr>
        <p:spPr>
          <a:xfrm>
            <a:off x="2547537" y="-9678"/>
            <a:ext cx="4048924" cy="1267548"/>
          </a:xfrm>
        </p:spPr>
        <p:txBody>
          <a:bodyPr/>
          <a:lstStyle/>
          <a:p>
            <a:pPr algn="l"/>
            <a:r>
              <a:rPr lang="en-US" sz="1000" b="0" i="0" dirty="0">
                <a:solidFill>
                  <a:schemeClr val="tx1"/>
                </a:solidFill>
                <a:effectLst/>
                <a:latin typeface="Merriweather" panose="00000500000000000000" pitchFamily="2" charset="0"/>
              </a:rPr>
              <a:t/>
            </a:r>
            <a:br>
              <a:rPr lang="en-US" sz="1000" b="0" i="0" dirty="0">
                <a:solidFill>
                  <a:schemeClr val="tx1"/>
                </a:solidFill>
                <a:effectLst/>
                <a:latin typeface="Merriweather" panose="00000500000000000000" pitchFamily="2" charset="0"/>
              </a:rPr>
            </a:br>
            <a:r>
              <a:rPr lang="en-US" sz="1800" b="1" i="0" dirty="0">
                <a:solidFill>
                  <a:schemeClr val="tx1"/>
                </a:solidFill>
                <a:effectLst/>
                <a:latin typeface="Merriweather" panose="00000500000000000000" pitchFamily="2" charset="0"/>
              </a:rPr>
              <a:t/>
            </a:r>
            <a:br>
              <a:rPr lang="en-US" sz="1800" b="1" i="0" dirty="0">
                <a:solidFill>
                  <a:schemeClr val="tx1"/>
                </a:solidFill>
                <a:effectLst/>
                <a:latin typeface="Merriweather" panose="00000500000000000000" pitchFamily="2" charset="0"/>
              </a:rPr>
            </a:br>
            <a:r>
              <a:rPr lang="en-US" sz="2000" i="0" dirty="0">
                <a:solidFill>
                  <a:schemeClr val="accent2"/>
                </a:solidFill>
                <a:effectLst/>
                <a:latin typeface="+mj-lt"/>
              </a:rPr>
              <a:t>How to Make Ethical Decisions</a:t>
            </a:r>
            <a:endParaRPr lang="ar-SA" sz="1800" dirty="0">
              <a:solidFill>
                <a:schemeClr val="accent2"/>
              </a:solidFill>
              <a:latin typeface="+mj-lt"/>
            </a:endParaRPr>
          </a:p>
        </p:txBody>
      </p:sp>
      <p:sp>
        <p:nvSpPr>
          <p:cNvPr id="3" name="Title 1"/>
          <p:cNvSpPr txBox="1">
            <a:spLocks/>
          </p:cNvSpPr>
          <p:nvPr/>
        </p:nvSpPr>
        <p:spPr>
          <a:xfrm>
            <a:off x="2630374" y="278666"/>
            <a:ext cx="3883250" cy="745638"/>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endParaRPr lang="en-US" sz="2400" b="1" dirty="0">
              <a:solidFill>
                <a:srgbClr val="CC6600"/>
              </a:solidFill>
            </a:endParaRPr>
          </a:p>
        </p:txBody>
      </p:sp>
      <p:sp>
        <p:nvSpPr>
          <p:cNvPr id="4" name="TextBox 3"/>
          <p:cNvSpPr txBox="1"/>
          <p:nvPr/>
        </p:nvSpPr>
        <p:spPr>
          <a:xfrm flipH="1">
            <a:off x="571973" y="1024304"/>
            <a:ext cx="8572027" cy="3908762"/>
          </a:xfrm>
          <a:prstGeom prst="rect">
            <a:avLst/>
          </a:prstGeom>
          <a:noFill/>
        </p:spPr>
        <p:txBody>
          <a:bodyPr wrap="square" rtlCol="0">
            <a:spAutoFit/>
          </a:bodyPr>
          <a:lstStyle/>
          <a:p>
            <a:pPr algn="just">
              <a:buClr>
                <a:schemeClr val="accent3"/>
              </a:buClr>
            </a:pPr>
            <a:r>
              <a:rPr lang="en-US" sz="1800" dirty="0">
                <a:solidFill>
                  <a:schemeClr val="accent2"/>
                </a:solidFill>
                <a:latin typeface="+mj-lt"/>
              </a:rPr>
              <a:t>1.</a:t>
            </a:r>
            <a:r>
              <a:rPr lang="en-US" sz="1800" dirty="0">
                <a:solidFill>
                  <a:schemeClr val="tx1"/>
                </a:solidFill>
                <a:latin typeface="+mj-lt"/>
              </a:rPr>
              <a:t> Identify the facts. You must first confirm that you are in possession of all the information in order to make an ethical decision.</a:t>
            </a:r>
          </a:p>
          <a:p>
            <a:pPr algn="just">
              <a:buClr>
                <a:schemeClr val="accent3"/>
              </a:buClr>
            </a:pPr>
            <a:endParaRPr lang="en-US" sz="1800" dirty="0">
              <a:solidFill>
                <a:schemeClr val="tx1"/>
              </a:solidFill>
              <a:latin typeface="+mj-lt"/>
            </a:endParaRPr>
          </a:p>
          <a:p>
            <a:pPr algn="just">
              <a:buClr>
                <a:schemeClr val="accent3"/>
              </a:buClr>
            </a:pPr>
            <a:r>
              <a:rPr lang="en-US" sz="1800" dirty="0">
                <a:solidFill>
                  <a:schemeClr val="accent2"/>
                </a:solidFill>
                <a:latin typeface="+mj-lt"/>
              </a:rPr>
              <a:t>2.</a:t>
            </a:r>
            <a:r>
              <a:rPr lang="en-US" sz="1800" dirty="0">
                <a:solidFill>
                  <a:schemeClr val="tx1"/>
                </a:solidFill>
                <a:latin typeface="+mj-lt"/>
              </a:rPr>
              <a:t> Lay out all possible options Outline all potential possibilities for the business decision once you know the situation's data.</a:t>
            </a:r>
          </a:p>
          <a:p>
            <a:pPr marL="342900" indent="-342900" algn="just">
              <a:buClr>
                <a:schemeClr val="accent3"/>
              </a:buClr>
              <a:buAutoNum type="arabicPeriod"/>
            </a:pPr>
            <a:endParaRPr lang="en-US" sz="1800" dirty="0">
              <a:solidFill>
                <a:schemeClr val="tx1"/>
              </a:solidFill>
              <a:latin typeface="+mj-lt"/>
            </a:endParaRPr>
          </a:p>
          <a:p>
            <a:pPr algn="just">
              <a:buClr>
                <a:schemeClr val="accent3"/>
              </a:buClr>
            </a:pPr>
            <a:r>
              <a:rPr lang="en-US" sz="1800" dirty="0">
                <a:solidFill>
                  <a:schemeClr val="accent2"/>
                </a:solidFill>
                <a:latin typeface="+mj-lt"/>
              </a:rPr>
              <a:t>3.</a:t>
            </a:r>
            <a:r>
              <a:rPr lang="en-US" sz="1800" dirty="0">
                <a:solidFill>
                  <a:schemeClr val="tx1"/>
                </a:solidFill>
                <a:latin typeface="+mj-lt"/>
              </a:rPr>
              <a:t> Sort options by implication Consider the effects or consequences of each option after you have listed all of your options in the ethical decision-making process.</a:t>
            </a:r>
          </a:p>
          <a:p>
            <a:pPr marL="342900" indent="-342900" algn="just">
              <a:buClr>
                <a:schemeClr val="accent3"/>
              </a:buClr>
              <a:buAutoNum type="arabicPeriod"/>
            </a:pPr>
            <a:endParaRPr lang="en-US" sz="1800" dirty="0">
              <a:solidFill>
                <a:schemeClr val="tx1"/>
              </a:solidFill>
              <a:latin typeface="+mj-lt"/>
            </a:endParaRPr>
          </a:p>
          <a:p>
            <a:pPr algn="just">
              <a:buClr>
                <a:schemeClr val="accent3"/>
              </a:buClr>
            </a:pPr>
            <a:r>
              <a:rPr lang="en-US" sz="1800" dirty="0">
                <a:solidFill>
                  <a:schemeClr val="accent2"/>
                </a:solidFill>
                <a:latin typeface="+mj-lt"/>
              </a:rPr>
              <a:t>4.</a:t>
            </a:r>
            <a:r>
              <a:rPr lang="en-US" sz="1800" dirty="0">
                <a:solidFill>
                  <a:schemeClr val="tx1"/>
                </a:solidFill>
                <a:latin typeface="+mj-lt"/>
              </a:rPr>
              <a:t> Weigh your considerations Decide which ethical values are most essential to your firm and which are least important after carefully weighing the ramifications of each choice. This will serve as your framework for making ethical decisions.</a:t>
            </a:r>
          </a:p>
          <a:p>
            <a:pPr algn="just">
              <a:buClr>
                <a:schemeClr val="accent3"/>
              </a:buClr>
            </a:pPr>
            <a:r>
              <a:rPr lang="en-US" sz="1600" dirty="0">
                <a:solidFill>
                  <a:schemeClr val="tx1"/>
                </a:solidFill>
                <a:latin typeface="Merriweather" panose="00000500000000000000" pitchFamily="2" charset="0"/>
              </a:rPr>
              <a:t/>
            </a:r>
            <a:br>
              <a:rPr lang="en-US" sz="1600" dirty="0">
                <a:solidFill>
                  <a:schemeClr val="tx1"/>
                </a:solidFill>
                <a:latin typeface="Merriweather" panose="00000500000000000000" pitchFamily="2" charset="0"/>
              </a:rPr>
            </a:br>
            <a:endParaRPr lang="en-US" sz="1600" dirty="0"/>
          </a:p>
        </p:txBody>
      </p:sp>
      <p:sp>
        <p:nvSpPr>
          <p:cNvPr id="5" name="TextBox 4"/>
          <p:cNvSpPr txBox="1"/>
          <p:nvPr/>
        </p:nvSpPr>
        <p:spPr>
          <a:xfrm flipH="1">
            <a:off x="8610653" y="4604892"/>
            <a:ext cx="355730" cy="400110"/>
          </a:xfrm>
          <a:prstGeom prst="rect">
            <a:avLst/>
          </a:prstGeom>
          <a:noFill/>
        </p:spPr>
        <p:txBody>
          <a:bodyPr wrap="square" rtlCol="0">
            <a:spAutoFit/>
          </a:bodyPr>
          <a:lstStyle/>
          <a:p>
            <a:r>
              <a:rPr lang="en-US" sz="2000" b="1" dirty="0">
                <a:solidFill>
                  <a:schemeClr val="accent2"/>
                </a:solidFill>
                <a:latin typeface="+mj-lt"/>
              </a:rPr>
              <a:t>5</a:t>
            </a:r>
          </a:p>
        </p:txBody>
      </p:sp>
    </p:spTree>
    <p:extLst>
      <p:ext uri="{BB962C8B-B14F-4D97-AF65-F5344CB8AC3E}">
        <p14:creationId xmlns:p14="http://schemas.microsoft.com/office/powerpoint/2010/main" val="1616005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grpSp>
        <p:nvGrpSpPr>
          <p:cNvPr id="27" name="Google Shape;944;p94"/>
          <p:cNvGrpSpPr/>
          <p:nvPr/>
        </p:nvGrpSpPr>
        <p:grpSpPr>
          <a:xfrm>
            <a:off x="-657042" y="4581281"/>
            <a:ext cx="2011680" cy="1828800"/>
            <a:chOff x="6922350" y="1997100"/>
            <a:chExt cx="1501646" cy="1330192"/>
          </a:xfrm>
        </p:grpSpPr>
        <p:sp>
          <p:nvSpPr>
            <p:cNvPr id="28" name="Google Shape;945;p94"/>
            <p:cNvSpPr/>
            <p:nvPr/>
          </p:nvSpPr>
          <p:spPr>
            <a:xfrm>
              <a:off x="6922350" y="1997100"/>
              <a:ext cx="1501646" cy="1330192"/>
            </a:xfrm>
            <a:custGeom>
              <a:avLst/>
              <a:gdLst/>
              <a:ahLst/>
              <a:cxnLst/>
              <a:rect l="l" t="t" r="r" b="b"/>
              <a:pathLst>
                <a:path w="76968" h="68180" extrusionOk="0">
                  <a:moveTo>
                    <a:pt x="48436" y="8811"/>
                  </a:moveTo>
                  <a:cubicBezTo>
                    <a:pt x="51312" y="8811"/>
                    <a:pt x="53960" y="10340"/>
                    <a:pt x="55398" y="12828"/>
                  </a:cubicBezTo>
                  <a:lnTo>
                    <a:pt x="65350" y="30061"/>
                  </a:lnTo>
                  <a:cubicBezTo>
                    <a:pt x="66788" y="32549"/>
                    <a:pt x="66788" y="35608"/>
                    <a:pt x="65350" y="38096"/>
                  </a:cubicBezTo>
                  <a:lnTo>
                    <a:pt x="55398" y="55352"/>
                  </a:lnTo>
                  <a:cubicBezTo>
                    <a:pt x="53960" y="57840"/>
                    <a:pt x="51312" y="59369"/>
                    <a:pt x="48436" y="59369"/>
                  </a:cubicBezTo>
                  <a:lnTo>
                    <a:pt x="28532" y="59369"/>
                  </a:lnTo>
                  <a:cubicBezTo>
                    <a:pt x="25656" y="59369"/>
                    <a:pt x="23009" y="57840"/>
                    <a:pt x="21571" y="55352"/>
                  </a:cubicBezTo>
                  <a:lnTo>
                    <a:pt x="11619" y="38096"/>
                  </a:lnTo>
                  <a:cubicBezTo>
                    <a:pt x="10181" y="35608"/>
                    <a:pt x="10181" y="32549"/>
                    <a:pt x="11619" y="30061"/>
                  </a:cubicBezTo>
                  <a:lnTo>
                    <a:pt x="21571" y="12828"/>
                  </a:lnTo>
                  <a:cubicBezTo>
                    <a:pt x="23009" y="10340"/>
                    <a:pt x="25656" y="8811"/>
                    <a:pt x="28532" y="8811"/>
                  </a:cubicBezTo>
                  <a:close/>
                  <a:moveTo>
                    <a:pt x="23442" y="0"/>
                  </a:moveTo>
                  <a:cubicBezTo>
                    <a:pt x="20566" y="0"/>
                    <a:pt x="17919" y="1530"/>
                    <a:pt x="16481" y="3995"/>
                  </a:cubicBezTo>
                  <a:lnTo>
                    <a:pt x="1439" y="30061"/>
                  </a:lnTo>
                  <a:cubicBezTo>
                    <a:pt x="1" y="32549"/>
                    <a:pt x="1" y="35608"/>
                    <a:pt x="1439" y="38096"/>
                  </a:cubicBezTo>
                  <a:lnTo>
                    <a:pt x="16481" y="64162"/>
                  </a:lnTo>
                  <a:cubicBezTo>
                    <a:pt x="17919" y="66650"/>
                    <a:pt x="20566" y="68179"/>
                    <a:pt x="23442" y="68179"/>
                  </a:cubicBezTo>
                  <a:lnTo>
                    <a:pt x="53526" y="68179"/>
                  </a:lnTo>
                  <a:cubicBezTo>
                    <a:pt x="56402" y="68179"/>
                    <a:pt x="59050" y="66650"/>
                    <a:pt x="60488" y="64162"/>
                  </a:cubicBezTo>
                  <a:lnTo>
                    <a:pt x="75530" y="38096"/>
                  </a:lnTo>
                  <a:cubicBezTo>
                    <a:pt x="76968" y="35608"/>
                    <a:pt x="76968" y="32549"/>
                    <a:pt x="75530" y="30061"/>
                  </a:cubicBezTo>
                  <a:lnTo>
                    <a:pt x="60488" y="3995"/>
                  </a:lnTo>
                  <a:cubicBezTo>
                    <a:pt x="59050" y="1530"/>
                    <a:pt x="56402" y="0"/>
                    <a:pt x="5352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946;p94"/>
            <p:cNvSpPr/>
            <p:nvPr/>
          </p:nvSpPr>
          <p:spPr>
            <a:xfrm>
              <a:off x="7257063" y="2293601"/>
              <a:ext cx="832216" cy="737196"/>
            </a:xfrm>
            <a:custGeom>
              <a:avLst/>
              <a:gdLst/>
              <a:ahLst/>
              <a:cxnLst/>
              <a:rect l="l" t="t" r="r" b="b"/>
              <a:pathLst>
                <a:path w="76968" h="68180" extrusionOk="0">
                  <a:moveTo>
                    <a:pt x="23419" y="1"/>
                  </a:moveTo>
                  <a:cubicBezTo>
                    <a:pt x="20566" y="1"/>
                    <a:pt x="17918" y="1530"/>
                    <a:pt x="16480" y="4018"/>
                  </a:cubicBezTo>
                  <a:lnTo>
                    <a:pt x="1439" y="30084"/>
                  </a:lnTo>
                  <a:cubicBezTo>
                    <a:pt x="1" y="32572"/>
                    <a:pt x="1" y="35631"/>
                    <a:pt x="1439" y="38119"/>
                  </a:cubicBezTo>
                  <a:lnTo>
                    <a:pt x="16480" y="64185"/>
                  </a:lnTo>
                  <a:cubicBezTo>
                    <a:pt x="17918" y="66650"/>
                    <a:pt x="20566" y="68180"/>
                    <a:pt x="23419" y="68180"/>
                  </a:cubicBezTo>
                  <a:lnTo>
                    <a:pt x="53526" y="68180"/>
                  </a:lnTo>
                  <a:cubicBezTo>
                    <a:pt x="56402" y="68180"/>
                    <a:pt x="59050" y="66650"/>
                    <a:pt x="60488" y="64185"/>
                  </a:cubicBezTo>
                  <a:lnTo>
                    <a:pt x="75529" y="38119"/>
                  </a:lnTo>
                  <a:cubicBezTo>
                    <a:pt x="76967" y="35631"/>
                    <a:pt x="76967" y="32572"/>
                    <a:pt x="75529" y="30084"/>
                  </a:cubicBezTo>
                  <a:lnTo>
                    <a:pt x="60488" y="4018"/>
                  </a:lnTo>
                  <a:cubicBezTo>
                    <a:pt x="59050" y="1530"/>
                    <a:pt x="56402" y="1"/>
                    <a:pt x="53526" y="1"/>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30" name="Google Shape;942;p94"/>
          <p:cNvSpPr/>
          <p:nvPr/>
        </p:nvSpPr>
        <p:spPr>
          <a:xfrm>
            <a:off x="-191920" y="-698230"/>
            <a:ext cx="1349357" cy="1330237"/>
          </a:xfrm>
          <a:custGeom>
            <a:avLst/>
            <a:gdLst/>
            <a:ahLst/>
            <a:cxnLst/>
            <a:rect l="l" t="t" r="r" b="b"/>
            <a:pathLst>
              <a:path w="50742" h="50023" extrusionOk="0">
                <a:moveTo>
                  <a:pt x="25363" y="1"/>
                </a:moveTo>
                <a:cubicBezTo>
                  <a:pt x="24418" y="1"/>
                  <a:pt x="23477" y="360"/>
                  <a:pt x="22758" y="1079"/>
                </a:cubicBezTo>
                <a:lnTo>
                  <a:pt x="1439" y="22398"/>
                </a:lnTo>
                <a:cubicBezTo>
                  <a:pt x="1" y="23836"/>
                  <a:pt x="1" y="26187"/>
                  <a:pt x="1439" y="27625"/>
                </a:cubicBezTo>
                <a:lnTo>
                  <a:pt x="22758" y="48944"/>
                </a:lnTo>
                <a:cubicBezTo>
                  <a:pt x="23477" y="49663"/>
                  <a:pt x="24418" y="50022"/>
                  <a:pt x="25363" y="50022"/>
                </a:cubicBezTo>
                <a:cubicBezTo>
                  <a:pt x="26307" y="50022"/>
                  <a:pt x="27254" y="49663"/>
                  <a:pt x="27985" y="48944"/>
                </a:cubicBezTo>
                <a:lnTo>
                  <a:pt x="49281" y="27625"/>
                </a:lnTo>
                <a:cubicBezTo>
                  <a:pt x="50742" y="26187"/>
                  <a:pt x="50742" y="23836"/>
                  <a:pt x="49281" y="22398"/>
                </a:cubicBezTo>
                <a:lnTo>
                  <a:pt x="27985" y="1079"/>
                </a:lnTo>
                <a:cubicBezTo>
                  <a:pt x="27254" y="360"/>
                  <a:pt x="26307" y="1"/>
                  <a:pt x="253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1" name="Google Shape;934;p94"/>
          <p:cNvGrpSpPr/>
          <p:nvPr/>
        </p:nvGrpSpPr>
        <p:grpSpPr>
          <a:xfrm>
            <a:off x="8077663" y="-11976"/>
            <a:ext cx="1658243" cy="1486702"/>
            <a:chOff x="1702813" y="2228176"/>
            <a:chExt cx="1658243" cy="1486702"/>
          </a:xfrm>
        </p:grpSpPr>
        <p:sp>
          <p:nvSpPr>
            <p:cNvPr id="32" name="Google Shape;935;p94"/>
            <p:cNvSpPr/>
            <p:nvPr/>
          </p:nvSpPr>
          <p:spPr>
            <a:xfrm>
              <a:off x="1702813" y="2228176"/>
              <a:ext cx="1486749" cy="1486702"/>
            </a:xfrm>
            <a:custGeom>
              <a:avLst/>
              <a:gdLst/>
              <a:ahLst/>
              <a:cxnLst/>
              <a:rect l="l" t="t" r="r" b="b"/>
              <a:pathLst>
                <a:path w="31272" h="31271" fill="none" extrusionOk="0">
                  <a:moveTo>
                    <a:pt x="13034" y="29833"/>
                  </a:moveTo>
                  <a:lnTo>
                    <a:pt x="1439" y="18260"/>
                  </a:lnTo>
                  <a:cubicBezTo>
                    <a:pt x="1" y="16822"/>
                    <a:pt x="1" y="14471"/>
                    <a:pt x="1439" y="13033"/>
                  </a:cubicBezTo>
                  <a:lnTo>
                    <a:pt x="13034" y="1438"/>
                  </a:lnTo>
                  <a:cubicBezTo>
                    <a:pt x="14472" y="0"/>
                    <a:pt x="16800" y="0"/>
                    <a:pt x="18261" y="1438"/>
                  </a:cubicBezTo>
                  <a:lnTo>
                    <a:pt x="29834" y="13033"/>
                  </a:lnTo>
                  <a:cubicBezTo>
                    <a:pt x="31272" y="14471"/>
                    <a:pt x="31272" y="16822"/>
                    <a:pt x="29834" y="18260"/>
                  </a:cubicBezTo>
                  <a:lnTo>
                    <a:pt x="18261" y="29833"/>
                  </a:lnTo>
                  <a:cubicBezTo>
                    <a:pt x="16800" y="31271"/>
                    <a:pt x="14472" y="31271"/>
                    <a:pt x="13034" y="29833"/>
                  </a:cubicBezTo>
                  <a:close/>
                </a:path>
              </a:pathLst>
            </a:custGeom>
            <a:noFill/>
            <a:ln w="9700"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936;p94"/>
            <p:cNvSpPr/>
            <p:nvPr/>
          </p:nvSpPr>
          <p:spPr>
            <a:xfrm>
              <a:off x="1874307" y="2245244"/>
              <a:ext cx="1486749" cy="1452566"/>
            </a:xfrm>
            <a:custGeom>
              <a:avLst/>
              <a:gdLst/>
              <a:ahLst/>
              <a:cxnLst/>
              <a:rect l="l" t="t" r="r" b="b"/>
              <a:pathLst>
                <a:path w="31272" h="30553" extrusionOk="0">
                  <a:moveTo>
                    <a:pt x="15633" y="1"/>
                  </a:moveTo>
                  <a:cubicBezTo>
                    <a:pt x="14688" y="1"/>
                    <a:pt x="13741" y="360"/>
                    <a:pt x="13011" y="1079"/>
                  </a:cubicBezTo>
                  <a:lnTo>
                    <a:pt x="1438" y="12674"/>
                  </a:lnTo>
                  <a:cubicBezTo>
                    <a:pt x="0" y="14112"/>
                    <a:pt x="0" y="16463"/>
                    <a:pt x="1438" y="17901"/>
                  </a:cubicBezTo>
                  <a:lnTo>
                    <a:pt x="13011" y="29474"/>
                  </a:lnTo>
                  <a:cubicBezTo>
                    <a:pt x="13741" y="30193"/>
                    <a:pt x="14688" y="30552"/>
                    <a:pt x="15633" y="30552"/>
                  </a:cubicBezTo>
                  <a:cubicBezTo>
                    <a:pt x="16577" y="30552"/>
                    <a:pt x="17519" y="30193"/>
                    <a:pt x="18238" y="29474"/>
                  </a:cubicBezTo>
                  <a:lnTo>
                    <a:pt x="29833" y="17901"/>
                  </a:lnTo>
                  <a:cubicBezTo>
                    <a:pt x="31271" y="16463"/>
                    <a:pt x="31271" y="14112"/>
                    <a:pt x="29833" y="12674"/>
                  </a:cubicBezTo>
                  <a:lnTo>
                    <a:pt x="18238" y="1079"/>
                  </a:lnTo>
                  <a:cubicBezTo>
                    <a:pt x="17519" y="360"/>
                    <a:pt x="16577" y="1"/>
                    <a:pt x="156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43" name="TextBox 42"/>
          <p:cNvSpPr txBox="1"/>
          <p:nvPr/>
        </p:nvSpPr>
        <p:spPr>
          <a:xfrm flipH="1">
            <a:off x="8524968" y="4618049"/>
            <a:ext cx="467563" cy="400110"/>
          </a:xfrm>
          <a:prstGeom prst="rect">
            <a:avLst/>
          </a:prstGeom>
          <a:noFill/>
        </p:spPr>
        <p:txBody>
          <a:bodyPr wrap="square" rtlCol="0">
            <a:spAutoFit/>
          </a:bodyPr>
          <a:lstStyle/>
          <a:p>
            <a:r>
              <a:rPr lang="en-US" sz="2000" b="1" dirty="0">
                <a:solidFill>
                  <a:schemeClr val="accent2"/>
                </a:solidFill>
                <a:latin typeface="+mj-lt"/>
              </a:rPr>
              <a:t>6</a:t>
            </a:r>
          </a:p>
        </p:txBody>
      </p:sp>
      <p:sp>
        <p:nvSpPr>
          <p:cNvPr id="14" name="TextBox 13"/>
          <p:cNvSpPr txBox="1"/>
          <p:nvPr/>
        </p:nvSpPr>
        <p:spPr>
          <a:xfrm flipH="1">
            <a:off x="439695" y="957920"/>
            <a:ext cx="7913779" cy="4401205"/>
          </a:xfrm>
          <a:prstGeom prst="rect">
            <a:avLst/>
          </a:prstGeom>
          <a:noFill/>
        </p:spPr>
        <p:txBody>
          <a:bodyPr wrap="square" rtlCol="0">
            <a:spAutoFit/>
          </a:bodyPr>
          <a:lstStyle/>
          <a:p>
            <a:pPr algn="just">
              <a:buClr>
                <a:schemeClr val="accent3"/>
              </a:buClr>
            </a:pPr>
            <a:r>
              <a:rPr lang="en-US" sz="1800" dirty="0">
                <a:solidFill>
                  <a:schemeClr val="accent2"/>
                </a:solidFill>
                <a:latin typeface="+mj-lt"/>
              </a:rPr>
              <a:t>1.</a:t>
            </a:r>
            <a:r>
              <a:rPr lang="en-US" sz="1800" dirty="0">
                <a:solidFill>
                  <a:schemeClr val="tx1"/>
                </a:solidFill>
                <a:latin typeface="+mj-lt"/>
              </a:rPr>
              <a:t> Gather the facts Jump to conclusions before all the information is in front of you.</a:t>
            </a:r>
          </a:p>
          <a:p>
            <a:pPr marL="342900" indent="-342900" algn="just">
              <a:buClr>
                <a:schemeClr val="accent3"/>
              </a:buClr>
              <a:buAutoNum type="arabicPeriod"/>
            </a:pPr>
            <a:endParaRPr lang="en-US" sz="1800" dirty="0">
              <a:solidFill>
                <a:schemeClr val="tx1"/>
              </a:solidFill>
              <a:latin typeface="+mj-lt"/>
            </a:endParaRPr>
          </a:p>
          <a:p>
            <a:pPr algn="just">
              <a:buClr>
                <a:schemeClr val="accent3"/>
              </a:buClr>
            </a:pPr>
            <a:r>
              <a:rPr lang="en-US" sz="1800" b="0" i="0" dirty="0">
                <a:solidFill>
                  <a:schemeClr val="accent2"/>
                </a:solidFill>
                <a:effectLst/>
                <a:latin typeface="+mj-lt"/>
              </a:rPr>
              <a:t>2.</a:t>
            </a:r>
            <a:r>
              <a:rPr lang="en-US" sz="1800" b="0" i="0" dirty="0">
                <a:solidFill>
                  <a:schemeClr val="tx1"/>
                </a:solidFill>
                <a:effectLst/>
                <a:latin typeface="+mj-lt"/>
              </a:rPr>
              <a:t> Define the ethical issue The ethical problem must first be identified clearly before any solutions or new ideas can be considered.</a:t>
            </a:r>
          </a:p>
          <a:p>
            <a:pPr marL="342900" indent="-342900" algn="just">
              <a:buClr>
                <a:schemeClr val="accent3"/>
              </a:buClr>
              <a:buFont typeface="Arial"/>
              <a:buAutoNum type="arabicPeriod"/>
            </a:pPr>
            <a:endParaRPr lang="en-US" sz="1800" dirty="0">
              <a:solidFill>
                <a:schemeClr val="tx1"/>
              </a:solidFill>
              <a:latin typeface="+mj-lt"/>
            </a:endParaRPr>
          </a:p>
          <a:p>
            <a:pPr algn="just">
              <a:buClr>
                <a:schemeClr val="accent3"/>
              </a:buClr>
            </a:pPr>
            <a:r>
              <a:rPr lang="en-US" sz="1800" b="0" i="0" dirty="0">
                <a:solidFill>
                  <a:schemeClr val="accent2"/>
                </a:solidFill>
                <a:effectLst/>
                <a:latin typeface="+mj-lt"/>
              </a:rPr>
              <a:t>3.</a:t>
            </a:r>
            <a:r>
              <a:rPr lang="en-US" sz="1800" b="0" i="0" dirty="0">
                <a:solidFill>
                  <a:schemeClr val="tx1"/>
                </a:solidFill>
                <a:effectLst/>
                <a:latin typeface="+mj-lt"/>
              </a:rPr>
              <a:t> Identify the stakeholders</a:t>
            </a:r>
            <a:r>
              <a:rPr lang="en-US" sz="1800" dirty="0">
                <a:solidFill>
                  <a:schemeClr val="tx1"/>
                </a:solidFill>
                <a:latin typeface="+mj-lt"/>
              </a:rPr>
              <a:t> Identify each participant.</a:t>
            </a:r>
          </a:p>
          <a:p>
            <a:pPr marL="342900" indent="-342900" algn="just">
              <a:buClr>
                <a:schemeClr val="accent3"/>
              </a:buClr>
              <a:buFont typeface="Arial"/>
              <a:buAutoNum type="arabicPeriod"/>
            </a:pPr>
            <a:endParaRPr lang="en-US" sz="1800" dirty="0">
              <a:solidFill>
                <a:schemeClr val="tx1"/>
              </a:solidFill>
              <a:latin typeface="+mj-lt"/>
            </a:endParaRPr>
          </a:p>
          <a:p>
            <a:pPr algn="just">
              <a:buClr>
                <a:schemeClr val="accent3"/>
              </a:buClr>
            </a:pPr>
            <a:r>
              <a:rPr lang="en-US" sz="1800" b="0" i="0" dirty="0">
                <a:solidFill>
                  <a:schemeClr val="accent2"/>
                </a:solidFill>
                <a:effectLst/>
                <a:latin typeface="+mj-lt"/>
              </a:rPr>
              <a:t>4.</a:t>
            </a:r>
            <a:r>
              <a:rPr lang="en-US" sz="1800" b="0" i="0" dirty="0">
                <a:solidFill>
                  <a:schemeClr val="tx1"/>
                </a:solidFill>
                <a:effectLst/>
                <a:latin typeface="+mj-lt"/>
              </a:rPr>
              <a:t> Identify the effects and consequences Consider both the decision's potential good and negative side effects.</a:t>
            </a:r>
          </a:p>
          <a:p>
            <a:pPr marL="342900" indent="-342900" algn="just">
              <a:buClr>
                <a:schemeClr val="accent3"/>
              </a:buClr>
              <a:buFont typeface="Arial"/>
              <a:buAutoNum type="arabicPeriod"/>
            </a:pPr>
            <a:endParaRPr lang="en-US" sz="1800" dirty="0">
              <a:solidFill>
                <a:schemeClr val="tx1"/>
              </a:solidFill>
              <a:latin typeface="+mj-lt"/>
            </a:endParaRPr>
          </a:p>
          <a:p>
            <a:pPr algn="just">
              <a:buClr>
                <a:schemeClr val="accent3"/>
              </a:buClr>
            </a:pPr>
            <a:r>
              <a:rPr lang="en-US" sz="1800" b="0" i="0" dirty="0">
                <a:solidFill>
                  <a:schemeClr val="accent2"/>
                </a:solidFill>
                <a:effectLst/>
                <a:latin typeface="+mj-lt"/>
              </a:rPr>
              <a:t>5.</a:t>
            </a:r>
            <a:r>
              <a:rPr lang="en-US" sz="1800" b="0" i="0" dirty="0">
                <a:solidFill>
                  <a:schemeClr val="tx1"/>
                </a:solidFill>
                <a:effectLst/>
                <a:latin typeface="+mj-lt"/>
              </a:rPr>
              <a:t> Consider integrity and character Think about the community's opinion regarding the best course of action in this situation.</a:t>
            </a:r>
            <a:endParaRPr lang="en-US" sz="1800" dirty="0">
              <a:solidFill>
                <a:schemeClr val="tx1"/>
              </a:solidFill>
              <a:latin typeface="+mj-lt"/>
            </a:endParaRPr>
          </a:p>
          <a:p>
            <a:pPr marL="342900" indent="-342900" algn="just">
              <a:buClr>
                <a:schemeClr val="accent3"/>
              </a:buClr>
              <a:buFont typeface="Arial"/>
              <a:buAutoNum type="arabicPeriod"/>
            </a:pPr>
            <a:endParaRPr lang="en-US" sz="1800" b="0" i="0" dirty="0">
              <a:solidFill>
                <a:srgbClr val="171717"/>
              </a:solidFill>
              <a:effectLst/>
              <a:latin typeface="Open Sans" panose="020B0606030504020204" pitchFamily="34" charset="0"/>
            </a:endParaRPr>
          </a:p>
          <a:p>
            <a:pPr marL="342900" indent="-342900" algn="just">
              <a:buClr>
                <a:schemeClr val="accent3"/>
              </a:buClr>
              <a:buFont typeface="Arial"/>
              <a:buAutoNum type="arabicPeriod"/>
            </a:pPr>
            <a:endParaRPr lang="en-US" sz="2800" b="0" i="0" dirty="0">
              <a:solidFill>
                <a:srgbClr val="171717"/>
              </a:solidFill>
              <a:effectLst/>
              <a:latin typeface="Open Sans" panose="020B0606030504020204" pitchFamily="34" charset="0"/>
            </a:endParaRPr>
          </a:p>
        </p:txBody>
      </p:sp>
      <p:sp>
        <p:nvSpPr>
          <p:cNvPr id="15" name="Rectangle 14"/>
          <p:cNvSpPr/>
          <p:nvPr/>
        </p:nvSpPr>
        <p:spPr>
          <a:xfrm>
            <a:off x="1814452" y="47232"/>
            <a:ext cx="5916958" cy="584775"/>
          </a:xfrm>
          <a:prstGeom prst="rect">
            <a:avLst/>
          </a:prstGeom>
        </p:spPr>
        <p:txBody>
          <a:bodyPr wrap="square">
            <a:spAutoFit/>
          </a:bodyPr>
          <a:lstStyle/>
          <a:p>
            <a:r>
              <a:rPr lang="en-US" sz="3200" dirty="0">
                <a:solidFill>
                  <a:schemeClr val="accent1"/>
                </a:solidFill>
              </a:rPr>
              <a:t> </a:t>
            </a:r>
            <a:r>
              <a:rPr lang="en-US" sz="2000" b="1" dirty="0">
                <a:solidFill>
                  <a:schemeClr val="accent2"/>
                </a:solidFill>
                <a:latin typeface="+mj-lt"/>
              </a:rPr>
              <a:t>Ethical decision-making process and roadmap</a:t>
            </a:r>
            <a:endParaRPr lang="en-US" sz="3200" b="1" dirty="0">
              <a:solidFill>
                <a:schemeClr val="accent2"/>
              </a:solidFill>
              <a:latin typeface="+mj-lt"/>
            </a:endParaRPr>
          </a:p>
        </p:txBody>
      </p:sp>
    </p:spTree>
    <p:extLst>
      <p:ext uri="{BB962C8B-B14F-4D97-AF65-F5344CB8AC3E}">
        <p14:creationId xmlns:p14="http://schemas.microsoft.com/office/powerpoint/2010/main" val="72889424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45"/>
        <p:cNvGrpSpPr/>
        <p:nvPr/>
      </p:nvGrpSpPr>
      <p:grpSpPr>
        <a:xfrm>
          <a:off x="0" y="0"/>
          <a:ext cx="0" cy="0"/>
          <a:chOff x="0" y="0"/>
          <a:chExt cx="0" cy="0"/>
        </a:xfrm>
      </p:grpSpPr>
      <p:sp>
        <p:nvSpPr>
          <p:cNvPr id="646" name="Google Shape;646;p69"/>
          <p:cNvSpPr/>
          <p:nvPr/>
        </p:nvSpPr>
        <p:spPr>
          <a:xfrm>
            <a:off x="936000" y="540000"/>
            <a:ext cx="7272000" cy="4063500"/>
          </a:xfrm>
          <a:prstGeom prst="roundRect">
            <a:avLst>
              <a:gd name="adj" fmla="val 7002"/>
            </a:avLst>
          </a:prstGeom>
          <a:solidFill>
            <a:schemeClr val="bg2">
              <a:lumMod val="40000"/>
              <a:lumOff val="6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7" name="Google Shape;647;p69"/>
          <p:cNvSpPr txBox="1">
            <a:spLocks noGrp="1"/>
          </p:cNvSpPr>
          <p:nvPr>
            <p:ph type="title"/>
          </p:nvPr>
        </p:nvSpPr>
        <p:spPr>
          <a:xfrm>
            <a:off x="3533875" y="764522"/>
            <a:ext cx="2076250" cy="705543"/>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000" dirty="0">
                <a:solidFill>
                  <a:schemeClr val="accent2"/>
                </a:solidFill>
                <a:latin typeface="+mj-lt"/>
              </a:rPr>
              <a:t>Conclusion</a:t>
            </a:r>
            <a:r>
              <a:rPr lang="en-US" sz="3200" dirty="0">
                <a:solidFill>
                  <a:srgbClr val="006666"/>
                </a:solidFill>
              </a:rPr>
              <a:t>  </a:t>
            </a:r>
            <a:endParaRPr sz="3200" dirty="0">
              <a:solidFill>
                <a:srgbClr val="006666"/>
              </a:solidFill>
            </a:endParaRPr>
          </a:p>
        </p:txBody>
      </p:sp>
      <p:grpSp>
        <p:nvGrpSpPr>
          <p:cNvPr id="648" name="Google Shape;648;p69"/>
          <p:cNvGrpSpPr/>
          <p:nvPr/>
        </p:nvGrpSpPr>
        <p:grpSpPr>
          <a:xfrm>
            <a:off x="-371550" y="1260424"/>
            <a:ext cx="1666100" cy="2622681"/>
            <a:chOff x="-371550" y="1260424"/>
            <a:chExt cx="1666100" cy="2622681"/>
          </a:xfrm>
        </p:grpSpPr>
        <p:sp>
          <p:nvSpPr>
            <p:cNvPr id="649" name="Google Shape;649;p69"/>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0" name="Google Shape;650;p69"/>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51" name="Google Shape;651;p69"/>
          <p:cNvGrpSpPr/>
          <p:nvPr/>
        </p:nvGrpSpPr>
        <p:grpSpPr>
          <a:xfrm flipH="1">
            <a:off x="7868500" y="1260424"/>
            <a:ext cx="1666100" cy="2622681"/>
            <a:chOff x="-371550" y="1260424"/>
            <a:chExt cx="1666100" cy="2622681"/>
          </a:xfrm>
        </p:grpSpPr>
        <p:sp>
          <p:nvSpPr>
            <p:cNvPr id="652" name="Google Shape;652;p69"/>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3" name="Google Shape;653;p69"/>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 name="TextBox 1"/>
          <p:cNvSpPr txBox="1"/>
          <p:nvPr/>
        </p:nvSpPr>
        <p:spPr>
          <a:xfrm flipH="1">
            <a:off x="1650411" y="1694587"/>
            <a:ext cx="5843179" cy="1754326"/>
          </a:xfrm>
          <a:prstGeom prst="rect">
            <a:avLst/>
          </a:prstGeom>
          <a:noFill/>
        </p:spPr>
        <p:txBody>
          <a:bodyPr wrap="square" rtlCol="0">
            <a:spAutoFit/>
          </a:bodyPr>
          <a:lstStyle/>
          <a:p>
            <a:pPr algn="just"/>
            <a:r>
              <a:rPr lang="en-US" sz="1800" dirty="0">
                <a:solidFill>
                  <a:schemeClr val="tx1"/>
                </a:solidFill>
                <a:latin typeface="+mj-lt"/>
              </a:rPr>
              <a:t>Making ethical decisions is crucial for a company, for professionals, and for people. Making ethical decisions requires information, investigation, and a topical study. Additionally, ethical decision-making must handle the problem while also adhering to some ethical rules or an ethical model/process. For instance, utilitarian</a:t>
            </a:r>
          </a:p>
        </p:txBody>
      </p:sp>
      <p:sp>
        <p:nvSpPr>
          <p:cNvPr id="12" name="TextBox 11"/>
          <p:cNvSpPr txBox="1"/>
          <p:nvPr/>
        </p:nvSpPr>
        <p:spPr>
          <a:xfrm flipH="1">
            <a:off x="8477693" y="4604892"/>
            <a:ext cx="488690" cy="400110"/>
          </a:xfrm>
          <a:prstGeom prst="rect">
            <a:avLst/>
          </a:prstGeom>
          <a:noFill/>
        </p:spPr>
        <p:txBody>
          <a:bodyPr wrap="square" rtlCol="0">
            <a:spAutoFit/>
          </a:bodyPr>
          <a:lstStyle/>
          <a:p>
            <a:r>
              <a:rPr lang="en-US" sz="2000" b="1" dirty="0">
                <a:solidFill>
                  <a:schemeClr val="accent2"/>
                </a:solidFill>
                <a:latin typeface="+mj-lt"/>
              </a:rPr>
              <a:t>7</a:t>
            </a: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45"/>
        <p:cNvGrpSpPr/>
        <p:nvPr/>
      </p:nvGrpSpPr>
      <p:grpSpPr>
        <a:xfrm>
          <a:off x="0" y="0"/>
          <a:ext cx="0" cy="0"/>
          <a:chOff x="0" y="0"/>
          <a:chExt cx="0" cy="0"/>
        </a:xfrm>
      </p:grpSpPr>
      <p:sp>
        <p:nvSpPr>
          <p:cNvPr id="646" name="Google Shape;646;p69"/>
          <p:cNvSpPr/>
          <p:nvPr/>
        </p:nvSpPr>
        <p:spPr>
          <a:xfrm>
            <a:off x="936000" y="540000"/>
            <a:ext cx="7272000" cy="4063500"/>
          </a:xfrm>
          <a:prstGeom prst="roundRect">
            <a:avLst>
              <a:gd name="adj" fmla="val 7002"/>
            </a:avLst>
          </a:prstGeom>
          <a:solidFill>
            <a:schemeClr val="bg2">
              <a:lumMod val="40000"/>
              <a:lumOff val="6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7" name="Google Shape;647;p69"/>
          <p:cNvSpPr txBox="1">
            <a:spLocks noGrp="1"/>
          </p:cNvSpPr>
          <p:nvPr>
            <p:ph type="title"/>
          </p:nvPr>
        </p:nvSpPr>
        <p:spPr>
          <a:xfrm>
            <a:off x="3533875" y="764522"/>
            <a:ext cx="2076250" cy="705543"/>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000" dirty="0">
                <a:solidFill>
                  <a:schemeClr val="accent2"/>
                </a:solidFill>
                <a:latin typeface="+mj-lt"/>
              </a:rPr>
              <a:t>Reflection</a:t>
            </a:r>
            <a:r>
              <a:rPr lang="en-US" sz="3200" dirty="0">
                <a:solidFill>
                  <a:srgbClr val="CC6600"/>
                </a:solidFill>
              </a:rPr>
              <a:t> </a:t>
            </a:r>
            <a:r>
              <a:rPr lang="en-US" sz="3200" dirty="0">
                <a:solidFill>
                  <a:srgbClr val="006666"/>
                </a:solidFill>
              </a:rPr>
              <a:t>  </a:t>
            </a:r>
            <a:endParaRPr sz="3200" dirty="0">
              <a:solidFill>
                <a:srgbClr val="006666"/>
              </a:solidFill>
            </a:endParaRPr>
          </a:p>
        </p:txBody>
      </p:sp>
      <p:grpSp>
        <p:nvGrpSpPr>
          <p:cNvPr id="648" name="Google Shape;648;p69"/>
          <p:cNvGrpSpPr/>
          <p:nvPr/>
        </p:nvGrpSpPr>
        <p:grpSpPr>
          <a:xfrm>
            <a:off x="-371550" y="1260424"/>
            <a:ext cx="1666100" cy="2622681"/>
            <a:chOff x="-371550" y="1260424"/>
            <a:chExt cx="1666100" cy="2622681"/>
          </a:xfrm>
        </p:grpSpPr>
        <p:sp>
          <p:nvSpPr>
            <p:cNvPr id="649" name="Google Shape;649;p69"/>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0" name="Google Shape;650;p69"/>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51" name="Google Shape;651;p69"/>
          <p:cNvGrpSpPr/>
          <p:nvPr/>
        </p:nvGrpSpPr>
        <p:grpSpPr>
          <a:xfrm flipH="1">
            <a:off x="7868500" y="1260424"/>
            <a:ext cx="1666100" cy="2622681"/>
            <a:chOff x="-371550" y="1260424"/>
            <a:chExt cx="1666100" cy="2622681"/>
          </a:xfrm>
        </p:grpSpPr>
        <p:sp>
          <p:nvSpPr>
            <p:cNvPr id="652" name="Google Shape;652;p69"/>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3" name="Google Shape;653;p69"/>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 name="TextBox 1"/>
          <p:cNvSpPr txBox="1"/>
          <p:nvPr/>
        </p:nvSpPr>
        <p:spPr>
          <a:xfrm flipH="1">
            <a:off x="1646663" y="1971585"/>
            <a:ext cx="5843179" cy="1754326"/>
          </a:xfrm>
          <a:prstGeom prst="rect">
            <a:avLst/>
          </a:prstGeom>
          <a:noFill/>
        </p:spPr>
        <p:txBody>
          <a:bodyPr wrap="square" rtlCol="0">
            <a:spAutoFit/>
          </a:bodyPr>
          <a:lstStyle/>
          <a:p>
            <a:pPr algn="just"/>
            <a:r>
              <a:rPr lang="en-US" sz="1800" dirty="0">
                <a:solidFill>
                  <a:schemeClr val="tx1"/>
                </a:solidFill>
                <a:latin typeface="+mj-lt"/>
              </a:rPr>
              <a:t>In my opinion, The process of assessing and selecting options in a way that is consistent with ethical values is referred to as ethical decision-making. It's important to recognize unethical possibilities, remove them, and choose the most ethical alternative while making ethical judgments.</a:t>
            </a:r>
          </a:p>
        </p:txBody>
      </p:sp>
      <p:sp>
        <p:nvSpPr>
          <p:cNvPr id="12" name="TextBox 11"/>
          <p:cNvSpPr txBox="1"/>
          <p:nvPr/>
        </p:nvSpPr>
        <p:spPr>
          <a:xfrm flipH="1">
            <a:off x="8477693" y="4604892"/>
            <a:ext cx="488690" cy="400110"/>
          </a:xfrm>
          <a:prstGeom prst="rect">
            <a:avLst/>
          </a:prstGeom>
          <a:noFill/>
        </p:spPr>
        <p:txBody>
          <a:bodyPr wrap="square" rtlCol="0">
            <a:spAutoFit/>
          </a:bodyPr>
          <a:lstStyle/>
          <a:p>
            <a:r>
              <a:rPr lang="en-US" sz="2000" b="1" dirty="0">
                <a:solidFill>
                  <a:schemeClr val="accent2"/>
                </a:solidFill>
                <a:latin typeface="+mj-lt"/>
              </a:rPr>
              <a:t>8</a:t>
            </a:r>
          </a:p>
        </p:txBody>
      </p:sp>
    </p:spTree>
    <p:extLst>
      <p:ext uri="{BB962C8B-B14F-4D97-AF65-F5344CB8AC3E}">
        <p14:creationId xmlns:p14="http://schemas.microsoft.com/office/powerpoint/2010/main" val="382160416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1" name="Google Shape;451;p52"/>
          <p:cNvSpPr/>
          <p:nvPr/>
        </p:nvSpPr>
        <p:spPr>
          <a:xfrm>
            <a:off x="982488" y="740947"/>
            <a:ext cx="7195500" cy="4064000"/>
          </a:xfrm>
          <a:prstGeom prst="roundRect">
            <a:avLst>
              <a:gd name="adj" fmla="val 7002"/>
            </a:avLst>
          </a:prstGeom>
          <a:solidFill>
            <a:schemeClr val="bg2">
              <a:lumMod val="20000"/>
              <a:lumOff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3" name="Google Shape;453;p52"/>
          <p:cNvSpPr txBox="1">
            <a:spLocks noGrp="1"/>
          </p:cNvSpPr>
          <p:nvPr>
            <p:ph type="subTitle" idx="1"/>
          </p:nvPr>
        </p:nvSpPr>
        <p:spPr>
          <a:xfrm>
            <a:off x="3440413" y="91427"/>
            <a:ext cx="2279650" cy="530986"/>
          </a:xfrm>
          <a:prstGeom prst="rect">
            <a:avLst/>
          </a:prstGeom>
        </p:spPr>
        <p:txBody>
          <a:bodyPr spcFirstLastPara="1" wrap="square" lIns="91425" tIns="91425" rIns="91425" bIns="91425" anchor="t" anchorCtr="0">
            <a:noAutofit/>
          </a:bodyPr>
          <a:lstStyle/>
          <a:p>
            <a:pPr marL="0" indent="0"/>
            <a:r>
              <a:rPr lang="en-US" sz="2000" b="1" dirty="0">
                <a:solidFill>
                  <a:schemeClr val="accent2"/>
                </a:solidFill>
                <a:latin typeface="+mj-lt"/>
              </a:rPr>
              <a:t>References</a:t>
            </a:r>
            <a:r>
              <a:rPr lang="en-US" sz="2600" b="1" dirty="0">
                <a:solidFill>
                  <a:srgbClr val="006666"/>
                </a:solidFill>
              </a:rPr>
              <a:t> </a:t>
            </a:r>
            <a:endParaRPr sz="2600" b="1" dirty="0">
              <a:solidFill>
                <a:srgbClr val="006666"/>
              </a:solidFill>
            </a:endParaRPr>
          </a:p>
        </p:txBody>
      </p:sp>
      <p:sp>
        <p:nvSpPr>
          <p:cNvPr id="454" name="Google Shape;454;p52"/>
          <p:cNvSpPr/>
          <p:nvPr/>
        </p:nvSpPr>
        <p:spPr>
          <a:xfrm rot="-5400000">
            <a:off x="-752655" y="1933966"/>
            <a:ext cx="2551785" cy="127557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5" name="Google Shape;455;p52"/>
          <p:cNvSpPr/>
          <p:nvPr/>
        </p:nvSpPr>
        <p:spPr>
          <a:xfrm rot="-5400000">
            <a:off x="-659287" y="2059707"/>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6" name="Google Shape;456;p52"/>
          <p:cNvSpPr/>
          <p:nvPr/>
        </p:nvSpPr>
        <p:spPr>
          <a:xfrm rot="5400000" flipH="1">
            <a:off x="7344870" y="1933966"/>
            <a:ext cx="2551785" cy="127557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7" name="Google Shape;457;p52"/>
          <p:cNvSpPr/>
          <p:nvPr/>
        </p:nvSpPr>
        <p:spPr>
          <a:xfrm rot="5400000" flipH="1">
            <a:off x="7665686" y="2059706"/>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TextBox 9"/>
          <p:cNvSpPr txBox="1"/>
          <p:nvPr/>
        </p:nvSpPr>
        <p:spPr>
          <a:xfrm flipH="1">
            <a:off x="8543274" y="4604892"/>
            <a:ext cx="533348" cy="400110"/>
          </a:xfrm>
          <a:prstGeom prst="rect">
            <a:avLst/>
          </a:prstGeom>
          <a:noFill/>
        </p:spPr>
        <p:txBody>
          <a:bodyPr wrap="square" rtlCol="0">
            <a:spAutoFit/>
          </a:bodyPr>
          <a:lstStyle/>
          <a:p>
            <a:r>
              <a:rPr lang="en-US" sz="2000" b="1" dirty="0">
                <a:solidFill>
                  <a:schemeClr val="accent2"/>
                </a:solidFill>
                <a:latin typeface="+mj-lt"/>
              </a:rPr>
              <a:t>9</a:t>
            </a:r>
          </a:p>
        </p:txBody>
      </p:sp>
      <p:sp>
        <p:nvSpPr>
          <p:cNvPr id="14" name="TextBox 13"/>
          <p:cNvSpPr txBox="1"/>
          <p:nvPr/>
        </p:nvSpPr>
        <p:spPr>
          <a:xfrm flipH="1">
            <a:off x="1161026" y="1295861"/>
            <a:ext cx="5843179" cy="3770263"/>
          </a:xfrm>
          <a:prstGeom prst="rect">
            <a:avLst/>
          </a:prstGeom>
          <a:noFill/>
        </p:spPr>
        <p:txBody>
          <a:bodyPr wrap="square" rtlCol="0">
            <a:spAutoFit/>
          </a:bodyPr>
          <a:lstStyle/>
          <a:p>
            <a:pPr marL="285750" indent="-285750" algn="just">
              <a:buClr>
                <a:schemeClr val="accent3"/>
              </a:buClr>
              <a:buFont typeface="Arial" panose="020B0604020202020204" pitchFamily="34" charset="0"/>
              <a:buChar char="●"/>
            </a:pPr>
            <a:r>
              <a:rPr lang="en-US" sz="1300" b="0" i="0" dirty="0">
                <a:solidFill>
                  <a:schemeClr val="tx1"/>
                </a:solidFill>
                <a:effectLst/>
                <a:latin typeface="Segoe UI Historic" panose="020B0502040204020203" pitchFamily="34" charset="0"/>
              </a:rPr>
              <a:t>Ethical decision-making process: How to make ethical decisions - 2022. Master Class. (n.d.). Retrieved November 15, 2022, from </a:t>
            </a:r>
            <a:r>
              <a:rPr lang="en-US" sz="1300" b="0" i="0" u="sng" dirty="0">
                <a:solidFill>
                  <a:srgbClr val="FFFFFF"/>
                </a:solidFill>
                <a:effectLst/>
                <a:latin typeface="inherit"/>
                <a:hlinkClick r:id="rId3"/>
              </a:rPr>
              <a:t>https://www.masterclass.com/articles/ethical-decision-making-process</a:t>
            </a:r>
            <a:endParaRPr lang="en-US" sz="1300" b="0" i="0" u="sng" dirty="0">
              <a:solidFill>
                <a:srgbClr val="FFFFFF"/>
              </a:solidFill>
              <a:effectLst/>
              <a:latin typeface="inherit"/>
            </a:endParaRPr>
          </a:p>
          <a:p>
            <a:pPr marL="285750" indent="-285750" algn="just">
              <a:buClr>
                <a:schemeClr val="accent3"/>
              </a:buClr>
              <a:buFont typeface="Arial" panose="020B0604020202020204" pitchFamily="34" charset="0"/>
              <a:buChar char="●"/>
            </a:pPr>
            <a:endParaRPr lang="en-US" sz="1300" b="0" i="0" u="sng" dirty="0">
              <a:solidFill>
                <a:srgbClr val="FFFFFF"/>
              </a:solidFill>
              <a:effectLst/>
              <a:latin typeface="inherit"/>
            </a:endParaRPr>
          </a:p>
          <a:p>
            <a:pPr marL="285750" indent="-285750" algn="just">
              <a:buClr>
                <a:schemeClr val="accent3"/>
              </a:buClr>
              <a:buFont typeface="Arial" panose="020B0604020202020204" pitchFamily="34" charset="0"/>
              <a:buChar char="●"/>
            </a:pPr>
            <a:endParaRPr lang="en-US" sz="1300" u="sng" dirty="0">
              <a:solidFill>
                <a:srgbClr val="FFFFFF"/>
              </a:solidFill>
              <a:latin typeface="inherit"/>
            </a:endParaRPr>
          </a:p>
          <a:p>
            <a:pPr marL="285750" indent="-285750" algn="just">
              <a:buClr>
                <a:schemeClr val="accent3"/>
              </a:buClr>
              <a:buFont typeface="Arial" panose="020B0604020202020204" pitchFamily="34" charset="0"/>
              <a:buChar char="●"/>
            </a:pPr>
            <a:r>
              <a:rPr lang="en-US" sz="1300" b="0" i="0" dirty="0">
                <a:solidFill>
                  <a:schemeClr val="tx1"/>
                </a:solidFill>
                <a:effectLst/>
                <a:latin typeface="Segoe UI Historic" panose="020B0502040204020203" pitchFamily="34" charset="0"/>
              </a:rPr>
              <a:t>Ethical decision-making archives. Tools here. (n.d.). Retrieved November 15, 2022, from </a:t>
            </a:r>
            <a:r>
              <a:rPr lang="en-US" sz="1300" b="0" i="0" u="sng" dirty="0">
                <a:solidFill>
                  <a:srgbClr val="FFFFFF"/>
                </a:solidFill>
                <a:effectLst/>
                <a:latin typeface="inherit"/>
                <a:hlinkClick r:id="rId4"/>
              </a:rPr>
              <a:t>https://www.toolshero.com/tag/ethical-decision-making/</a:t>
            </a:r>
            <a:endParaRPr lang="en-US" sz="1300" u="sng" dirty="0">
              <a:solidFill>
                <a:srgbClr val="FFFFFF"/>
              </a:solidFill>
              <a:latin typeface="inherit"/>
            </a:endParaRPr>
          </a:p>
          <a:p>
            <a:pPr marL="285750" indent="-285750" algn="just">
              <a:buClr>
                <a:schemeClr val="accent3"/>
              </a:buClr>
              <a:buFont typeface="Arial" panose="020B0604020202020204" pitchFamily="34" charset="0"/>
              <a:buChar char="●"/>
            </a:pPr>
            <a:endParaRPr lang="en-US" sz="1300" u="sng" dirty="0">
              <a:solidFill>
                <a:srgbClr val="FFFFFF"/>
              </a:solidFill>
              <a:latin typeface="inherit"/>
            </a:endParaRPr>
          </a:p>
          <a:p>
            <a:pPr marL="285750" indent="-285750" algn="just">
              <a:buClr>
                <a:schemeClr val="accent3"/>
              </a:buClr>
              <a:buFont typeface="Arial" panose="020B0604020202020204" pitchFamily="34" charset="0"/>
              <a:buChar char="●"/>
            </a:pPr>
            <a:endParaRPr lang="en-US" sz="1300" u="sng" dirty="0">
              <a:solidFill>
                <a:srgbClr val="FFFFFF"/>
              </a:solidFill>
              <a:latin typeface="inherit"/>
            </a:endParaRPr>
          </a:p>
          <a:p>
            <a:pPr marL="285750" indent="-285750" algn="just">
              <a:buClr>
                <a:schemeClr val="accent3"/>
              </a:buClr>
              <a:buFont typeface="Arial" panose="020B0604020202020204" pitchFamily="34" charset="0"/>
              <a:buChar char="●"/>
            </a:pPr>
            <a:r>
              <a:rPr lang="en-US" sz="1300" b="0" i="0" dirty="0">
                <a:solidFill>
                  <a:schemeClr val="tx1"/>
                </a:solidFill>
                <a:effectLst/>
                <a:latin typeface="Segoe UI Historic" panose="020B0502040204020203" pitchFamily="34" charset="0"/>
              </a:rPr>
              <a:t>Brown University. A Framework for Making Ethical Decisions | Science and Technology Studies. (n.d.). Retrieved November 15, 2022, from </a:t>
            </a:r>
            <a:r>
              <a:rPr lang="en-US" sz="1300" b="0" i="0" u="sng" dirty="0">
                <a:solidFill>
                  <a:srgbClr val="FFFFFF"/>
                </a:solidFill>
                <a:effectLst/>
                <a:latin typeface="inherit"/>
                <a:hlinkClick r:id="rId5"/>
              </a:rPr>
              <a:t>https://www.brown.edu/academics/science-and-technology-studies/framework-making-ethical-decisions</a:t>
            </a:r>
            <a:endParaRPr lang="en-US" sz="1300" u="sng" dirty="0">
              <a:solidFill>
                <a:srgbClr val="FFFFFF"/>
              </a:solidFill>
              <a:latin typeface="inherit"/>
            </a:endParaRPr>
          </a:p>
          <a:p>
            <a:pPr marL="285750" indent="-285750" algn="just">
              <a:buClr>
                <a:schemeClr val="accent3"/>
              </a:buClr>
              <a:buFont typeface="Arial" panose="020B0604020202020204" pitchFamily="34" charset="0"/>
              <a:buChar char="●"/>
            </a:pPr>
            <a:endParaRPr lang="en-US" sz="1300" b="0" i="0" u="sng" dirty="0">
              <a:solidFill>
                <a:srgbClr val="FFFFFF"/>
              </a:solidFill>
              <a:effectLst/>
              <a:latin typeface="inherit"/>
            </a:endParaRPr>
          </a:p>
          <a:p>
            <a:pPr marL="285750" indent="-285750" algn="just">
              <a:buClr>
                <a:schemeClr val="accent3"/>
              </a:buClr>
              <a:buFont typeface="Arial" panose="020B0604020202020204" pitchFamily="34" charset="0"/>
              <a:buChar char="●"/>
            </a:pPr>
            <a:endParaRPr lang="en-US" sz="1300" dirty="0"/>
          </a:p>
          <a:p>
            <a:pPr marL="285750" indent="-285750" algn="just">
              <a:buClr>
                <a:schemeClr val="accent3"/>
              </a:buClr>
              <a:buFont typeface="Arial" panose="020B0604020202020204" pitchFamily="34" charset="0"/>
              <a:buChar char="●"/>
            </a:pPr>
            <a:endParaRPr lang="en-US" sz="1300" dirty="0"/>
          </a:p>
          <a:p>
            <a:pPr marL="285750" indent="-285750" algn="just">
              <a:buClr>
                <a:schemeClr val="accent3"/>
              </a:buClr>
              <a:buFont typeface="Arial" panose="020B0604020202020204" pitchFamily="34" charset="0"/>
              <a:buChar char="●"/>
            </a:pPr>
            <a:endParaRPr lang="en-US" sz="1300" dirty="0"/>
          </a:p>
          <a:p>
            <a:pPr marL="285750" indent="-285750" algn="just">
              <a:buClr>
                <a:schemeClr val="accent3"/>
              </a:buClr>
              <a:buFont typeface="Arial" panose="020B0604020202020204" pitchFamily="34" charset="0"/>
              <a:buChar char="●"/>
            </a:pPr>
            <a:endParaRPr lang="en-US" sz="1800" dirty="0"/>
          </a:p>
        </p:txBody>
      </p:sp>
    </p:spTree>
    <p:extLst>
      <p:ext uri="{BB962C8B-B14F-4D97-AF65-F5344CB8AC3E}">
        <p14:creationId xmlns:p14="http://schemas.microsoft.com/office/powerpoint/2010/main" val="371315573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theme/theme1.xml><?xml version="1.0" encoding="utf-8"?>
<a:theme xmlns:a="http://schemas.openxmlformats.org/drawingml/2006/main" name="Minimalist Grayscale Project Proposal by Slidesgo">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7292</TotalTime>
  <Words>585</Words>
  <Application>Microsoft Office PowerPoint</Application>
  <PresentationFormat>On-screen Show (16:9)</PresentationFormat>
  <Paragraphs>70</Paragraphs>
  <Slides>10</Slides>
  <Notes>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10</vt:i4>
      </vt:variant>
    </vt:vector>
  </HeadingPairs>
  <TitlesOfParts>
    <vt:vector size="20" baseType="lpstr">
      <vt:lpstr>Merriweather</vt:lpstr>
      <vt:lpstr>Segoe UI Historic</vt:lpstr>
      <vt:lpstr>Fira Sans</vt:lpstr>
      <vt:lpstr>Arial</vt:lpstr>
      <vt:lpstr>Open Sans</vt:lpstr>
      <vt:lpstr>Fjalla One</vt:lpstr>
      <vt:lpstr>inherit</vt:lpstr>
      <vt:lpstr>Be Vietnam</vt:lpstr>
      <vt:lpstr>Lato</vt:lpstr>
      <vt:lpstr>Minimalist Grayscale Project Proposal by Slidesgo</vt:lpstr>
      <vt:lpstr>The Basic Ethical Decisions Making Process </vt:lpstr>
      <vt:lpstr>Table of Contents</vt:lpstr>
      <vt:lpstr>Introduction </vt:lpstr>
      <vt:lpstr> What Is Ethical Decision-Making</vt:lpstr>
      <vt:lpstr>  How to Make Ethical Decisions</vt:lpstr>
      <vt:lpstr>PowerPoint Presentation</vt:lpstr>
      <vt:lpstr>Conclusion  </vt:lpstr>
      <vt:lpstr>Reflection   </vt:lpstr>
      <vt:lpstr>PowerPoint Presentation</vt:lpstr>
      <vt:lpstr>Do you have 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Brand Strategy and The 4 Factors That Impacts the marketing strategy</dc:title>
  <dc:creator>ECS-Y</dc:creator>
  <cp:lastModifiedBy>Maher Fattouh</cp:lastModifiedBy>
  <cp:revision>133</cp:revision>
  <dcterms:modified xsi:type="dcterms:W3CDTF">2023-02-20T11:36:46Z</dcterms:modified>
</cp:coreProperties>
</file>