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4" r:id="rId4"/>
    <p:sldId id="258" r:id="rId5"/>
    <p:sldId id="259" r:id="rId6"/>
    <p:sldId id="265" r:id="rId7"/>
    <p:sldId id="262" r:id="rId8"/>
    <p:sldId id="260" r:id="rId9"/>
    <p:sldId id="261" r:id="rId10"/>
    <p:sldId id="268"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بدون عنوان" id="{6AC3F02A-2259-48C7-9ABC-3C95E5C2AE03}">
          <p14:sldIdLst>
            <p14:sldId id="256"/>
            <p14:sldId id="257"/>
            <p14:sldId id="264"/>
            <p14:sldId id="258"/>
            <p14:sldId id="259"/>
            <p14:sldId id="265"/>
            <p14:sldId id="262"/>
            <p14:sldId id="260"/>
            <p14:sldId id="261"/>
            <p14:sldId id="268"/>
            <p14:sldId id="266"/>
            <p14:sldId id="26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FEFA"/>
    <a:srgbClr val="BCEF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62" autoAdjust="0"/>
  </p:normalViewPr>
  <p:slideViewPr>
    <p:cSldViewPr>
      <p:cViewPr varScale="1">
        <p:scale>
          <a:sx n="76" d="100"/>
          <a:sy n="76" d="100"/>
        </p:scale>
        <p:origin x="100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16/10/1444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16/10/1444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16/10/1444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16/10/1444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16/10/1444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16/10/1444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16/10/1444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94250" y="2663901"/>
            <a:ext cx="7772400" cy="1470025"/>
          </a:xfrm>
          <a:solidFill>
            <a:schemeClr val="accent2">
              <a:lumMod val="20000"/>
              <a:lumOff val="80000"/>
            </a:schemeClr>
          </a:solidFill>
        </p:spPr>
        <p:txBody>
          <a:bodyPr>
            <a:normAutofit/>
          </a:bodyPr>
          <a:lstStyle/>
          <a:p>
            <a:r>
              <a:rPr lang="en-US" dirty="0" smtClean="0">
                <a:effectLst>
                  <a:outerShdw blurRad="38100" dist="38100" dir="2700000" algn="tl">
                    <a:srgbClr val="000000">
                      <a:alpha val="43137"/>
                    </a:srgbClr>
                  </a:outerShdw>
                </a:effectLst>
              </a:rPr>
              <a:t>The Elements of Interpersonal </a:t>
            </a:r>
            <a:r>
              <a:rPr lang="en-US" dirty="0" smtClean="0">
                <a:solidFill>
                  <a:schemeClr val="tx2">
                    <a:lumMod val="60000"/>
                    <a:lumOff val="40000"/>
                  </a:schemeClr>
                </a:solidFill>
                <a:effectLst>
                  <a:outerShdw blurRad="38100" dist="38100" dir="2700000" algn="tl">
                    <a:srgbClr val="000000">
                      <a:alpha val="43137"/>
                    </a:srgbClr>
                  </a:outerShdw>
                </a:effectLst>
              </a:rPr>
              <a:t>Communication</a:t>
            </a:r>
            <a:endParaRPr lang="ar-LY" dirty="0">
              <a:solidFill>
                <a:schemeClr val="tx2">
                  <a:lumMod val="60000"/>
                  <a:lumOff val="40000"/>
                </a:schemeClr>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424912" y="5373216"/>
            <a:ext cx="4384576" cy="1080120"/>
          </a:xfrm>
          <a:solidFill>
            <a:schemeClr val="accent4">
              <a:lumMod val="20000"/>
              <a:lumOff val="80000"/>
            </a:schemeClr>
          </a:solidFill>
        </p:spPr>
        <p:txBody>
          <a:bodyPr>
            <a:normAutofit fontScale="70000" lnSpcReduction="20000"/>
          </a:bodyPr>
          <a:lstStyle/>
          <a:p>
            <a:pPr marL="457200" indent="-457200" rtl="0">
              <a:buFont typeface="Wingdings" pitchFamily="2" charset="2"/>
              <a:buChar char="§"/>
            </a:pPr>
            <a:r>
              <a:rPr lang="en-US" dirty="0" smtClean="0">
                <a:solidFill>
                  <a:schemeClr val="tx1"/>
                </a:solidFill>
              </a:rPr>
              <a:t>By: </a:t>
            </a:r>
            <a:r>
              <a:rPr lang="en-US" dirty="0" err="1" smtClean="0">
                <a:solidFill>
                  <a:schemeClr val="tx1"/>
                </a:solidFill>
              </a:rPr>
              <a:t>Salwa</a:t>
            </a:r>
            <a:r>
              <a:rPr lang="en-US" dirty="0" smtClean="0">
                <a:solidFill>
                  <a:schemeClr val="tx1"/>
                </a:solidFill>
              </a:rPr>
              <a:t> Mohamed </a:t>
            </a:r>
            <a:r>
              <a:rPr lang="en-US" dirty="0" err="1" smtClean="0">
                <a:solidFill>
                  <a:schemeClr val="tx1"/>
                </a:solidFill>
              </a:rPr>
              <a:t>Shembesh</a:t>
            </a:r>
            <a:endParaRPr lang="en-US" dirty="0" smtClean="0">
              <a:solidFill>
                <a:schemeClr val="tx1"/>
              </a:solidFill>
            </a:endParaRPr>
          </a:p>
          <a:p>
            <a:pPr marL="457200" indent="-457200" rtl="0">
              <a:buFont typeface="Wingdings" pitchFamily="2" charset="2"/>
              <a:buChar char="§"/>
            </a:pPr>
            <a:r>
              <a:rPr lang="en-US" dirty="0" smtClean="0">
                <a:solidFill>
                  <a:schemeClr val="tx1"/>
                </a:solidFill>
              </a:rPr>
              <a:t>ID:4402</a:t>
            </a:r>
          </a:p>
          <a:p>
            <a:pPr marL="457200" indent="-457200" rtl="0">
              <a:buFont typeface="Wingdings" pitchFamily="2" charset="2"/>
              <a:buChar char="§"/>
            </a:pPr>
            <a:r>
              <a:rPr lang="en-US" dirty="0" smtClean="0">
                <a:solidFill>
                  <a:schemeClr val="tx1"/>
                </a:solidFill>
              </a:rPr>
              <a:t>Email:salwa_4402@limu.edu.ly</a:t>
            </a:r>
            <a:endParaRPr lang="ar-LY" dirty="0">
              <a:solidFill>
                <a:schemeClr val="tx1"/>
              </a:solidFill>
            </a:endParaRPr>
          </a:p>
        </p:txBody>
      </p:sp>
      <p:sp>
        <p:nvSpPr>
          <p:cNvPr id="4" name="مستطيل 3"/>
          <p:cNvSpPr/>
          <p:nvPr/>
        </p:nvSpPr>
        <p:spPr>
          <a:xfrm>
            <a:off x="2656013" y="476672"/>
            <a:ext cx="3848874" cy="369332"/>
          </a:xfrm>
          <a:prstGeom prst="rect">
            <a:avLst/>
          </a:prstGeom>
        </p:spPr>
        <p:txBody>
          <a:bodyPr wrap="none">
            <a:spAutoFit/>
          </a:bodyPr>
          <a:lstStyle/>
          <a:p>
            <a:r>
              <a:rPr lang="en-US" dirty="0"/>
              <a:t>Libyan International Medical University</a:t>
            </a:r>
            <a:endParaRPr lang="ar-LY" dirty="0"/>
          </a:p>
        </p:txBody>
      </p:sp>
      <p:sp>
        <p:nvSpPr>
          <p:cNvPr id="5" name="مستطيل 4"/>
          <p:cNvSpPr/>
          <p:nvPr/>
        </p:nvSpPr>
        <p:spPr>
          <a:xfrm>
            <a:off x="2883318" y="827061"/>
            <a:ext cx="3488881" cy="338554"/>
          </a:xfrm>
          <a:prstGeom prst="rect">
            <a:avLst/>
          </a:prstGeom>
        </p:spPr>
        <p:txBody>
          <a:bodyPr wrap="square">
            <a:spAutoFit/>
          </a:bodyPr>
          <a:lstStyle/>
          <a:p>
            <a:pPr algn="l"/>
            <a:r>
              <a:rPr lang="en-US" sz="1600" dirty="0"/>
              <a:t>Faculty of Business Administration</a:t>
            </a:r>
            <a:endParaRPr lang="ar-LY" sz="16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59009"/>
            <a:ext cx="112429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0996" y="444969"/>
            <a:ext cx="1162050"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0852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484784"/>
            <a:ext cx="7772400" cy="1470025"/>
          </a:xfrm>
          <a:solidFill>
            <a:schemeClr val="tx2">
              <a:lumMod val="40000"/>
              <a:lumOff val="60000"/>
            </a:schemeClr>
          </a:solidFill>
        </p:spPr>
        <p:txBody>
          <a:bodyPr/>
          <a:lstStyle/>
          <a:p>
            <a:r>
              <a:rPr lang="en-US" sz="6000" b="1" dirty="0" smtClean="0"/>
              <a:t>Reflection</a:t>
            </a:r>
            <a:endParaRPr lang="ar-LY" b="1" dirty="0"/>
          </a:p>
        </p:txBody>
      </p:sp>
      <p:sp>
        <p:nvSpPr>
          <p:cNvPr id="3" name="عنوان فرعي 2"/>
          <p:cNvSpPr>
            <a:spLocks noGrp="1"/>
          </p:cNvSpPr>
          <p:nvPr>
            <p:ph type="subTitle" idx="1"/>
          </p:nvPr>
        </p:nvSpPr>
        <p:spPr>
          <a:xfrm>
            <a:off x="1331640" y="3501008"/>
            <a:ext cx="6400800" cy="1752600"/>
          </a:xfrm>
        </p:spPr>
        <p:txBody>
          <a:bodyPr>
            <a:normAutofit fontScale="85000" lnSpcReduction="10000"/>
          </a:bodyPr>
          <a:lstStyle/>
          <a:p>
            <a:r>
              <a:rPr lang="en-US" dirty="0" smtClean="0">
                <a:solidFill>
                  <a:schemeClr val="tx1"/>
                </a:solidFill>
              </a:rPr>
              <a:t>In my opinion, Interpersonal communication helps us to connect with others and share ideas , it also helps builds relationships , teamwork ,and trust.</a:t>
            </a:r>
            <a:endParaRPr lang="ar-LY" dirty="0">
              <a:solidFill>
                <a:schemeClr val="tx1"/>
              </a:solidFill>
            </a:endParaRPr>
          </a:p>
        </p:txBody>
      </p:sp>
    </p:spTree>
    <p:extLst>
      <p:ext uri="{BB962C8B-B14F-4D97-AF65-F5344CB8AC3E}">
        <p14:creationId xmlns:p14="http://schemas.microsoft.com/office/powerpoint/2010/main" val="3121075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en-US" dirty="0" smtClean="0"/>
              <a:t>References</a:t>
            </a:r>
            <a:endParaRPr lang="ar-LY" dirty="0"/>
          </a:p>
        </p:txBody>
      </p:sp>
      <p:sp>
        <p:nvSpPr>
          <p:cNvPr id="3" name="عنصر نائب للمحتوى 2"/>
          <p:cNvSpPr>
            <a:spLocks noGrp="1"/>
          </p:cNvSpPr>
          <p:nvPr>
            <p:ph idx="1"/>
          </p:nvPr>
        </p:nvSpPr>
        <p:spPr/>
        <p:txBody>
          <a:bodyPr>
            <a:normAutofit/>
          </a:bodyPr>
          <a:lstStyle/>
          <a:p>
            <a:pPr algn="l" rtl="0"/>
            <a:r>
              <a:rPr lang="en-US" sz="2800" dirty="0"/>
              <a:t>Interpersonal Communication Essay - 2208 Words. Free Essays. (</a:t>
            </a:r>
            <a:r>
              <a:rPr lang="en-US" sz="2800" dirty="0" err="1"/>
              <a:t>n.d.</a:t>
            </a:r>
            <a:r>
              <a:rPr lang="en-US" sz="2800" dirty="0"/>
              <a:t>). Retrieved March 21, 2023, from https://ivypanda.com/essays/interpersonal-communication-2/ </a:t>
            </a:r>
            <a:endParaRPr lang="ar-SA" sz="2800" dirty="0" smtClean="0"/>
          </a:p>
          <a:p>
            <a:pPr algn="l" rtl="0"/>
            <a:r>
              <a:rPr lang="en-US" sz="2400" dirty="0" smtClean="0"/>
              <a:t>Author </a:t>
            </a:r>
            <a:r>
              <a:rPr lang="en-US" sz="2400" dirty="0" err="1" smtClean="0"/>
              <a:t>DunjaJovanovic</a:t>
            </a:r>
            <a:r>
              <a:rPr lang="en-US" sz="2400" dirty="0" smtClean="0"/>
              <a:t> </a:t>
            </a:r>
            <a:r>
              <a:rPr lang="en-US" sz="2400" dirty="0" err="1" smtClean="0"/>
              <a:t>Dunja</a:t>
            </a:r>
            <a:r>
              <a:rPr lang="en-US" sz="2400" dirty="0" smtClean="0"/>
              <a:t> </a:t>
            </a:r>
            <a:r>
              <a:rPr lang="en-US" sz="2400" dirty="0" err="1"/>
              <a:t>Jovanovic</a:t>
            </a:r>
            <a:r>
              <a:rPr lang="en-US" sz="2400" dirty="0"/>
              <a:t> is a content manager at </a:t>
            </a:r>
            <a:r>
              <a:rPr lang="en-US" sz="2400" dirty="0" err="1"/>
              <a:t>Pumble</a:t>
            </a:r>
            <a:r>
              <a:rPr lang="en-US" sz="2400" dirty="0"/>
              <a:t>. (</a:t>
            </a:r>
            <a:r>
              <a:rPr lang="en-US" sz="2400" dirty="0" err="1"/>
              <a:t>n.d.</a:t>
            </a:r>
            <a:r>
              <a:rPr lang="en-US" sz="2400" dirty="0"/>
              <a:t>). Interpersonal communication: Definition, importance, and skills to know. </a:t>
            </a:r>
            <a:r>
              <a:rPr lang="en-US" sz="2400" dirty="0" err="1"/>
              <a:t>Pumble</a:t>
            </a:r>
            <a:r>
              <a:rPr lang="en-US" sz="2400" dirty="0"/>
              <a:t> Blog. Retrieved March 21, 2023, from https://pumble.com/blog/interpersonal-communication/ </a:t>
            </a:r>
            <a:endParaRPr lang="ar-LY" sz="2400" dirty="0"/>
          </a:p>
        </p:txBody>
      </p:sp>
    </p:spTree>
    <p:extLst>
      <p:ext uri="{BB962C8B-B14F-4D97-AF65-F5344CB8AC3E}">
        <p14:creationId xmlns:p14="http://schemas.microsoft.com/office/powerpoint/2010/main" val="24913178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420887"/>
            <a:ext cx="7704856" cy="2160241"/>
          </a:xfrm>
          <a:noFill/>
        </p:spPr>
        <p:txBody>
          <a:bodyPr>
            <a:normAutofit/>
          </a:bodyPr>
          <a:lstStyle/>
          <a:p>
            <a:pPr marL="0" indent="0" algn="ctr" rtl="0">
              <a:buNone/>
            </a:pPr>
            <a:endParaRPr lang="en-US" sz="9600"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9144000"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35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764704"/>
            <a:ext cx="7556376" cy="1470025"/>
          </a:xfrm>
          <a:solidFill>
            <a:schemeClr val="tx2">
              <a:lumMod val="20000"/>
              <a:lumOff val="80000"/>
            </a:schemeClr>
          </a:solidFill>
        </p:spPr>
        <p:txBody>
          <a:bodyPr/>
          <a:lstStyle/>
          <a:p>
            <a:r>
              <a:rPr lang="en-US" dirty="0" smtClean="0">
                <a:solidFill>
                  <a:schemeClr val="accent1">
                    <a:lumMod val="75000"/>
                  </a:schemeClr>
                </a:solidFill>
              </a:rPr>
              <a:t>Table</a:t>
            </a:r>
            <a:r>
              <a:rPr lang="en-US" dirty="0" smtClean="0"/>
              <a:t> of Contents</a:t>
            </a:r>
            <a:endParaRPr lang="ar-LY" dirty="0"/>
          </a:p>
        </p:txBody>
      </p:sp>
      <p:sp>
        <p:nvSpPr>
          <p:cNvPr id="3" name="عنوان فرعي 2"/>
          <p:cNvSpPr>
            <a:spLocks noGrp="1"/>
          </p:cNvSpPr>
          <p:nvPr>
            <p:ph type="subTitle" idx="1"/>
          </p:nvPr>
        </p:nvSpPr>
        <p:spPr>
          <a:xfrm>
            <a:off x="611560" y="2636912"/>
            <a:ext cx="7848872" cy="3384376"/>
          </a:xfrm>
        </p:spPr>
        <p:txBody>
          <a:bodyPr>
            <a:normAutofit fontScale="62500" lnSpcReduction="20000"/>
          </a:bodyPr>
          <a:lstStyle/>
          <a:p>
            <a:pPr marL="457200" indent="-457200" algn="l" rtl="0">
              <a:buFont typeface="Wingdings" pitchFamily="2" charset="2"/>
              <a:buChar char="§"/>
            </a:pPr>
            <a:r>
              <a:rPr lang="en-US" dirty="0" smtClean="0">
                <a:solidFill>
                  <a:schemeClr val="tx1"/>
                </a:solidFill>
              </a:rPr>
              <a:t>Introduction</a:t>
            </a:r>
          </a:p>
          <a:p>
            <a:pPr marL="457200" indent="-457200" algn="l" rtl="0">
              <a:buFont typeface="Arial" pitchFamily="34" charset="0"/>
              <a:buChar char="•"/>
            </a:pPr>
            <a:endParaRPr lang="en-US" dirty="0" smtClean="0">
              <a:solidFill>
                <a:schemeClr val="tx1"/>
              </a:solidFill>
            </a:endParaRPr>
          </a:p>
          <a:p>
            <a:pPr marL="457200" indent="-457200" algn="l" rtl="0">
              <a:buFont typeface="Wingdings" pitchFamily="2" charset="2"/>
              <a:buChar char="§"/>
            </a:pPr>
            <a:r>
              <a:rPr lang="en-US" dirty="0" smtClean="0">
                <a:solidFill>
                  <a:schemeClr val="tx1"/>
                </a:solidFill>
              </a:rPr>
              <a:t>Define interpersonal communication</a:t>
            </a:r>
          </a:p>
          <a:p>
            <a:pPr marL="457200" indent="-457200" algn="l" rtl="0">
              <a:buFont typeface="Arial" pitchFamily="34" charset="0"/>
              <a:buChar char="•"/>
            </a:pPr>
            <a:endParaRPr lang="en-US" dirty="0" smtClean="0">
              <a:solidFill>
                <a:schemeClr val="tx1"/>
              </a:solidFill>
            </a:endParaRPr>
          </a:p>
          <a:p>
            <a:pPr marL="457200" indent="-457200" algn="l" rtl="0">
              <a:buFont typeface="Wingdings" pitchFamily="2" charset="2"/>
              <a:buChar char="§"/>
            </a:pPr>
            <a:r>
              <a:rPr lang="en-US" dirty="0" smtClean="0">
                <a:solidFill>
                  <a:schemeClr val="tx1"/>
                </a:solidFill>
              </a:rPr>
              <a:t>Elements of Interpersonal communication</a:t>
            </a:r>
          </a:p>
          <a:p>
            <a:pPr marL="457200" indent="-457200" algn="l" rtl="0">
              <a:buFont typeface="Arial" pitchFamily="34" charset="0"/>
              <a:buChar char="•"/>
            </a:pPr>
            <a:endParaRPr lang="en-US" dirty="0" smtClean="0">
              <a:solidFill>
                <a:schemeClr val="tx1"/>
              </a:solidFill>
            </a:endParaRPr>
          </a:p>
          <a:p>
            <a:pPr marL="457200" indent="-457200" algn="l" rtl="0">
              <a:buFont typeface="Wingdings" pitchFamily="2" charset="2"/>
              <a:buChar char="§"/>
            </a:pPr>
            <a:r>
              <a:rPr lang="en-US" dirty="0" smtClean="0">
                <a:solidFill>
                  <a:schemeClr val="tx1"/>
                </a:solidFill>
              </a:rPr>
              <a:t>Importance of Interpersonal communication</a:t>
            </a:r>
          </a:p>
          <a:p>
            <a:pPr marL="457200" indent="-457200" algn="l" rtl="0">
              <a:buFont typeface="Arial" pitchFamily="34" charset="0"/>
              <a:buChar char="•"/>
            </a:pPr>
            <a:endParaRPr lang="en-US" dirty="0" smtClean="0">
              <a:solidFill>
                <a:schemeClr val="tx1"/>
              </a:solidFill>
            </a:endParaRPr>
          </a:p>
          <a:p>
            <a:pPr marL="457200" indent="-457200" algn="l" rtl="0">
              <a:buFont typeface="Wingdings" pitchFamily="2" charset="2"/>
              <a:buChar char="§"/>
            </a:pPr>
            <a:r>
              <a:rPr lang="en-US" dirty="0" smtClean="0">
                <a:solidFill>
                  <a:schemeClr val="tx1"/>
                </a:solidFill>
              </a:rPr>
              <a:t>Conclusion</a:t>
            </a:r>
          </a:p>
          <a:p>
            <a:pPr marL="457200" indent="-457200" algn="l" rtl="0">
              <a:buFont typeface="Arial" pitchFamily="34" charset="0"/>
              <a:buChar char="•"/>
            </a:pPr>
            <a:endParaRPr lang="en-US" dirty="0" smtClean="0">
              <a:solidFill>
                <a:schemeClr val="tx1"/>
              </a:solidFill>
            </a:endParaRPr>
          </a:p>
          <a:p>
            <a:pPr marL="457200" indent="-457200" algn="l" rtl="0">
              <a:buFont typeface="Wingdings" pitchFamily="2" charset="2"/>
              <a:buChar char="§"/>
            </a:pPr>
            <a:r>
              <a:rPr lang="en-US" dirty="0" smtClean="0">
                <a:solidFill>
                  <a:schemeClr val="tx1"/>
                </a:solidFill>
              </a:rPr>
              <a:t>References</a:t>
            </a:r>
            <a:endParaRPr lang="ar-SA" dirty="0" smtClean="0">
              <a:solidFill>
                <a:schemeClr val="tx1"/>
              </a:solidFill>
            </a:endParaRPr>
          </a:p>
        </p:txBody>
      </p:sp>
    </p:spTree>
    <p:extLst>
      <p:ext uri="{BB962C8B-B14F-4D97-AF65-F5344CB8AC3E}">
        <p14:creationId xmlns:p14="http://schemas.microsoft.com/office/powerpoint/2010/main" val="3672182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95644" y="836711"/>
            <a:ext cx="7772400" cy="936105"/>
          </a:xfrm>
          <a:solidFill>
            <a:schemeClr val="accent3">
              <a:lumMod val="60000"/>
              <a:lumOff val="40000"/>
            </a:schemeClr>
          </a:solidFill>
        </p:spPr>
        <p:txBody>
          <a:bodyPr/>
          <a:lstStyle/>
          <a:p>
            <a:r>
              <a:rPr lang="en-US" dirty="0" smtClean="0"/>
              <a:t>Introduction</a:t>
            </a:r>
            <a:endParaRPr lang="ar-LY" dirty="0"/>
          </a:p>
        </p:txBody>
      </p:sp>
      <p:sp>
        <p:nvSpPr>
          <p:cNvPr id="3" name="عنوان فرعي 2"/>
          <p:cNvSpPr>
            <a:spLocks noGrp="1"/>
          </p:cNvSpPr>
          <p:nvPr>
            <p:ph type="subTitle" idx="1"/>
          </p:nvPr>
        </p:nvSpPr>
        <p:spPr>
          <a:xfrm>
            <a:off x="395536" y="2204864"/>
            <a:ext cx="6400800" cy="2112640"/>
          </a:xfrm>
        </p:spPr>
        <p:txBody>
          <a:bodyPr>
            <a:normAutofit fontScale="77500" lnSpcReduction="20000"/>
          </a:bodyPr>
          <a:lstStyle/>
          <a:p>
            <a:endParaRPr lang="en-US" dirty="0">
              <a:solidFill>
                <a:schemeClr val="tx1"/>
              </a:solidFill>
            </a:endParaRPr>
          </a:p>
          <a:p>
            <a:r>
              <a:rPr lang="en-US" dirty="0" smtClean="0">
                <a:solidFill>
                  <a:schemeClr val="tx1"/>
                </a:solidFill>
              </a:rPr>
              <a:t>Interpersonal communication is the process of  sharing  both ideas and emotions verbally </a:t>
            </a:r>
            <a:r>
              <a:rPr lang="en-US" dirty="0">
                <a:solidFill>
                  <a:schemeClr val="tx1"/>
                </a:solidFill>
              </a:rPr>
              <a:t>and </a:t>
            </a:r>
            <a:r>
              <a:rPr lang="en-US" dirty="0" smtClean="0">
                <a:solidFill>
                  <a:schemeClr val="tx1"/>
                </a:solidFill>
              </a:rPr>
              <a:t> nonverbally with another </a:t>
            </a:r>
            <a:r>
              <a:rPr lang="en-US" dirty="0">
                <a:solidFill>
                  <a:schemeClr val="tx1"/>
                </a:solidFill>
              </a:rPr>
              <a:t>person. It </a:t>
            </a:r>
            <a:r>
              <a:rPr lang="en-US" dirty="0" smtClean="0">
                <a:solidFill>
                  <a:schemeClr val="tx1"/>
                </a:solidFill>
              </a:rPr>
              <a:t>allows  </a:t>
            </a:r>
            <a:r>
              <a:rPr lang="en-US" dirty="0">
                <a:solidFill>
                  <a:schemeClr val="tx1"/>
                </a:solidFill>
              </a:rPr>
              <a:t>us </a:t>
            </a:r>
            <a:r>
              <a:rPr lang="en-US" dirty="0" smtClean="0">
                <a:solidFill>
                  <a:schemeClr val="tx1"/>
                </a:solidFill>
              </a:rPr>
              <a:t> to  </a:t>
            </a:r>
            <a:r>
              <a:rPr lang="en-US" dirty="0">
                <a:solidFill>
                  <a:schemeClr val="tx1"/>
                </a:solidFill>
              </a:rPr>
              <a:t>interact </a:t>
            </a:r>
            <a:r>
              <a:rPr lang="en-US" dirty="0" smtClean="0">
                <a:solidFill>
                  <a:schemeClr val="tx1"/>
                </a:solidFill>
              </a:rPr>
              <a:t> with and </a:t>
            </a:r>
            <a:r>
              <a:rPr lang="en-US" dirty="0">
                <a:solidFill>
                  <a:schemeClr val="tx1"/>
                </a:solidFill>
              </a:rPr>
              <a:t>understand </a:t>
            </a:r>
            <a:r>
              <a:rPr lang="en-US" dirty="0" smtClean="0">
                <a:solidFill>
                  <a:schemeClr val="tx1"/>
                </a:solidFill>
              </a:rPr>
              <a:t>others  </a:t>
            </a:r>
            <a:r>
              <a:rPr lang="en-US" dirty="0">
                <a:solidFill>
                  <a:schemeClr val="tx1"/>
                </a:solidFill>
              </a:rPr>
              <a:t>in </a:t>
            </a:r>
            <a:r>
              <a:rPr lang="en-US" dirty="0" smtClean="0">
                <a:solidFill>
                  <a:schemeClr val="tx1"/>
                </a:solidFill>
              </a:rPr>
              <a:t> our  personal and professional </a:t>
            </a:r>
            <a:r>
              <a:rPr lang="en-US" dirty="0">
                <a:solidFill>
                  <a:schemeClr val="tx1"/>
                </a:solidFill>
              </a:rPr>
              <a:t>lives.</a:t>
            </a:r>
            <a:endParaRPr lang="ar-LY"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0299" y="4509120"/>
            <a:ext cx="2905125"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0997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3" y="764704"/>
            <a:ext cx="8075241" cy="1143000"/>
          </a:xfrm>
          <a:solidFill>
            <a:schemeClr val="accent4">
              <a:lumMod val="40000"/>
              <a:lumOff val="60000"/>
            </a:schemeClr>
          </a:solidFill>
        </p:spPr>
        <p:txBody>
          <a:bodyPr>
            <a:normAutofit fontScale="90000"/>
          </a:bodyPr>
          <a:lstStyle/>
          <a:p>
            <a:r>
              <a:rPr lang="en-US" dirty="0" smtClean="0"/>
              <a:t>What is Interpersonal Communication?</a:t>
            </a:r>
            <a:endParaRPr lang="ar-LY" dirty="0"/>
          </a:p>
        </p:txBody>
      </p:sp>
      <p:sp>
        <p:nvSpPr>
          <p:cNvPr id="3" name="عنصر نائب للمحتوى 2"/>
          <p:cNvSpPr>
            <a:spLocks noGrp="1"/>
          </p:cNvSpPr>
          <p:nvPr>
            <p:ph idx="1"/>
          </p:nvPr>
        </p:nvSpPr>
        <p:spPr>
          <a:xfrm>
            <a:off x="-252536" y="2204864"/>
            <a:ext cx="8696462" cy="1224136"/>
          </a:xfrm>
        </p:spPr>
        <p:txBody>
          <a:bodyPr>
            <a:normAutofit/>
          </a:bodyPr>
          <a:lstStyle/>
          <a:p>
            <a:pPr marL="0" indent="0">
              <a:buNone/>
            </a:pPr>
            <a:r>
              <a:rPr lang="en-US" sz="2400" dirty="0"/>
              <a:t>Interpersonal communication is the process by which people exchange information, feelings, and meaning through verbal and non-verbal messages: it is face-to-face </a:t>
            </a:r>
            <a:r>
              <a:rPr lang="en-US" sz="2400" dirty="0" smtClean="0"/>
              <a:t>communication .     </a:t>
            </a:r>
            <a:endParaRPr lang="ar-LY"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1" y="3717032"/>
            <a:ext cx="6912768"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5249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620689"/>
            <a:ext cx="7772400" cy="1296143"/>
          </a:xfrm>
          <a:solidFill>
            <a:schemeClr val="accent2">
              <a:lumMod val="20000"/>
              <a:lumOff val="80000"/>
            </a:schemeClr>
          </a:solidFill>
        </p:spPr>
        <p:txBody>
          <a:bodyPr>
            <a:normAutofit fontScale="90000"/>
          </a:bodyPr>
          <a:lstStyle/>
          <a:p>
            <a:r>
              <a:rPr lang="en-US" dirty="0"/>
              <a:t>Elements of Interpersonal Communication</a:t>
            </a:r>
            <a:br>
              <a:rPr lang="en-US" dirty="0"/>
            </a:br>
            <a:endParaRPr lang="ar-LY" dirty="0"/>
          </a:p>
        </p:txBody>
      </p:sp>
      <p:sp>
        <p:nvSpPr>
          <p:cNvPr id="3" name="عنوان فرعي 2"/>
          <p:cNvSpPr>
            <a:spLocks noGrp="1"/>
          </p:cNvSpPr>
          <p:nvPr>
            <p:ph type="subTitle" idx="1"/>
          </p:nvPr>
        </p:nvSpPr>
        <p:spPr>
          <a:xfrm>
            <a:off x="-108520" y="2276872"/>
            <a:ext cx="9073008" cy="4032448"/>
          </a:xfrm>
        </p:spPr>
        <p:txBody>
          <a:bodyPr>
            <a:normAutofit/>
          </a:bodyPr>
          <a:lstStyle/>
          <a:p>
            <a:r>
              <a:rPr lang="ar-SA" sz="2000" dirty="0" smtClean="0">
                <a:solidFill>
                  <a:schemeClr val="tx1"/>
                </a:solidFill>
              </a:rPr>
              <a:t>:</a:t>
            </a:r>
            <a:r>
              <a:rPr lang="en-US" sz="2000" dirty="0" smtClean="0">
                <a:solidFill>
                  <a:schemeClr val="tx1"/>
                </a:solidFill>
              </a:rPr>
              <a:t>These </a:t>
            </a:r>
            <a:r>
              <a:rPr lang="en-US" sz="2000" dirty="0">
                <a:solidFill>
                  <a:schemeClr val="tx1"/>
                </a:solidFill>
              </a:rPr>
              <a:t>are the </a:t>
            </a:r>
            <a:r>
              <a:rPr lang="en-US" sz="2000" dirty="0" smtClean="0"/>
              <a:t> </a:t>
            </a:r>
            <a:r>
              <a:rPr lang="en-US" sz="2000" dirty="0" smtClean="0">
                <a:solidFill>
                  <a:schemeClr val="tx1"/>
                </a:solidFill>
              </a:rPr>
              <a:t>following </a:t>
            </a:r>
            <a:r>
              <a:rPr lang="en-US" sz="2000" dirty="0" smtClean="0">
                <a:solidFill>
                  <a:schemeClr val="accent4">
                    <a:lumMod val="75000"/>
                  </a:schemeClr>
                </a:solidFill>
              </a:rPr>
              <a:t>elements </a:t>
            </a:r>
            <a:r>
              <a:rPr lang="en-US" sz="2000" dirty="0">
                <a:solidFill>
                  <a:schemeClr val="accent4">
                    <a:lumMod val="75000"/>
                  </a:schemeClr>
                </a:solidFill>
              </a:rPr>
              <a:t>of interpersonal communication </a:t>
            </a:r>
            <a:r>
              <a:rPr lang="en-US" sz="2000" dirty="0" smtClean="0">
                <a:solidFill>
                  <a:schemeClr val="tx1"/>
                </a:solidFill>
              </a:rPr>
              <a:t>include</a:t>
            </a:r>
            <a:endParaRPr lang="en-US" sz="2000" dirty="0">
              <a:solidFill>
                <a:schemeClr val="tx1"/>
              </a:solidFill>
            </a:endParaRPr>
          </a:p>
        </p:txBody>
      </p:sp>
      <p:sp>
        <p:nvSpPr>
          <p:cNvPr id="4" name="مستطيل 3"/>
          <p:cNvSpPr/>
          <p:nvPr/>
        </p:nvSpPr>
        <p:spPr>
          <a:xfrm>
            <a:off x="467544" y="2852936"/>
            <a:ext cx="6192688" cy="2708434"/>
          </a:xfrm>
          <a:prstGeom prst="rect">
            <a:avLst/>
          </a:prstGeom>
        </p:spPr>
        <p:txBody>
          <a:bodyPr wrap="square">
            <a:spAutoFit/>
          </a:bodyPr>
          <a:lstStyle/>
          <a:p>
            <a:pPr marL="457200" indent="-457200" algn="l" rtl="0">
              <a:buFont typeface="+mj-lt"/>
              <a:buAutoNum type="arabicPeriod"/>
            </a:pPr>
            <a:r>
              <a:rPr lang="en-US" sz="2400" b="1" dirty="0" smtClean="0"/>
              <a:t>Sender</a:t>
            </a:r>
            <a:r>
              <a:rPr lang="en-US" dirty="0" smtClean="0"/>
              <a:t>: </a:t>
            </a:r>
            <a:r>
              <a:rPr lang="en-US" sz="2000" dirty="0" smtClean="0"/>
              <a:t>is the person who is trying to communicate a message.</a:t>
            </a:r>
          </a:p>
          <a:p>
            <a:pPr marL="457200" indent="-457200" algn="l" rtl="0">
              <a:buFont typeface="+mj-lt"/>
              <a:buAutoNum type="arabicPeriod"/>
            </a:pPr>
            <a:endParaRPr lang="en-US" sz="2000" dirty="0"/>
          </a:p>
          <a:p>
            <a:pPr marL="457200" indent="-457200" algn="l" rtl="0">
              <a:buFont typeface="+mj-lt"/>
              <a:buAutoNum type="arabicPeriod"/>
            </a:pPr>
            <a:r>
              <a:rPr lang="en-US" sz="2400" b="1" dirty="0" smtClean="0"/>
              <a:t>Receiver</a:t>
            </a:r>
            <a:r>
              <a:rPr lang="en-US" sz="2000" b="1" dirty="0" smtClean="0"/>
              <a:t>: </a:t>
            </a:r>
            <a:r>
              <a:rPr lang="en-US" sz="2000" dirty="0" smtClean="0"/>
              <a:t>The receiver is the recipient of</a:t>
            </a:r>
            <a:r>
              <a:rPr lang="en-US" sz="2400" dirty="0" smtClean="0"/>
              <a:t> </a:t>
            </a:r>
            <a:r>
              <a:rPr lang="en-US" sz="2000" dirty="0" smtClean="0"/>
              <a:t>the message and must translate the words into thoughts ,process the thoughts, and determine how to respond to the sender</a:t>
            </a:r>
            <a:r>
              <a:rPr lang="en-US" sz="2400" dirty="0" smtClean="0"/>
              <a:t>.</a:t>
            </a:r>
            <a:endParaRPr lang="en-US" sz="2000" dirty="0"/>
          </a:p>
          <a:p>
            <a:pPr algn="l" rtl="0"/>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0191" y="4797152"/>
            <a:ext cx="26574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7372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43408"/>
            <a:ext cx="8229600" cy="6741368"/>
          </a:xfrm>
        </p:spPr>
        <p:txBody>
          <a:bodyPr>
            <a:normAutofit/>
          </a:bodyPr>
          <a:lstStyle/>
          <a:p>
            <a:pPr rtl="0"/>
            <a:r>
              <a:rPr lang="en-US" sz="2400" b="1" dirty="0" smtClean="0"/>
              <a:t>6.   Feedback: </a:t>
            </a:r>
            <a:r>
              <a:rPr lang="en-US" sz="2400" dirty="0" smtClean="0"/>
              <a:t>Feedback is the process of determining if the message has been properly received. This can be initiated by the sender or receiver.</a:t>
            </a:r>
            <a:br>
              <a:rPr lang="en-US" sz="2400" dirty="0" smtClean="0"/>
            </a:br>
            <a:r>
              <a:rPr lang="en-US" sz="2800" dirty="0" smtClean="0">
                <a:solidFill>
                  <a:srgbClr val="C00000"/>
                </a:solidFill>
              </a:rPr>
              <a:t>For example </a:t>
            </a:r>
            <a:r>
              <a:rPr lang="en-US" sz="2400" dirty="0" smtClean="0">
                <a:solidFill>
                  <a:srgbClr val="C00000"/>
                </a:solidFill>
              </a:rPr>
              <a:t>: </a:t>
            </a:r>
            <a:r>
              <a:rPr lang="en-US" sz="2400" dirty="0" smtClean="0"/>
              <a:t>The sender may ask the receiver to repeat the message to confirm that the message was received as intended.</a:t>
            </a:r>
            <a:br>
              <a:rPr lang="en-US" sz="2400" dirty="0" smtClean="0"/>
            </a:br>
            <a:r>
              <a:rPr lang="en-US" sz="2400" dirty="0"/>
              <a:t/>
            </a:r>
            <a:br>
              <a:rPr lang="en-US" sz="2400" dirty="0"/>
            </a:br>
            <a:r>
              <a:rPr lang="en-US" sz="2400" b="1" dirty="0" smtClean="0"/>
              <a:t>7.  context: </a:t>
            </a:r>
            <a:r>
              <a:rPr lang="en-US" sz="2400" dirty="0" smtClean="0"/>
              <a:t>context is another way of taking into consideration the setting .</a:t>
            </a:r>
            <a:br>
              <a:rPr lang="en-US" sz="2400" dirty="0" smtClean="0"/>
            </a:br>
            <a:r>
              <a:rPr lang="en-US" sz="3200" dirty="0" smtClean="0">
                <a:solidFill>
                  <a:srgbClr val="FF0000"/>
                </a:solidFill>
              </a:rPr>
              <a:t>Examples of context include  </a:t>
            </a:r>
            <a:r>
              <a:rPr lang="en-US" sz="2400" dirty="0" smtClean="0"/>
              <a:t>:</a:t>
            </a:r>
            <a:br>
              <a:rPr lang="en-US" sz="2400" dirty="0" smtClean="0"/>
            </a:br>
            <a:r>
              <a:rPr lang="en-US" sz="2400" dirty="0" smtClean="0"/>
              <a:t>1. </a:t>
            </a:r>
            <a:r>
              <a:rPr lang="en-US" sz="1800" dirty="0" smtClean="0"/>
              <a:t>What is going through the other person’s mind when you show up?</a:t>
            </a:r>
            <a:r>
              <a:rPr lang="en-US" sz="1800" dirty="0"/>
              <a:t/>
            </a:r>
            <a:br>
              <a:rPr lang="en-US" sz="1800" dirty="0"/>
            </a:br>
            <a:r>
              <a:rPr lang="en-US" sz="2400" dirty="0" smtClean="0"/>
              <a:t>2</a:t>
            </a:r>
            <a:r>
              <a:rPr lang="en-US" sz="1800" dirty="0" smtClean="0"/>
              <a:t>. What is the environment like?</a:t>
            </a:r>
            <a:br>
              <a:rPr lang="en-US" sz="1800" dirty="0" smtClean="0"/>
            </a:br>
            <a:r>
              <a:rPr lang="en-US" sz="2400" dirty="0" smtClean="0"/>
              <a:t>3</a:t>
            </a:r>
            <a:r>
              <a:rPr lang="en-US" sz="1800" dirty="0" smtClean="0"/>
              <a:t>. What was the nature of the last contact and how did that go?</a:t>
            </a:r>
            <a:endParaRPr lang="ar-LY" sz="1800" b="1" dirty="0">
              <a:solidFill>
                <a:srgbClr val="C00000"/>
              </a:solidFill>
            </a:endParaRPr>
          </a:p>
        </p:txBody>
      </p:sp>
    </p:spTree>
    <p:extLst>
      <p:ext uri="{BB962C8B-B14F-4D97-AF65-F5344CB8AC3E}">
        <p14:creationId xmlns:p14="http://schemas.microsoft.com/office/powerpoint/2010/main" val="3782552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268760"/>
            <a:ext cx="8229600" cy="4680520"/>
          </a:xfrm>
        </p:spPr>
        <p:txBody>
          <a:bodyPr>
            <a:normAutofit fontScale="90000"/>
          </a:bodyPr>
          <a:lstStyle/>
          <a:p>
            <a:pPr marL="457200" indent="-457200" rtl="0">
              <a:buFont typeface="+mj-lt"/>
              <a:buAutoNum type="arabicPeriod" startAt="3"/>
            </a:pPr>
            <a:r>
              <a:rPr lang="en-US" sz="2400" b="1" dirty="0" smtClean="0"/>
              <a:t>Message: </a:t>
            </a:r>
            <a:r>
              <a:rPr lang="en-US" sz="2400" dirty="0" smtClean="0"/>
              <a:t>while you may carefully choose the words to speak ,words alone represent a small percentage of what is received by the other person . In fact, according to the literature ,words  carry the least value in the message.</a:t>
            </a:r>
            <a:br>
              <a:rPr lang="en-US" sz="2400" dirty="0" smtClean="0"/>
            </a:br>
            <a:r>
              <a:rPr lang="en-US" sz="2400" dirty="0" smtClean="0"/>
              <a:t/>
            </a:r>
            <a:br>
              <a:rPr lang="en-US" sz="2400" dirty="0" smtClean="0"/>
            </a:br>
            <a:r>
              <a:rPr lang="en-US" sz="2400" b="1" dirty="0" smtClean="0"/>
              <a:t>4. </a:t>
            </a:r>
            <a:r>
              <a:rPr lang="en-US" sz="2400" b="1" dirty="0"/>
              <a:t> </a:t>
            </a:r>
            <a:r>
              <a:rPr lang="en-US" sz="2400" b="1" dirty="0" smtClean="0"/>
              <a:t> Channel: </a:t>
            </a:r>
            <a:r>
              <a:rPr lang="en-US" sz="2400" dirty="0" smtClean="0"/>
              <a:t>Chanel is the medium used by the sender to send the message to the receiver. This may be in-person ,via telephone, e-mail, text message, written correspondence or a third-party  </a:t>
            </a:r>
            <a:br>
              <a:rPr lang="en-US" sz="2400" dirty="0" smtClean="0"/>
            </a:br>
            <a:r>
              <a:rPr lang="en-US" sz="2400" dirty="0"/>
              <a:t/>
            </a:r>
            <a:br>
              <a:rPr lang="en-US" sz="2400" dirty="0"/>
            </a:br>
            <a:r>
              <a:rPr lang="en-US" sz="2400" dirty="0" smtClean="0"/>
              <a:t/>
            </a:r>
            <a:br>
              <a:rPr lang="en-US" sz="2400" dirty="0" smtClean="0"/>
            </a:br>
            <a:r>
              <a:rPr lang="en-US" sz="2400" b="1" dirty="0" smtClean="0"/>
              <a:t>5.    </a:t>
            </a:r>
            <a:r>
              <a:rPr lang="en-US" sz="2700" b="1" dirty="0" smtClean="0"/>
              <a:t>Noise: </a:t>
            </a:r>
            <a:r>
              <a:rPr lang="en-US" sz="2700" dirty="0" smtClean="0"/>
              <a:t>Noise refers to interference the takes place during the communication process. Both the sender and receiver may be distracted by noise . Noise may come from internal ( thoughts ,emotions ,</a:t>
            </a:r>
            <a:r>
              <a:rPr lang="en-US" sz="2700" dirty="0" err="1" smtClean="0"/>
              <a:t>ect</a:t>
            </a:r>
            <a:r>
              <a:rPr lang="en-US" sz="2700" dirty="0" smtClean="0"/>
              <a:t>.) or external sources (radios ,other  conversations ). </a:t>
            </a:r>
            <a:br>
              <a:rPr lang="en-US" sz="2700" dirty="0" smtClean="0"/>
            </a:br>
            <a:r>
              <a:rPr lang="en-US" sz="2700" dirty="0"/>
              <a:t/>
            </a:r>
            <a:br>
              <a:rPr lang="en-US" sz="2700" dirty="0"/>
            </a:br>
            <a:endParaRPr lang="ar-LY" sz="2700" b="1" dirty="0"/>
          </a:p>
        </p:txBody>
      </p:sp>
    </p:spTree>
    <p:extLst>
      <p:ext uri="{BB962C8B-B14F-4D97-AF65-F5344CB8AC3E}">
        <p14:creationId xmlns:p14="http://schemas.microsoft.com/office/powerpoint/2010/main" val="2128682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764704"/>
            <a:ext cx="7772400" cy="1470025"/>
          </a:xfrm>
          <a:solidFill>
            <a:schemeClr val="accent6">
              <a:lumMod val="20000"/>
              <a:lumOff val="80000"/>
            </a:schemeClr>
          </a:solidFill>
        </p:spPr>
        <p:txBody>
          <a:bodyPr/>
          <a:lstStyle/>
          <a:p>
            <a:r>
              <a:rPr lang="en-US" dirty="0"/>
              <a:t>Importance of Interpersonal Communication</a:t>
            </a:r>
            <a:endParaRPr lang="ar-LY" dirty="0"/>
          </a:p>
        </p:txBody>
      </p:sp>
      <p:sp>
        <p:nvSpPr>
          <p:cNvPr id="3" name="عنوان فرعي 2"/>
          <p:cNvSpPr>
            <a:spLocks noGrp="1"/>
          </p:cNvSpPr>
          <p:nvPr>
            <p:ph type="subTitle" idx="1"/>
          </p:nvPr>
        </p:nvSpPr>
        <p:spPr>
          <a:xfrm>
            <a:off x="296688" y="2337215"/>
            <a:ext cx="8676456" cy="1008112"/>
          </a:xfrm>
        </p:spPr>
        <p:txBody>
          <a:bodyPr>
            <a:normAutofit/>
          </a:bodyPr>
          <a:lstStyle/>
          <a:p>
            <a:r>
              <a:rPr lang="en-US" sz="2000" dirty="0">
                <a:solidFill>
                  <a:schemeClr val="tx1"/>
                </a:solidFill>
              </a:rPr>
              <a:t>These are the following points that show the importance of interpersonal communication which are given below:</a:t>
            </a:r>
            <a:endParaRPr lang="ar-LY" sz="2000" dirty="0">
              <a:solidFill>
                <a:schemeClr val="tx1"/>
              </a:solidFill>
            </a:endParaRPr>
          </a:p>
        </p:txBody>
      </p:sp>
      <p:sp>
        <p:nvSpPr>
          <p:cNvPr id="6" name="مستطيل 5"/>
          <p:cNvSpPr/>
          <p:nvPr/>
        </p:nvSpPr>
        <p:spPr>
          <a:xfrm>
            <a:off x="323528" y="3501008"/>
            <a:ext cx="4896544" cy="1631216"/>
          </a:xfrm>
          <a:prstGeom prst="rect">
            <a:avLst/>
          </a:prstGeom>
        </p:spPr>
        <p:txBody>
          <a:bodyPr wrap="square">
            <a:spAutoFit/>
          </a:bodyPr>
          <a:lstStyle/>
          <a:p>
            <a:pPr marL="342900" indent="-342900" algn="l" rtl="0">
              <a:buFont typeface="+mj-lt"/>
              <a:buAutoNum type="arabicParenR"/>
            </a:pPr>
            <a:r>
              <a:rPr lang="en-US" sz="2000" dirty="0"/>
              <a:t>Improved Relationships With Family</a:t>
            </a:r>
          </a:p>
          <a:p>
            <a:pPr marL="342900" indent="-342900" algn="l" rtl="0">
              <a:buFont typeface="+mj-lt"/>
              <a:buAutoNum type="arabicParenR"/>
            </a:pPr>
            <a:r>
              <a:rPr lang="en-US" sz="2000" dirty="0"/>
              <a:t>Improved Relationships With Friends and Lovers</a:t>
            </a:r>
          </a:p>
          <a:p>
            <a:pPr marL="342900" indent="-342900" algn="l" rtl="0">
              <a:buFont typeface="+mj-lt"/>
              <a:buAutoNum type="arabicParenR"/>
            </a:pPr>
            <a:r>
              <a:rPr lang="en-US" sz="2000" dirty="0"/>
              <a:t>Improved Relationships With Colleagues</a:t>
            </a:r>
          </a:p>
          <a:p>
            <a:pPr marL="342900" indent="-342900" algn="l" rtl="0">
              <a:buFont typeface="+mj-lt"/>
              <a:buAutoNum type="arabicParenR"/>
            </a:pPr>
            <a:r>
              <a:rPr lang="en-US" sz="2000" dirty="0"/>
              <a:t>Improved Physical and Emotional Health</a:t>
            </a:r>
            <a:endParaRPr lang="ar-LY"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717032"/>
            <a:ext cx="3744416" cy="1847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028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1124744"/>
            <a:ext cx="7772400" cy="1470025"/>
          </a:xfrm>
          <a:solidFill>
            <a:schemeClr val="accent2">
              <a:lumMod val="60000"/>
              <a:lumOff val="40000"/>
            </a:schemeClr>
          </a:solidFill>
        </p:spPr>
        <p:txBody>
          <a:bodyPr/>
          <a:lstStyle/>
          <a:p>
            <a:r>
              <a:rPr lang="en-US" b="1" dirty="0" smtClean="0"/>
              <a:t>Conclusion</a:t>
            </a:r>
            <a:endParaRPr lang="ar-LY" b="1" dirty="0"/>
          </a:p>
        </p:txBody>
      </p:sp>
      <p:sp>
        <p:nvSpPr>
          <p:cNvPr id="3" name="عنوان فرعي 2"/>
          <p:cNvSpPr>
            <a:spLocks noGrp="1"/>
          </p:cNvSpPr>
          <p:nvPr>
            <p:ph type="subTitle" idx="1"/>
          </p:nvPr>
        </p:nvSpPr>
        <p:spPr>
          <a:xfrm>
            <a:off x="1331640" y="3068960"/>
            <a:ext cx="6400800" cy="1752600"/>
          </a:xfrm>
        </p:spPr>
        <p:txBody>
          <a:bodyPr>
            <a:normAutofit fontScale="77500" lnSpcReduction="20000"/>
          </a:bodyPr>
          <a:lstStyle/>
          <a:p>
            <a:r>
              <a:rPr lang="en-US" sz="3800" dirty="0" smtClean="0">
                <a:solidFill>
                  <a:schemeClr val="tx1"/>
                </a:solidFill>
              </a:rPr>
              <a:t>Interpersonal </a:t>
            </a:r>
            <a:r>
              <a:rPr lang="en-US" sz="3800" dirty="0">
                <a:solidFill>
                  <a:schemeClr val="tx1"/>
                </a:solidFill>
              </a:rPr>
              <a:t>communication is fundamental in building good relationships at the workplace which in turn contribute to </a:t>
            </a:r>
            <a:r>
              <a:rPr lang="en-US" sz="3600" dirty="0">
                <a:solidFill>
                  <a:schemeClr val="tx1"/>
                </a:solidFill>
              </a:rPr>
              <a:t>increase in </a:t>
            </a:r>
            <a:r>
              <a:rPr lang="en-US" sz="3600" dirty="0" smtClean="0">
                <a:solidFill>
                  <a:schemeClr val="tx1"/>
                </a:solidFill>
              </a:rPr>
              <a:t>productivity</a:t>
            </a:r>
            <a:r>
              <a:rPr lang="en-US" dirty="0" smtClean="0">
                <a:solidFill>
                  <a:schemeClr val="tx1"/>
                </a:solidFill>
              </a:rPr>
              <a:t>.</a:t>
            </a:r>
            <a:endParaRPr lang="ar-LY" dirty="0">
              <a:solidFill>
                <a:schemeClr val="tx1"/>
              </a:solidFill>
            </a:endParaRPr>
          </a:p>
        </p:txBody>
      </p:sp>
    </p:spTree>
    <p:extLst>
      <p:ext uri="{BB962C8B-B14F-4D97-AF65-F5344CB8AC3E}">
        <p14:creationId xmlns:p14="http://schemas.microsoft.com/office/powerpoint/2010/main" val="1184019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TotalTime>
  <Words>387</Words>
  <Application>Microsoft Office PowerPoint</Application>
  <PresentationFormat>On-screen Show (4:3)</PresentationFormat>
  <Paragraphs>43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Times New Roman</vt:lpstr>
      <vt:lpstr>Wingdings</vt:lpstr>
      <vt:lpstr>سمة Office</vt:lpstr>
      <vt:lpstr>The Elements of Interpersonal Communication</vt:lpstr>
      <vt:lpstr>Table of Contents</vt:lpstr>
      <vt:lpstr>Introduction</vt:lpstr>
      <vt:lpstr>What is Interpersonal Communication?</vt:lpstr>
      <vt:lpstr>Elements of Interpersonal Communication </vt:lpstr>
      <vt:lpstr>6.   Feedback: Feedback is the process of determining if the message has been properly received. This can be initiated by the sender or receiver. For example : The sender may ask the receiver to repeat the message to confirm that the message was received as intended.  7.  context: context is another way of taking into consideration the setting . Examples of context include  : 1. What is going through the other person’s mind when you show up? 2. What is the environment like? 3. What was the nature of the last contact and how did that go?</vt:lpstr>
      <vt:lpstr>Message: while you may carefully choose the words to speak ,words alone represent a small percentage of what is received by the other person . In fact, according to the literature ,words  carry the least value in the message.  4.   Channel: Chanel is the medium used by the sender to send the message to the receiver. This may be in-person ,via telephone, e-mail, text message, written correspondence or a third-party     5.    Noise: Noise refers to interference the takes place during the communication process. Both the sender and receiver may be distracted by noise . Noise may come from internal ( thoughts ,emotions ,ect.) or external sources (radios ,other  conversations ).   </vt:lpstr>
      <vt:lpstr>Importance of Interpersonal Communication</vt:lpstr>
      <vt:lpstr>Conclusion</vt:lpstr>
      <vt:lpstr>Reflection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LCS</dc:creator>
  <cp:lastModifiedBy>Maher Fattouh</cp:lastModifiedBy>
  <cp:revision>46</cp:revision>
  <dcterms:created xsi:type="dcterms:W3CDTF">2023-03-20T13:04:31Z</dcterms:created>
  <dcterms:modified xsi:type="dcterms:W3CDTF">2023-05-06T06:56:52Z</dcterms:modified>
</cp:coreProperties>
</file>