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58" r:id="rId3"/>
    <p:sldId id="257" r:id="rId4"/>
    <p:sldId id="271" r:id="rId5"/>
    <p:sldId id="263" r:id="rId6"/>
    <p:sldId id="262" r:id="rId7"/>
    <p:sldId id="266" r:id="rId8"/>
    <p:sldId id="264" r:id="rId9"/>
    <p:sldId id="270" r:id="rId10"/>
    <p:sldId id="268" r:id="rId11"/>
    <p:sldId id="269" r:id="rId12"/>
    <p:sldId id="273" r:id="rId13"/>
    <p:sldId id="275" r:id="rId14"/>
    <p:sldId id="259" r:id="rId15"/>
    <p:sldId id="27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6" autoAdjust="0"/>
    <p:restoredTop sz="94660"/>
  </p:normalViewPr>
  <p:slideViewPr>
    <p:cSldViewPr snapToGrid="0">
      <p:cViewPr varScale="1">
        <p:scale>
          <a:sx n="81" d="100"/>
          <a:sy n="81" d="100"/>
        </p:scale>
        <p:origin x="28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L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FB1DF05D-C32E-47C8-BF93-2E18C52685E6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L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L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2BD1C57D-AEEA-482B-886F-C68EBE0E845F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2885989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110294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88462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5876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1072368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2261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1662026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3476937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1617857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134631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89578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3489317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2815696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2121947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368137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164091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3487656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8A669-7026-41A9-AB7C-4B1EFAAD204B}" type="datetimeFigureOut">
              <a:rPr lang="ar-LB" smtClean="0"/>
              <a:t>09/11/1443</a:t>
            </a:fld>
            <a:endParaRPr 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L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EB2D64B-FAFB-4924-9BD5-29FA5B300637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19317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DE21F-EDF2-4341-E844-E1F08C8C64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0842" y="0"/>
            <a:ext cx="8613797" cy="2218078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Diabetes in pregnancy   (Gestational)</a:t>
            </a:r>
            <a:endParaRPr lang="ar-L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8DE37F-2EC3-EB41-BF01-A32C09BC50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6486" y="5174057"/>
            <a:ext cx="4412792" cy="867618"/>
          </a:xfrm>
        </p:spPr>
        <p:txBody>
          <a:bodyPr>
            <a:normAutofit fontScale="25000" lnSpcReduction="20000"/>
          </a:bodyPr>
          <a:lstStyle/>
          <a:p>
            <a:r>
              <a:rPr lang="en-US" sz="7200" b="1" dirty="0"/>
              <a:t>Name: Thuraya </a:t>
            </a:r>
            <a:r>
              <a:rPr lang="en-US" sz="7200" b="1" dirty="0" err="1"/>
              <a:t>Aldanini</a:t>
            </a:r>
            <a:r>
              <a:rPr lang="en-US" sz="7200" b="1" dirty="0"/>
              <a:t> 3373</a:t>
            </a:r>
          </a:p>
          <a:p>
            <a:r>
              <a:rPr lang="en-US" sz="7200" b="1" dirty="0"/>
              <a:t>Year one 2021_2022 </a:t>
            </a:r>
            <a:endParaRPr lang="ar-LB" sz="7200" b="1" dirty="0"/>
          </a:p>
          <a:p>
            <a:r>
              <a:rPr lang="en-US" sz="7200" b="1" dirty="0"/>
              <a:t>Date: 01 June 2022</a:t>
            </a:r>
          </a:p>
          <a:p>
            <a:r>
              <a:rPr lang="en-US" sz="7200" b="1" dirty="0"/>
              <a:t>Tutor: </a:t>
            </a:r>
            <a:r>
              <a:rPr lang="en-US" sz="7200" b="1" dirty="0" err="1"/>
              <a:t>Dr.Makram</a:t>
            </a:r>
            <a:r>
              <a:rPr lang="en-US" sz="7200" b="1" dirty="0"/>
              <a:t> Mohammed</a:t>
            </a:r>
          </a:p>
          <a:p>
            <a:r>
              <a:rPr lang="en-US" sz="7200" b="1" dirty="0"/>
              <a:t>Block: GBMS 2</a:t>
            </a:r>
            <a:r>
              <a:rPr lang="ar-LB" sz="7200" b="1" dirty="0"/>
              <a:t> </a:t>
            </a:r>
            <a:endParaRPr lang="en-US" sz="7200" b="1" dirty="0"/>
          </a:p>
          <a:p>
            <a:endParaRPr lang="en-US" sz="2600" b="1" dirty="0"/>
          </a:p>
          <a:p>
            <a:endParaRPr lang="ar-LB" b="1" dirty="0"/>
          </a:p>
          <a:p>
            <a:endParaRPr lang="ar-L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7A8044-9F76-166D-9510-E681C8749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442" y="4323399"/>
            <a:ext cx="3110965" cy="22180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A46D77-0A1D-1419-9650-01DF990704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029" y="689315"/>
            <a:ext cx="1968378" cy="19683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3BA0D5-F96D-5894-C0B2-DDC0E5EEF4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559" y="2218078"/>
            <a:ext cx="4114007" cy="31997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4D1000-5A75-CFCD-E98B-EC49EDF640BB}"/>
              </a:ext>
            </a:extLst>
          </p:cNvPr>
          <p:cNvSpPr txBox="1"/>
          <p:nvPr/>
        </p:nvSpPr>
        <p:spPr>
          <a:xfrm>
            <a:off x="1556680" y="0"/>
            <a:ext cx="8389349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>
                <a:latin typeface="Arial Black" panose="020B0A04020102020204" pitchFamily="34" charset="0"/>
              </a:rPr>
              <a:t>Libyan International Medical University</a:t>
            </a:r>
          </a:p>
          <a:p>
            <a:pPr algn="ctr"/>
            <a:r>
              <a:rPr lang="en-US" dirty="0">
                <a:latin typeface="Arial Black" panose="020B0A04020102020204" pitchFamily="34" charset="0"/>
              </a:rPr>
              <a:t>Faculty of Applied Medical Science</a:t>
            </a:r>
            <a:endParaRPr lang="ar-LB" dirty="0">
              <a:latin typeface="Arial Black" panose="020B0A040201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F52F54-C464-BAE8-EBFF-3631F7CE0DC6}"/>
              </a:ext>
            </a:extLst>
          </p:cNvPr>
          <p:cNvSpPr txBox="1"/>
          <p:nvPr/>
        </p:nvSpPr>
        <p:spPr>
          <a:xfrm>
            <a:off x="11484679" y="123110"/>
            <a:ext cx="47082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1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7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4771E-F8A7-7843-7ED8-AD477EF3B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ar-L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780BC20-FF1A-B297-7705-84542F7B78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056" y="374591"/>
            <a:ext cx="9502605" cy="610881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90BA6B2-8876-2655-656E-DA7B51821DE2}"/>
              </a:ext>
            </a:extLst>
          </p:cNvPr>
          <p:cNvSpPr txBox="1"/>
          <p:nvPr/>
        </p:nvSpPr>
        <p:spPr>
          <a:xfrm>
            <a:off x="11504612" y="224000"/>
            <a:ext cx="48923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10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92531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699F0-FEAA-DDBC-AB65-0475BA336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ar-L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1352311-23CE-21BD-F76C-D9F651DF1E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249" y="238182"/>
            <a:ext cx="9567363" cy="6381635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BB7018-A666-AAB1-85E1-C3DDC93A37E9}"/>
              </a:ext>
            </a:extLst>
          </p:cNvPr>
          <p:cNvSpPr txBox="1"/>
          <p:nvPr/>
        </p:nvSpPr>
        <p:spPr>
          <a:xfrm>
            <a:off x="11504612" y="224000"/>
            <a:ext cx="489236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57863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60EE9-0D05-FFD6-C79B-C6011168E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17516"/>
            <a:ext cx="8911687" cy="1251857"/>
          </a:xfrm>
        </p:spPr>
        <p:txBody>
          <a:bodyPr>
            <a:normAutofit/>
          </a:bodyPr>
          <a:lstStyle/>
          <a:p>
            <a:r>
              <a:rPr lang="en-US" b="1" dirty="0">
                <a:latin typeface="Georgia" panose="02040502050405020303" pitchFamily="18" charset="0"/>
              </a:rPr>
              <a:t>Treatment of gestational </a:t>
            </a:r>
            <a:endParaRPr lang="ar-LB" b="1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AD816-CC00-3E55-1CE3-C90AC4147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668" y="2252034"/>
            <a:ext cx="8915400" cy="3777622"/>
          </a:xfrm>
        </p:spPr>
        <p:txBody>
          <a:bodyPr>
            <a:normAutofit/>
          </a:bodyPr>
          <a:lstStyle/>
          <a:p>
            <a:pPr marL="0" indent="0" algn="l">
              <a:lnSpc>
                <a:spcPct val="200000"/>
              </a:lnSpc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1.Lifestyle changes</a:t>
            </a:r>
          </a:p>
          <a:p>
            <a:pPr marL="0" indent="0" algn="l">
              <a:lnSpc>
                <a:spcPct val="200000"/>
              </a:lnSpc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2.Blood sugar monitoring</a:t>
            </a:r>
          </a:p>
          <a:p>
            <a:pPr marL="0" indent="0" algn="l">
              <a:lnSpc>
                <a:spcPct val="200000"/>
              </a:lnSpc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3.Medication, if necessary</a:t>
            </a:r>
            <a:endParaRPr lang="ar-L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BA3340-1CBE-AF39-CCA3-91507B5D04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580" y="4529623"/>
            <a:ext cx="2234744" cy="22347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F2E531-5A7A-A1C8-335C-03614E063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579" y="263553"/>
            <a:ext cx="2234745" cy="223474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C7AF7C4-C7B8-B79D-93CE-9E19216EDFDD}"/>
              </a:ext>
            </a:extLst>
          </p:cNvPr>
          <p:cNvSpPr txBox="1"/>
          <p:nvPr/>
        </p:nvSpPr>
        <p:spPr>
          <a:xfrm>
            <a:off x="11471563" y="119680"/>
            <a:ext cx="489236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12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7827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53BC4-8FD3-EA4D-38A6-ED96FA789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78955"/>
            <a:ext cx="8911687" cy="1280890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Georgia" panose="02040502050405020303" pitchFamily="18" charset="0"/>
              </a:rPr>
              <a:t>Conclusion</a:t>
            </a:r>
            <a:endParaRPr lang="ar-LB" sz="4000" b="1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779DC-D714-DF9E-EB92-7CAB79FCD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3726" y="1681570"/>
            <a:ext cx="10724444" cy="4315176"/>
          </a:xfrm>
        </p:spPr>
        <p:txBody>
          <a:bodyPr>
            <a:normAutofit lnSpcReduction="10000"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• Diabetes in pregnancy is a common problem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• Risk stratification and screening is essential in almost all pregnant women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• Tight glycemic targets are required for optimal maternal and fetal outcome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• Patient education is essential to meet these targets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• Long term follow up of the mother and baby is essential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• The timely action taken now in screening all pregnant women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for glucose intolerance achieving euglycemia in them and ensuring adequate nutrition may prevent in all</a:t>
            </a:r>
            <a:endParaRPr lang="ar-L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AFAC65-6914-01B0-DF24-6E77A43C9B93}"/>
              </a:ext>
            </a:extLst>
          </p:cNvPr>
          <p:cNvSpPr txBox="1"/>
          <p:nvPr/>
        </p:nvSpPr>
        <p:spPr>
          <a:xfrm>
            <a:off x="3048000" y="310865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buNone/>
            </a:pPr>
            <a:endParaRPr lang="en-US" dirty="0">
              <a:latin typeface="Constantia" panose="02030602050306030303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7EAC87-D3FF-FE7A-9103-46B0CCC5B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981" y="700846"/>
            <a:ext cx="2317997" cy="23179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7B25C7-F22D-89B1-5371-FEC29C2FC820}"/>
              </a:ext>
            </a:extLst>
          </p:cNvPr>
          <p:cNvSpPr txBox="1"/>
          <p:nvPr/>
        </p:nvSpPr>
        <p:spPr>
          <a:xfrm>
            <a:off x="11502423" y="178845"/>
            <a:ext cx="489236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13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01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AC394-09B7-AB75-8FA2-D1C2FA9E9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299" y="549691"/>
            <a:ext cx="8574947" cy="1253458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Georgia" panose="02040502050405020303" pitchFamily="18" charset="0"/>
              </a:rPr>
              <a:t>References</a:t>
            </a:r>
            <a:endParaRPr lang="ar-LB" sz="4400" b="1" dirty="0">
              <a:latin typeface="Georgia" panose="020405020504050203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2BC3C1-AB15-BC32-6857-186BDFF8BAAC}"/>
              </a:ext>
            </a:extLst>
          </p:cNvPr>
          <p:cNvSpPr txBox="1"/>
          <p:nvPr/>
        </p:nvSpPr>
        <p:spPr>
          <a:xfrm>
            <a:off x="554182" y="1387513"/>
            <a:ext cx="11459688" cy="4898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Slide one: Resources, C., Diseases, G., Diabetes, H. and Article, D., 2022. Diabetes: An Introduction. [online] Caregiverslibrary.org. Available at: &lt;http://www.caregiverslibrary.org/Caregivers-Resources/GRP-Diseases/HSGRP-Diabetes/Diabetes-An-Introduction-Article&gt; [Accessed 31 May 2022].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Slide two:  Plows, J., Stanley, J., Baker, P., Reynolds, C. and Vickers, M., 2022. The Pathophysiology of Gestational Diabetes Mellitus.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Slide four: Symptomchecker.webmd.com. 2022. Fatigue, Frequent urination, Hunger and Increased thirst: Common Related Medical Conditions. [online] Available at: &lt;https://symptomchecker.webmd.com/multiple-symptoms?symptoms=fatigue%7Cfrequent-urination%7Chunger%7Cincreased-thirst&amp;symptomids=98%7C107%7C547%7C124&amp;locations=66%7C35%7C66%7C7&gt; [Accessed 31 May 2022].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Slide five: Hopkinsmedicine.org. 2022. Gestational Diabetes Mellitus (GDM). [online] Available at: &lt;https://www.hopkinsmedicine.org/health/conditions-and-diseases/diabetes/gestational-diabetes&gt; [Accessed 17 May 2022]. 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Slide six: Hopkinsmedicine.org. 2022. Gestational Diabetes Mellitus (GDM). [online] Available at: &lt;https://www.hopkinsmedicine.org/health/conditions-and-diseases/diabetes/gestational-diabetes&gt; [Accessed 17 May 2022]</a:t>
            </a:r>
          </a:p>
          <a:p>
            <a:pPr>
              <a:lnSpc>
                <a:spcPct val="150000"/>
              </a:lnSpc>
            </a:pPr>
            <a:r>
              <a:rPr lang="en-US" sz="1400" b="1" dirty="0"/>
              <a:t>Slide seven: Mayoclinic.org. 2022. Gestational diabetes - Diagnosis and treatment - Mayo Clinic. [online] Available at: &lt;https://www.mayoclinic.org/diseases-conditions/gestational-diabetes/diagnosis-treatment/drc-20355345&gt; [Accessed 31 May 2022].</a:t>
            </a:r>
            <a:endParaRPr lang="en-US" sz="16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22A155-2A3C-E382-346C-5BC350927C83}"/>
              </a:ext>
            </a:extLst>
          </p:cNvPr>
          <p:cNvSpPr txBox="1"/>
          <p:nvPr/>
        </p:nvSpPr>
        <p:spPr>
          <a:xfrm>
            <a:off x="11524634" y="187478"/>
            <a:ext cx="489236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14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1086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CD2B-237E-1A20-6B65-713BE61F6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617516" y="327227"/>
            <a:ext cx="170359" cy="112160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ar-L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82F423-167D-8AEF-2C60-B21541355A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73673"/>
            <a:ext cx="12192000" cy="887730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781A44-C838-38EA-B656-6E3EA3128128}"/>
              </a:ext>
            </a:extLst>
          </p:cNvPr>
          <p:cNvSpPr txBox="1"/>
          <p:nvPr/>
        </p:nvSpPr>
        <p:spPr>
          <a:xfrm>
            <a:off x="4203865" y="3158839"/>
            <a:ext cx="5605153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anose="030303020407070D0804" pitchFamily="66" charset="0"/>
              </a:rPr>
              <a:t>Thank you for your attention</a:t>
            </a:r>
            <a:endParaRPr lang="ar-LB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dwardian Script ITC" panose="030303020407070D08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18150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91B40-96DE-6133-8959-85458921A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6061" y="599726"/>
            <a:ext cx="9545671" cy="1533874"/>
          </a:xfrm>
        </p:spPr>
        <p:txBody>
          <a:bodyPr/>
          <a:lstStyle/>
          <a:p>
            <a:r>
              <a:rPr lang="en-US" sz="4000" b="1" dirty="0">
                <a:latin typeface="Georgia" panose="02040502050405020303" pitchFamily="18" charset="0"/>
              </a:rPr>
              <a:t>Introduction</a:t>
            </a:r>
            <a:r>
              <a:rPr lang="en-US" b="1" dirty="0">
                <a:latin typeface="Georgia" panose="02040502050405020303" pitchFamily="18" charset="0"/>
              </a:rPr>
              <a:t> </a:t>
            </a:r>
            <a:endParaRPr lang="ar-L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3C370-302D-F2E3-5748-33A2E6088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1248" y="1993472"/>
            <a:ext cx="9675812" cy="311505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Diabetes is a metabolic disease in which the body does not produce or properly use insulin, a hormone that is needed to convert sugar, starches, and other food into energy needed for daily life</a:t>
            </a:r>
            <a:endParaRPr lang="ar-L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C60D55-9B7D-2D66-4E6E-E045256305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739" y="3724767"/>
            <a:ext cx="3075392" cy="30571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CADA0C-FDD8-1E4B-EDF3-76481F7476BD}"/>
              </a:ext>
            </a:extLst>
          </p:cNvPr>
          <p:cNvSpPr txBox="1"/>
          <p:nvPr/>
        </p:nvSpPr>
        <p:spPr>
          <a:xfrm>
            <a:off x="11499652" y="230394"/>
            <a:ext cx="53695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2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52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D16E8-784B-26AC-AE70-583BDA294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033" y="394256"/>
            <a:ext cx="8911687" cy="1280890"/>
          </a:xfrm>
        </p:spPr>
        <p:txBody>
          <a:bodyPr>
            <a:normAutofit/>
          </a:bodyPr>
          <a:lstStyle/>
          <a:p>
            <a:r>
              <a:rPr lang="en-US" sz="6000" b="1" dirty="0">
                <a:latin typeface="Georgia" panose="02040502050405020303" pitchFamily="18" charset="0"/>
              </a:rPr>
              <a:t>Objectives</a:t>
            </a:r>
            <a:endParaRPr lang="ar-LB" sz="6000" b="1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548F5-800F-DFEC-9A6D-93C380D28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099" y="1781042"/>
            <a:ext cx="12276725" cy="377762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• Define diabetes</a:t>
            </a:r>
          </a:p>
          <a:p>
            <a:pPr marL="0" indent="0" algn="l">
              <a:buNone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• Outline types of diabetes</a:t>
            </a:r>
          </a:p>
          <a:p>
            <a:pPr marL="1828800" lvl="4" indent="0" algn="l">
              <a:buNone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• Describe pathophysiology of (GDM)</a:t>
            </a:r>
          </a:p>
          <a:p>
            <a:pPr marL="1828800" lvl="4" indent="0" algn="l">
              <a:buNone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• Explain the symptoms of (GDM)</a:t>
            </a:r>
          </a:p>
          <a:p>
            <a:pPr marL="1828800" lvl="4" indent="0" algn="l">
              <a:buNone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• Discuss the risk factors of (GDM)</a:t>
            </a:r>
          </a:p>
          <a:p>
            <a:pPr marL="1828800" lvl="4" indent="0" algn="l">
              <a:buNone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• Discuss the complication of (GDM)</a:t>
            </a:r>
          </a:p>
          <a:p>
            <a:pPr marL="1828800" lvl="4" indent="0" algn="l">
              <a:buNone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• Treatment of gestational </a:t>
            </a:r>
            <a:endParaRPr lang="ar-L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6B78E5-A72A-7E38-4FA5-0378505BA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501" y="3669853"/>
            <a:ext cx="2669038" cy="26690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2976BC-9709-6033-96BC-7935C84E0F86}"/>
              </a:ext>
            </a:extLst>
          </p:cNvPr>
          <p:cNvSpPr txBox="1"/>
          <p:nvPr/>
        </p:nvSpPr>
        <p:spPr>
          <a:xfrm>
            <a:off x="11590843" y="208909"/>
            <a:ext cx="5656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3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59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30241-56B1-9DE9-8A8D-FE54166B0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368526" y="101596"/>
            <a:ext cx="312863" cy="242789"/>
          </a:xfrm>
        </p:spPr>
        <p:txBody>
          <a:bodyPr>
            <a:normAutofit fontScale="90000"/>
          </a:bodyPr>
          <a:lstStyle/>
          <a:p>
            <a:r>
              <a:rPr lang="ar-L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DDDA00-9A87-61F3-0E54-AA87096C9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57" y="2739242"/>
            <a:ext cx="11435546" cy="34359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>
                <a:latin typeface="Georgia" panose="02040502050405020303" pitchFamily="18" charset="0"/>
              </a:rPr>
              <a:t>Types of diabetes</a:t>
            </a:r>
            <a:endParaRPr lang="ar-LB" sz="6000" b="1" dirty="0">
              <a:latin typeface="Georgia" panose="020405020504050203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A7095A-F7AD-BC47-9AFF-4E64A68B564F}"/>
              </a:ext>
            </a:extLst>
          </p:cNvPr>
          <p:cNvSpPr txBox="1"/>
          <p:nvPr/>
        </p:nvSpPr>
        <p:spPr>
          <a:xfrm>
            <a:off x="11592741" y="222990"/>
            <a:ext cx="59925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4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29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CC608-0A82-FEE8-F898-0A688CCBF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500" y="609600"/>
            <a:ext cx="8942500" cy="805307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Georgia" panose="02040502050405020303" pitchFamily="18" charset="0"/>
              </a:rPr>
              <a:t> </a:t>
            </a:r>
            <a:endParaRPr lang="ar-LB" sz="4000" dirty="0">
              <a:latin typeface="Georgia" panose="02040502050405020303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8DE27A-EA34-C1A4-D6A1-27373B6FD2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500" y="230632"/>
            <a:ext cx="9631680" cy="642112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7AC445-61B8-1251-330D-BAC46F55E68E}"/>
              </a:ext>
            </a:extLst>
          </p:cNvPr>
          <p:cNvSpPr txBox="1"/>
          <p:nvPr/>
        </p:nvSpPr>
        <p:spPr>
          <a:xfrm>
            <a:off x="11618976" y="218440"/>
            <a:ext cx="33695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5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50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C9845-3660-9925-A18C-381E5F19F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2899" y="612234"/>
            <a:ext cx="9804914" cy="1280890"/>
          </a:xfrm>
        </p:spPr>
        <p:txBody>
          <a:bodyPr>
            <a:normAutofit/>
          </a:bodyPr>
          <a:lstStyle/>
          <a:p>
            <a:r>
              <a:rPr lang="en-US" b="1" dirty="0">
                <a:latin typeface="Georgia" panose="02040502050405020303" pitchFamily="18" charset="0"/>
              </a:rPr>
              <a:t>Pathophysiology of gestational diabetes</a:t>
            </a:r>
            <a:endParaRPr lang="ar-LB" b="1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B771D-895F-8D81-8DEE-38A9F2917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444" y="1521624"/>
            <a:ext cx="10854047" cy="4952011"/>
          </a:xfrm>
        </p:spPr>
        <p:txBody>
          <a:bodyPr>
            <a:normAutofit/>
          </a:bodyPr>
          <a:lstStyle/>
          <a:p>
            <a:pPr marL="0" indent="0" algn="l">
              <a:lnSpc>
                <a:spcPct val="200000"/>
              </a:lnSpc>
              <a:buNone/>
            </a:pPr>
            <a:r>
              <a:rPr lang="en-US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1.Gestational diabetes mellitus (GDM) is so serious pregnancy complication </a:t>
            </a:r>
          </a:p>
          <a:p>
            <a:pPr marL="0" indent="0" algn="l">
              <a:lnSpc>
                <a:spcPct val="200000"/>
              </a:lnSpc>
              <a:buNone/>
            </a:pPr>
            <a:r>
              <a:rPr lang="en-US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2.Women without previously diagnosed diabetes develop chronic hyperglycemia during gestation.  </a:t>
            </a:r>
          </a:p>
          <a:p>
            <a:pPr marL="0" indent="0" algn="l">
              <a:lnSpc>
                <a:spcPct val="200000"/>
              </a:lnSpc>
              <a:buNone/>
            </a:pPr>
            <a:r>
              <a:rPr lang="en-US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3.This hyperglycemia is the result of impaired glucose tolerance due to pancreatic β-cell dysfunction on a background of chronic insulin resistance</a:t>
            </a:r>
            <a:endParaRPr lang="ar-LB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029CB4-5689-0140-B4CD-5E8E842111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576" y="4964877"/>
            <a:ext cx="2078867" cy="20788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6DD73D-D73A-F086-293E-F1E3B2F350B8}"/>
              </a:ext>
            </a:extLst>
          </p:cNvPr>
          <p:cNvSpPr txBox="1"/>
          <p:nvPr/>
        </p:nvSpPr>
        <p:spPr>
          <a:xfrm>
            <a:off x="11622491" y="212124"/>
            <a:ext cx="33695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6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89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B8CB3-3D3F-ED09-22CA-86ADDC966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12234"/>
            <a:ext cx="9079303" cy="1311568"/>
          </a:xfrm>
        </p:spPr>
        <p:txBody>
          <a:bodyPr>
            <a:normAutofit/>
          </a:bodyPr>
          <a:lstStyle/>
          <a:p>
            <a:r>
              <a:rPr lang="en-US" sz="4000" b="1" noProof="1">
                <a:latin typeface="Georgia" panose="02040502050405020303" pitchFamily="18" charset="0"/>
              </a:rPr>
              <a:t>Symptoms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1D840-FF45-5ECC-2D50-99EDDAB9C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783" y="1769422"/>
            <a:ext cx="9079303" cy="4203864"/>
          </a:xfrm>
        </p:spPr>
        <p:txBody>
          <a:bodyPr>
            <a:norm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1.Increased urination 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2.Fatigue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3.Nausea and vomiting 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4.Weight loss even with increased appetite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5.Thrist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6.Recurrent infections of urine, vagina and skin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1E05B1-EEC5-83FE-849A-BEB75303E8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248" y="3714982"/>
            <a:ext cx="2885704" cy="29084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DFE0DA-A47C-0EF6-3242-9B3BDBEAD00C}"/>
              </a:ext>
            </a:extLst>
          </p:cNvPr>
          <p:cNvSpPr txBox="1"/>
          <p:nvPr/>
        </p:nvSpPr>
        <p:spPr>
          <a:xfrm>
            <a:off x="11645253" y="212124"/>
            <a:ext cx="33695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7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7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DE9D5-CF71-7DF3-22DD-ACF553416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6780" y="576608"/>
            <a:ext cx="9715995" cy="1366987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latin typeface="Georgia" panose="02040502050405020303" pitchFamily="18" charset="0"/>
              </a:rPr>
              <a:t>Risks factors associated with gestational diabetes mellitus</a:t>
            </a:r>
            <a:endParaRPr lang="ar-LB" b="1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C0661-CFEE-485F-0FDB-85C0E7C2B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7896" y="2353520"/>
            <a:ext cx="8915400" cy="377762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1.Overweight or obesity</a:t>
            </a:r>
          </a:p>
          <a:p>
            <a:pPr marL="0" indent="0" algn="l">
              <a:buNone/>
            </a:pP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  <a:p>
            <a:pPr marL="0" indent="0" algn="l">
              <a:buNone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2.Family history of diabetes</a:t>
            </a:r>
          </a:p>
          <a:p>
            <a:pPr marL="0" indent="0" algn="l">
              <a:buNone/>
            </a:pP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  <a:p>
            <a:pPr marL="0" indent="0" algn="l">
              <a:buNone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3.Having given birth previously weighting greater than 9 pounds</a:t>
            </a:r>
          </a:p>
          <a:p>
            <a:pPr marL="0" indent="0" algn="l">
              <a:buNone/>
            </a:pP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  <a:p>
            <a:pPr marL="0" indent="0" algn="l">
              <a:buNone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4.Age (women who are older than 25)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1F9F0D-5AE0-E505-5222-F9354F2F70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344" y="3429000"/>
            <a:ext cx="4869162" cy="34084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CEFCF9-F35D-B700-5B54-D19CAEF4D74A}"/>
              </a:ext>
            </a:extLst>
          </p:cNvPr>
          <p:cNvSpPr txBox="1"/>
          <p:nvPr/>
        </p:nvSpPr>
        <p:spPr>
          <a:xfrm>
            <a:off x="11637818" y="176498"/>
            <a:ext cx="33695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8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21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9EC81-0B0D-5EE2-FCC1-20DEE0F29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788" y="2064663"/>
            <a:ext cx="9209362" cy="4793337"/>
          </a:xfrm>
        </p:spPr>
        <p:txBody>
          <a:bodyPr>
            <a:normAutofit/>
          </a:bodyPr>
          <a:lstStyle/>
          <a:p>
            <a:pPr marL="0" indent="0" algn="l">
              <a:lnSpc>
                <a:spcPct val="200000"/>
              </a:lnSpc>
              <a:buNone/>
            </a:pPr>
            <a:r>
              <a:rPr lang="en-US" sz="2000" b="1" dirty="0">
                <a:latin typeface="Georgia" panose="02040502050405020303" pitchFamily="18" charset="0"/>
              </a:rPr>
              <a:t>There are two major problems of gestational diabetes:</a:t>
            </a:r>
          </a:p>
          <a:p>
            <a:pPr marL="0" indent="0" algn="l">
              <a:lnSpc>
                <a:spcPct val="200000"/>
              </a:lnSpc>
              <a:buNone/>
            </a:pPr>
            <a:r>
              <a:rPr lang="en-US" sz="1900" b="1" dirty="0">
                <a:latin typeface="Georgia" panose="02040502050405020303" pitchFamily="18" charset="0"/>
              </a:rPr>
              <a:t>Macrosomia</a:t>
            </a:r>
            <a:r>
              <a:rPr lang="en-US" sz="1900" b="1" dirty="0">
                <a:latin typeface="Constantia" panose="02030602050306030303" pitchFamily="18" charset="0"/>
              </a:rPr>
              <a:t>: </a:t>
            </a:r>
            <a:r>
              <a:rPr lang="en-US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Macrosomia refers to a baby who is considerably larger than normal. </a:t>
            </a:r>
          </a:p>
          <a:p>
            <a:pPr marL="0" indent="0" algn="l">
              <a:lnSpc>
                <a:spcPct val="200000"/>
              </a:lnSpc>
              <a:buNone/>
            </a:pPr>
            <a:r>
              <a:rPr lang="en-US" sz="1900" b="1" dirty="0">
                <a:latin typeface="Georgia" panose="02040502050405020303" pitchFamily="18" charset="0"/>
              </a:rPr>
              <a:t>Hypoglycemia: </a:t>
            </a:r>
            <a:r>
              <a:rPr lang="en-US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Hypoglycemia refers to low blood sugar in the baby immediately after delivery. This problem occurs if the mother's blood sugar levels have been consistently high, causing the fetus to have a high level of insulin in its circulation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1C99AD-9B7D-DD68-A8A0-5E40CAD313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565" y="4570013"/>
            <a:ext cx="1925134" cy="19251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286F42-57FA-6257-148B-46EC34747419}"/>
              </a:ext>
            </a:extLst>
          </p:cNvPr>
          <p:cNvSpPr txBox="1"/>
          <p:nvPr/>
        </p:nvSpPr>
        <p:spPr>
          <a:xfrm>
            <a:off x="11622828" y="162798"/>
            <a:ext cx="46599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>
                <a:latin typeface="Arial Rounded MT Bold" panose="020F0704030504030204" pitchFamily="34" charset="0"/>
              </a:rPr>
              <a:t>9</a:t>
            </a:r>
            <a:endParaRPr lang="ar-LB" sz="2000" b="1" dirty="0">
              <a:latin typeface="Arial Rounded MT Bold" panose="020F07040305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C7D6946-0079-E79A-A51F-904DA973D523}"/>
              </a:ext>
            </a:extLst>
          </p:cNvPr>
          <p:cNvSpPr txBox="1">
            <a:spLocks/>
          </p:cNvSpPr>
          <p:nvPr/>
        </p:nvSpPr>
        <p:spPr>
          <a:xfrm>
            <a:off x="1640156" y="58971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Georgia" panose="02040502050405020303" pitchFamily="18" charset="0"/>
              </a:rPr>
              <a:t>Complication of gestational diabetes</a:t>
            </a:r>
            <a:endParaRPr lang="ar-LB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86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2458</TotalTime>
  <Words>740</Words>
  <Application>Microsoft Office PowerPoint</Application>
  <PresentationFormat>Widescreen</PresentationFormat>
  <Paragraphs>82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Arial Black</vt:lpstr>
      <vt:lpstr>Arial Rounded MT Bold</vt:lpstr>
      <vt:lpstr>Calibri</vt:lpstr>
      <vt:lpstr>Cambria Math</vt:lpstr>
      <vt:lpstr>Century Gothic</vt:lpstr>
      <vt:lpstr>Constantia</vt:lpstr>
      <vt:lpstr>Edwardian Script ITC</vt:lpstr>
      <vt:lpstr>Georgia</vt:lpstr>
      <vt:lpstr>Wingdings 3</vt:lpstr>
      <vt:lpstr>Wisp</vt:lpstr>
      <vt:lpstr>Diabetes in pregnancy   (Gestational)</vt:lpstr>
      <vt:lpstr>Introduction </vt:lpstr>
      <vt:lpstr>Objectives</vt:lpstr>
      <vt:lpstr> </vt:lpstr>
      <vt:lpstr> </vt:lpstr>
      <vt:lpstr>Pathophysiology of gestational diabetes</vt:lpstr>
      <vt:lpstr>Symptoms</vt:lpstr>
      <vt:lpstr>Risks factors associated with gestational diabetes mellitus</vt:lpstr>
      <vt:lpstr>PowerPoint Presentation</vt:lpstr>
      <vt:lpstr> </vt:lpstr>
      <vt:lpstr> </vt:lpstr>
      <vt:lpstr>Treatment of gestational </vt:lpstr>
      <vt:lpstr>Conclusion</vt:lpstr>
      <vt:lpstr>References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and pregnancy   (Gestational)</dc:title>
  <dc:creator>toto faisal</dc:creator>
  <cp:lastModifiedBy>toto faisal</cp:lastModifiedBy>
  <cp:revision>12</cp:revision>
  <dcterms:created xsi:type="dcterms:W3CDTF">2022-05-12T10:40:53Z</dcterms:created>
  <dcterms:modified xsi:type="dcterms:W3CDTF">2022-06-08T20:00:11Z</dcterms:modified>
</cp:coreProperties>
</file>