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42" d="100"/>
          <a:sy n="42" d="100"/>
        </p:scale>
        <p:origin x="54"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1985B2-6364-4BC4-B49D-CCF76F9382AF}"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2865258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985B2-6364-4BC4-B49D-CCF76F9382AF}"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4260546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985B2-6364-4BC4-B49D-CCF76F9382AF}"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3757330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985B2-6364-4BC4-B49D-CCF76F9382AF}"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427376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1985B2-6364-4BC4-B49D-CCF76F9382AF}"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2677441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1985B2-6364-4BC4-B49D-CCF76F9382AF}"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3422359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1985B2-6364-4BC4-B49D-CCF76F9382AF}" type="datetimeFigureOut">
              <a:rPr lang="en-US" smtClean="0"/>
              <a:t>9/17/2020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2750026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1985B2-6364-4BC4-B49D-CCF76F9382AF}" type="datetimeFigureOut">
              <a:rPr lang="en-US" smtClean="0"/>
              <a:t>9/17/2020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736442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985B2-6364-4BC4-B49D-CCF76F9382AF}" type="datetimeFigureOut">
              <a:rPr lang="en-US" smtClean="0"/>
              <a:t>9/17/2020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605066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985B2-6364-4BC4-B49D-CCF76F9382AF}"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1791041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985B2-6364-4BC4-B49D-CCF76F9382AF}"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9544-3249-468B-94F6-0430EC928BA0}" type="slidenum">
              <a:rPr lang="en-US" smtClean="0"/>
              <a:t>‹#›</a:t>
            </a:fld>
            <a:endParaRPr lang="en-US"/>
          </a:p>
        </p:txBody>
      </p:sp>
    </p:spTree>
    <p:extLst>
      <p:ext uri="{BB962C8B-B14F-4D97-AF65-F5344CB8AC3E}">
        <p14:creationId xmlns:p14="http://schemas.microsoft.com/office/powerpoint/2010/main" val="2786725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985B2-6364-4BC4-B49D-CCF76F9382AF}" type="datetimeFigureOut">
              <a:rPr lang="en-US" smtClean="0"/>
              <a:t>9/17/2020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919544-3249-468B-94F6-0430EC928BA0}" type="slidenum">
              <a:rPr lang="en-US" smtClean="0"/>
              <a:t>‹#›</a:t>
            </a:fld>
            <a:endParaRPr lang="en-US"/>
          </a:p>
        </p:txBody>
      </p:sp>
    </p:spTree>
    <p:extLst>
      <p:ext uri="{BB962C8B-B14F-4D97-AF65-F5344CB8AC3E}">
        <p14:creationId xmlns:p14="http://schemas.microsoft.com/office/powerpoint/2010/main" val="1941926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LY" b="1" dirty="0" smtClean="0"/>
              <a:t>حساسات لغوية</a:t>
            </a:r>
            <a:endParaRPr lang="en-US" b="1" dirty="0"/>
          </a:p>
        </p:txBody>
      </p:sp>
      <p:sp>
        <p:nvSpPr>
          <p:cNvPr id="3" name="Subtitle 2"/>
          <p:cNvSpPr>
            <a:spLocks noGrp="1"/>
          </p:cNvSpPr>
          <p:nvPr>
            <p:ph type="subTitle" idx="1"/>
          </p:nvPr>
        </p:nvSpPr>
        <p:spPr>
          <a:xfrm>
            <a:off x="1524000" y="3716338"/>
            <a:ext cx="9144000" cy="2867342"/>
          </a:xfrm>
        </p:spPr>
        <p:txBody>
          <a:bodyPr>
            <a:normAutofit fontScale="92500" lnSpcReduction="10000"/>
          </a:bodyPr>
          <a:lstStyle/>
          <a:p>
            <a:pPr marL="342900" indent="-342900" algn="just" rtl="1">
              <a:buFont typeface="Arial" panose="020B0604020202020204" pitchFamily="34" charset="0"/>
              <a:buChar char="•"/>
            </a:pPr>
            <a:r>
              <a:rPr lang="ar-LY" dirty="0" smtClean="0"/>
              <a:t>اللبس الدلالي</a:t>
            </a:r>
          </a:p>
          <a:p>
            <a:pPr marL="342900" indent="-342900" algn="just" rtl="1">
              <a:buFont typeface="Arial" panose="020B0604020202020204" pitchFamily="34" charset="0"/>
              <a:buChar char="•"/>
            </a:pPr>
            <a:r>
              <a:rPr lang="ar-LY" dirty="0" smtClean="0"/>
              <a:t>اللبس التركيبي</a:t>
            </a:r>
          </a:p>
          <a:p>
            <a:pPr marL="342900" indent="-342900" algn="just" rtl="1">
              <a:buFont typeface="Arial" panose="020B0604020202020204" pitchFamily="34" charset="0"/>
              <a:buChar char="•"/>
            </a:pPr>
            <a:r>
              <a:rPr lang="ar-LY" dirty="0" smtClean="0"/>
              <a:t>الاقتضاء </a:t>
            </a:r>
            <a:r>
              <a:rPr lang="ar-LY" dirty="0" err="1" smtClean="0"/>
              <a:t>التخاطبي</a:t>
            </a:r>
            <a:endParaRPr lang="ar-LY" dirty="0" smtClean="0"/>
          </a:p>
          <a:p>
            <a:pPr marL="342900" indent="-342900" algn="just" rtl="1">
              <a:buFont typeface="Arial" panose="020B0604020202020204" pitchFamily="34" charset="0"/>
              <a:buChar char="•"/>
            </a:pPr>
            <a:r>
              <a:rPr lang="ar-LY" dirty="0" smtClean="0"/>
              <a:t>الفحوى الوجودي</a:t>
            </a:r>
          </a:p>
          <a:p>
            <a:pPr marL="342900" indent="-342900" algn="just" rtl="1">
              <a:buFont typeface="Arial" panose="020B0604020202020204" pitchFamily="34" charset="0"/>
              <a:buChar char="•"/>
            </a:pPr>
            <a:r>
              <a:rPr lang="ar-LY" dirty="0" smtClean="0"/>
              <a:t>العلاقة التبادلية</a:t>
            </a:r>
          </a:p>
          <a:p>
            <a:pPr marL="342900" indent="-342900" algn="just" rtl="1">
              <a:buFont typeface="Arial" panose="020B0604020202020204" pitchFamily="34" charset="0"/>
              <a:buChar char="•"/>
            </a:pPr>
            <a:r>
              <a:rPr lang="ar-LY" dirty="0" smtClean="0"/>
              <a:t>سلب القضايا المركبة</a:t>
            </a:r>
          </a:p>
          <a:p>
            <a:pPr marL="342900" indent="-342900" algn="just" rtl="1">
              <a:buFont typeface="Arial" panose="020B0604020202020204" pitchFamily="34" charset="0"/>
              <a:buChar char="•"/>
            </a:pPr>
            <a:r>
              <a:rPr lang="ar-LY" dirty="0" smtClean="0"/>
              <a:t>القضايا الشرطية</a:t>
            </a:r>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en-US" dirty="0"/>
          </a:p>
        </p:txBody>
      </p:sp>
    </p:spTree>
    <p:extLst>
      <p:ext uri="{BB962C8B-B14F-4D97-AF65-F5344CB8AC3E}">
        <p14:creationId xmlns:p14="http://schemas.microsoft.com/office/powerpoint/2010/main" val="4049179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4340" y="1154403"/>
            <a:ext cx="11407140" cy="5471370"/>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الفحوى الوجودي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الضديدان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(contraries)</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كما أسلفنا، لا يصدقان معا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وقد يكذبان معا؛ ومثلهما قولنا اليوم السبت وقولنا اليوم الأحد. لا يصح أن يكون اليوم سبت وأحد، لكنه يحدث، خمس مرات كل أسبوع، ألا يكون اليوم سبت ولا أحد.</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هناك خلاف حول دلالة القضية الكلية الموجبة (كل س هو ص)، وما إذا كانت تتضاد مع القضية الكلية السلبية (لا س هو ص). حسب أرسطو الكلية الموجبة والكلية السالبة ضديدان، وحسب المنطق المعاصر، لا علاقة بين هاتين القضيتين، فقد يصدقان معا، وقد يكذبان معا.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حسب أرسطو للقضية الكلية فحوى وجودي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(ontological import)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بمعنى أن من يقرها إنما يقر ضمنا وجود مقابل لموضوعها. وحسب تأويل المنطق المعاصر، لا تلزم القضية الكلية المعتقد في صدقها بالاعتقاد في وجود مقابل لموضوعها. ويحدث هذا الفرق في فهم دلالة القضية الكلية فرقا في تصنيف بعض العلاقات المنطقية. [موقف العلم].</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739490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104900" y="2715951"/>
            <a:ext cx="10027920" cy="2973250"/>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العلاقة التبادلية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وتقوم في حالة الوصل، والفصل، والتشارط، والقضية الكلية السالبة، والقضية الجزئية الموجبة، ولا تقوم في حال الشرطية، والكلية الموجبة، والجزئية السالبة.</a:t>
            </a:r>
          </a:p>
          <a:p>
            <a:pPr algn="r" rtl="1"/>
            <a:r>
              <a:rPr lang="ar-LY" sz="2800" b="1" dirty="0"/>
              <a:t>مربع أرسطو</a:t>
            </a:r>
            <a:endParaRPr lang="en-US" sz="2800" dirty="0"/>
          </a:p>
          <a:p>
            <a:pPr algn="r" rtl="1"/>
            <a:r>
              <a:rPr lang="ar-LY" sz="2800" dirty="0"/>
              <a:t>يمكننا التحقق من العلاقات التي يمكن أن تقوم بين القضايا التقليدية الأربع باستخدام ما يعرف باسم أشكال </a:t>
            </a:r>
            <a:r>
              <a:rPr lang="ar-LY" sz="2800" dirty="0" smtClean="0"/>
              <a:t>فن.</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311386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2860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p:nvPr/>
        </p:nvSpPr>
        <p:spPr>
          <a:xfrm>
            <a:off x="411480" y="1057518"/>
            <a:ext cx="11269980" cy="5368777"/>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سلب القضايا المركبة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أحيانا يصعب علينا فهم دلالة الجملة المنفية، ولترى ذلك، هبك سألتني عما إذا كنت أكنّ احتراما لشخص ما، وأجبتك بالنفي. ما الموقف الذي تعتقد أني اتخذتُه إزاء هذا الشخص؟ قد تجزم بأني أقلل من شأنه، لكن إجابتي لا تقول ذلك. الحال أنني لو كنت لا أعرف هذا الشخص فإنه يحق لي قول إنني لا أحترمه، حتى وإن كنت لا أقلل من شأنه، لأن المرء لا يحترم شخصا إلا إذا كان يعرفه أصلا. ولهذا حكمي بأني لا أحترم فلانا قد يعني أني لا أحمل له أي مشاعر، سلبية كانت أم إيجابية.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اعتبر الآن الجملتين التاليتين: لا أستطيع أن أقوم بذلك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(I cannot do that)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أستطيع ألا أقوم بذلك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(I can not do that)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يتضح أنني في الجملة الأولى أنفي قدرتي على القيام بالمهمة قيد الحديث. أما في الجملة الثانية فأثبت قدرتي على عدم القيام بها. الفرق بين هاتين الجملتين دقيق، لكنه مهم.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473179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4880" y="2048383"/>
            <a:ext cx="10919460" cy="2858475"/>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عادة ما ترد عبارة "لا أثق كثيرا"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('I don't trust very much')</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في استطلاعات الرأي. غير أن هذه العبارة مربكة، لأنها تحتمل أكثر من معنى. أتراها تقول "لا [أثق كثيرا]"؟ أم ترها تقول "لا أثق [كثيرا]"؟ وثمة فرق بين الجملتين، لأن الأولى تقتصر على نفي أن تكون لدي ثقة كبيرة، في حين أن الثانية تقر أن عدم ثقتي كبيرة، بمعنى أن شكوكي قوية. [شهود على من لم يرني أرتكب الجريمة، دي مورغان، لماذا لست مسيحيا، لم يطلبوا تعديل كلمة واحدة، الهجرة غير الشرعية]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247085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78856262"/>
              </p:ext>
            </p:extLst>
          </p:nvPr>
        </p:nvGraphicFramePr>
        <p:xfrm>
          <a:off x="297182" y="3267488"/>
          <a:ext cx="11567158" cy="4109085"/>
        </p:xfrm>
        <a:graphic>
          <a:graphicData uri="http://schemas.openxmlformats.org/drawingml/2006/table">
            <a:tbl>
              <a:tblPr rtl="1" firstRow="1" firstCol="1" bandRow="1">
                <a:tableStyleId>{5C22544A-7EE6-4342-B048-85BDC9FD1C3A}</a:tableStyleId>
              </a:tblPr>
              <a:tblGrid>
                <a:gridCol w="3788985"/>
                <a:gridCol w="3363374"/>
                <a:gridCol w="4414799"/>
              </a:tblGrid>
              <a:tr h="0">
                <a:tc>
                  <a:txBody>
                    <a:bodyPr/>
                    <a:lstStyle/>
                    <a:p>
                      <a:pPr marL="0" marR="228600" indent="457200" algn="ctr" rtl="1">
                        <a:lnSpc>
                          <a:spcPct val="107000"/>
                        </a:lnSpc>
                        <a:spcBef>
                          <a:spcPts val="0"/>
                        </a:spcBef>
                        <a:spcAft>
                          <a:spcPts val="0"/>
                        </a:spcAft>
                      </a:pPr>
                      <a:r>
                        <a:rPr lang="ar-LY" sz="2800">
                          <a:effectLst/>
                        </a:rPr>
                        <a:t>الجملة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175895" algn="ctr" rtl="1">
                        <a:lnSpc>
                          <a:spcPct val="107000"/>
                        </a:lnSpc>
                        <a:spcBef>
                          <a:spcPts val="0"/>
                        </a:spcBef>
                        <a:spcAft>
                          <a:spcPts val="0"/>
                        </a:spcAft>
                      </a:pPr>
                      <a:r>
                        <a:rPr lang="ar-LY" sz="2800">
                          <a:effectLst/>
                        </a:rPr>
                        <a:t>السلب الصحيح</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186690" algn="ctr" rtl="1">
                        <a:lnSpc>
                          <a:spcPct val="107000"/>
                        </a:lnSpc>
                        <a:spcBef>
                          <a:spcPts val="0"/>
                        </a:spcBef>
                        <a:spcAft>
                          <a:spcPts val="0"/>
                        </a:spcAft>
                      </a:pPr>
                      <a:r>
                        <a:rPr lang="ar-LY" sz="2800">
                          <a:effectLst/>
                        </a:rPr>
                        <a:t>سلب خاطئ</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indent="62230" algn="ctr" rtl="1">
                        <a:lnSpc>
                          <a:spcPct val="107000"/>
                        </a:lnSpc>
                        <a:spcBef>
                          <a:spcPts val="0"/>
                        </a:spcBef>
                        <a:spcAft>
                          <a:spcPts val="0"/>
                        </a:spcAft>
                      </a:pPr>
                      <a:r>
                        <a:rPr lang="ar-LY" sz="2800">
                          <a:effectLst/>
                        </a:rPr>
                        <a:t>أعرف أن الأرض كروية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LY" sz="2800">
                          <a:effectLst/>
                        </a:rPr>
                        <a:t>لا أعرف أن الأرض كروية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3495" indent="6350" algn="ctr" rtl="1">
                        <a:lnSpc>
                          <a:spcPct val="107000"/>
                        </a:lnSpc>
                        <a:spcBef>
                          <a:spcPts val="0"/>
                        </a:spcBef>
                        <a:spcAft>
                          <a:spcPts val="0"/>
                        </a:spcAft>
                      </a:pPr>
                      <a:r>
                        <a:rPr lang="ar-LY" sz="2800">
                          <a:effectLst/>
                        </a:rPr>
                        <a:t>أعرف أن الأرض ليست كروية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indent="152400" algn="ctr" rtl="1">
                        <a:lnSpc>
                          <a:spcPct val="107000"/>
                        </a:lnSpc>
                        <a:spcBef>
                          <a:spcPts val="0"/>
                        </a:spcBef>
                        <a:spcAft>
                          <a:spcPts val="0"/>
                        </a:spcAft>
                      </a:pPr>
                      <a:r>
                        <a:rPr lang="ar-LY" sz="2800">
                          <a:effectLst/>
                        </a:rPr>
                        <a:t>زيد أعلم من حسن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30480" indent="20320" algn="ctr" rtl="1">
                        <a:lnSpc>
                          <a:spcPct val="107000"/>
                        </a:lnSpc>
                        <a:spcBef>
                          <a:spcPts val="0"/>
                        </a:spcBef>
                        <a:spcAft>
                          <a:spcPts val="0"/>
                        </a:spcAft>
                      </a:pPr>
                      <a:r>
                        <a:rPr lang="ar-LY" sz="2800">
                          <a:effectLst/>
                        </a:rPr>
                        <a:t>ليس زيدا أعلم من حسن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17145" algn="ctr" rtl="1">
                        <a:lnSpc>
                          <a:spcPct val="107000"/>
                        </a:lnSpc>
                        <a:spcBef>
                          <a:spcPts val="0"/>
                        </a:spcBef>
                        <a:spcAft>
                          <a:spcPts val="0"/>
                        </a:spcAft>
                      </a:pPr>
                      <a:r>
                        <a:rPr lang="ar-LY" sz="2800">
                          <a:effectLst/>
                        </a:rPr>
                        <a:t>حسن أعلم من زيد</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07000"/>
                        </a:lnSpc>
                        <a:spcBef>
                          <a:spcPts val="0"/>
                        </a:spcBef>
                        <a:spcAft>
                          <a:spcPts val="0"/>
                        </a:spcAft>
                      </a:pPr>
                      <a:r>
                        <a:rPr lang="ar-LY" sz="2800">
                          <a:effectLst/>
                        </a:rPr>
                        <a:t>إذا كان زيد عالما، فحسن عالم</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7145" algn="just" rtl="1">
                        <a:lnSpc>
                          <a:spcPct val="107000"/>
                        </a:lnSpc>
                        <a:spcBef>
                          <a:spcPts val="0"/>
                        </a:spcBef>
                        <a:spcAft>
                          <a:spcPts val="0"/>
                        </a:spcAft>
                      </a:pPr>
                      <a:r>
                        <a:rPr lang="ar-LY" sz="2800">
                          <a:effectLst/>
                        </a:rPr>
                        <a:t>زيد عالم، وحسن ليس عالما</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7145" algn="ctr" rtl="1">
                        <a:lnSpc>
                          <a:spcPct val="107000"/>
                        </a:lnSpc>
                        <a:spcBef>
                          <a:spcPts val="0"/>
                        </a:spcBef>
                        <a:spcAft>
                          <a:spcPts val="0"/>
                        </a:spcAft>
                      </a:pPr>
                      <a:r>
                        <a:rPr lang="ar-LY" sz="2800">
                          <a:effectLst/>
                        </a:rPr>
                        <a:t>إذا كان زيد عالما، فحسن ليس عالما</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7305" algn="ctr" rtl="1">
                        <a:lnSpc>
                          <a:spcPct val="107000"/>
                        </a:lnSpc>
                        <a:spcBef>
                          <a:spcPts val="0"/>
                        </a:spcBef>
                        <a:spcAft>
                          <a:spcPts val="0"/>
                        </a:spcAft>
                      </a:pPr>
                      <a:r>
                        <a:rPr lang="ar-LY" sz="2800">
                          <a:effectLst/>
                        </a:rPr>
                        <a:t>كل عالم مثقف</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20320" algn="ctr" rtl="1">
                        <a:lnSpc>
                          <a:spcPct val="107000"/>
                        </a:lnSpc>
                        <a:spcBef>
                          <a:spcPts val="0"/>
                        </a:spcBef>
                        <a:spcAft>
                          <a:spcPts val="0"/>
                        </a:spcAft>
                      </a:pPr>
                      <a:r>
                        <a:rPr lang="ar-LY" sz="2800">
                          <a:effectLst/>
                        </a:rPr>
                        <a:t>بعض العلماء ليسوا مثقفين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17145" algn="ctr" rtl="1">
                        <a:lnSpc>
                          <a:spcPct val="107000"/>
                        </a:lnSpc>
                        <a:spcBef>
                          <a:spcPts val="0"/>
                        </a:spcBef>
                        <a:spcAft>
                          <a:spcPts val="0"/>
                        </a:spcAft>
                      </a:pPr>
                      <a:r>
                        <a:rPr lang="ar-LY" sz="2800">
                          <a:effectLst/>
                        </a:rPr>
                        <a:t>لا عالم مثقف</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7305" indent="62230" algn="ctr" rtl="1">
                        <a:lnSpc>
                          <a:spcPct val="107000"/>
                        </a:lnSpc>
                        <a:spcBef>
                          <a:spcPts val="0"/>
                        </a:spcBef>
                        <a:spcAft>
                          <a:spcPts val="0"/>
                        </a:spcAft>
                        <a:tabLst>
                          <a:tab pos="1412240" algn="l"/>
                        </a:tabLst>
                      </a:pPr>
                      <a:r>
                        <a:rPr lang="ar-LY" sz="2800">
                          <a:effectLst/>
                        </a:rPr>
                        <a:t>لا عالم مثقف</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30480" indent="20320" algn="ctr" rtl="1">
                        <a:lnSpc>
                          <a:spcPct val="107000"/>
                        </a:lnSpc>
                        <a:spcBef>
                          <a:spcPts val="0"/>
                        </a:spcBef>
                        <a:spcAft>
                          <a:spcPts val="0"/>
                        </a:spcAft>
                        <a:tabLst>
                          <a:tab pos="1400810" algn="l"/>
                        </a:tabLst>
                      </a:pPr>
                      <a:r>
                        <a:rPr lang="ar-LY" sz="2800">
                          <a:effectLst/>
                        </a:rPr>
                        <a:t>بعض العلماء مثقفون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457200" algn="r" rtl="1">
                        <a:lnSpc>
                          <a:spcPct val="107000"/>
                        </a:lnSpc>
                        <a:spcBef>
                          <a:spcPts val="0"/>
                        </a:spcBef>
                        <a:spcAft>
                          <a:spcPts val="0"/>
                        </a:spcAft>
                      </a:pPr>
                      <a:r>
                        <a:rPr lang="ar-LY" sz="2800">
                          <a:effectLst/>
                        </a:rPr>
                        <a:t>كل عالم مثقف</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7305" indent="62230" algn="ctr" rtl="1">
                        <a:lnSpc>
                          <a:spcPct val="107000"/>
                        </a:lnSpc>
                        <a:spcBef>
                          <a:spcPts val="0"/>
                        </a:spcBef>
                        <a:spcAft>
                          <a:spcPts val="0"/>
                        </a:spcAft>
                        <a:tabLst>
                          <a:tab pos="1412240" algn="l"/>
                        </a:tabLst>
                      </a:pPr>
                      <a:r>
                        <a:rPr lang="ar-LY" sz="2800">
                          <a:effectLst/>
                        </a:rPr>
                        <a:t>بعض العلماء مثقفون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30480" indent="20320" algn="ctr" rtl="1">
                        <a:lnSpc>
                          <a:spcPct val="107000"/>
                        </a:lnSpc>
                        <a:spcBef>
                          <a:spcPts val="0"/>
                        </a:spcBef>
                        <a:spcAft>
                          <a:spcPts val="0"/>
                        </a:spcAft>
                        <a:tabLst>
                          <a:tab pos="1400810" algn="l"/>
                        </a:tabLst>
                      </a:pPr>
                      <a:r>
                        <a:rPr lang="ar-LY" sz="2800" dirty="0">
                          <a:effectLst/>
                        </a:rPr>
                        <a:t>لا عالم مثقف</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7145" algn="ctr" rtl="1">
                        <a:lnSpc>
                          <a:spcPct val="107000"/>
                        </a:lnSpc>
                        <a:spcBef>
                          <a:spcPts val="0"/>
                        </a:spcBef>
                        <a:spcAft>
                          <a:spcPts val="0"/>
                        </a:spcAft>
                      </a:pPr>
                      <a:r>
                        <a:rPr lang="ar-LY" sz="2800">
                          <a:effectLst/>
                        </a:rPr>
                        <a:t>بعض العلماء ليسوا مثقفين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7305" indent="62230" algn="ctr" rtl="1">
                        <a:lnSpc>
                          <a:spcPct val="107000"/>
                        </a:lnSpc>
                        <a:spcBef>
                          <a:spcPts val="0"/>
                        </a:spcBef>
                        <a:spcAft>
                          <a:spcPts val="0"/>
                        </a:spcAft>
                        <a:tabLst>
                          <a:tab pos="1412240" algn="l"/>
                        </a:tabLst>
                      </a:pPr>
                      <a:r>
                        <a:rPr lang="ar-LY" sz="2800">
                          <a:effectLst/>
                        </a:rPr>
                        <a:t>بعض العلماء ليسوا مثقفين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30480" indent="20320" algn="ctr" rtl="1">
                        <a:lnSpc>
                          <a:spcPct val="107000"/>
                        </a:lnSpc>
                        <a:spcBef>
                          <a:spcPts val="0"/>
                        </a:spcBef>
                        <a:spcAft>
                          <a:spcPts val="0"/>
                        </a:spcAft>
                        <a:tabLst>
                          <a:tab pos="1400810" algn="l"/>
                        </a:tabLst>
                      </a:pPr>
                      <a:r>
                        <a:rPr lang="ar-LY" sz="2800">
                          <a:effectLst/>
                        </a:rPr>
                        <a:t>كل العلماء مثقفون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7145" algn="ctr" rtl="1">
                        <a:lnSpc>
                          <a:spcPct val="107000"/>
                        </a:lnSpc>
                        <a:spcBef>
                          <a:spcPts val="0"/>
                        </a:spcBef>
                        <a:spcAft>
                          <a:spcPts val="0"/>
                        </a:spcAft>
                      </a:pPr>
                      <a:r>
                        <a:rPr lang="ar-LY" sz="2800">
                          <a:effectLst/>
                        </a:rPr>
                        <a:t>بعض العلماء مثقفون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7305" indent="62230" algn="ctr" rtl="1">
                        <a:lnSpc>
                          <a:spcPct val="107000"/>
                        </a:lnSpc>
                        <a:spcBef>
                          <a:spcPts val="0"/>
                        </a:spcBef>
                        <a:spcAft>
                          <a:spcPts val="0"/>
                        </a:spcAft>
                        <a:tabLst>
                          <a:tab pos="1412240" algn="l"/>
                        </a:tabLst>
                      </a:pPr>
                      <a:r>
                        <a:rPr lang="ar-LY" sz="2800">
                          <a:effectLst/>
                        </a:rPr>
                        <a:t>ليس كل العلماء مثقفين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30480" indent="20320" algn="ctr" rtl="1">
                        <a:lnSpc>
                          <a:spcPct val="107000"/>
                        </a:lnSpc>
                        <a:spcBef>
                          <a:spcPts val="0"/>
                        </a:spcBef>
                        <a:spcAft>
                          <a:spcPts val="0"/>
                        </a:spcAft>
                        <a:tabLst>
                          <a:tab pos="1400810" algn="l"/>
                        </a:tabLst>
                      </a:pPr>
                      <a:r>
                        <a:rPr lang="ar-LY" sz="2800">
                          <a:effectLst/>
                        </a:rPr>
                        <a:t>بعض العلماء ليسوا مثقفين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7145" algn="ctr" rtl="1">
                        <a:lnSpc>
                          <a:spcPct val="107000"/>
                        </a:lnSpc>
                        <a:spcBef>
                          <a:spcPts val="0"/>
                        </a:spcBef>
                        <a:spcAft>
                          <a:spcPts val="0"/>
                        </a:spcAft>
                      </a:pPr>
                      <a:r>
                        <a:rPr lang="ar-LY" sz="2800" dirty="0">
                          <a:effectLst/>
                        </a:rPr>
                        <a:t>لا عالم مثقف</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398858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 y="2352359"/>
            <a:ext cx="11452860" cy="2810385"/>
          </a:xfrm>
          <a:prstGeom prst="rect">
            <a:avLst/>
          </a:prstGeom>
        </p:spPr>
        <p:txBody>
          <a:bodyPr wrap="square">
            <a:spAutoFit/>
          </a:bodyPr>
          <a:lstStyle/>
          <a:p>
            <a:pPr marR="228600" algn="justLow" rtl="1">
              <a:lnSpc>
                <a:spcPct val="107000"/>
              </a:lnSpc>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صيغ القضية الشرطية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تتألف القضية الشرطية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(conditional proposition)</a:t>
            </a:r>
            <a:r>
              <a:rPr lang="en-US" sz="2800" dirty="0" smtClean="0">
                <a:effectLst/>
                <a:latin typeface="Simplified Arabic" panose="02020603050405020304" pitchFamily="18" charset="-78"/>
                <a:ea typeface="Calibri" panose="020F0502020204030204" pitchFamily="34" charset="0"/>
              </a:rPr>
              <a:t> </a:t>
            </a:r>
            <a:r>
              <a:rPr lang="ar-LY" sz="2800" dirty="0" smtClean="0">
                <a:effectLst/>
                <a:latin typeface="Simplified Arabic" panose="02020603050405020304" pitchFamily="18" charset="-78"/>
                <a:ea typeface="Calibri" panose="020F0502020204030204" pitchFamily="34" charset="0"/>
              </a:rPr>
              <a:t>كما أسلفنا من مقدّم (ما يسمى في النحو بفعل الشرط) وتال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(consequent)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(ما يسمى جواب الشرط). في القضية إذا أكرمت الكريم ملكته، "أكرمت الكريم" هي المقدّم، "وملكت الكريم" هي التالي. والقضية الشرطية تكذب في حالة واحدة، حين يصدق مقدّمها ويكذب تاليها. القضية "إذا أكرمت الكريم ملكته" صادقة إذا أكرمت وملكت، وصادقة إذا لم تكرم وملكت، وصادقة إذا لم تكرم ولم تملك، وكاذبة إذا أكرمت ولم تملك</a:t>
            </a:r>
            <a:r>
              <a:rPr lang="ar-LY"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dirty="0"/>
          </a:p>
        </p:txBody>
      </p:sp>
    </p:spTree>
    <p:extLst>
      <p:ext uri="{BB962C8B-B14F-4D97-AF65-F5344CB8AC3E}">
        <p14:creationId xmlns:p14="http://schemas.microsoft.com/office/powerpoint/2010/main" val="1945244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0" y="1072588"/>
            <a:ext cx="10401300" cy="5944320"/>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ومن صيغ القضية الشرطية الأخرى نذكر الصيغ التالية: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 إذا ص  = إذا س فـ ص</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 ما لم ص = إذا لم ص فـ س</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 فقط إذا ص = إذا ليس ص فـ ليس س</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ليس س أو ص = إذا س فـ ص</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إذا ليس س فـ ليس ص = إذا ص فـ س</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 شرط كاف لـ ص = إذا س فـ ص</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15000"/>
              </a:lnSpc>
              <a:spcBef>
                <a:spcPts val="0"/>
              </a:spcBef>
              <a:spcAft>
                <a:spcPts val="10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 شرط ضروري لـ ص = إذا ليس س فـ ليس ص = إذا ص فـ س</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228600" marR="228600" algn="justLow" rtl="1">
              <a:lnSpc>
                <a:spcPct val="107000"/>
              </a:lnSpc>
              <a:spcBef>
                <a:spcPts val="0"/>
              </a:spcBef>
              <a:spcAft>
                <a:spcPts val="800"/>
              </a:spcAft>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[عذلت أهل العشق، ممنوع دخول الأجانب، كل السيوف قواطع، لا يرى بدون نظارات، أعني ما أقول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1529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0060" y="1302715"/>
            <a:ext cx="11064240" cy="5266185"/>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للغة سطوات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وأفاعيل</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قد لا نجد لها مثيلا في أي منتج بشري آخر. باللغة يدخل المرء في دينه، وباللغة قد يخرج منه. وباللغة يتزوج من يتزوج، فيحلّ عليه ما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ما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كان حراما، وقد يطلّق من تزوج، فيحرم عليه ما كان حلالا. وبكلمات تعلن الحروب وتزهق أرواح، وبكلمات يعمّ الأمن ويتحقق السلم. وباللغة نعبّر عن مشاعرنا الطيبة إزاء الآخرين، وباللغة نجرح مشاعرهم ونكدّر صفو أيامهم. وبكلمات نهدي من نهدي، ونضل من نضل، وننشر العدل الإحسان، ونحرض على العنف والدمار. وباللغة نكتب التاريخ، وباللغة نزوّر التاريخ.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ولولا اللغة ما كان هناك قانون، ولولا القانون لعمّت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الفوضي</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ولظل الإنسان لا يرى في أخيه الإنسان سوى عدوّ يتربص به. ولولا اللغة ما كان هناك علم، ولولا العلم ما كانت هناك تقنية، ولوما ما وصلت البشري إلى ما وصلت إليه من تقدم ورخاء. ولولا اللغة ما كانت هناك قصائد، ولما كان هناك روايات، ولا أغاني، ولا مسرح، ولا سينما، ولخسر الإنسان ملامح فارقة في إنسانيته.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738136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0080" y="1849722"/>
            <a:ext cx="10858500" cy="3883114"/>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والحساسة المفهومية مهارة تحليلية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تتعلق بعالم الأفكار، وهي أيضا مهارة معرفية، من حيث إنه من المرجح أن يكون أكثرنا علما أقدرنا على تحليل المفاهيم وعقد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تمييزات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وإقامة علاقات بينها. ولهذا فإن الاطلاع الواسع والمتنوع مفيد في صقل الحساسة المفهومية.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أما الحساسة اللغوية فمهارة تعبيرية تتعلق بفهم الجمل، وبالقدرة على استشعار الفروق الطفيفة بين جمل تبدو متكافئة المعنى. وكلتا الحساستين، المفهومية واللغوية، رافد للحساسة المنطقية، ما يجعل الأقدر على تحليل المفاهيم والتمييز بين دلالات الجمل، أقل عرضة للوقوع ضحية حجج فاسدة، خصوصا إذا كان فسادها يرجع إلى الخلط بين المفاهيم أو بين العبارات.</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085374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5780" y="1769315"/>
            <a:ext cx="10744200" cy="434413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والكتابة المستمرة من أفضل أدوات إرهاف الحساسة اللغوية، ومن أنجع سبل صقل المهارات المنطقية، فهي تحسّن اللغة، وتشحذ الملكات الإبداعية والقدرات النقدية، وتقلل من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الانحيازات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الحدسية، وتخفف من حدة التسرع في حسم الأمور.</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وحين تكون الأفكار والخطرات حبيسة الذهن، لا يتضح عوارها قدر ما يتضح حين تتلطخ بالمداد. ذلك أن قدرات الذهن البشري على تتبع النقلات الاستدلالية التي يقوم بها تظل محدودة، والأفكار تغدو أيسر على النقد حين تتجسد عيانا في ألفاظ ملطخة بالأحبار. وبيان هذا أن النقلات الاستدلالية غالبا ما تكون ملتبسة وغائمة في الذهن، وحين يُشرع في التعبير عنها كتابة، تتناسل وتتكاثر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وتتعالق</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فيما تمارس خشية صاحبها من الفشل في إقناع متلقيها المقصود سطوتها الجبارة، ما يضطره إلى توضيحها وتحصين منطقها.</a:t>
            </a:r>
            <a:endParaRPr lang="en-US" sz="2800" dirty="0"/>
          </a:p>
        </p:txBody>
      </p:sp>
    </p:spTree>
    <p:extLst>
      <p:ext uri="{BB962C8B-B14F-4D97-AF65-F5344CB8AC3E}">
        <p14:creationId xmlns:p14="http://schemas.microsoft.com/office/powerpoint/2010/main" val="3204490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620" y="1701540"/>
            <a:ext cx="11247120" cy="434413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وللتراكيب اللغوية دلالات إيحائية متكثرة، وقد يكون للفظة الواحدة معاني وظلال معان عديدة، وقد يعمد المرء إلى جعل كلامه قابلا لأكثر من تأويل، وقد يحدث السياق أثره في تحديد ما يقال.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هذه دعوة لتقصي الغوامض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درءا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لأن تستغل استغلالا سيئا في الحجاج؛ لكنها ليست دعوة إلى التقليل من شأن النصوص التي تحتمل أكثر من دلالة، فللبس دواع تسوغه، كما هو الحال في الأدب، ومشاريع النصوص الدستورية حمالة الأوجه قد تكون مفيدة في تجنب إثارة الخلافات. وكما يقول وايزمان: اللغة مرنة، ولهذا فإنها تمكّننا من التعبير عن أنفسنا مقابل ثمن باهظ، هو اللبس. ولو قيِّض للمنطقي أن يستحدث لغة بوضوح الزجاج وشفافيته لفعل؛ ولكن ما جدوى فأس من زجاج يتهشم في اللحظة التي يستخدم فيها.</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192604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 y="1233929"/>
            <a:ext cx="11559540" cy="4907754"/>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اللبس الدلالي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الألفاظ من المعاني على ثلاثة، فقد تتعدد الألفاظ بتعدد المعاني، وهذا حال المتباينة، كالفرس والذهب؛ وقد تتعدد الألفاظ والمعنى واحد، وهذا حال المترادفة، كالخمر والراح؛ وقد تتعدد المعاني واللفظ واحد، وهذا حال المشتركة، كالعين تطلق على العين الباصرة، والجاسوس، وينبوع الماء، وقرص الشمس. والمتضادة أحد أنواع المشتركة، وهي لفظة تحمل معنيين ضديدين، لا يجتمعان في شيء، لكنهما قد يرتفعان عنه، ومثلها "الجون"، الذي يعني الأبيض والأسود، و"القرء" الذي يعني الحيض والطهر، و"الجلل" التي تعني الكبير العظيم والصغير الحقير. </a:t>
            </a: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وفي اللبس الدلالي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(semantic ambiguity)</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أو اللبس المعجمي، تُستخدم لفظة مشتركة تحمل أكثر من معنى،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ومثلها قولنا "عمرو طبيب بصير"، وقول أبي بكر الصديق حين سئل عن رفيقه أثناء الهجرة "إنه رجل يهديني السبيل". </a:t>
            </a:r>
            <a:endParaRPr lang="en-US" sz="2800" dirty="0"/>
          </a:p>
        </p:txBody>
      </p:sp>
    </p:spTree>
    <p:extLst>
      <p:ext uri="{BB962C8B-B14F-4D97-AF65-F5344CB8AC3E}">
        <p14:creationId xmlns:p14="http://schemas.microsoft.com/office/powerpoint/2010/main" val="1819798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2049199"/>
            <a:ext cx="11041380" cy="331949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واللبس الدلالي، مصدر أخطاء وأغلاط منطقية. إذا لم تعرف المعنى الذي يقصده الكاتب، لن تتمكن من فهم حجته، وإذا لم تتمكن من فهم حجته، لن تستطيع تقويمها.  وأبسط وسيلة لإثبات أن هناك فرقا بين جملتين هي أن نتخيّل وضعا تصدق فيها إحداهما وتكذب الأخرى. ومثل ذلك أننا نستطيع إثبات أن الجملة "بعض رجال الأعمال محتالون" تختلف دلالة عن الجملة "بعض رجال الأعمال ليسوا محتالين" بتخيل أن كل رجال الأعمال محتالون؛ ففي هذه الحالة، سوف تصدق الجملة الأولى وتكذب الثانية [عكا، سم الخياط، والنجم، من أنفسكم، من شر ما خلق، الحرب لا تحدد المصيب بل المصاب].</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606783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920" y="2203643"/>
            <a:ext cx="10652760" cy="3883114"/>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اللبس التركيبي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هنا لا ينتج تعدد معاني الجملة عن وجود كلمة مشتركة تحتمل أكثر من معنى، بل ينتج عن أسلوب صياغة كلماتها [لا شيء أفضل من السعادة الأبدية. لعب الورق أفضل من لا شيء. لعب الورق أفضل من السعادة الأبدية؛ رأيت البابا، خبيرة الأزهار، سوف نناقش الليلة العنف في التلفزيون، كل عصير حلو مسكر، وجعلنا من الماء، ومن لم يحكم، يجب ألا نتحدث بسوء عن أصدقائنا؛ ثلاثة من أولاد عمي الخمسة ندموا على انقطاعهم عن الدراسة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تنبير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mothers bore us, </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v.prof</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 can be boring, fine for parking her</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War doesn’t determine who is right.</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916354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 y="867559"/>
            <a:ext cx="11559540" cy="4344138"/>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الاقتضاء </a:t>
            </a:r>
            <a:r>
              <a:rPr lang="ar-LY" sz="2800" b="1" dirty="0" err="1" smtClean="0">
                <a:effectLst/>
                <a:latin typeface="Calibri" panose="020F0502020204030204" pitchFamily="34" charset="0"/>
                <a:ea typeface="Calibri" panose="020F0502020204030204" pitchFamily="34" charset="0"/>
                <a:cs typeface="Simplified Arabic" panose="02020603050405020304" pitchFamily="18" charset="-78"/>
              </a:rPr>
              <a:t>التخاطبي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س تستلزم ص منطقيا إذا استحال صدق س وكذب ص؛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وس</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تقتضي ص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تخطابيا</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إذا ما كان لأحد، في الظروف العادية، أن يقول س ما لم يكن يقصد ص. الجملة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"في الغنم السائمة زكاة" يقتضي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تخطابيا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لكنه لا يستلزم منطقيا، أنه لا زكاة في الغنم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المعلوفة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وهذا ما يسمى عند أهل اللغة بالعمل بمفهوم المخالفة، والمقصود أن يُحكم للمسكوت عنه بخلاف حكم المنصوص عليه. ولهذا تعدّ الآية الكريمة "وإن كن أولات حمل فأنفقوا عليهن حتى يضعن حملهن" دليلا على أنه لا يجب الإنفاق على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المبتوتات</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غير الحوامل، ويُفهم من الحديث الشريف "لا وصية لوارث" أن الوصية إنما تكون لغير الوارث [لا أزورك حتى تزورني، لا تلتحق بالجامعة حتى تحصل على امتياز، بعض تصريحات الرئيس صادقة، ولا تقل لهما أف، لم يشرب الخمر اليوم، الإعلانات].</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7217856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1874</Words>
  <Application>Microsoft Office PowerPoint</Application>
  <PresentationFormat>Widescreen</PresentationFormat>
  <Paragraphs>75</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Simplified Arabic</vt:lpstr>
      <vt:lpstr>Symbol</vt:lpstr>
      <vt:lpstr>Times New Roman</vt:lpstr>
      <vt:lpstr>Office Theme</vt:lpstr>
      <vt:lpstr>حساسات لغوية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حساسات لغوية</dc:title>
  <dc:creator>Microsoft account</dc:creator>
  <cp:lastModifiedBy>Microsoft account</cp:lastModifiedBy>
  <cp:revision>4</cp:revision>
  <dcterms:created xsi:type="dcterms:W3CDTF">2020-09-07T09:19:07Z</dcterms:created>
  <dcterms:modified xsi:type="dcterms:W3CDTF">2020-09-17T11:17:35Z</dcterms:modified>
</cp:coreProperties>
</file>