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8"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298">
          <p15:clr>
            <a:srgbClr val="A4A3A4"/>
          </p15:clr>
        </p15:guide>
        <p15:guide id="8" orient="horz" pos="20735">
          <p15:clr>
            <a:srgbClr val="A4A3A4"/>
          </p15:clr>
        </p15:guide>
        <p15:guide id="9" pos="320">
          <p15:clr>
            <a:srgbClr val="A4A3A4"/>
          </p15:clr>
        </p15:guide>
        <p15:guide id="10" pos="276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701" autoAdjust="0"/>
  </p:normalViewPr>
  <p:slideViewPr>
    <p:cSldViewPr snapToGrid="0" snapToObjects="1" showGuides="1">
      <p:cViewPr>
        <p:scale>
          <a:sx n="30" d="100"/>
          <a:sy n="30" d="100"/>
        </p:scale>
        <p:origin x="-1392" y="-3204"/>
      </p:cViewPr>
      <p:guideLst>
        <p:guide orient="horz" pos="3318"/>
        <p:guide orient="horz" pos="288"/>
        <p:guide orient="horz" pos="20160"/>
        <p:guide orient="horz"/>
        <p:guide pos="581"/>
        <p:guide pos="27069"/>
        <p:guide orient="horz" pos="3298"/>
        <p:guide orient="horz" pos="20735"/>
        <p:guide pos="320"/>
        <p:guide pos="276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4/10/2019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4/10/2019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91425"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509578"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509576"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385343"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377404"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3358541"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3358541"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3358541"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3358541"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3358541"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3358541"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491425"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2.vml"/><Relationship Id="rId7" Type="http://schemas.openxmlformats.org/officeDocument/2006/relationships/oleObject" Target="../embeddings/oleObject6.bin"/><Relationship Id="rId12" Type="http://schemas.openxmlformats.org/officeDocument/2006/relationships/image" Target="../media/image6.png"/><Relationship Id="rId17" Type="http://schemas.openxmlformats.org/officeDocument/2006/relationships/oleObject" Target="../embeddings/oleObject8.bin"/><Relationship Id="rId2" Type="http://schemas.openxmlformats.org/officeDocument/2006/relationships/theme" Target="../theme/theme2.xml"/><Relationship Id="rId16" Type="http://schemas.openxmlformats.org/officeDocument/2006/relationships/image" Target="../media/image1.wmf"/><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7.bin"/><Relationship Id="rId10" Type="http://schemas.openxmlformats.org/officeDocument/2006/relationships/image" Target="../media/image10.jpeg"/><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3.vml"/><Relationship Id="rId7" Type="http://schemas.openxmlformats.org/officeDocument/2006/relationships/oleObject" Target="../embeddings/oleObject10.bin"/><Relationship Id="rId12" Type="http://schemas.openxmlformats.org/officeDocument/2006/relationships/image" Target="../media/image6.png"/><Relationship Id="rId17" Type="http://schemas.openxmlformats.org/officeDocument/2006/relationships/oleObject" Target="../embeddings/oleObject12.bin"/><Relationship Id="rId2" Type="http://schemas.openxmlformats.org/officeDocument/2006/relationships/theme" Target="../theme/theme3.xml"/><Relationship Id="rId16" Type="http://schemas.openxmlformats.org/officeDocument/2006/relationships/image" Target="../media/image1.wmf"/><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11.bin"/><Relationship Id="rId10" Type="http://schemas.openxmlformats.org/officeDocument/2006/relationships/image" Target="../media/image10.jpeg"/><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 name="Rounded Rectangle 1"/>
          <p:cNvSpPr/>
          <p:nvPr userDrawn="1"/>
        </p:nvSpPr>
        <p:spPr>
          <a:xfrm>
            <a:off x="477824" y="5475145"/>
            <a:ext cx="10058400" cy="26736675"/>
          </a:xfrm>
          <a:prstGeom prst="roundRect">
            <a:avLst>
              <a:gd name="adj" fmla="val 4178"/>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439521" y="5475145"/>
            <a:ext cx="10058400" cy="26736675"/>
          </a:xfrm>
          <a:prstGeom prst="roundRect">
            <a:avLst>
              <a:gd name="adj" fmla="val 4494"/>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401218" y="5475145"/>
            <a:ext cx="10058400" cy="26736675"/>
          </a:xfrm>
          <a:prstGeom prst="roundRect">
            <a:avLst>
              <a:gd name="adj" fmla="val 481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3362914" y="5475145"/>
            <a:ext cx="10058400" cy="26736675"/>
          </a:xfrm>
          <a:prstGeom prst="roundRect">
            <a:avLst>
              <a:gd name="adj" fmla="val 3863"/>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76"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77"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78"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79"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329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3524"/>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329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30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30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userDrawn="1"/>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30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30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40"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userDrawn="1"/>
        </p:nvGrpSpPr>
        <p:grpSpPr>
          <a:xfrm>
            <a:off x="44157839" y="-55065"/>
            <a:ext cx="11062139" cy="32973465"/>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32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32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3" name="Group 52"/>
          <p:cNvGrpSpPr/>
          <p:nvPr userDrawn="1"/>
        </p:nvGrpSpPr>
        <p:grpSpPr>
          <a:xfrm>
            <a:off x="-11225189" y="-1"/>
            <a:ext cx="11018865" cy="329184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120439"/>
              <a:chOff x="-4470427" y="11016658"/>
              <a:chExt cx="3470785" cy="974220"/>
            </a:xfrm>
          </p:grpSpPr>
          <p:grpSp>
            <p:nvGrpSpPr>
              <p:cNvPr id="64" name="Group 63"/>
              <p:cNvGrpSpPr/>
              <p:nvPr userDrawn="1"/>
            </p:nvGrpSpPr>
            <p:grpSpPr>
              <a:xfrm>
                <a:off x="-2783495" y="11060886"/>
                <a:ext cx="624431" cy="893535"/>
                <a:chOff x="-3958697" y="11117435"/>
                <a:chExt cx="779338" cy="1280430"/>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5" name="Group 64"/>
              <p:cNvGrpSpPr/>
              <p:nvPr userDrawn="1"/>
            </p:nvGrpSpPr>
            <p:grpSpPr>
              <a:xfrm>
                <a:off x="-2033159" y="11060889"/>
                <a:ext cx="1033517" cy="893529"/>
                <a:chOff x="-2921738" y="11200127"/>
                <a:chExt cx="1420279" cy="1227904"/>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9" name="Group 58"/>
            <p:cNvGrpSpPr/>
            <p:nvPr userDrawn="1"/>
          </p:nvGrpSpPr>
          <p:grpSpPr>
            <a:xfrm>
              <a:off x="-10398793" y="27751410"/>
              <a:ext cx="9323012" cy="2453251"/>
              <a:chOff x="-4754996" y="12734136"/>
              <a:chExt cx="4296559"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32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32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3" name="TextBox 62"/>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38"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91425" y="6378481"/>
            <a:ext cx="9991272" cy="3539408"/>
          </a:xfrm>
        </p:spPr>
        <p:txBody>
          <a:bodyPr/>
          <a:lstStyle/>
          <a:p>
            <a:r>
              <a:rPr lang="en-US" sz="4000" dirty="0" smtClean="0">
                <a:solidFill>
                  <a:schemeClr val="tx1"/>
                </a:solidFill>
              </a:rPr>
              <a:t>Osteopenia</a:t>
            </a:r>
            <a:r>
              <a:rPr lang="en-US" sz="4000" dirty="0" smtClean="0">
                <a:solidFill>
                  <a:schemeClr val="tx1"/>
                </a:solidFill>
                <a:ea typeface="Tahoma" panose="020B0604030504040204" pitchFamily="34" charset="0"/>
              </a:rPr>
              <a:t> </a:t>
            </a:r>
            <a:r>
              <a:rPr lang="en-US" sz="4000" dirty="0">
                <a:solidFill>
                  <a:schemeClr val="tx1"/>
                </a:solidFill>
                <a:ea typeface="Tahoma" panose="020B0604030504040204" pitchFamily="34" charset="0"/>
              </a:rPr>
              <a:t>is </a:t>
            </a:r>
            <a:r>
              <a:rPr lang="en-US" sz="4000" dirty="0" smtClean="0">
                <a:solidFill>
                  <a:schemeClr val="tx1"/>
                </a:solidFill>
                <a:ea typeface="Tahoma" panose="020B0604030504040204" pitchFamily="34" charset="0"/>
              </a:rPr>
              <a:t>a </a:t>
            </a:r>
            <a:r>
              <a:rPr lang="en-US" sz="4000" dirty="0">
                <a:solidFill>
                  <a:schemeClr val="tx1"/>
                </a:solidFill>
                <a:ea typeface="Tahoma" panose="020B0604030504040204" pitchFamily="34" charset="0"/>
              </a:rPr>
              <a:t>silent bone disease that causes bones to become </a:t>
            </a:r>
            <a:r>
              <a:rPr lang="en-US" sz="4000" dirty="0" smtClean="0">
                <a:solidFill>
                  <a:schemeClr val="tx1"/>
                </a:solidFill>
                <a:ea typeface="Tahoma" panose="020B0604030504040204" pitchFamily="34" charset="0"/>
              </a:rPr>
              <a:t>porous, brittle </a:t>
            </a:r>
            <a:r>
              <a:rPr lang="en-US" sz="4000" dirty="0">
                <a:solidFill>
                  <a:schemeClr val="tx1"/>
                </a:solidFill>
                <a:ea typeface="Tahoma" panose="020B0604030504040204" pitchFamily="34" charset="0"/>
              </a:rPr>
              <a:t>or fragile, which increases the risk of </a:t>
            </a:r>
            <a:r>
              <a:rPr lang="en-US" sz="4000" dirty="0" smtClean="0">
                <a:solidFill>
                  <a:schemeClr val="tx1"/>
                </a:solidFill>
                <a:ea typeface="Tahoma" panose="020B0604030504040204" pitchFamily="34" charset="0"/>
              </a:rPr>
              <a:t>fracture. Both </a:t>
            </a:r>
            <a:r>
              <a:rPr lang="en-US" sz="4000" dirty="0">
                <a:solidFill>
                  <a:schemeClr val="tx1"/>
                </a:solidFill>
                <a:ea typeface="Tahoma" panose="020B0604030504040204" pitchFamily="34" charset="0"/>
              </a:rPr>
              <a:t>men and women can get </a:t>
            </a:r>
            <a:r>
              <a:rPr lang="en-US" sz="4000" dirty="0" smtClean="0">
                <a:solidFill>
                  <a:schemeClr val="tx1"/>
                </a:solidFill>
              </a:rPr>
              <a:t>o</a:t>
            </a:r>
            <a:r>
              <a:rPr lang="en-US" sz="4000" dirty="0" smtClean="0">
                <a:solidFill>
                  <a:schemeClr val="tx1"/>
                </a:solidFill>
              </a:rPr>
              <a:t>steopenia</a:t>
            </a:r>
            <a:r>
              <a:rPr lang="en-US" sz="4000" dirty="0" smtClean="0">
                <a:solidFill>
                  <a:schemeClr val="tx1"/>
                </a:solidFill>
                <a:ea typeface="Tahoma" panose="020B0604030504040204" pitchFamily="34" charset="0"/>
              </a:rPr>
              <a:t>, </a:t>
            </a:r>
            <a:r>
              <a:rPr lang="en-US" sz="4000" dirty="0">
                <a:solidFill>
                  <a:schemeClr val="tx1"/>
                </a:solidFill>
                <a:ea typeface="Tahoma" panose="020B0604030504040204" pitchFamily="34" charset="0"/>
              </a:rPr>
              <a:t>particularly after </a:t>
            </a:r>
            <a:r>
              <a:rPr lang="en-US" sz="4000" dirty="0" smtClean="0">
                <a:solidFill>
                  <a:schemeClr val="tx1"/>
                </a:solidFill>
                <a:ea typeface="Tahoma" panose="020B0604030504040204" pitchFamily="34" charset="0"/>
              </a:rPr>
              <a:t>menopause women </a:t>
            </a:r>
            <a:r>
              <a:rPr lang="en-US" sz="4000" dirty="0">
                <a:solidFill>
                  <a:schemeClr val="tx1"/>
                </a:solidFill>
                <a:ea typeface="Tahoma" panose="020B0604030504040204" pitchFamily="34" charset="0"/>
              </a:rPr>
              <a:t>are at higher </a:t>
            </a:r>
            <a:r>
              <a:rPr lang="en-US" sz="4000" dirty="0">
                <a:solidFill>
                  <a:schemeClr val="tx1"/>
                </a:solidFill>
                <a:ea typeface="Tahoma" panose="020B0604030504040204" pitchFamily="34" charset="0"/>
              </a:rPr>
              <a:t>risk. [1] </a:t>
            </a:r>
            <a:endParaRPr lang="en-US" sz="4000" dirty="0">
              <a:solidFill>
                <a:schemeClr val="tx1"/>
              </a:solidFill>
              <a:ea typeface="Tahoma" panose="020B0604030504040204" pitchFamily="34" charset="0"/>
            </a:endParaRPr>
          </a:p>
        </p:txBody>
      </p:sp>
      <p:sp>
        <p:nvSpPr>
          <p:cNvPr id="3" name="Text Placeholder 2"/>
          <p:cNvSpPr>
            <a:spLocks noGrp="1"/>
          </p:cNvSpPr>
          <p:nvPr>
            <p:ph type="body" sz="quarter" idx="11"/>
          </p:nvPr>
        </p:nvSpPr>
        <p:spPr>
          <a:xfrm>
            <a:off x="509578" y="5648992"/>
            <a:ext cx="10048875" cy="861766"/>
          </a:xfrm>
        </p:spPr>
        <p:txBody>
          <a:bodyPr/>
          <a:lstStyle/>
          <a:p>
            <a:r>
              <a:rPr lang="en-US" sz="4400" dirty="0">
                <a:solidFill>
                  <a:schemeClr val="tx1"/>
                </a:solidFill>
                <a:latin typeface="Times New Roman" panose="02020603050405020304" pitchFamily="18" charset="0"/>
                <a:cs typeface="Times New Roman" panose="02020603050405020304" pitchFamily="18" charset="0"/>
              </a:rPr>
              <a:t>INTRODUCTION</a:t>
            </a:r>
            <a:endParaRPr lang="en-US" dirty="0"/>
          </a:p>
        </p:txBody>
      </p:sp>
      <p:sp>
        <p:nvSpPr>
          <p:cNvPr id="4" name="Text Placeholder 3"/>
          <p:cNvSpPr>
            <a:spLocks noGrp="1"/>
          </p:cNvSpPr>
          <p:nvPr>
            <p:ph type="body" sz="quarter" idx="20"/>
          </p:nvPr>
        </p:nvSpPr>
        <p:spPr>
          <a:xfrm>
            <a:off x="432235" y="20152835"/>
            <a:ext cx="10050462" cy="861766"/>
          </a:xfrm>
        </p:spPr>
        <p:txBody>
          <a:bodyPr/>
          <a:lstStyle/>
          <a:p>
            <a:pPr lvl="0"/>
            <a:r>
              <a:rPr lang="en-US" sz="4400" u="none" dirty="0">
                <a:solidFill>
                  <a:schemeClr val="tx1"/>
                </a:solidFill>
                <a:latin typeface="Times New Roman" pitchFamily="18" charset="0"/>
                <a:cs typeface="Times New Roman" pitchFamily="18" charset="0"/>
              </a:rPr>
              <a:t>Treatment of </a:t>
            </a:r>
            <a:r>
              <a:rPr lang="en-US" sz="4400" u="none" dirty="0" smtClean="0">
                <a:solidFill>
                  <a:schemeClr val="tx1"/>
                </a:solidFill>
                <a:latin typeface="Times New Roman" pitchFamily="18" charset="0"/>
                <a:cs typeface="Times New Roman" pitchFamily="18" charset="0"/>
              </a:rPr>
              <a:t>osteopenia</a:t>
            </a:r>
            <a:endParaRPr lang="en-US" sz="4800" dirty="0">
              <a:solidFill>
                <a:schemeClr val="tx1"/>
              </a:solidFill>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21"/>
          </p:nvPr>
        </p:nvSpPr>
        <p:spPr>
          <a:xfrm>
            <a:off x="33400749" y="5855260"/>
            <a:ext cx="10048874" cy="4585849"/>
          </a:xfrm>
        </p:spPr>
        <p:txBody>
          <a:bodyPr/>
          <a:lstStyle/>
          <a:p>
            <a:r>
              <a:rPr lang="en-US" sz="4000" b="1" dirty="0" smtClean="0">
                <a:solidFill>
                  <a:schemeClr val="tx1"/>
                </a:solidFill>
              </a:rPr>
              <a:t>Denosumab</a:t>
            </a:r>
            <a:endParaRPr lang="en-US" sz="4000" b="1" dirty="0">
              <a:solidFill>
                <a:schemeClr val="tx1"/>
              </a:solidFill>
            </a:endParaRPr>
          </a:p>
          <a:p>
            <a:r>
              <a:rPr lang="en-US" sz="4000" dirty="0" smtClean="0">
                <a:solidFill>
                  <a:schemeClr val="tx1"/>
                </a:solidFill>
              </a:rPr>
              <a:t>It is </a:t>
            </a:r>
            <a:r>
              <a:rPr lang="en-US" sz="4000" dirty="0">
                <a:solidFill>
                  <a:schemeClr val="tx1"/>
                </a:solidFill>
              </a:rPr>
              <a:t>used to treat </a:t>
            </a:r>
            <a:r>
              <a:rPr lang="en-US" sz="4000" dirty="0">
                <a:solidFill>
                  <a:prstClr val="black"/>
                </a:solidFill>
              </a:rPr>
              <a:t>osteopenia</a:t>
            </a:r>
            <a:r>
              <a:rPr lang="en-US" sz="4000" dirty="0">
                <a:solidFill>
                  <a:prstClr val="black"/>
                </a:solidFill>
                <a:ea typeface="Tahoma" panose="020B0604030504040204" pitchFamily="34" charset="0"/>
              </a:rPr>
              <a:t> </a:t>
            </a:r>
            <a:r>
              <a:rPr lang="en-US" sz="4000" dirty="0" smtClean="0">
                <a:solidFill>
                  <a:schemeClr val="tx1"/>
                </a:solidFill>
              </a:rPr>
              <a:t>in </a:t>
            </a:r>
            <a:r>
              <a:rPr lang="en-US" sz="4000" dirty="0">
                <a:solidFill>
                  <a:schemeClr val="tx1"/>
                </a:solidFill>
              </a:rPr>
              <a:t>postmenopausal women who have an increased risk of </a:t>
            </a:r>
            <a:r>
              <a:rPr lang="en-US" sz="4000" dirty="0" smtClean="0">
                <a:solidFill>
                  <a:schemeClr val="tx1"/>
                </a:solidFill>
              </a:rPr>
              <a:t>fracture. </a:t>
            </a:r>
            <a:r>
              <a:rPr lang="en-US" sz="4000" dirty="0">
                <a:solidFill>
                  <a:schemeClr val="tx1"/>
                </a:solidFill>
              </a:rPr>
              <a:t>This drug works by slowing the bone-breakdown </a:t>
            </a:r>
            <a:r>
              <a:rPr lang="en-US" sz="4000" dirty="0">
                <a:solidFill>
                  <a:schemeClr val="tx1"/>
                </a:solidFill>
              </a:rPr>
              <a:t>process</a:t>
            </a:r>
            <a:r>
              <a:rPr lang="en-US" sz="4000" dirty="0" smtClean="0">
                <a:solidFill>
                  <a:schemeClr val="tx1"/>
                </a:solidFill>
              </a:rPr>
              <a:t>.[</a:t>
            </a:r>
            <a:r>
              <a:rPr lang="en-US" sz="4000" dirty="0">
                <a:solidFill>
                  <a:schemeClr val="tx1"/>
                </a:solidFill>
              </a:rPr>
              <a:t>2] </a:t>
            </a:r>
            <a:endParaRPr lang="en-US" sz="4000" dirty="0" smtClean="0">
              <a:solidFill>
                <a:schemeClr val="tx1"/>
              </a:solidFill>
            </a:endParaRPr>
          </a:p>
          <a:p>
            <a:endParaRPr lang="en-US" dirty="0">
              <a:solidFill>
                <a:srgbClr val="111111"/>
              </a:solidFill>
              <a:latin typeface="Helvetica" panose="020B0604020202020204" pitchFamily="34" charset="0"/>
            </a:endParaRPr>
          </a:p>
          <a:p>
            <a:endParaRPr lang="en-US" dirty="0"/>
          </a:p>
        </p:txBody>
      </p:sp>
      <p:sp>
        <p:nvSpPr>
          <p:cNvPr id="6" name="Text Placeholder 5"/>
          <p:cNvSpPr>
            <a:spLocks noGrp="1"/>
          </p:cNvSpPr>
          <p:nvPr>
            <p:ph type="body" sz="quarter" idx="22"/>
          </p:nvPr>
        </p:nvSpPr>
        <p:spPr>
          <a:xfrm>
            <a:off x="625181" y="27080952"/>
            <a:ext cx="10074442" cy="5570748"/>
          </a:xfrm>
        </p:spPr>
        <p:txBody>
          <a:bodyPr/>
          <a:lstStyle/>
          <a:p>
            <a:pPr algn="l"/>
            <a:r>
              <a:rPr lang="en-US" sz="4000" b="0" u="none" dirty="0">
                <a:solidFill>
                  <a:schemeClr val="tx1"/>
                </a:solidFill>
                <a:latin typeface="Times New Roman" panose="02020603050405020304" pitchFamily="18" charset="0"/>
                <a:cs typeface="Times New Roman" panose="02020603050405020304" pitchFamily="18" charset="0"/>
              </a:rPr>
              <a:t>Treatment of </a:t>
            </a:r>
            <a:r>
              <a:rPr lang="en-US" sz="4000" b="0" u="none" dirty="0">
                <a:solidFill>
                  <a:prstClr val="black"/>
                </a:solidFill>
                <a:latin typeface="Times New Roman" pitchFamily="18" charset="0"/>
                <a:cs typeface="Times New Roman" pitchFamily="18" charset="0"/>
              </a:rPr>
              <a:t>osteopenia</a:t>
            </a:r>
            <a:r>
              <a:rPr lang="en-US" sz="4000" b="0" u="none" dirty="0">
                <a:solidFill>
                  <a:prstClr val="black"/>
                </a:solidFill>
                <a:latin typeface="Times New Roman" pitchFamily="18" charset="0"/>
                <a:ea typeface="Tahoma" panose="020B0604030504040204" pitchFamily="34" charset="0"/>
                <a:cs typeface="Times New Roman" pitchFamily="18" charset="0"/>
              </a:rPr>
              <a:t> </a:t>
            </a:r>
            <a:r>
              <a:rPr lang="en-US" sz="4000" b="0" u="none" dirty="0" smtClean="0">
                <a:solidFill>
                  <a:schemeClr val="tx1"/>
                </a:solidFill>
                <a:latin typeface="Times New Roman" panose="02020603050405020304" pitchFamily="18" charset="0"/>
                <a:cs typeface="Times New Roman" panose="02020603050405020304" pitchFamily="18" charset="0"/>
              </a:rPr>
              <a:t>done by two types of agents</a:t>
            </a:r>
          </a:p>
          <a:p>
            <a:pPr algn="l"/>
            <a:r>
              <a:rPr lang="en-US" sz="4000" b="0" u="none" dirty="0">
                <a:solidFill>
                  <a:schemeClr val="tx1"/>
                </a:solidFill>
                <a:latin typeface="Times New Roman" panose="02020603050405020304" pitchFamily="18" charset="0"/>
                <a:cs typeface="Times New Roman" panose="02020603050405020304" pitchFamily="18" charset="0"/>
              </a:rPr>
              <a:t></a:t>
            </a:r>
            <a:r>
              <a:rPr lang="en-US" sz="4400" u="none" dirty="0">
                <a:solidFill>
                  <a:schemeClr val="tx1"/>
                </a:solidFill>
                <a:latin typeface="Times New Roman" panose="02020603050405020304" pitchFamily="18" charset="0"/>
                <a:cs typeface="Times New Roman" panose="02020603050405020304" pitchFamily="18" charset="0"/>
              </a:rPr>
              <a:t>Antiresorptive drugs </a:t>
            </a:r>
            <a:r>
              <a:rPr lang="en-US" sz="4000" b="0" u="none" dirty="0">
                <a:solidFill>
                  <a:schemeClr val="tx1"/>
                </a:solidFill>
                <a:latin typeface="Times New Roman" panose="02020603050405020304" pitchFamily="18" charset="0"/>
                <a:cs typeface="Times New Roman" panose="02020603050405020304" pitchFamily="18" charset="0"/>
              </a:rPr>
              <a:t>that decrease bone loss, e.g. bisphosphonates, calcitonin, selective </a:t>
            </a:r>
            <a:r>
              <a:rPr lang="en-US" sz="4000" b="0" u="none" dirty="0" smtClean="0">
                <a:solidFill>
                  <a:schemeClr val="tx1"/>
                </a:solidFill>
                <a:latin typeface="Times New Roman" panose="02020603050405020304" pitchFamily="18" charset="0"/>
                <a:cs typeface="Times New Roman" panose="02020603050405020304" pitchFamily="18" charset="0"/>
              </a:rPr>
              <a:t>eoestrogen </a:t>
            </a:r>
            <a:r>
              <a:rPr lang="en-US" sz="4000" b="0" u="none" dirty="0">
                <a:solidFill>
                  <a:schemeClr val="tx1"/>
                </a:solidFill>
                <a:latin typeface="Times New Roman" panose="02020603050405020304" pitchFamily="18" charset="0"/>
                <a:cs typeface="Times New Roman" panose="02020603050405020304" pitchFamily="18" charset="0"/>
              </a:rPr>
              <a:t>receptor modulators (SERMs), </a:t>
            </a:r>
            <a:endParaRPr lang="en-US" sz="4000" b="0" u="none" dirty="0" smtClean="0">
              <a:solidFill>
                <a:schemeClr val="tx1"/>
              </a:solidFill>
              <a:latin typeface="Times New Roman" panose="02020603050405020304" pitchFamily="18" charset="0"/>
              <a:cs typeface="Times New Roman" panose="02020603050405020304" pitchFamily="18" charset="0"/>
            </a:endParaRPr>
          </a:p>
          <a:p>
            <a:pPr algn="l"/>
            <a:r>
              <a:rPr lang="en-US" sz="4000" b="0" u="none" dirty="0" smtClean="0">
                <a:solidFill>
                  <a:schemeClr val="tx1"/>
                </a:solidFill>
                <a:latin typeface="Times New Roman" panose="02020603050405020304" pitchFamily="18" charset="0"/>
                <a:cs typeface="Times New Roman" panose="02020603050405020304" pitchFamily="18" charset="0"/>
              </a:rPr>
              <a:t></a:t>
            </a:r>
            <a:r>
              <a:rPr lang="en-US" sz="4400" u="none" dirty="0">
                <a:solidFill>
                  <a:schemeClr val="tx1"/>
                </a:solidFill>
                <a:latin typeface="Times New Roman" panose="02020603050405020304" pitchFamily="18" charset="0"/>
                <a:cs typeface="Times New Roman" panose="02020603050405020304" pitchFamily="18" charset="0"/>
              </a:rPr>
              <a:t>Anabolic agents </a:t>
            </a:r>
            <a:r>
              <a:rPr lang="en-US" sz="4000" b="0" u="none" dirty="0">
                <a:solidFill>
                  <a:schemeClr val="tx1"/>
                </a:solidFill>
                <a:latin typeface="Times New Roman" panose="02020603050405020304" pitchFamily="18" charset="0"/>
                <a:cs typeface="Times New Roman" panose="02020603050405020304" pitchFamily="18" charset="0"/>
              </a:rPr>
              <a:t>that increase bone formation e.g. PTH, teriparatide. </a:t>
            </a:r>
            <a:r>
              <a:rPr lang="en-US" sz="4000" b="0" u="none" dirty="0">
                <a:solidFill>
                  <a:schemeClr val="tx1"/>
                </a:solidFill>
                <a:latin typeface="Times New Roman" panose="02020603050405020304" pitchFamily="18" charset="0"/>
                <a:cs typeface="Times New Roman" panose="02020603050405020304" pitchFamily="18" charset="0"/>
              </a:rPr>
              <a:t>[2] </a:t>
            </a:r>
            <a:endParaRPr lang="en-US" sz="4000" b="0" u="none" dirty="0" smtClean="0">
              <a:solidFill>
                <a:schemeClr val="tx1"/>
              </a:solidFill>
              <a:latin typeface="Times New Roman" panose="02020603050405020304" pitchFamily="18" charset="0"/>
              <a:cs typeface="Times New Roman" panose="02020603050405020304" pitchFamily="18" charset="0"/>
            </a:endParaRPr>
          </a:p>
          <a:p>
            <a:pPr algn="l"/>
            <a:endParaRPr lang="en-US" b="0" u="none" dirty="0"/>
          </a:p>
        </p:txBody>
      </p:sp>
      <p:sp>
        <p:nvSpPr>
          <p:cNvPr id="7" name="Text Placeholder 6"/>
          <p:cNvSpPr>
            <a:spLocks noGrp="1"/>
          </p:cNvSpPr>
          <p:nvPr>
            <p:ph type="body" sz="quarter" idx="23"/>
          </p:nvPr>
        </p:nvSpPr>
        <p:spPr>
          <a:xfrm>
            <a:off x="33400749" y="12561873"/>
            <a:ext cx="10048874" cy="4770515"/>
          </a:xfrm>
        </p:spPr>
        <p:txBody>
          <a:bodyPr/>
          <a:lstStyle/>
          <a:p>
            <a:r>
              <a:rPr lang="en-US" sz="4000" dirty="0" smtClean="0">
                <a:solidFill>
                  <a:schemeClr val="tx1"/>
                </a:solidFill>
              </a:rPr>
              <a:t>When </a:t>
            </a:r>
            <a:r>
              <a:rPr lang="en-US" sz="4000" dirty="0">
                <a:solidFill>
                  <a:schemeClr val="tx1"/>
                </a:solidFill>
              </a:rPr>
              <a:t>mild osteopenia is caused by significant vitamin D deficiency, and the vitamin </a:t>
            </a:r>
            <a:r>
              <a:rPr lang="en-US" sz="4000" dirty="0" smtClean="0">
                <a:solidFill>
                  <a:schemeClr val="tx1"/>
                </a:solidFill>
              </a:rPr>
              <a:t>D deficiency </a:t>
            </a:r>
            <a:r>
              <a:rPr lang="en-US" sz="4000" dirty="0">
                <a:solidFill>
                  <a:schemeClr val="tx1"/>
                </a:solidFill>
              </a:rPr>
              <a:t>is treated, </a:t>
            </a:r>
            <a:r>
              <a:rPr lang="en-US" sz="4000" dirty="0" smtClean="0">
                <a:solidFill>
                  <a:schemeClr val="tx1"/>
                </a:solidFill>
              </a:rPr>
              <a:t>then </a:t>
            </a:r>
            <a:r>
              <a:rPr lang="en-US" sz="4000" dirty="0">
                <a:solidFill>
                  <a:schemeClr val="tx1"/>
                </a:solidFill>
              </a:rPr>
              <a:t>the osteopenia may reverse. Another example is when osteopenia is caused by malabsorption from celiac sprue, and the celiac sprue is treated, </a:t>
            </a:r>
            <a:r>
              <a:rPr lang="en-US" sz="4000" dirty="0" smtClean="0">
                <a:solidFill>
                  <a:schemeClr val="tx1"/>
                </a:solidFill>
              </a:rPr>
              <a:t>then </a:t>
            </a:r>
            <a:r>
              <a:rPr lang="en-US" sz="4000" dirty="0">
                <a:solidFill>
                  <a:schemeClr val="tx1"/>
                </a:solidFill>
              </a:rPr>
              <a:t>osteopenia often improves</a:t>
            </a:r>
            <a:r>
              <a:rPr lang="en-US" sz="4000" dirty="0">
                <a:solidFill>
                  <a:schemeClr val="tx1"/>
                </a:solidFill>
              </a:rPr>
              <a:t>. [1] </a:t>
            </a:r>
            <a:endParaRPr lang="en-US" sz="4000" dirty="0">
              <a:solidFill>
                <a:schemeClr val="tx1"/>
              </a:solidFill>
            </a:endParaRPr>
          </a:p>
        </p:txBody>
      </p:sp>
      <p:sp>
        <p:nvSpPr>
          <p:cNvPr id="8" name="Text Placeholder 7"/>
          <p:cNvSpPr>
            <a:spLocks noGrp="1"/>
          </p:cNvSpPr>
          <p:nvPr>
            <p:ph type="body" sz="quarter" idx="24"/>
          </p:nvPr>
        </p:nvSpPr>
        <p:spPr>
          <a:xfrm>
            <a:off x="33391223" y="11711642"/>
            <a:ext cx="10058400" cy="861766"/>
          </a:xfrm>
        </p:spPr>
        <p:txBody>
          <a:bodyPr/>
          <a:lstStyle/>
          <a:p>
            <a:r>
              <a:rPr lang="en-US" sz="4400" dirty="0" smtClean="0">
                <a:solidFill>
                  <a:schemeClr val="tx1"/>
                </a:solidFill>
              </a:rPr>
              <a:t>Vitamin </a:t>
            </a:r>
            <a:r>
              <a:rPr lang="en-US" sz="4400" dirty="0">
                <a:solidFill>
                  <a:schemeClr val="tx1"/>
                </a:solidFill>
              </a:rPr>
              <a:t>D </a:t>
            </a:r>
            <a:r>
              <a:rPr lang="en-US" sz="4400" dirty="0" smtClean="0">
                <a:solidFill>
                  <a:schemeClr val="tx1"/>
                </a:solidFill>
              </a:rPr>
              <a:t>deficiency</a:t>
            </a:r>
            <a:endParaRPr lang="en-US" dirty="0">
              <a:solidFill>
                <a:schemeClr val="tx1"/>
              </a:solidFill>
            </a:endParaRPr>
          </a:p>
        </p:txBody>
      </p:sp>
      <p:sp>
        <p:nvSpPr>
          <p:cNvPr id="11" name="Text Placeholder 10"/>
          <p:cNvSpPr>
            <a:spLocks noGrp="1"/>
          </p:cNvSpPr>
          <p:nvPr>
            <p:ph type="body" sz="quarter" idx="27"/>
          </p:nvPr>
        </p:nvSpPr>
        <p:spPr>
          <a:xfrm>
            <a:off x="33391223" y="19177177"/>
            <a:ext cx="10047018" cy="861766"/>
          </a:xfrm>
        </p:spPr>
        <p:txBody>
          <a:bodyPr/>
          <a:lstStyle/>
          <a:p>
            <a:r>
              <a:rPr lang="en-US" sz="4400" dirty="0" smtClean="0">
                <a:solidFill>
                  <a:schemeClr val="tx1"/>
                </a:solidFill>
              </a:rPr>
              <a:t>CONCLUSION </a:t>
            </a:r>
            <a:endParaRPr lang="en-US" sz="4000" dirty="0">
              <a:solidFill>
                <a:schemeClr val="tx1"/>
              </a:solidFill>
            </a:endParaRPr>
          </a:p>
        </p:txBody>
      </p:sp>
      <p:sp>
        <p:nvSpPr>
          <p:cNvPr id="12" name="Text Placeholder 11"/>
          <p:cNvSpPr>
            <a:spLocks noGrp="1"/>
          </p:cNvSpPr>
          <p:nvPr>
            <p:ph type="body" sz="quarter" idx="28"/>
          </p:nvPr>
        </p:nvSpPr>
        <p:spPr>
          <a:xfrm>
            <a:off x="33400749" y="20016569"/>
            <a:ext cx="10052050" cy="2923855"/>
          </a:xfrm>
        </p:spPr>
        <p:txBody>
          <a:bodyPr/>
          <a:lstStyle/>
          <a:p>
            <a:r>
              <a:rPr lang="en-US" sz="4000" dirty="0">
                <a:solidFill>
                  <a:schemeClr val="tx1"/>
                </a:solidFill>
              </a:rPr>
              <a:t>Usually, osteopenia does not reverse, </a:t>
            </a:r>
            <a:r>
              <a:rPr lang="en-US" sz="4000" dirty="0" smtClean="0">
                <a:solidFill>
                  <a:schemeClr val="tx1"/>
                </a:solidFill>
              </a:rPr>
              <a:t> but </a:t>
            </a:r>
            <a:r>
              <a:rPr lang="en-US" sz="4000" dirty="0">
                <a:solidFill>
                  <a:schemeClr val="tx1"/>
                </a:solidFill>
              </a:rPr>
              <a:t>with the proper treatment, the bone density can stabilize and the risk for a bone fracture improves.</a:t>
            </a:r>
          </a:p>
        </p:txBody>
      </p:sp>
      <p:sp>
        <p:nvSpPr>
          <p:cNvPr id="13" name="Text Placeholder 12"/>
          <p:cNvSpPr>
            <a:spLocks noGrp="1"/>
          </p:cNvSpPr>
          <p:nvPr>
            <p:ph type="body" sz="quarter" idx="29"/>
          </p:nvPr>
        </p:nvSpPr>
        <p:spPr>
          <a:xfrm>
            <a:off x="33369923" y="24575092"/>
            <a:ext cx="10047018" cy="861766"/>
          </a:xfrm>
        </p:spPr>
        <p:txBody>
          <a:bodyPr/>
          <a:lstStyle/>
          <a:p>
            <a:r>
              <a:rPr lang="en-US" sz="4400" dirty="0" smtClean="0">
                <a:solidFill>
                  <a:schemeClr val="tx1"/>
                </a:solidFill>
              </a:rPr>
              <a:t>REFERANCE</a:t>
            </a:r>
            <a:endParaRPr lang="en-US" sz="4000" dirty="0">
              <a:solidFill>
                <a:schemeClr val="tx1"/>
              </a:solidFill>
            </a:endParaRPr>
          </a:p>
        </p:txBody>
      </p:sp>
      <p:sp>
        <p:nvSpPr>
          <p:cNvPr id="14" name="Text Placeholder 13"/>
          <p:cNvSpPr>
            <a:spLocks noGrp="1"/>
          </p:cNvSpPr>
          <p:nvPr>
            <p:ph type="body" sz="quarter" idx="30"/>
          </p:nvPr>
        </p:nvSpPr>
        <p:spPr>
          <a:xfrm>
            <a:off x="33400749" y="25436858"/>
            <a:ext cx="10052050" cy="6888017"/>
          </a:xfrm>
        </p:spPr>
        <p:txBody>
          <a:bodyPr/>
          <a:lstStyle/>
          <a:p>
            <a:r>
              <a:rPr lang="en-US" sz="3600" dirty="0" smtClean="0">
                <a:solidFill>
                  <a:schemeClr val="tx1"/>
                </a:solidFill>
                <a:latin typeface="arial" panose="020B0604020202020204" pitchFamily="34" charset="0"/>
              </a:rPr>
              <a:t>[1] Cummings </a:t>
            </a:r>
            <a:r>
              <a:rPr lang="en-US" sz="3600" dirty="0">
                <a:solidFill>
                  <a:schemeClr val="tx1"/>
                </a:solidFill>
                <a:latin typeface="arial" panose="020B0604020202020204" pitchFamily="34" charset="0"/>
              </a:rPr>
              <a:t>SR, Eckert S, Krueger KA, Grady D, Powles TJ, Cauley JA, Norton L, Nickelsen T, Bjarnason NH, Morrow M, Lippman ME, Black D, Glusman JE, Costa A, Jordan </a:t>
            </a:r>
            <a:r>
              <a:rPr lang="en-US" sz="3600" dirty="0" smtClean="0">
                <a:solidFill>
                  <a:schemeClr val="tx1"/>
                </a:solidFill>
                <a:latin typeface="arial" panose="020B0604020202020204" pitchFamily="34" charset="0"/>
              </a:rPr>
              <a:t>VC</a:t>
            </a:r>
          </a:p>
          <a:p>
            <a:r>
              <a:rPr lang="en-US" sz="3600" dirty="0" smtClean="0">
                <a:solidFill>
                  <a:schemeClr val="tx1"/>
                </a:solidFill>
                <a:latin typeface="arial" panose="020B0604020202020204" pitchFamily="34" charset="0"/>
              </a:rPr>
              <a:t>JAMA</a:t>
            </a:r>
            <a:r>
              <a:rPr lang="en-US" sz="3600" dirty="0">
                <a:solidFill>
                  <a:schemeClr val="tx1"/>
                </a:solidFill>
                <a:latin typeface="arial" panose="020B0604020202020204" pitchFamily="34" charset="0"/>
              </a:rPr>
              <a:t>. 1999 Jun 16; 281(23):2189-97.</a:t>
            </a:r>
          </a:p>
          <a:p>
            <a:r>
              <a:rPr lang="en-US" sz="3600" dirty="0" smtClean="0">
                <a:solidFill>
                  <a:schemeClr val="tx1"/>
                </a:solidFill>
                <a:latin typeface="arial" panose="020B0604020202020204" pitchFamily="34" charset="0"/>
              </a:rPr>
              <a:t>[2] Department </a:t>
            </a:r>
            <a:r>
              <a:rPr lang="en-US" sz="3600" dirty="0">
                <a:solidFill>
                  <a:schemeClr val="tx1"/>
                </a:solidFill>
                <a:latin typeface="arial" panose="020B0604020202020204" pitchFamily="34" charset="0"/>
              </a:rPr>
              <a:t>of Clinical Endocrinology, Oslo University Hospital, Aker, Trondheimsveien 235, 0514 Oslo, </a:t>
            </a:r>
            <a:r>
              <a:rPr lang="en-US" sz="3600" dirty="0" smtClean="0">
                <a:solidFill>
                  <a:schemeClr val="tx1"/>
                </a:solidFill>
                <a:latin typeface="arial" panose="020B0604020202020204" pitchFamily="34" charset="0"/>
              </a:rPr>
              <a:t>Norway Erik </a:t>
            </a:r>
            <a:r>
              <a:rPr lang="en-US" sz="3600" dirty="0">
                <a:solidFill>
                  <a:schemeClr val="tx1"/>
                </a:solidFill>
                <a:latin typeface="arial" panose="020B0604020202020204" pitchFamily="34" charset="0"/>
              </a:rPr>
              <a:t>Fink </a:t>
            </a:r>
            <a:r>
              <a:rPr lang="en-US" sz="3600" dirty="0" smtClean="0">
                <a:solidFill>
                  <a:schemeClr val="tx1"/>
                </a:solidFill>
                <a:latin typeface="arial" panose="020B0604020202020204" pitchFamily="34" charset="0"/>
              </a:rPr>
              <a:t>Eriksen</a:t>
            </a:r>
          </a:p>
          <a:p>
            <a:r>
              <a:rPr lang="en-US" sz="3600" dirty="0" smtClean="0">
                <a:solidFill>
                  <a:schemeClr val="tx1"/>
                </a:solidFill>
                <a:latin typeface="arial" panose="020B0604020202020204" pitchFamily="34" charset="0"/>
              </a:rPr>
              <a:t>Rev </a:t>
            </a:r>
            <a:r>
              <a:rPr lang="en-US" sz="3600" dirty="0">
                <a:solidFill>
                  <a:schemeClr val="tx1"/>
                </a:solidFill>
                <a:latin typeface="arial" panose="020B0604020202020204" pitchFamily="34" charset="0"/>
              </a:rPr>
              <a:t>Endocr Metab Disord. 2012 Sep; 13(3): 209–223.</a:t>
            </a:r>
            <a:endParaRPr lang="en-US" sz="3600" dirty="0">
              <a:solidFill>
                <a:schemeClr val="tx1"/>
              </a:solidFill>
            </a:endParaRPr>
          </a:p>
        </p:txBody>
      </p:sp>
      <p:sp>
        <p:nvSpPr>
          <p:cNvPr id="15" name="Text Placeholder 14"/>
          <p:cNvSpPr>
            <a:spLocks noGrp="1"/>
          </p:cNvSpPr>
          <p:nvPr>
            <p:ph type="body" sz="quarter" idx="96"/>
          </p:nvPr>
        </p:nvSpPr>
        <p:spPr>
          <a:xfrm>
            <a:off x="458267" y="20842051"/>
            <a:ext cx="10057588" cy="6001621"/>
          </a:xfrm>
        </p:spPr>
        <p:txBody>
          <a:bodyPr/>
          <a:lstStyle/>
          <a:p>
            <a:r>
              <a:rPr lang="en-US" sz="4000" dirty="0" smtClean="0">
                <a:solidFill>
                  <a:schemeClr val="tx1"/>
                </a:solidFill>
              </a:rPr>
              <a:t>Treatment </a:t>
            </a:r>
            <a:r>
              <a:rPr lang="en-US" sz="4000" dirty="0">
                <a:solidFill>
                  <a:schemeClr val="tx1"/>
                </a:solidFill>
              </a:rPr>
              <a:t>of </a:t>
            </a:r>
            <a:r>
              <a:rPr lang="en-US" sz="4000" dirty="0" smtClean="0">
                <a:solidFill>
                  <a:schemeClr val="tx1"/>
                </a:solidFill>
              </a:rPr>
              <a:t>osteopenia</a:t>
            </a:r>
            <a:r>
              <a:rPr lang="en-US" sz="4000" dirty="0" smtClean="0">
                <a:solidFill>
                  <a:schemeClr val="tx1"/>
                </a:solidFill>
                <a:ea typeface="Tahoma" panose="020B0604030504040204" pitchFamily="34" charset="0"/>
              </a:rPr>
              <a:t> </a:t>
            </a:r>
            <a:r>
              <a:rPr lang="en-US" sz="4000" dirty="0" smtClean="0">
                <a:solidFill>
                  <a:schemeClr val="tx1"/>
                </a:solidFill>
              </a:rPr>
              <a:t>should </a:t>
            </a:r>
            <a:r>
              <a:rPr lang="en-US" sz="4000" dirty="0">
                <a:solidFill>
                  <a:schemeClr val="tx1"/>
                </a:solidFill>
              </a:rPr>
              <a:t>always include: </a:t>
            </a:r>
            <a:endParaRPr lang="en-US" sz="4000" dirty="0" smtClean="0">
              <a:solidFill>
                <a:schemeClr val="tx1"/>
              </a:solidFill>
            </a:endParaRPr>
          </a:p>
          <a:p>
            <a:r>
              <a:rPr lang="en-US" sz="4000" dirty="0" smtClean="0">
                <a:solidFill>
                  <a:schemeClr val="tx1"/>
                </a:solidFill>
              </a:rPr>
              <a:t> a </a:t>
            </a:r>
            <a:r>
              <a:rPr lang="en-US" sz="4000" dirty="0">
                <a:solidFill>
                  <a:schemeClr val="tx1"/>
                </a:solidFill>
              </a:rPr>
              <a:t>well-balanced diet, </a:t>
            </a:r>
            <a:endParaRPr lang="en-US" sz="4000" dirty="0" smtClean="0">
              <a:solidFill>
                <a:schemeClr val="tx1"/>
              </a:solidFill>
            </a:endParaRPr>
          </a:p>
          <a:p>
            <a:r>
              <a:rPr lang="en-US" sz="4000" dirty="0" smtClean="0">
                <a:solidFill>
                  <a:schemeClr val="tx1"/>
                </a:solidFill>
              </a:rPr>
              <a:t> getting </a:t>
            </a:r>
            <a:r>
              <a:rPr lang="en-US" sz="4000" dirty="0">
                <a:solidFill>
                  <a:schemeClr val="tx1"/>
                </a:solidFill>
              </a:rPr>
              <a:t>the right amounts of calcium and </a:t>
            </a:r>
            <a:r>
              <a:rPr lang="en-US" sz="4000" dirty="0" smtClean="0">
                <a:solidFill>
                  <a:schemeClr val="tx1"/>
                </a:solidFill>
              </a:rPr>
              <a:t>vitamin  D</a:t>
            </a:r>
            <a:r>
              <a:rPr lang="en-US" sz="4000" dirty="0">
                <a:solidFill>
                  <a:schemeClr val="tx1"/>
                </a:solidFill>
              </a:rPr>
              <a:t>, </a:t>
            </a:r>
            <a:endParaRPr lang="en-US" sz="4000" dirty="0" smtClean="0">
              <a:solidFill>
                <a:schemeClr val="tx1"/>
              </a:solidFill>
            </a:endParaRPr>
          </a:p>
          <a:p>
            <a:r>
              <a:rPr lang="en-US" sz="4000" dirty="0" smtClean="0">
                <a:solidFill>
                  <a:schemeClr val="tx1"/>
                </a:solidFill>
              </a:rPr>
              <a:t> being </a:t>
            </a:r>
            <a:r>
              <a:rPr lang="en-US" sz="4000" dirty="0">
                <a:solidFill>
                  <a:schemeClr val="tx1"/>
                </a:solidFill>
              </a:rPr>
              <a:t>physically active every day, </a:t>
            </a:r>
            <a:endParaRPr lang="en-US" sz="4000" dirty="0" smtClean="0">
              <a:solidFill>
                <a:schemeClr val="tx1"/>
              </a:solidFill>
            </a:endParaRPr>
          </a:p>
          <a:p>
            <a:r>
              <a:rPr lang="en-US" sz="4000" dirty="0" smtClean="0">
                <a:solidFill>
                  <a:schemeClr val="tx1"/>
                </a:solidFill>
              </a:rPr>
              <a:t>quite smoking, and</a:t>
            </a:r>
          </a:p>
          <a:p>
            <a:r>
              <a:rPr lang="en-US" sz="4000" dirty="0" smtClean="0">
                <a:solidFill>
                  <a:schemeClr val="tx1"/>
                </a:solidFill>
              </a:rPr>
              <a:t> taking </a:t>
            </a:r>
            <a:r>
              <a:rPr lang="en-US" sz="4000" dirty="0">
                <a:solidFill>
                  <a:schemeClr val="tx1"/>
                </a:solidFill>
              </a:rPr>
              <a:t>safety precautions to prevent falls</a:t>
            </a:r>
            <a:r>
              <a:rPr lang="en-US" sz="4000" dirty="0" smtClean="0">
                <a:solidFill>
                  <a:schemeClr val="tx1"/>
                </a:solidFill>
              </a:rPr>
              <a:t>.</a:t>
            </a:r>
            <a:r>
              <a:rPr lang="en-US" sz="4000" dirty="0" smtClean="0">
                <a:solidFill>
                  <a:schemeClr val="tx1"/>
                </a:solidFill>
              </a:rPr>
              <a:t>[</a:t>
            </a:r>
            <a:r>
              <a:rPr lang="en-US" sz="4000" dirty="0">
                <a:solidFill>
                  <a:schemeClr val="tx1"/>
                </a:solidFill>
              </a:rPr>
              <a:t>2] </a:t>
            </a:r>
            <a:endParaRPr lang="en-US" sz="4000" dirty="0" smtClean="0">
              <a:solidFill>
                <a:schemeClr val="tx1"/>
              </a:solidFill>
            </a:endParaRPr>
          </a:p>
        </p:txBody>
      </p:sp>
      <p:sp>
        <p:nvSpPr>
          <p:cNvPr id="16" name="Text Placeholder 15"/>
          <p:cNvSpPr>
            <a:spLocks noGrp="1"/>
          </p:cNvSpPr>
          <p:nvPr>
            <p:ph type="body" sz="quarter" idx="150"/>
          </p:nvPr>
        </p:nvSpPr>
        <p:spPr>
          <a:xfrm>
            <a:off x="6100209" y="3102587"/>
            <a:ext cx="31998968" cy="1280160"/>
          </a:xfrm>
        </p:spPr>
        <p:txBody>
          <a:bodyPr>
            <a:noAutofit/>
          </a:bodyPr>
          <a:lstStyle/>
          <a:p>
            <a:pPr>
              <a:defRPr/>
            </a:pPr>
            <a:r>
              <a:rPr lang="en-US" sz="4800" dirty="0">
                <a:latin typeface="Times New Roman" panose="02020603050405020304" pitchFamily="18" charset="0"/>
                <a:cs typeface="Times New Roman" panose="02020603050405020304" pitchFamily="18" charset="0"/>
              </a:rPr>
              <a:t>Faculty of Basic Medical Science</a:t>
            </a:r>
          </a:p>
          <a:p>
            <a:pPr>
              <a:defRPr/>
            </a:pPr>
            <a:r>
              <a:rPr lang="en-US" sz="4800" dirty="0">
                <a:latin typeface="Times New Roman" panose="02020603050405020304" pitchFamily="18" charset="0"/>
                <a:cs typeface="Times New Roman" panose="02020603050405020304" pitchFamily="18" charset="0"/>
              </a:rPr>
              <a:t>Libyan International Medical </a:t>
            </a:r>
            <a:r>
              <a:rPr lang="en-US" sz="4800" dirty="0" smtClean="0">
                <a:latin typeface="Times New Roman" panose="02020603050405020304" pitchFamily="18" charset="0"/>
                <a:cs typeface="Times New Roman" panose="02020603050405020304" pitchFamily="18" charset="0"/>
              </a:rPr>
              <a:t>University </a:t>
            </a:r>
            <a:endParaRPr lang="en-US" sz="4800" dirty="0">
              <a:latin typeface="Times New Roman" panose="02020603050405020304" pitchFamily="18" charset="0"/>
              <a:cs typeface="Times New Roman" panose="02020603050405020304" pitchFamily="18" charset="0"/>
            </a:endParaRPr>
          </a:p>
          <a:p>
            <a:endParaRPr lang="en-US" sz="1400" dirty="0"/>
          </a:p>
        </p:txBody>
      </p:sp>
      <p:sp>
        <p:nvSpPr>
          <p:cNvPr id="17" name="Text Placeholder 16"/>
          <p:cNvSpPr>
            <a:spLocks noGrp="1"/>
          </p:cNvSpPr>
          <p:nvPr>
            <p:ph type="body" sz="quarter" idx="151"/>
          </p:nvPr>
        </p:nvSpPr>
        <p:spPr>
          <a:xfrm>
            <a:off x="5932593" y="1278845"/>
            <a:ext cx="31998968" cy="1280160"/>
          </a:xfrm>
        </p:spPr>
        <p:txBody>
          <a:bodyPr>
            <a:noAutofit/>
          </a:bodyPr>
          <a:lstStyle/>
          <a:p>
            <a:r>
              <a:rPr lang="en-US" sz="5400" dirty="0" smtClean="0">
                <a:latin typeface="Times New Roman" pitchFamily="18" charset="0"/>
                <a:cs typeface="Times New Roman" pitchFamily="18" charset="0"/>
              </a:rPr>
              <a:t>Second year student</a:t>
            </a:r>
          </a:p>
          <a:p>
            <a:r>
              <a:rPr lang="en-US" sz="5400" dirty="0" smtClean="0">
                <a:latin typeface="Times New Roman" pitchFamily="18" charset="0"/>
                <a:cs typeface="Times New Roman" pitchFamily="18" charset="0"/>
              </a:rPr>
              <a:t>By </a:t>
            </a:r>
            <a:r>
              <a:rPr lang="en-US" sz="5400" dirty="0">
                <a:latin typeface="Times New Roman" pitchFamily="18" charset="0"/>
                <a:cs typeface="Times New Roman" pitchFamily="18" charset="0"/>
              </a:rPr>
              <a:t>: </a:t>
            </a:r>
            <a:r>
              <a:rPr lang="en-US" sz="5400" dirty="0" smtClean="0">
                <a:latin typeface="Times New Roman" pitchFamily="18" charset="0"/>
                <a:cs typeface="Times New Roman" pitchFamily="18" charset="0"/>
              </a:rPr>
              <a:t>Kiran Jaher Alam 1871</a:t>
            </a:r>
            <a:endParaRPr lang="en-US" sz="5400" dirty="0">
              <a:latin typeface="Times New Roman" pitchFamily="18" charset="0"/>
              <a:cs typeface="Times New Roman" pitchFamily="18" charset="0"/>
            </a:endParaRPr>
          </a:p>
        </p:txBody>
      </p:sp>
      <p:sp>
        <p:nvSpPr>
          <p:cNvPr id="18" name="Text Placeholder 17"/>
          <p:cNvSpPr>
            <a:spLocks noGrp="1"/>
          </p:cNvSpPr>
          <p:nvPr>
            <p:ph type="body" sz="quarter" idx="153"/>
          </p:nvPr>
        </p:nvSpPr>
        <p:spPr>
          <a:xfrm>
            <a:off x="5932593" y="-79439"/>
            <a:ext cx="31998968" cy="1637973"/>
          </a:xfrm>
        </p:spPr>
        <p:txBody>
          <a:bodyPr>
            <a:noAutofit/>
          </a:bodyPr>
          <a:lstStyle/>
          <a:p>
            <a:r>
              <a:rPr lang="en-US" sz="10500" dirty="0" smtClean="0">
                <a:latin typeface="Times New Roman" pitchFamily="18" charset="0"/>
                <a:cs typeface="Times New Roman" pitchFamily="18" charset="0"/>
              </a:rPr>
              <a:t>Can osteopenia be reversed</a:t>
            </a:r>
            <a:endParaRPr lang="en-US" sz="10500" dirty="0">
              <a:latin typeface="Times New Roman" pitchFamily="18" charset="0"/>
              <a:cs typeface="Times New Roman" pitchFamily="18" charset="0"/>
            </a:endParaRPr>
          </a:p>
        </p:txBody>
      </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373"/>
            <a:ext cx="6304547" cy="4538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صورة 6" descr="limu logo_0.png"/>
          <p:cNvPicPr>
            <a:picLocks noChangeAspect="1"/>
          </p:cNvPicPr>
          <p:nvPr/>
        </p:nvPicPr>
        <p:blipFill>
          <a:blip r:embed="rId3"/>
          <a:stretch>
            <a:fillRect/>
          </a:stretch>
        </p:blipFill>
        <p:spPr>
          <a:xfrm>
            <a:off x="37931561" y="125373"/>
            <a:ext cx="5999871" cy="4538734"/>
          </a:xfrm>
          <a:prstGeom prst="rect">
            <a:avLst/>
          </a:prstGeom>
        </p:spPr>
      </p:pic>
      <p:pic>
        <p:nvPicPr>
          <p:cNvPr id="21" name="Picture 20"/>
          <p:cNvPicPr>
            <a:picLocks noChangeAspect="1"/>
          </p:cNvPicPr>
          <p:nvPr/>
        </p:nvPicPr>
        <p:blipFill rotWithShape="1">
          <a:blip r:embed="rId4">
            <a:extLst>
              <a:ext uri="{28A0092B-C50C-407E-A947-70E740481C1C}">
                <a14:useLocalDpi xmlns:a14="http://schemas.microsoft.com/office/drawing/2010/main" val="0"/>
              </a:ext>
            </a:extLst>
          </a:blip>
          <a:srcRect t="9405" b="14766"/>
          <a:stretch/>
        </p:blipFill>
        <p:spPr>
          <a:xfrm>
            <a:off x="539551" y="10278279"/>
            <a:ext cx="10002336" cy="8651161"/>
          </a:xfrm>
          <a:prstGeom prst="rect">
            <a:avLst/>
          </a:prstGeom>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65016" y="5536219"/>
            <a:ext cx="20743888" cy="13292406"/>
          </a:xfrm>
          <a:prstGeom prst="rect">
            <a:avLst/>
          </a:prstGeom>
        </p:spPr>
      </p:pic>
      <p:sp>
        <p:nvSpPr>
          <p:cNvPr id="23" name="Rectangle 22"/>
          <p:cNvSpPr/>
          <p:nvPr/>
        </p:nvSpPr>
        <p:spPr>
          <a:xfrm>
            <a:off x="22595872" y="19938737"/>
            <a:ext cx="9900457" cy="3785652"/>
          </a:xfrm>
          <a:prstGeom prst="rect">
            <a:avLst/>
          </a:prstGeom>
        </p:spPr>
        <p:txBody>
          <a:bodyPr wrap="square">
            <a:spAutoFit/>
          </a:bodyPr>
          <a:lstStyle/>
          <a:p>
            <a:r>
              <a:rPr lang="en-US" sz="4000" b="1" dirty="0" smtClean="0">
                <a:latin typeface="Times New Roman" panose="02020603050405020304" pitchFamily="18" charset="0"/>
                <a:cs typeface="Times New Roman" panose="02020603050405020304" pitchFamily="18" charset="0"/>
              </a:rPr>
              <a:t>Calcitonin</a:t>
            </a:r>
          </a:p>
          <a:p>
            <a:r>
              <a:rPr lang="en-US" sz="4000" dirty="0" smtClean="0">
                <a:latin typeface="Times New Roman" panose="02020603050405020304" pitchFamily="18" charset="0"/>
                <a:cs typeface="Times New Roman" panose="02020603050405020304" pitchFamily="18" charset="0"/>
              </a:rPr>
              <a:t>It is </a:t>
            </a:r>
            <a:r>
              <a:rPr lang="en-US" sz="4000" dirty="0">
                <a:latin typeface="Times New Roman" panose="02020603050405020304" pitchFamily="18" charset="0"/>
                <a:cs typeface="Times New Roman" panose="02020603050405020304" pitchFamily="18" charset="0"/>
              </a:rPr>
              <a:t>a hormone produced in the thyroid gland. A synthetic form of </a:t>
            </a:r>
            <a:r>
              <a:rPr lang="en-US" sz="4000" dirty="0" smtClean="0">
                <a:latin typeface="Times New Roman" panose="02020603050405020304" pitchFamily="18" charset="0"/>
                <a:cs typeface="Times New Roman" panose="02020603050405020304" pitchFamily="18" charset="0"/>
              </a:rPr>
              <a:t>calcitonin </a:t>
            </a:r>
            <a:r>
              <a:rPr lang="en-US" sz="4000" dirty="0">
                <a:latin typeface="Times New Roman" panose="02020603050405020304" pitchFamily="18" charset="0"/>
                <a:cs typeface="Times New Roman" panose="02020603050405020304" pitchFamily="18" charset="0"/>
              </a:rPr>
              <a:t>is approved to treat, but not </a:t>
            </a:r>
            <a:r>
              <a:rPr lang="en-US" sz="4000" dirty="0" smtClean="0">
                <a:latin typeface="Times New Roman" panose="02020603050405020304" pitchFamily="18" charset="0"/>
                <a:cs typeface="Times New Roman" panose="02020603050405020304" pitchFamily="18" charset="0"/>
              </a:rPr>
              <a:t>prevent. </a:t>
            </a:r>
            <a:r>
              <a:rPr lang="en-US" sz="4000" b="1" dirty="0" smtClean="0">
                <a:latin typeface="Times New Roman" panose="02020603050405020304" pitchFamily="18" charset="0"/>
                <a:cs typeface="Times New Roman" panose="02020603050405020304" pitchFamily="18" charset="0"/>
              </a:rPr>
              <a:t>Calcitonin </a:t>
            </a:r>
            <a:r>
              <a:rPr lang="en-US" sz="4000" dirty="0" smtClean="0">
                <a:latin typeface="Times New Roman" panose="02020603050405020304" pitchFamily="18" charset="0"/>
                <a:cs typeface="Times New Roman" panose="02020603050405020304" pitchFamily="18" charset="0"/>
              </a:rPr>
              <a:t>is </a:t>
            </a:r>
            <a:r>
              <a:rPr lang="en-US" sz="4000" dirty="0">
                <a:latin typeface="Times New Roman" panose="02020603050405020304" pitchFamily="18" charset="0"/>
                <a:cs typeface="Times New Roman" panose="02020603050405020304" pitchFamily="18" charset="0"/>
              </a:rPr>
              <a:t>safer but less effective than other </a:t>
            </a:r>
            <a:r>
              <a:rPr lang="en-US" sz="4000" dirty="0"/>
              <a:t>osteopenia</a:t>
            </a:r>
            <a:r>
              <a:rPr lang="en-US" sz="4000" dirty="0">
                <a:ea typeface="Tahoma" panose="020B0604030504040204" pitchFamily="34" charset="0"/>
              </a:rPr>
              <a:t> </a:t>
            </a:r>
            <a:r>
              <a:rPr lang="en-US" sz="4000" dirty="0">
                <a:latin typeface="Times New Roman" panose="02020603050405020304" pitchFamily="18" charset="0"/>
                <a:cs typeface="Times New Roman" panose="02020603050405020304" pitchFamily="18" charset="0"/>
              </a:rPr>
              <a:t>medications. [2] </a:t>
            </a:r>
            <a:endParaRPr lang="en-US" sz="4000" b="1" i="0" dirty="0">
              <a:effectLst/>
              <a:latin typeface="Times New Roman" panose="02020603050405020304" pitchFamily="18" charset="0"/>
              <a:cs typeface="Times New Roman" panose="02020603050405020304" pitchFamily="18" charset="0"/>
            </a:endParaRPr>
          </a:p>
        </p:txBody>
      </p:sp>
      <p:sp>
        <p:nvSpPr>
          <p:cNvPr id="24" name="Rectangle 23"/>
          <p:cNvSpPr/>
          <p:nvPr/>
        </p:nvSpPr>
        <p:spPr>
          <a:xfrm>
            <a:off x="11565016" y="21801662"/>
            <a:ext cx="9890869" cy="9325630"/>
          </a:xfrm>
          <a:prstGeom prst="rect">
            <a:avLst/>
          </a:prstGeom>
        </p:spPr>
        <p:txBody>
          <a:bodyPr wrap="square">
            <a:spAutoFit/>
          </a:bodyPr>
          <a:lstStyle/>
          <a:p>
            <a:r>
              <a:rPr lang="en-US" sz="4000" b="1" dirty="0">
                <a:latin typeface="Times New Roman" panose="02020603050405020304" pitchFamily="18" charset="0"/>
                <a:cs typeface="Times New Roman" panose="02020603050405020304" pitchFamily="18" charset="0"/>
              </a:rPr>
              <a:t>Bisphosphonates</a:t>
            </a:r>
          </a:p>
          <a:p>
            <a:r>
              <a:rPr lang="en-US" sz="4000" dirty="0">
                <a:latin typeface="Times New Roman" panose="02020603050405020304" pitchFamily="18" charset="0"/>
                <a:cs typeface="Times New Roman" panose="02020603050405020304" pitchFamily="18" charset="0"/>
              </a:rPr>
              <a:t>T</a:t>
            </a:r>
            <a:r>
              <a:rPr lang="en-US" sz="4000" dirty="0" smtClean="0">
                <a:latin typeface="Times New Roman" panose="02020603050405020304" pitchFamily="18" charset="0"/>
                <a:cs typeface="Times New Roman" panose="02020603050405020304" pitchFamily="18" charset="0"/>
              </a:rPr>
              <a:t>he </a:t>
            </a:r>
            <a:r>
              <a:rPr lang="en-US" sz="4000" dirty="0">
                <a:latin typeface="Times New Roman" panose="02020603050405020304" pitchFamily="18" charset="0"/>
                <a:cs typeface="Times New Roman" panose="02020603050405020304" pitchFamily="18" charset="0"/>
              </a:rPr>
              <a:t>most widely prescribed </a:t>
            </a:r>
            <a:r>
              <a:rPr lang="en-US" sz="4000" dirty="0"/>
              <a:t>osteopenia</a:t>
            </a:r>
            <a:r>
              <a:rPr lang="en-US" sz="4000" dirty="0">
                <a:ea typeface="Tahoma" panose="020B0604030504040204" pitchFamily="34" charset="0"/>
              </a:rPr>
              <a:t> </a:t>
            </a:r>
            <a:r>
              <a:rPr lang="en-US" sz="4000" dirty="0" smtClean="0">
                <a:latin typeface="Times New Roman" panose="02020603050405020304" pitchFamily="18" charset="0"/>
                <a:cs typeface="Times New Roman" panose="02020603050405020304" pitchFamily="18" charset="0"/>
              </a:rPr>
              <a:t>medications</a:t>
            </a:r>
            <a:r>
              <a:rPr lang="en-US" sz="4000" dirty="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Bisphosphonates preserve </a:t>
            </a:r>
            <a:r>
              <a:rPr lang="en-US" sz="4000" dirty="0">
                <a:latin typeface="Times New Roman" panose="02020603050405020304" pitchFamily="18" charset="0"/>
                <a:cs typeface="Times New Roman" panose="02020603050405020304" pitchFamily="18" charset="0"/>
              </a:rPr>
              <a:t>bone </a:t>
            </a:r>
            <a:r>
              <a:rPr lang="en-US" sz="4000" dirty="0" smtClean="0">
                <a:latin typeface="Times New Roman" panose="02020603050405020304" pitchFamily="18" charset="0"/>
                <a:cs typeface="Times New Roman" panose="02020603050405020304" pitchFamily="18" charset="0"/>
              </a:rPr>
              <a:t>mass,</a:t>
            </a:r>
            <a:r>
              <a:rPr lang="en-US" sz="4000" dirty="0" smtClean="0">
                <a:solidFill>
                  <a:prstClr val="black"/>
                </a:solidFill>
                <a:latin typeface="Times New Roman" panose="02020603050405020304" pitchFamily="18" charset="0"/>
                <a:cs typeface="Times New Roman" panose="02020603050405020304" pitchFamily="18" charset="0"/>
              </a:rPr>
              <a:t> </a:t>
            </a:r>
            <a:r>
              <a:rPr lang="en-US" sz="4000" dirty="0">
                <a:solidFill>
                  <a:prstClr val="black"/>
                </a:solidFill>
                <a:latin typeface="Times New Roman" panose="02020603050405020304" pitchFamily="18" charset="0"/>
                <a:cs typeface="Times New Roman" panose="02020603050405020304" pitchFamily="18" charset="0"/>
              </a:rPr>
              <a:t>inhibit bone breakdown</a:t>
            </a:r>
            <a:r>
              <a:rPr lang="en-US" sz="4000" dirty="0" smtClean="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and increase bone density </a:t>
            </a:r>
            <a:r>
              <a:rPr lang="en-US" sz="4000" dirty="0" smtClean="0">
                <a:latin typeface="Times New Roman" panose="02020603050405020304" pitchFamily="18" charset="0"/>
                <a:cs typeface="Times New Roman" panose="02020603050405020304" pitchFamily="18" charset="0"/>
              </a:rPr>
              <a:t>in the </a:t>
            </a:r>
            <a:r>
              <a:rPr lang="en-US" sz="4000" dirty="0" smtClean="0">
                <a:solidFill>
                  <a:prstClr val="black"/>
                </a:solidFill>
                <a:latin typeface="Times New Roman" panose="02020603050405020304" pitchFamily="18" charset="0"/>
                <a:cs typeface="Times New Roman" panose="02020603050405020304" pitchFamily="18" charset="0"/>
              </a:rPr>
              <a:t>hip </a:t>
            </a:r>
            <a:r>
              <a:rPr lang="en-US" sz="4000" dirty="0" smtClean="0">
                <a:latin typeface="Times New Roman" panose="02020603050405020304" pitchFamily="18" charset="0"/>
                <a:cs typeface="Times New Roman" panose="02020603050405020304" pitchFamily="18" charset="0"/>
              </a:rPr>
              <a:t>and </a:t>
            </a:r>
            <a:r>
              <a:rPr lang="en-US" sz="4000" dirty="0" smtClean="0">
                <a:solidFill>
                  <a:prstClr val="black"/>
                </a:solidFill>
                <a:latin typeface="Times New Roman" panose="02020603050405020304" pitchFamily="18" charset="0"/>
                <a:cs typeface="Times New Roman" panose="02020603050405020304" pitchFamily="18" charset="0"/>
              </a:rPr>
              <a:t>spine</a:t>
            </a:r>
            <a:r>
              <a:rPr lang="en-US" sz="4000" dirty="0" smtClean="0">
                <a:latin typeface="Times New Roman" panose="02020603050405020304" pitchFamily="18" charset="0"/>
                <a:cs typeface="Times New Roman" panose="02020603050405020304" pitchFamily="18" charset="0"/>
              </a:rPr>
              <a:t>.</a:t>
            </a:r>
            <a:endParaRPr lang="en-US" sz="4000" dirty="0">
              <a:latin typeface="Times New Roman" panose="02020603050405020304" pitchFamily="18" charset="0"/>
              <a:cs typeface="Times New Roman" panose="02020603050405020304" pitchFamily="18" charset="0"/>
            </a:endParaRPr>
          </a:p>
          <a:p>
            <a:r>
              <a:rPr lang="en-US" sz="4000" dirty="0">
                <a:latin typeface="Times New Roman" panose="02020603050405020304" pitchFamily="18" charset="0"/>
                <a:cs typeface="Times New Roman" panose="02020603050405020304" pitchFamily="18" charset="0"/>
              </a:rPr>
              <a:t>Bisphosphonates can be taken in pill </a:t>
            </a:r>
            <a:r>
              <a:rPr lang="en-US" sz="4000" dirty="0" smtClean="0">
                <a:latin typeface="Times New Roman" panose="02020603050405020304" pitchFamily="18" charset="0"/>
                <a:cs typeface="Times New Roman" panose="02020603050405020304" pitchFamily="18" charset="0"/>
              </a:rPr>
              <a:t>daily</a:t>
            </a:r>
            <a:r>
              <a:rPr lang="en-US" sz="4000" dirty="0">
                <a:latin typeface="Times New Roman" panose="02020603050405020304" pitchFamily="18" charset="0"/>
                <a:cs typeface="Times New Roman" panose="02020603050405020304" pitchFamily="18" charset="0"/>
              </a:rPr>
              <a:t>, weekly or monthly. Or </a:t>
            </a:r>
            <a:r>
              <a:rPr lang="en-US" sz="4000" dirty="0" smtClean="0">
                <a:latin typeface="Times New Roman" panose="02020603050405020304" pitchFamily="18" charset="0"/>
                <a:cs typeface="Times New Roman" panose="02020603050405020304" pitchFamily="18" charset="0"/>
              </a:rPr>
              <a:t>an </a:t>
            </a:r>
            <a:r>
              <a:rPr lang="en-US" sz="4000" dirty="0">
                <a:latin typeface="Times New Roman" panose="02020603050405020304" pitchFamily="18" charset="0"/>
                <a:cs typeface="Times New Roman" panose="02020603050405020304" pitchFamily="18" charset="0"/>
              </a:rPr>
              <a:t>injection once every few months or once a year, depending on the drug. </a:t>
            </a:r>
            <a:endParaRPr lang="en-US" sz="4000" dirty="0" smtClean="0">
              <a:latin typeface="Times New Roman" panose="02020603050405020304" pitchFamily="18" charset="0"/>
              <a:cs typeface="Times New Roman" panose="02020603050405020304" pitchFamily="18" charset="0"/>
            </a:endParaRPr>
          </a:p>
          <a:p>
            <a:endParaRPr lang="en-US" sz="4000" dirty="0" smtClean="0">
              <a:latin typeface="Times New Roman" panose="02020603050405020304" pitchFamily="18" charset="0"/>
              <a:cs typeface="Times New Roman" panose="02020603050405020304" pitchFamily="18" charset="0"/>
            </a:endParaRPr>
          </a:p>
          <a:p>
            <a:r>
              <a:rPr lang="en-US" sz="4000" dirty="0" smtClean="0">
                <a:latin typeface="Times New Roman" panose="02020603050405020304" pitchFamily="18" charset="0"/>
                <a:cs typeface="Times New Roman" panose="02020603050405020304" pitchFamily="18" charset="0"/>
              </a:rPr>
              <a:t>Bisphosphates </a:t>
            </a:r>
            <a:r>
              <a:rPr lang="en-US" sz="4000" dirty="0">
                <a:latin typeface="Times New Roman" panose="02020603050405020304" pitchFamily="18" charset="0"/>
                <a:cs typeface="Times New Roman" panose="02020603050405020304" pitchFamily="18" charset="0"/>
              </a:rPr>
              <a:t>include</a:t>
            </a:r>
            <a:r>
              <a:rPr lang="en-US" sz="4000" dirty="0" smtClean="0">
                <a:latin typeface="Times New Roman" panose="02020603050405020304" pitchFamily="18" charset="0"/>
                <a:cs typeface="Times New Roman" panose="02020603050405020304" pitchFamily="18" charset="0"/>
              </a:rPr>
              <a:t>:</a:t>
            </a:r>
            <a:endParaRPr lang="en-US" sz="4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Alendronate (Fosamax)</a:t>
            </a:r>
          </a:p>
          <a:p>
            <a:pPr>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Risedronate (Actonel, Atelvia)</a:t>
            </a:r>
          </a:p>
          <a:p>
            <a:pPr>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Ibandronate (Boniva)</a:t>
            </a:r>
          </a:p>
          <a:p>
            <a:pPr>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Zoledronic acid (Reclast, Zometa</a:t>
            </a:r>
            <a:r>
              <a:rPr lang="en-US" sz="4000" dirty="0">
                <a:latin typeface="Times New Roman" panose="02020603050405020304" pitchFamily="18" charset="0"/>
                <a:cs typeface="Times New Roman" panose="02020603050405020304" pitchFamily="18" charset="0"/>
              </a:rPr>
              <a:t>) [2] </a:t>
            </a:r>
            <a:endParaRPr lang="en-US" sz="4000" b="0" i="0" dirty="0">
              <a:effectLst/>
              <a:latin typeface="Times New Roman" panose="02020603050405020304" pitchFamily="18" charset="0"/>
              <a:cs typeface="Times New Roman" panose="02020603050405020304" pitchFamily="18" charset="0"/>
            </a:endParaRPr>
          </a:p>
        </p:txBody>
      </p:sp>
      <p:sp>
        <p:nvSpPr>
          <p:cNvPr id="27" name="Rectangle 26"/>
          <p:cNvSpPr/>
          <p:nvPr/>
        </p:nvSpPr>
        <p:spPr>
          <a:xfrm>
            <a:off x="22595872" y="23869419"/>
            <a:ext cx="9948347" cy="4524315"/>
          </a:xfrm>
          <a:prstGeom prst="rect">
            <a:avLst/>
          </a:prstGeom>
        </p:spPr>
        <p:txBody>
          <a:bodyPr wrap="square">
            <a:spAutoFit/>
          </a:bodyPr>
          <a:lstStyle/>
          <a:p>
            <a:pPr lvl="0">
              <a:spcBef>
                <a:spcPct val="20000"/>
              </a:spcBef>
            </a:pPr>
            <a:r>
              <a:rPr lang="en-US" sz="4000" b="1" dirty="0" smtClean="0">
                <a:latin typeface="Times New Roman" panose="02020603050405020304" pitchFamily="18" charset="0"/>
                <a:cs typeface="Times New Roman" panose="02020603050405020304" pitchFamily="18" charset="0"/>
              </a:rPr>
              <a:t>Raloxifene</a:t>
            </a:r>
          </a:p>
          <a:p>
            <a:pPr lvl="0">
              <a:spcBef>
                <a:spcPct val="20000"/>
              </a:spcBef>
            </a:pPr>
            <a:r>
              <a:rPr lang="en-US" sz="4000" dirty="0" smtClean="0">
                <a:latin typeface="Times New Roman" panose="02020603050405020304" pitchFamily="18" charset="0"/>
                <a:cs typeface="Times New Roman" panose="02020603050405020304" pitchFamily="18" charset="0"/>
              </a:rPr>
              <a:t>Raloxifene belongs to a class of drugs called selective estrogen receptor modulators (SERMs). The drug slows bone loss and prevents spinal fractures but it's not as effective as other </a:t>
            </a:r>
            <a:r>
              <a:rPr lang="en-US" sz="4000" dirty="0" smtClean="0"/>
              <a:t>osteopenia</a:t>
            </a:r>
            <a:r>
              <a:rPr lang="en-US" sz="4000" dirty="0" smtClean="0">
                <a:ea typeface="Tahoma" panose="020B0604030504040204" pitchFamily="34" charset="0"/>
              </a:rPr>
              <a:t> </a:t>
            </a:r>
            <a:r>
              <a:rPr lang="en-US" sz="4000" dirty="0" smtClean="0">
                <a:latin typeface="Times New Roman" panose="02020603050405020304" pitchFamily="18" charset="0"/>
                <a:cs typeface="Times New Roman" panose="02020603050405020304" pitchFamily="18" charset="0"/>
              </a:rPr>
              <a:t>drugs for preventing fractures. </a:t>
            </a:r>
            <a:r>
              <a:rPr lang="en-US" sz="4000" dirty="0">
                <a:latin typeface="Times New Roman" panose="02020603050405020304" pitchFamily="18" charset="0"/>
                <a:cs typeface="Times New Roman" panose="02020603050405020304" pitchFamily="18" charset="0"/>
              </a:rPr>
              <a:t>[2] </a:t>
            </a:r>
            <a:endParaRPr lang="en-US" sz="4000" dirty="0">
              <a:latin typeface="Times New Roman" panose="02020603050405020304" pitchFamily="18" charset="0"/>
              <a:cs typeface="Times New Roman" panose="02020603050405020304" pitchFamily="18" charset="0"/>
            </a:endParaRPr>
          </a:p>
        </p:txBody>
      </p:sp>
      <p:sp>
        <p:nvSpPr>
          <p:cNvPr id="9" name="Rectangle 8"/>
          <p:cNvSpPr/>
          <p:nvPr/>
        </p:nvSpPr>
        <p:spPr>
          <a:xfrm>
            <a:off x="11683912" y="18929441"/>
            <a:ext cx="20624992" cy="769441"/>
          </a:xfrm>
          <a:prstGeom prst="rect">
            <a:avLst/>
          </a:prstGeom>
        </p:spPr>
        <p:txBody>
          <a:bodyPr wrap="square">
            <a:spAutoFit/>
          </a:bodyPr>
          <a:lstStyle/>
          <a:p>
            <a:pPr lvl="0"/>
            <a:r>
              <a:rPr lang="en-US" sz="4400" i="1" dirty="0" smtClean="0">
                <a:latin typeface="Times New Roman" panose="02020603050405020304" pitchFamily="18" charset="0"/>
                <a:cs typeface="Times New Roman" panose="02020603050405020304" pitchFamily="18" charset="0"/>
              </a:rPr>
              <a:t>Figure 2 </a:t>
            </a:r>
            <a:r>
              <a:rPr lang="en-US" sz="4400" i="1" dirty="0">
                <a:latin typeface="Times New Roman" panose="02020603050405020304" pitchFamily="18" charset="0"/>
                <a:cs typeface="Times New Roman" panose="02020603050405020304" pitchFamily="18" charset="0"/>
              </a:rPr>
              <a:t>s</a:t>
            </a:r>
            <a:r>
              <a:rPr lang="en-US" sz="4400" i="1" dirty="0" smtClean="0">
                <a:latin typeface="Times New Roman" panose="02020603050405020304" pitchFamily="18" charset="0"/>
                <a:cs typeface="Times New Roman" panose="02020603050405020304" pitchFamily="18" charset="0"/>
              </a:rPr>
              <a:t>hows the mechanism of different drugs use for </a:t>
            </a:r>
            <a:r>
              <a:rPr lang="en-US" sz="4400" i="1" dirty="0"/>
              <a:t>osteopenia</a:t>
            </a:r>
            <a:endParaRPr lang="en-US" sz="4400" i="1" dirty="0">
              <a:latin typeface="Times New Roman" panose="02020603050405020304" pitchFamily="18" charset="0"/>
              <a:cs typeface="Times New Roman" panose="02020603050405020304" pitchFamily="18" charset="0"/>
            </a:endParaRPr>
          </a:p>
        </p:txBody>
      </p:sp>
      <p:sp>
        <p:nvSpPr>
          <p:cNvPr id="10" name="Rectangle 9"/>
          <p:cNvSpPr/>
          <p:nvPr/>
        </p:nvSpPr>
        <p:spPr>
          <a:xfrm>
            <a:off x="696986" y="18905109"/>
            <a:ext cx="21945600" cy="769441"/>
          </a:xfrm>
          <a:prstGeom prst="rect">
            <a:avLst/>
          </a:prstGeom>
        </p:spPr>
        <p:txBody>
          <a:bodyPr>
            <a:spAutoFit/>
          </a:bodyPr>
          <a:lstStyle/>
          <a:p>
            <a:pPr lvl="0"/>
            <a:r>
              <a:rPr lang="en-US" sz="4400" i="1" dirty="0">
                <a:latin typeface="Times New Roman" panose="02020603050405020304" pitchFamily="18" charset="0"/>
                <a:cs typeface="Times New Roman" panose="02020603050405020304" pitchFamily="18" charset="0"/>
              </a:rPr>
              <a:t>Figure </a:t>
            </a:r>
            <a:r>
              <a:rPr lang="en-US" sz="4400" i="1" dirty="0" smtClean="0">
                <a:latin typeface="Times New Roman" panose="02020603050405020304" pitchFamily="18" charset="0"/>
                <a:cs typeface="Times New Roman" panose="02020603050405020304" pitchFamily="18" charset="0"/>
              </a:rPr>
              <a:t>1 shows bone with osteopenia</a:t>
            </a:r>
            <a:endParaRPr lang="en-US" sz="4400" i="1" dirty="0">
              <a:latin typeface="Times New Roman" panose="02020603050405020304" pitchFamily="18" charset="0"/>
              <a:cs typeface="Times New Roman" panose="02020603050405020304" pitchFamily="18" charset="0"/>
            </a:endParaRPr>
          </a:p>
        </p:txBody>
      </p:sp>
      <p:sp>
        <p:nvSpPr>
          <p:cNvPr id="25" name="Rectangle 24"/>
          <p:cNvSpPr/>
          <p:nvPr/>
        </p:nvSpPr>
        <p:spPr>
          <a:xfrm>
            <a:off x="22642586" y="28390155"/>
            <a:ext cx="9666318" cy="4647426"/>
          </a:xfrm>
          <a:prstGeom prst="rect">
            <a:avLst/>
          </a:prstGeom>
        </p:spPr>
        <p:txBody>
          <a:bodyPr wrap="square">
            <a:spAutoFit/>
          </a:bodyPr>
          <a:lstStyle/>
          <a:p>
            <a:pPr lvl="0">
              <a:spcBef>
                <a:spcPct val="20000"/>
              </a:spcBef>
            </a:pPr>
            <a:r>
              <a:rPr lang="en-US" sz="4000" b="1" dirty="0" smtClean="0">
                <a:solidFill>
                  <a:prstClr val="black"/>
                </a:solidFill>
                <a:latin typeface="Times New Roman" pitchFamily="18" charset="0"/>
                <a:cs typeface="Times New Roman" pitchFamily="18" charset="0"/>
              </a:rPr>
              <a:t>Teriparatide</a:t>
            </a:r>
          </a:p>
          <a:p>
            <a:pPr lvl="0">
              <a:spcBef>
                <a:spcPct val="20000"/>
              </a:spcBef>
            </a:pPr>
            <a:r>
              <a:rPr lang="en-US" sz="4000" dirty="0" smtClean="0">
                <a:solidFill>
                  <a:prstClr val="black"/>
                </a:solidFill>
                <a:latin typeface="Times New Roman" pitchFamily="18" charset="0"/>
                <a:cs typeface="Times New Roman" pitchFamily="18" charset="0"/>
              </a:rPr>
              <a:t>It chemically modifies the body's parathyroid hormone. PTH plays a critical role in maintaining the calcium balance and in the bone remodeling cycle. </a:t>
            </a:r>
            <a:r>
              <a:rPr lang="en-US" sz="4000" dirty="0">
                <a:solidFill>
                  <a:prstClr val="black"/>
                </a:solidFill>
                <a:latin typeface="Times New Roman" pitchFamily="18" charset="0"/>
                <a:cs typeface="Times New Roman" pitchFamily="18" charset="0"/>
              </a:rPr>
              <a:t>PTH daily injections. [2] </a:t>
            </a:r>
          </a:p>
          <a:p>
            <a:pPr lvl="0">
              <a:spcBef>
                <a:spcPct val="20000"/>
              </a:spcBef>
            </a:pPr>
            <a:r>
              <a:rPr lang="en-US" sz="4000" dirty="0" smtClean="0">
                <a:solidFill>
                  <a:prstClr val="black"/>
                </a:solidFill>
                <a:latin typeface="Times New Roman" pitchFamily="18" charset="0"/>
                <a:cs typeface="Times New Roman" pitchFamily="18" charset="0"/>
              </a:rPr>
              <a:t> </a:t>
            </a:r>
            <a:endParaRPr lang="en-US" sz="4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160527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770</TotalTime>
  <Words>565</Words>
  <Application>Microsoft Office PowerPoint</Application>
  <PresentationFormat>Custom</PresentationFormat>
  <Paragraphs>46</Paragraphs>
  <Slides>1</Slides>
  <Notes>0</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vt:i4>
      </vt:variant>
    </vt:vector>
  </HeadingPairs>
  <TitlesOfParts>
    <vt:vector size="12" baseType="lpstr">
      <vt:lpstr>Arial</vt:lpstr>
      <vt:lpstr>Arial</vt:lpstr>
      <vt:lpstr>Calibri</vt:lpstr>
      <vt:lpstr>Helvetica</vt:lpstr>
      <vt:lpstr>Tahoma</vt:lpstr>
      <vt:lpstr>Times New Roman</vt:lpstr>
      <vt:lpstr>Trebuchet MS</vt:lpstr>
      <vt:lpstr>36x48-Template-V2b</vt:lpstr>
      <vt:lpstr>1_Classic 3 Columns</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Arif</cp:lastModifiedBy>
  <cp:revision>96</cp:revision>
  <dcterms:created xsi:type="dcterms:W3CDTF">2012-02-03T19:11:35Z</dcterms:created>
  <dcterms:modified xsi:type="dcterms:W3CDTF">2019-04-10T18:44:50Z</dcterms:modified>
</cp:coreProperties>
</file>