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xls" ContentType="application/vnd.ms-excel"/>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00" r:id="rId4"/>
  </p:sldMasterIdLst>
  <p:notesMasterIdLst>
    <p:notesMasterId r:id="rId44"/>
  </p:notesMasterIdLst>
  <p:sldIdLst>
    <p:sldId id="256" r:id="rId5"/>
    <p:sldId id="257" r:id="rId6"/>
    <p:sldId id="328" r:id="rId7"/>
    <p:sldId id="258" r:id="rId8"/>
    <p:sldId id="321" r:id="rId9"/>
    <p:sldId id="335" r:id="rId10"/>
    <p:sldId id="263" r:id="rId11"/>
    <p:sldId id="266" r:id="rId12"/>
    <p:sldId id="330" r:id="rId13"/>
    <p:sldId id="338" r:id="rId14"/>
    <p:sldId id="297" r:id="rId15"/>
    <p:sldId id="299" r:id="rId16"/>
    <p:sldId id="301" r:id="rId17"/>
    <p:sldId id="327" r:id="rId18"/>
    <p:sldId id="326" r:id="rId19"/>
    <p:sldId id="303" r:id="rId20"/>
    <p:sldId id="304" r:id="rId21"/>
    <p:sldId id="305" r:id="rId22"/>
    <p:sldId id="334" r:id="rId23"/>
    <p:sldId id="285" r:id="rId24"/>
    <p:sldId id="324" r:id="rId25"/>
    <p:sldId id="298" r:id="rId26"/>
    <p:sldId id="306" r:id="rId27"/>
    <p:sldId id="318" r:id="rId28"/>
    <p:sldId id="307" r:id="rId29"/>
    <p:sldId id="325" r:id="rId30"/>
    <p:sldId id="312" r:id="rId31"/>
    <p:sldId id="308" r:id="rId32"/>
    <p:sldId id="339" r:id="rId33"/>
    <p:sldId id="309" r:id="rId34"/>
    <p:sldId id="310" r:id="rId35"/>
    <p:sldId id="311" r:id="rId36"/>
    <p:sldId id="313" r:id="rId37"/>
    <p:sldId id="314" r:id="rId38"/>
    <p:sldId id="316" r:id="rId39"/>
    <p:sldId id="317" r:id="rId40"/>
    <p:sldId id="337" r:id="rId41"/>
    <p:sldId id="332" r:id="rId42"/>
    <p:sldId id="331"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09" autoAdjust="0"/>
    <p:restoredTop sz="94660"/>
  </p:normalViewPr>
  <p:slideViewPr>
    <p:cSldViewPr snapToGrid="0">
      <p:cViewPr varScale="1">
        <p:scale>
          <a:sx n="56" d="100"/>
          <a:sy n="56" d="100"/>
        </p:scale>
        <p:origin x="45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9E2591-4779-45DD-921A-8316DAA7B593}" type="datetimeFigureOut">
              <a:rPr lang="en-US" smtClean="0"/>
              <a:t>6/22/2020</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1CD8E9-EDDB-4CBA-8753-8A7F43975930}" type="slidenum">
              <a:rPr lang="en-US" smtClean="0"/>
              <a:t>‹#›</a:t>
            </a:fld>
            <a:endParaRPr lang="en-US"/>
          </a:p>
        </p:txBody>
      </p:sp>
    </p:spTree>
    <p:extLst>
      <p:ext uri="{BB962C8B-B14F-4D97-AF65-F5344CB8AC3E}">
        <p14:creationId xmlns:p14="http://schemas.microsoft.com/office/powerpoint/2010/main" val="1829685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6F0BE1BB-211D-44F6-BCE2-2EC08CB5C33D}" type="slidenum">
              <a:rPr lang="en-US" smtClean="0"/>
              <a:pPr/>
              <a:t>7</a:t>
            </a:fld>
            <a:endParaRPr lang="en-US"/>
          </a:p>
        </p:txBody>
      </p:sp>
    </p:spTree>
    <p:extLst>
      <p:ext uri="{BB962C8B-B14F-4D97-AF65-F5344CB8AC3E}">
        <p14:creationId xmlns:p14="http://schemas.microsoft.com/office/powerpoint/2010/main" val="15342745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6F0BE1BB-211D-44F6-BCE2-2EC08CB5C33D}" type="slidenum">
              <a:rPr lang="en-US" smtClean="0"/>
              <a:pPr/>
              <a:t>8</a:t>
            </a:fld>
            <a:endParaRPr lang="en-US"/>
          </a:p>
        </p:txBody>
      </p:sp>
    </p:spTree>
    <p:extLst>
      <p:ext uri="{BB962C8B-B14F-4D97-AF65-F5344CB8AC3E}">
        <p14:creationId xmlns:p14="http://schemas.microsoft.com/office/powerpoint/2010/main" val="4175653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fld id="{7E99B2A2-7984-4821-8228-18F11CEAAE60}" type="slidenum">
              <a:rPr lang="en-US">
                <a:solidFill>
                  <a:prstClr val="black"/>
                </a:solidFill>
              </a:rPr>
              <a:pPr eaLnBrk="1" hangingPunct="1"/>
              <a:t>9</a:t>
            </a:fld>
            <a:endParaRPr lang="en-US">
              <a:solidFill>
                <a:prstClr val="black"/>
              </a:solidFill>
            </a:endParaRPr>
          </a:p>
        </p:txBody>
      </p:sp>
      <p:sp>
        <p:nvSpPr>
          <p:cNvPr id="109571" name="Rectangle 2"/>
          <p:cNvSpPr>
            <a:spLocks noGrp="1" noRot="1" noChangeAspect="1" noChangeArrowheads="1" noTextEdit="1"/>
          </p:cNvSpPr>
          <p:nvPr>
            <p:ph type="sldImg"/>
          </p:nvPr>
        </p:nvSpPr>
        <p:spPr>
          <a:xfrm>
            <a:off x="381000" y="685800"/>
            <a:ext cx="6096000" cy="3429000"/>
          </a:xfrm>
          <a:ln/>
        </p:spPr>
      </p:sp>
      <p:sp>
        <p:nvSpPr>
          <p:cNvPr id="10957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r>
              <a:rPr lang="en-US" altLang="en-US" b="1" smtClean="0">
                <a:latin typeface="Arial" pitchFamily="34" charset="0"/>
              </a:rPr>
              <a:t>HDL Metabolism and Reverse Cholesterol Transport</a:t>
            </a:r>
            <a:r>
              <a:rPr lang="en-US" b="1" smtClean="0">
                <a:latin typeface="Arial" pitchFamily="34" charset="0"/>
                <a:cs typeface="Times New Roman" pitchFamily="18" charset="0"/>
              </a:rPr>
              <a:t> </a:t>
            </a:r>
          </a:p>
          <a:p>
            <a:pPr marL="228600" indent="-228600" eaLnBrk="1" hangingPunct="1"/>
            <a:r>
              <a:rPr lang="en-US" smtClean="0">
                <a:latin typeface="Arial" pitchFamily="34" charset="0"/>
                <a:cs typeface="Times New Roman" pitchFamily="18" charset="0"/>
              </a:rPr>
              <a:t>Cholesterol that is synthesized or deposited in peripheral tissues is returned to the liver in a process referred to as </a:t>
            </a:r>
            <a:r>
              <a:rPr lang="en-US" i="1" smtClean="0">
                <a:latin typeface="Arial" pitchFamily="34" charset="0"/>
                <a:cs typeface="Times New Roman" pitchFamily="18" charset="0"/>
              </a:rPr>
              <a:t>reverse cholesterol transport</a:t>
            </a:r>
            <a:r>
              <a:rPr lang="en-US" smtClean="0">
                <a:latin typeface="Arial" pitchFamily="34" charset="0"/>
                <a:cs typeface="Times New Roman" pitchFamily="18" charset="0"/>
              </a:rPr>
              <a:t> in which high-density lipoprotein (HDL) plays a central role.  HDL may be secreted by the liver or intestine in the form of nascent particles consisting of phospholipid and apolipoprotein A-I (apoA-I).  Nascent HDL interacts with peripheral cells, such as macrophages, to facilitate the removal of excess free cholesterol (FC), a process facilitated by the ATP-binding cassette protein 1 (ABC1) gene.  FC is generated in part by the hydrolysis of intracellular cholesteryl ester (CE) stores.  HDL is then converted into mature CE–rich HDL as a result of the plasma cholesterol-esterifying enzyme lecithin:cholesterol acyltransferase (LCAT), which is activated by apoA-I.  CE may be removed by several different pathways, including selective uptake by the liver, ie, the removal of lipid without the uptake of HDL proteins (shown in this slide).  Selective uptake appears to be mediated by the scavenger receptor class-B, type I (SR-BI), which is expressed in the liver and has been shown to be a receptor for HDL.  CE derived from HDL contributes to the hepatic–cholesterol pool used for bile acid synthesis.  Cholesterol is eventually excreted from the body either as bile acid or as free cholesterol in the bile.</a:t>
            </a:r>
          </a:p>
          <a:p>
            <a:pPr marL="228600" indent="-228600" eaLnBrk="1" hangingPunct="1"/>
            <a:r>
              <a:rPr lang="en-US" smtClean="0">
                <a:latin typeface="Arial" pitchFamily="34" charset="0"/>
                <a:cs typeface="Times New Roman" pitchFamily="18" charset="0"/>
              </a:rPr>
              <a:t> </a:t>
            </a:r>
          </a:p>
          <a:p>
            <a:pPr marL="228600" indent="-228600" eaLnBrk="1" hangingPunct="1"/>
            <a:r>
              <a:rPr lang="en-US" i="1" smtClean="0">
                <a:latin typeface="Arial" pitchFamily="34" charset="0"/>
              </a:rPr>
              <a:t>References:</a:t>
            </a:r>
          </a:p>
          <a:p>
            <a:pPr marL="228600" indent="-228600" eaLnBrk="1" hangingPunct="1"/>
            <a:r>
              <a:rPr lang="en-US" smtClean="0">
                <a:latin typeface="Arial" pitchFamily="34" charset="0"/>
                <a:cs typeface="Times New Roman" pitchFamily="18" charset="0"/>
              </a:rPr>
              <a:t>Fielding CJ, Fielding PE. Molecular physiology of reverse cholesterol transport. </a:t>
            </a:r>
            <a:r>
              <a:rPr lang="en-US" i="1" smtClean="0">
                <a:latin typeface="Arial" pitchFamily="34" charset="0"/>
                <a:cs typeface="Times New Roman" pitchFamily="18" charset="0"/>
              </a:rPr>
              <a:t>J Lipid Res.</a:t>
            </a:r>
            <a:r>
              <a:rPr lang="en-US" smtClean="0">
                <a:latin typeface="Arial" pitchFamily="34" charset="0"/>
                <a:cs typeface="Times New Roman" pitchFamily="18" charset="0"/>
              </a:rPr>
              <a:t> 1995;36:211–228.</a:t>
            </a:r>
          </a:p>
          <a:p>
            <a:pPr marL="228600" indent="-228600" eaLnBrk="1" hangingPunct="1"/>
            <a:r>
              <a:rPr lang="en-US" smtClean="0">
                <a:latin typeface="Arial" pitchFamily="34" charset="0"/>
                <a:cs typeface="Times New Roman" pitchFamily="18" charset="0"/>
              </a:rPr>
              <a:t>Breslow JL. Familial disorders of high-density lipoprotein metabolism. In: Scriver CR, Beaudet AL, Sly WS, Valle D, eds. </a:t>
            </a:r>
            <a:r>
              <a:rPr lang="en-US" i="1" smtClean="0">
                <a:latin typeface="Arial" pitchFamily="34" charset="0"/>
                <a:cs typeface="Times New Roman" pitchFamily="18" charset="0"/>
              </a:rPr>
              <a:t>The Metabolic and Molecular Bases of Inherited Disease. </a:t>
            </a:r>
            <a:r>
              <a:rPr lang="en-US" smtClean="0">
                <a:latin typeface="Arial" pitchFamily="34" charset="0"/>
                <a:cs typeface="Times New Roman" pitchFamily="18" charset="0"/>
              </a:rPr>
              <a:t>7</a:t>
            </a:r>
            <a:r>
              <a:rPr lang="en-US" baseline="30000" smtClean="0">
                <a:latin typeface="Arial" pitchFamily="34" charset="0"/>
                <a:cs typeface="Times New Roman" pitchFamily="18" charset="0"/>
              </a:rPr>
              <a:t>th</a:t>
            </a:r>
            <a:r>
              <a:rPr lang="en-US" smtClean="0">
                <a:latin typeface="Arial" pitchFamily="34" charset="0"/>
                <a:cs typeface="Times New Roman" pitchFamily="18" charset="0"/>
              </a:rPr>
              <a:t> ed. New York: McGraw-Hill; 1995:2031–2052.</a:t>
            </a:r>
          </a:p>
          <a:p>
            <a:pPr marL="228600" indent="-228600" eaLnBrk="1" hangingPunct="1"/>
            <a:r>
              <a:rPr lang="en-US" smtClean="0">
                <a:latin typeface="Arial" pitchFamily="34" charset="0"/>
                <a:cs typeface="Times New Roman" pitchFamily="18" charset="0"/>
              </a:rPr>
              <a:t>Acton S, Rigotti A, Landschulz KT, et al. Identification of scavenger receptor SR-BI as a high-density lipoprotein receptor. </a:t>
            </a:r>
            <a:r>
              <a:rPr lang="en-US" i="1" smtClean="0">
                <a:latin typeface="Arial" pitchFamily="34" charset="0"/>
                <a:cs typeface="Times New Roman" pitchFamily="18" charset="0"/>
              </a:rPr>
              <a:t>Science. </a:t>
            </a:r>
            <a:r>
              <a:rPr lang="en-US" smtClean="0">
                <a:latin typeface="Arial" pitchFamily="34" charset="0"/>
                <a:cs typeface="Times New Roman" pitchFamily="18" charset="0"/>
              </a:rPr>
              <a:t>1996;271:518–520.</a:t>
            </a:r>
          </a:p>
          <a:p>
            <a:pPr marL="228600" indent="-228600" eaLnBrk="1" hangingPunct="1"/>
            <a:endParaRPr lang="en-US" smtClean="0">
              <a:latin typeface="Arial" pitchFamily="34" charset="0"/>
            </a:endParaRPr>
          </a:p>
        </p:txBody>
      </p:sp>
    </p:spTree>
    <p:extLst>
      <p:ext uri="{BB962C8B-B14F-4D97-AF65-F5344CB8AC3E}">
        <p14:creationId xmlns:p14="http://schemas.microsoft.com/office/powerpoint/2010/main" val="3751829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fld id="{98635F87-C717-4DA9-912B-FA481732F3DF}" type="slidenum">
              <a:rPr lang="en-US">
                <a:solidFill>
                  <a:prstClr val="black"/>
                </a:solidFill>
              </a:rPr>
              <a:pPr eaLnBrk="1" hangingPunct="1"/>
              <a:t>38</a:t>
            </a:fld>
            <a:endParaRPr lang="en-US">
              <a:solidFill>
                <a:prstClr val="black"/>
              </a:solidFill>
            </a:endParaRPr>
          </a:p>
        </p:txBody>
      </p:sp>
      <p:sp>
        <p:nvSpPr>
          <p:cNvPr id="122883" name="Rectangle 2"/>
          <p:cNvSpPr>
            <a:spLocks noGrp="1" noRot="1" noChangeAspect="1" noChangeArrowheads="1" noTextEdit="1"/>
          </p:cNvSpPr>
          <p:nvPr>
            <p:ph type="sldImg"/>
          </p:nvPr>
        </p:nvSpPr>
        <p:spPr>
          <a:xfrm>
            <a:off x="381000" y="685800"/>
            <a:ext cx="6096000" cy="3429000"/>
          </a:xfrm>
          <a:ln/>
        </p:spPr>
      </p:sp>
      <p:sp>
        <p:nvSpPr>
          <p:cNvPr id="12288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9000"/>
              </a:lnSpc>
            </a:pPr>
            <a:r>
              <a:rPr lang="en-US" b="1" smtClean="0">
                <a:latin typeface="Arial" pitchFamily="34" charset="0"/>
                <a:cs typeface="Times New Roman" pitchFamily="18" charset="0"/>
              </a:rPr>
              <a:t>Treatment of hyperlipidemia</a:t>
            </a:r>
          </a:p>
          <a:p>
            <a:pPr eaLnBrk="1" hangingPunct="1">
              <a:lnSpc>
                <a:spcPct val="89000"/>
              </a:lnSpc>
            </a:pPr>
            <a:r>
              <a:rPr lang="en-US" smtClean="0">
                <a:latin typeface="Arial" pitchFamily="34" charset="0"/>
                <a:cs typeface="Times New Roman" pitchFamily="18" charset="0"/>
              </a:rPr>
              <a:t>Statins have been and remain the drugs of first choice for lowering LDL-C. They lower LDL-C more effectively than other currently available agents, and they reduce CHD risk. Because of their LDL-C</a:t>
            </a:r>
            <a:r>
              <a:rPr lang="en-US" smtClean="0">
                <a:latin typeface="Times New Roman" pitchFamily="18" charset="0"/>
                <a:cs typeface="Times New Roman" pitchFamily="18" charset="0"/>
              </a:rPr>
              <a:t>–</a:t>
            </a:r>
            <a:r>
              <a:rPr lang="en-US" smtClean="0">
                <a:latin typeface="Arial" pitchFamily="34" charset="0"/>
                <a:cs typeface="Times New Roman" pitchFamily="18" charset="0"/>
              </a:rPr>
              <a:t>lowering efficacy, they are able to achieve LDL-C treatment goals in the majority of patients, regardless of their risk category. In fact, the more potent the LDL-C</a:t>
            </a:r>
            <a:r>
              <a:rPr lang="en-US" smtClean="0">
                <a:latin typeface="Times New Roman" pitchFamily="18" charset="0"/>
                <a:cs typeface="Times New Roman" pitchFamily="18" charset="0"/>
              </a:rPr>
              <a:t>–</a:t>
            </a:r>
            <a:r>
              <a:rPr lang="en-US" smtClean="0">
                <a:latin typeface="Arial" pitchFamily="34" charset="0"/>
                <a:cs typeface="Times New Roman" pitchFamily="18" charset="0"/>
              </a:rPr>
              <a:t>lowering efficacy of the statin, the greater the percentage of patients who will achieve their LDL-C goal. Statins are also remarkably safe as will be described below. About 5</a:t>
            </a:r>
            <a:r>
              <a:rPr lang="en-US" smtClean="0">
                <a:latin typeface="Times New Roman" pitchFamily="18" charset="0"/>
                <a:cs typeface="Times New Roman" pitchFamily="18" charset="0"/>
              </a:rPr>
              <a:t>–</a:t>
            </a:r>
            <a:r>
              <a:rPr lang="en-US" smtClean="0">
                <a:latin typeface="Arial" pitchFamily="34" charset="0"/>
                <a:cs typeface="Times New Roman" pitchFamily="18" charset="0"/>
              </a:rPr>
              <a:t>10% of patients will not be able to tolerate a statin and so the only alternative agents for lowering LDL-C are a bile acid resin and niacin. These drugs are not as effective in lowering LDL-C and cause bothersome side effects which make patient compliance a problem. However, they are effective in reducing CHD risk and in the majority of patients can be successfully taken.</a:t>
            </a:r>
          </a:p>
          <a:p>
            <a:pPr eaLnBrk="1" hangingPunct="1">
              <a:lnSpc>
                <a:spcPct val="89000"/>
              </a:lnSpc>
            </a:pPr>
            <a:r>
              <a:rPr lang="en-US" i="1" smtClean="0">
                <a:latin typeface="Arial" pitchFamily="34" charset="0"/>
                <a:cs typeface="Times New Roman" pitchFamily="18" charset="0"/>
              </a:rPr>
              <a:t>Reference:</a:t>
            </a:r>
            <a:endParaRPr lang="en-US" smtClean="0">
              <a:latin typeface="Arial" pitchFamily="34" charset="0"/>
              <a:cs typeface="Times New Roman" pitchFamily="18" charset="0"/>
            </a:endParaRPr>
          </a:p>
          <a:p>
            <a:pPr eaLnBrk="1" hangingPunct="1">
              <a:lnSpc>
                <a:spcPct val="89000"/>
              </a:lnSpc>
            </a:pPr>
            <a:r>
              <a:rPr lang="en-US" smtClean="0">
                <a:latin typeface="Arial" pitchFamily="34" charset="0"/>
                <a:cs typeface="Times New Roman" pitchFamily="18" charset="0"/>
              </a:rPr>
              <a:t>Expert Panel on Detection, Evaluation, and Treatment of High Blood Cholesterol in Adults. Executive summary of the third report of the National Cholesterol Education Program (NCEP) Expert Panel on Detection, Evaluation, and Treatment of High Blood Cholesterol in Adults (Adult Treatment Panel III). JAMA 2001;285:2486-2497.</a:t>
            </a:r>
          </a:p>
        </p:txBody>
      </p:sp>
    </p:spTree>
    <p:extLst>
      <p:ext uri="{BB962C8B-B14F-4D97-AF65-F5344CB8AC3E}">
        <p14:creationId xmlns:p14="http://schemas.microsoft.com/office/powerpoint/2010/main" val="1157351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914400" y="2130434"/>
            <a:ext cx="103632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fld id="{A298EA33-372A-4A1D-9FB6-34DC63C30507}" type="datetimeFigureOut">
              <a:rPr lang="en-US" smtClean="0"/>
              <a:t>6/22/2020</a:t>
            </a:fld>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2124750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fld id="{A298EA33-372A-4A1D-9FB6-34DC63C30507}" type="datetimeFigureOut">
              <a:rPr lang="en-US" smtClean="0"/>
              <a:t>6/22/2020</a:t>
            </a:fld>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2203847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839200" y="274647"/>
            <a:ext cx="27432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609600" y="274647"/>
            <a:ext cx="80264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fld id="{A298EA33-372A-4A1D-9FB6-34DC63C30507}" type="datetimeFigureOut">
              <a:rPr lang="en-US" smtClean="0"/>
              <a:t>6/22/2020</a:t>
            </a:fld>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42580117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000046"/>
        </a:solidFill>
        <a:effectLst/>
      </p:bgPr>
    </p:bg>
    <p:spTree>
      <p:nvGrpSpPr>
        <p:cNvPr id="1" name=""/>
        <p:cNvGrpSpPr/>
        <p:nvPr/>
      </p:nvGrpSpPr>
      <p:grpSpPr>
        <a:xfrm>
          <a:off x="0" y="0"/>
          <a:ext cx="0" cy="0"/>
          <a:chOff x="0" y="0"/>
          <a:chExt cx="0" cy="0"/>
        </a:xfrm>
      </p:grpSpPr>
      <p:sp>
        <p:nvSpPr>
          <p:cNvPr id="36875" name="Rectangle 11"/>
          <p:cNvSpPr>
            <a:spLocks noGrp="1" noChangeArrowheads="1"/>
          </p:cNvSpPr>
          <p:nvPr>
            <p:ph type="ctrTitle"/>
          </p:nvPr>
        </p:nvSpPr>
        <p:spPr>
          <a:xfrm>
            <a:off x="914400" y="2286000"/>
            <a:ext cx="10363200" cy="1143000"/>
          </a:xfrm>
        </p:spPr>
        <p:txBody>
          <a:bodyPr/>
          <a:lstStyle>
            <a:lvl1pPr>
              <a:defRPr/>
            </a:lvl1pPr>
          </a:lstStyle>
          <a:p>
            <a:r>
              <a:rPr lang="en-US"/>
              <a:t>Click to edit Master title style</a:t>
            </a:r>
          </a:p>
        </p:txBody>
      </p:sp>
      <p:sp>
        <p:nvSpPr>
          <p:cNvPr id="36876" name="Rectangle 12"/>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p>
        </p:txBody>
      </p:sp>
      <p:sp>
        <p:nvSpPr>
          <p:cNvPr id="4" name="Rectangle 14"/>
          <p:cNvSpPr>
            <a:spLocks noGrp="1" noChangeArrowheads="1"/>
          </p:cNvSpPr>
          <p:nvPr>
            <p:ph type="ftr" sz="quarter" idx="10"/>
          </p:nvPr>
        </p:nvSpPr>
        <p:spPr>
          <a:xfrm>
            <a:off x="8229600" y="6172200"/>
            <a:ext cx="3860800" cy="457200"/>
          </a:xfrm>
        </p:spPr>
        <p:txBody>
          <a:bodyPr/>
          <a:lstStyle>
            <a:lvl1pPr algn="r">
              <a:defRPr/>
            </a:lvl1pPr>
          </a:lstStyle>
          <a:p>
            <a:pPr>
              <a:defRPr/>
            </a:pPr>
            <a:r>
              <a:rPr lang="en-US"/>
              <a:t>www.drsarma.in</a:t>
            </a:r>
          </a:p>
        </p:txBody>
      </p:sp>
      <p:sp>
        <p:nvSpPr>
          <p:cNvPr id="5" name="Rectangle 15"/>
          <p:cNvSpPr>
            <a:spLocks noGrp="1" noChangeArrowheads="1"/>
          </p:cNvSpPr>
          <p:nvPr>
            <p:ph type="sldNum" sz="quarter" idx="11"/>
          </p:nvPr>
        </p:nvSpPr>
        <p:spPr/>
        <p:txBody>
          <a:bodyPr/>
          <a:lstStyle>
            <a:lvl1pPr>
              <a:defRPr/>
            </a:lvl1pPr>
          </a:lstStyle>
          <a:p>
            <a:pPr>
              <a:defRPr/>
            </a:pPr>
            <a:fld id="{F5669180-57A4-4B9B-85AF-C6C9316778F2}" type="slidenum">
              <a:rPr lang="en-US"/>
              <a:pPr>
                <a:defRPr/>
              </a:pPr>
              <a:t>‹#›</a:t>
            </a:fld>
            <a:endParaRPr lang="en-US"/>
          </a:p>
        </p:txBody>
      </p:sp>
    </p:spTree>
    <p:extLst>
      <p:ext uri="{BB962C8B-B14F-4D97-AF65-F5344CB8AC3E}">
        <p14:creationId xmlns:p14="http://schemas.microsoft.com/office/powerpoint/2010/main" val="26336221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8"/>
          <p:cNvSpPr>
            <a:spLocks noGrp="1" noChangeArrowheads="1"/>
          </p:cNvSpPr>
          <p:nvPr>
            <p:ph type="sldNum" sz="quarter" idx="10"/>
          </p:nvPr>
        </p:nvSpPr>
        <p:spPr>
          <a:ln/>
        </p:spPr>
        <p:txBody>
          <a:bodyPr/>
          <a:lstStyle>
            <a:lvl1pPr>
              <a:defRPr/>
            </a:lvl1pPr>
          </a:lstStyle>
          <a:p>
            <a:pPr>
              <a:defRPr/>
            </a:pPr>
            <a:fld id="{38249F55-66F2-4E4A-ADB9-97561E3308D8}"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2498092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9"/>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8"/>
          <p:cNvSpPr>
            <a:spLocks noGrp="1" noChangeArrowheads="1"/>
          </p:cNvSpPr>
          <p:nvPr>
            <p:ph type="sldNum" sz="quarter" idx="10"/>
          </p:nvPr>
        </p:nvSpPr>
        <p:spPr>
          <a:ln/>
        </p:spPr>
        <p:txBody>
          <a:bodyPr/>
          <a:lstStyle>
            <a:lvl1pPr>
              <a:defRPr/>
            </a:lvl1pPr>
          </a:lstStyle>
          <a:p>
            <a:pPr>
              <a:defRPr/>
            </a:pPr>
            <a:fld id="{D5B7F3BA-39D5-4DA3-AACD-8C13BEA993BD}"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17190189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8"/>
          <p:cNvSpPr>
            <a:spLocks noGrp="1" noChangeArrowheads="1"/>
          </p:cNvSpPr>
          <p:nvPr>
            <p:ph type="sldNum" sz="quarter" idx="10"/>
          </p:nvPr>
        </p:nvSpPr>
        <p:spPr>
          <a:ln/>
        </p:spPr>
        <p:txBody>
          <a:bodyPr/>
          <a:lstStyle>
            <a:lvl1pPr>
              <a:defRPr/>
            </a:lvl1pPr>
          </a:lstStyle>
          <a:p>
            <a:pPr>
              <a:defRPr/>
            </a:pPr>
            <a:fld id="{BD38D55C-28F9-4952-A24A-BBA42BAFA94C}" type="slidenum">
              <a:rPr lang="en-US"/>
              <a:pPr>
                <a:defRPr/>
              </a:pPr>
              <a:t>‹#›</a:t>
            </a:fld>
            <a:endParaRPr lang="en-US"/>
          </a:p>
        </p:txBody>
      </p:sp>
      <p:sp>
        <p:nvSpPr>
          <p:cNvPr id="6"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15195456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3"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3"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8"/>
          <p:cNvSpPr>
            <a:spLocks noGrp="1" noChangeArrowheads="1"/>
          </p:cNvSpPr>
          <p:nvPr>
            <p:ph type="sldNum" sz="quarter" idx="10"/>
          </p:nvPr>
        </p:nvSpPr>
        <p:spPr>
          <a:ln/>
        </p:spPr>
        <p:txBody>
          <a:bodyPr/>
          <a:lstStyle>
            <a:lvl1pPr>
              <a:defRPr/>
            </a:lvl1pPr>
          </a:lstStyle>
          <a:p>
            <a:pPr>
              <a:defRPr/>
            </a:pPr>
            <a:fld id="{5DC382A7-A592-460A-A46A-3BA25E23A1EE}" type="slidenum">
              <a:rPr lang="en-US"/>
              <a:pPr>
                <a:defRPr/>
              </a:pPr>
              <a:t>‹#›</a:t>
            </a:fld>
            <a:endParaRPr lang="en-US"/>
          </a:p>
        </p:txBody>
      </p:sp>
      <p:sp>
        <p:nvSpPr>
          <p:cNvPr id="8"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047280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8"/>
          <p:cNvSpPr>
            <a:spLocks noGrp="1" noChangeArrowheads="1"/>
          </p:cNvSpPr>
          <p:nvPr>
            <p:ph type="sldNum" sz="quarter" idx="10"/>
          </p:nvPr>
        </p:nvSpPr>
        <p:spPr>
          <a:ln/>
        </p:spPr>
        <p:txBody>
          <a:bodyPr/>
          <a:lstStyle>
            <a:lvl1pPr>
              <a:defRPr/>
            </a:lvl1pPr>
          </a:lstStyle>
          <a:p>
            <a:pPr>
              <a:defRPr/>
            </a:pPr>
            <a:fld id="{47D43A10-6FC5-46A2-948D-32F6D64AF66E}" type="slidenum">
              <a:rPr lang="en-US"/>
              <a:pPr>
                <a:defRPr/>
              </a:pPr>
              <a:t>‹#›</a:t>
            </a:fld>
            <a:endParaRPr lang="en-US"/>
          </a:p>
        </p:txBody>
      </p:sp>
      <p:sp>
        <p:nvSpPr>
          <p:cNvPr id="4"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1131934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
          <p:cNvSpPr>
            <a:spLocks noGrp="1" noChangeArrowheads="1"/>
          </p:cNvSpPr>
          <p:nvPr>
            <p:ph type="sldNum" sz="quarter" idx="10"/>
          </p:nvPr>
        </p:nvSpPr>
        <p:spPr>
          <a:ln/>
        </p:spPr>
        <p:txBody>
          <a:bodyPr/>
          <a:lstStyle>
            <a:lvl1pPr>
              <a:defRPr/>
            </a:lvl1pPr>
          </a:lstStyle>
          <a:p>
            <a:pPr>
              <a:defRPr/>
            </a:pPr>
            <a:fld id="{20D4AB5A-5DD5-4A95-BEB7-BD23E1CF3DB5}" type="slidenum">
              <a:rPr lang="en-US"/>
              <a:pPr>
                <a:defRPr/>
              </a:pPr>
              <a:t>‹#›</a:t>
            </a:fld>
            <a:endParaRPr lang="en-US"/>
          </a:p>
        </p:txBody>
      </p:sp>
      <p:sp>
        <p:nvSpPr>
          <p:cNvPr id="3"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14862454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9"/>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8"/>
          <p:cNvSpPr>
            <a:spLocks noGrp="1" noChangeArrowheads="1"/>
          </p:cNvSpPr>
          <p:nvPr>
            <p:ph type="sldNum" sz="quarter" idx="10"/>
          </p:nvPr>
        </p:nvSpPr>
        <p:spPr>
          <a:ln/>
        </p:spPr>
        <p:txBody>
          <a:bodyPr/>
          <a:lstStyle>
            <a:lvl1pPr>
              <a:defRPr/>
            </a:lvl1pPr>
          </a:lstStyle>
          <a:p>
            <a:pPr>
              <a:defRPr/>
            </a:pPr>
            <a:fld id="{28C24E1C-44A7-4D4B-9FB5-AF3B97A524C8}" type="slidenum">
              <a:rPr lang="en-US"/>
              <a:pPr>
                <a:defRPr/>
              </a:pPr>
              <a:t>‹#›</a:t>
            </a:fld>
            <a:endParaRPr lang="en-US"/>
          </a:p>
        </p:txBody>
      </p:sp>
      <p:sp>
        <p:nvSpPr>
          <p:cNvPr id="6"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3747431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fld id="{A298EA33-372A-4A1D-9FB6-34DC63C30507}" type="datetimeFigureOut">
              <a:rPr lang="en-US" smtClean="0"/>
              <a:t>6/22/2020</a:t>
            </a:fld>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34242521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8"/>
          <p:cNvSpPr>
            <a:spLocks noGrp="1" noChangeArrowheads="1"/>
          </p:cNvSpPr>
          <p:nvPr>
            <p:ph type="sldNum" sz="quarter" idx="10"/>
          </p:nvPr>
        </p:nvSpPr>
        <p:spPr>
          <a:ln/>
        </p:spPr>
        <p:txBody>
          <a:bodyPr/>
          <a:lstStyle>
            <a:lvl1pPr>
              <a:defRPr/>
            </a:lvl1pPr>
          </a:lstStyle>
          <a:p>
            <a:pPr>
              <a:defRPr/>
            </a:pPr>
            <a:fld id="{B437B6F9-FD31-4547-B920-994C4C752DB8}" type="slidenum">
              <a:rPr lang="en-US"/>
              <a:pPr>
                <a:defRPr/>
              </a:pPr>
              <a:t>‹#›</a:t>
            </a:fld>
            <a:endParaRPr lang="en-US"/>
          </a:p>
        </p:txBody>
      </p:sp>
      <p:sp>
        <p:nvSpPr>
          <p:cNvPr id="6"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1067691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8"/>
          <p:cNvSpPr>
            <a:spLocks noGrp="1" noChangeArrowheads="1"/>
          </p:cNvSpPr>
          <p:nvPr>
            <p:ph type="sldNum" sz="quarter" idx="10"/>
          </p:nvPr>
        </p:nvSpPr>
        <p:spPr>
          <a:ln/>
        </p:spPr>
        <p:txBody>
          <a:bodyPr/>
          <a:lstStyle>
            <a:lvl1pPr>
              <a:defRPr/>
            </a:lvl1pPr>
          </a:lstStyle>
          <a:p>
            <a:pPr>
              <a:defRPr/>
            </a:pPr>
            <a:fld id="{8E7CBBE4-0444-4E2F-8CFA-AA2D5647A3B0}"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33927406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8"/>
          <p:cNvSpPr>
            <a:spLocks noGrp="1" noChangeArrowheads="1"/>
          </p:cNvSpPr>
          <p:nvPr>
            <p:ph type="sldNum" sz="quarter" idx="10"/>
          </p:nvPr>
        </p:nvSpPr>
        <p:spPr>
          <a:ln/>
        </p:spPr>
        <p:txBody>
          <a:bodyPr/>
          <a:lstStyle>
            <a:lvl1pPr>
              <a:defRPr/>
            </a:lvl1pPr>
          </a:lstStyle>
          <a:p>
            <a:pPr>
              <a:defRPr/>
            </a:pPr>
            <a:fld id="{8AA105D4-832F-4328-9CE5-20302886E3B2}"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906411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914400" y="1981200"/>
            <a:ext cx="10363200" cy="4114800"/>
          </a:xfrm>
        </p:spPr>
        <p:txBody>
          <a:bodyPr/>
          <a:lstStyle/>
          <a:p>
            <a:pPr lvl="0"/>
            <a:endParaRPr lang="en-US" noProof="0" smtClean="0"/>
          </a:p>
        </p:txBody>
      </p:sp>
      <p:sp>
        <p:nvSpPr>
          <p:cNvPr id="4" name="Rectangle 28"/>
          <p:cNvSpPr>
            <a:spLocks noGrp="1" noChangeArrowheads="1"/>
          </p:cNvSpPr>
          <p:nvPr>
            <p:ph type="sldNum" sz="quarter" idx="10"/>
          </p:nvPr>
        </p:nvSpPr>
        <p:spPr>
          <a:ln/>
        </p:spPr>
        <p:txBody>
          <a:bodyPr/>
          <a:lstStyle>
            <a:lvl1pPr>
              <a:defRPr/>
            </a:lvl1pPr>
          </a:lstStyle>
          <a:p>
            <a:pPr>
              <a:defRPr/>
            </a:pPr>
            <a:fld id="{B6586CFE-0BCA-4EBA-9403-A32452C4DFF7}"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2258113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914400" y="1981200"/>
            <a:ext cx="10363200" cy="4114800"/>
          </a:xfrm>
        </p:spPr>
        <p:txBody>
          <a:bodyPr/>
          <a:lstStyle/>
          <a:p>
            <a:pPr lvl="0"/>
            <a:endParaRPr lang="en-US" noProof="0" smtClean="0"/>
          </a:p>
        </p:txBody>
      </p:sp>
      <p:sp>
        <p:nvSpPr>
          <p:cNvPr id="4" name="Rectangle 28"/>
          <p:cNvSpPr>
            <a:spLocks noGrp="1" noChangeArrowheads="1"/>
          </p:cNvSpPr>
          <p:nvPr>
            <p:ph type="sldNum" sz="quarter" idx="10"/>
          </p:nvPr>
        </p:nvSpPr>
        <p:spPr>
          <a:ln/>
        </p:spPr>
        <p:txBody>
          <a:bodyPr/>
          <a:lstStyle>
            <a:lvl1pPr>
              <a:defRPr/>
            </a:lvl1pPr>
          </a:lstStyle>
          <a:p>
            <a:pPr>
              <a:defRPr/>
            </a:pPr>
            <a:fld id="{287777E8-3BC2-4BD2-A5D2-7C40550623CD}"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34048051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000046"/>
        </a:solidFill>
        <a:effectLst/>
      </p:bgPr>
    </p:bg>
    <p:spTree>
      <p:nvGrpSpPr>
        <p:cNvPr id="1" name=""/>
        <p:cNvGrpSpPr/>
        <p:nvPr/>
      </p:nvGrpSpPr>
      <p:grpSpPr>
        <a:xfrm>
          <a:off x="0" y="0"/>
          <a:ext cx="0" cy="0"/>
          <a:chOff x="0" y="0"/>
          <a:chExt cx="0" cy="0"/>
        </a:xfrm>
      </p:grpSpPr>
      <p:sp>
        <p:nvSpPr>
          <p:cNvPr id="36875" name="Rectangle 11"/>
          <p:cNvSpPr>
            <a:spLocks noGrp="1" noChangeArrowheads="1"/>
          </p:cNvSpPr>
          <p:nvPr>
            <p:ph type="ctrTitle"/>
          </p:nvPr>
        </p:nvSpPr>
        <p:spPr>
          <a:xfrm>
            <a:off x="914400" y="2286000"/>
            <a:ext cx="10363200" cy="1143000"/>
          </a:xfrm>
        </p:spPr>
        <p:txBody>
          <a:bodyPr/>
          <a:lstStyle>
            <a:lvl1pPr>
              <a:defRPr/>
            </a:lvl1pPr>
          </a:lstStyle>
          <a:p>
            <a:r>
              <a:rPr lang="en-US"/>
              <a:t>Click to edit Master title style</a:t>
            </a:r>
          </a:p>
        </p:txBody>
      </p:sp>
      <p:sp>
        <p:nvSpPr>
          <p:cNvPr id="36876" name="Rectangle 12"/>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p>
        </p:txBody>
      </p:sp>
      <p:sp>
        <p:nvSpPr>
          <p:cNvPr id="4" name="Rectangle 14"/>
          <p:cNvSpPr>
            <a:spLocks noGrp="1" noChangeArrowheads="1"/>
          </p:cNvSpPr>
          <p:nvPr>
            <p:ph type="ftr" sz="quarter" idx="10"/>
          </p:nvPr>
        </p:nvSpPr>
        <p:spPr>
          <a:xfrm>
            <a:off x="8229600" y="6172200"/>
            <a:ext cx="3860800" cy="457200"/>
          </a:xfrm>
        </p:spPr>
        <p:txBody>
          <a:bodyPr/>
          <a:lstStyle>
            <a:lvl1pPr algn="r">
              <a:defRPr/>
            </a:lvl1pPr>
          </a:lstStyle>
          <a:p>
            <a:pPr>
              <a:defRPr/>
            </a:pPr>
            <a:r>
              <a:rPr lang="en-US"/>
              <a:t>www.drsarma.in</a:t>
            </a:r>
          </a:p>
        </p:txBody>
      </p:sp>
      <p:sp>
        <p:nvSpPr>
          <p:cNvPr id="5" name="Rectangle 15"/>
          <p:cNvSpPr>
            <a:spLocks noGrp="1" noChangeArrowheads="1"/>
          </p:cNvSpPr>
          <p:nvPr>
            <p:ph type="sldNum" sz="quarter" idx="11"/>
          </p:nvPr>
        </p:nvSpPr>
        <p:spPr/>
        <p:txBody>
          <a:bodyPr/>
          <a:lstStyle>
            <a:lvl1pPr>
              <a:defRPr/>
            </a:lvl1pPr>
          </a:lstStyle>
          <a:p>
            <a:pPr>
              <a:defRPr/>
            </a:pPr>
            <a:fld id="{4E83D4D8-92C6-4A07-8B5F-029345A7C45E}" type="slidenum">
              <a:rPr lang="en-US"/>
              <a:pPr>
                <a:defRPr/>
              </a:pPr>
              <a:t>‹#›</a:t>
            </a:fld>
            <a:endParaRPr lang="en-US"/>
          </a:p>
        </p:txBody>
      </p:sp>
    </p:spTree>
    <p:extLst>
      <p:ext uri="{BB962C8B-B14F-4D97-AF65-F5344CB8AC3E}">
        <p14:creationId xmlns:p14="http://schemas.microsoft.com/office/powerpoint/2010/main" val="1792535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8"/>
          <p:cNvSpPr>
            <a:spLocks noGrp="1" noChangeArrowheads="1"/>
          </p:cNvSpPr>
          <p:nvPr>
            <p:ph type="sldNum" sz="quarter" idx="10"/>
          </p:nvPr>
        </p:nvSpPr>
        <p:spPr>
          <a:ln/>
        </p:spPr>
        <p:txBody>
          <a:bodyPr/>
          <a:lstStyle>
            <a:lvl1pPr>
              <a:defRPr/>
            </a:lvl1pPr>
          </a:lstStyle>
          <a:p>
            <a:pPr>
              <a:defRPr/>
            </a:pPr>
            <a:fld id="{5F0D6A5F-E540-4EC4-BA77-D488D1E5D251}"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19426167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8"/>
          <p:cNvSpPr>
            <a:spLocks noGrp="1" noChangeArrowheads="1"/>
          </p:cNvSpPr>
          <p:nvPr>
            <p:ph type="sldNum" sz="quarter" idx="10"/>
          </p:nvPr>
        </p:nvSpPr>
        <p:spPr>
          <a:ln/>
        </p:spPr>
        <p:txBody>
          <a:bodyPr/>
          <a:lstStyle>
            <a:lvl1pPr>
              <a:defRPr/>
            </a:lvl1pPr>
          </a:lstStyle>
          <a:p>
            <a:pPr>
              <a:defRPr/>
            </a:pPr>
            <a:fld id="{ADF5CF6C-248C-4356-8BF6-7F84D72567B2}"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11121975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8"/>
          <p:cNvSpPr>
            <a:spLocks noGrp="1" noChangeArrowheads="1"/>
          </p:cNvSpPr>
          <p:nvPr>
            <p:ph type="sldNum" sz="quarter" idx="10"/>
          </p:nvPr>
        </p:nvSpPr>
        <p:spPr>
          <a:ln/>
        </p:spPr>
        <p:txBody>
          <a:bodyPr/>
          <a:lstStyle>
            <a:lvl1pPr>
              <a:defRPr/>
            </a:lvl1pPr>
          </a:lstStyle>
          <a:p>
            <a:pPr>
              <a:defRPr/>
            </a:pPr>
            <a:fld id="{8EE3A8B1-EE95-4F92-9184-183D99EBFE75}" type="slidenum">
              <a:rPr lang="en-US"/>
              <a:pPr>
                <a:defRPr/>
              </a:pPr>
              <a:t>‹#›</a:t>
            </a:fld>
            <a:endParaRPr lang="en-US"/>
          </a:p>
        </p:txBody>
      </p:sp>
      <p:sp>
        <p:nvSpPr>
          <p:cNvPr id="6"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3680609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8"/>
          <p:cNvSpPr>
            <a:spLocks noGrp="1" noChangeArrowheads="1"/>
          </p:cNvSpPr>
          <p:nvPr>
            <p:ph type="sldNum" sz="quarter" idx="10"/>
          </p:nvPr>
        </p:nvSpPr>
        <p:spPr>
          <a:ln/>
        </p:spPr>
        <p:txBody>
          <a:bodyPr/>
          <a:lstStyle>
            <a:lvl1pPr>
              <a:defRPr/>
            </a:lvl1pPr>
          </a:lstStyle>
          <a:p>
            <a:pPr>
              <a:defRPr/>
            </a:pPr>
            <a:fld id="{2132B9CD-9455-4611-B486-AC49D25C971A}" type="slidenum">
              <a:rPr lang="en-US"/>
              <a:pPr>
                <a:defRPr/>
              </a:pPr>
              <a:t>‹#›</a:t>
            </a:fld>
            <a:endParaRPr lang="en-US"/>
          </a:p>
        </p:txBody>
      </p:sp>
      <p:sp>
        <p:nvSpPr>
          <p:cNvPr id="8"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3544520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963084" y="4406909"/>
            <a:ext cx="103632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fld id="{A298EA33-372A-4A1D-9FB6-34DC63C30507}" type="datetimeFigureOut">
              <a:rPr lang="en-US" smtClean="0"/>
              <a:t>6/22/2020</a:t>
            </a:fld>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36772065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8"/>
          <p:cNvSpPr>
            <a:spLocks noGrp="1" noChangeArrowheads="1"/>
          </p:cNvSpPr>
          <p:nvPr>
            <p:ph type="sldNum" sz="quarter" idx="10"/>
          </p:nvPr>
        </p:nvSpPr>
        <p:spPr>
          <a:ln/>
        </p:spPr>
        <p:txBody>
          <a:bodyPr/>
          <a:lstStyle>
            <a:lvl1pPr>
              <a:defRPr/>
            </a:lvl1pPr>
          </a:lstStyle>
          <a:p>
            <a:pPr>
              <a:defRPr/>
            </a:pPr>
            <a:fld id="{AC570577-0524-4A21-A9E8-A4E4F0F9C65A}" type="slidenum">
              <a:rPr lang="en-US"/>
              <a:pPr>
                <a:defRPr/>
              </a:pPr>
              <a:t>‹#›</a:t>
            </a:fld>
            <a:endParaRPr lang="en-US"/>
          </a:p>
        </p:txBody>
      </p:sp>
      <p:sp>
        <p:nvSpPr>
          <p:cNvPr id="4"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37845843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
          <p:cNvSpPr>
            <a:spLocks noGrp="1" noChangeArrowheads="1"/>
          </p:cNvSpPr>
          <p:nvPr>
            <p:ph type="sldNum" sz="quarter" idx="10"/>
          </p:nvPr>
        </p:nvSpPr>
        <p:spPr>
          <a:ln/>
        </p:spPr>
        <p:txBody>
          <a:bodyPr/>
          <a:lstStyle>
            <a:lvl1pPr>
              <a:defRPr/>
            </a:lvl1pPr>
          </a:lstStyle>
          <a:p>
            <a:pPr>
              <a:defRPr/>
            </a:pPr>
            <a:fld id="{24ABD4F1-741D-43CC-89E2-D03BC934CF19}" type="slidenum">
              <a:rPr lang="en-US"/>
              <a:pPr>
                <a:defRPr/>
              </a:pPr>
              <a:t>‹#›</a:t>
            </a:fld>
            <a:endParaRPr lang="en-US"/>
          </a:p>
        </p:txBody>
      </p:sp>
      <p:sp>
        <p:nvSpPr>
          <p:cNvPr id="3"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41618034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8"/>
          <p:cNvSpPr>
            <a:spLocks noGrp="1" noChangeArrowheads="1"/>
          </p:cNvSpPr>
          <p:nvPr>
            <p:ph type="sldNum" sz="quarter" idx="10"/>
          </p:nvPr>
        </p:nvSpPr>
        <p:spPr>
          <a:ln/>
        </p:spPr>
        <p:txBody>
          <a:bodyPr/>
          <a:lstStyle>
            <a:lvl1pPr>
              <a:defRPr/>
            </a:lvl1pPr>
          </a:lstStyle>
          <a:p>
            <a:pPr>
              <a:defRPr/>
            </a:pPr>
            <a:fld id="{9F02BE94-B1EE-47C0-B729-D904BCFD58A4}" type="slidenum">
              <a:rPr lang="en-US"/>
              <a:pPr>
                <a:defRPr/>
              </a:pPr>
              <a:t>‹#›</a:t>
            </a:fld>
            <a:endParaRPr lang="en-US"/>
          </a:p>
        </p:txBody>
      </p:sp>
      <p:sp>
        <p:nvSpPr>
          <p:cNvPr id="6"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360078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8"/>
          <p:cNvSpPr>
            <a:spLocks noGrp="1" noChangeArrowheads="1"/>
          </p:cNvSpPr>
          <p:nvPr>
            <p:ph type="sldNum" sz="quarter" idx="10"/>
          </p:nvPr>
        </p:nvSpPr>
        <p:spPr>
          <a:ln/>
        </p:spPr>
        <p:txBody>
          <a:bodyPr/>
          <a:lstStyle>
            <a:lvl1pPr>
              <a:defRPr/>
            </a:lvl1pPr>
          </a:lstStyle>
          <a:p>
            <a:pPr>
              <a:defRPr/>
            </a:pPr>
            <a:fld id="{FEB54B5D-4F42-480C-8D29-219D39B36B97}" type="slidenum">
              <a:rPr lang="en-US"/>
              <a:pPr>
                <a:defRPr/>
              </a:pPr>
              <a:t>‹#›</a:t>
            </a:fld>
            <a:endParaRPr lang="en-US"/>
          </a:p>
        </p:txBody>
      </p:sp>
      <p:sp>
        <p:nvSpPr>
          <p:cNvPr id="6"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6771002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8"/>
          <p:cNvSpPr>
            <a:spLocks noGrp="1" noChangeArrowheads="1"/>
          </p:cNvSpPr>
          <p:nvPr>
            <p:ph type="sldNum" sz="quarter" idx="10"/>
          </p:nvPr>
        </p:nvSpPr>
        <p:spPr>
          <a:ln/>
        </p:spPr>
        <p:txBody>
          <a:bodyPr/>
          <a:lstStyle>
            <a:lvl1pPr>
              <a:defRPr/>
            </a:lvl1pPr>
          </a:lstStyle>
          <a:p>
            <a:pPr>
              <a:defRPr/>
            </a:pPr>
            <a:fld id="{3DA00409-F275-4B45-974D-20723CD3659D}"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32193212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8"/>
          <p:cNvSpPr>
            <a:spLocks noGrp="1" noChangeArrowheads="1"/>
          </p:cNvSpPr>
          <p:nvPr>
            <p:ph type="sldNum" sz="quarter" idx="10"/>
          </p:nvPr>
        </p:nvSpPr>
        <p:spPr>
          <a:ln/>
        </p:spPr>
        <p:txBody>
          <a:bodyPr/>
          <a:lstStyle>
            <a:lvl1pPr>
              <a:defRPr/>
            </a:lvl1pPr>
          </a:lstStyle>
          <a:p>
            <a:pPr>
              <a:defRPr/>
            </a:pPr>
            <a:fld id="{9EBA3A1D-4A02-45CF-A652-720B2BA8FED2}"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6779448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914400" y="1981200"/>
            <a:ext cx="10363200" cy="4114800"/>
          </a:xfrm>
        </p:spPr>
        <p:txBody>
          <a:bodyPr/>
          <a:lstStyle/>
          <a:p>
            <a:pPr lvl="0"/>
            <a:endParaRPr lang="en-US" noProof="0" smtClean="0"/>
          </a:p>
        </p:txBody>
      </p:sp>
      <p:sp>
        <p:nvSpPr>
          <p:cNvPr id="4" name="Rectangle 28"/>
          <p:cNvSpPr>
            <a:spLocks noGrp="1" noChangeArrowheads="1"/>
          </p:cNvSpPr>
          <p:nvPr>
            <p:ph type="sldNum" sz="quarter" idx="10"/>
          </p:nvPr>
        </p:nvSpPr>
        <p:spPr>
          <a:ln/>
        </p:spPr>
        <p:txBody>
          <a:bodyPr/>
          <a:lstStyle>
            <a:lvl1pPr>
              <a:defRPr/>
            </a:lvl1pPr>
          </a:lstStyle>
          <a:p>
            <a:pPr>
              <a:defRPr/>
            </a:pPr>
            <a:fld id="{659FA881-9804-4378-BB6D-788203146F34}"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96176362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914400" y="1981200"/>
            <a:ext cx="10363200" cy="4114800"/>
          </a:xfrm>
        </p:spPr>
        <p:txBody>
          <a:bodyPr/>
          <a:lstStyle/>
          <a:p>
            <a:pPr lvl="0"/>
            <a:endParaRPr lang="en-US" noProof="0" smtClean="0"/>
          </a:p>
        </p:txBody>
      </p:sp>
      <p:sp>
        <p:nvSpPr>
          <p:cNvPr id="4" name="Rectangle 28"/>
          <p:cNvSpPr>
            <a:spLocks noGrp="1" noChangeArrowheads="1"/>
          </p:cNvSpPr>
          <p:nvPr>
            <p:ph type="sldNum" sz="quarter" idx="10"/>
          </p:nvPr>
        </p:nvSpPr>
        <p:spPr>
          <a:ln/>
        </p:spPr>
        <p:txBody>
          <a:bodyPr/>
          <a:lstStyle>
            <a:lvl1pPr>
              <a:defRPr/>
            </a:lvl1pPr>
          </a:lstStyle>
          <a:p>
            <a:pPr>
              <a:defRPr/>
            </a:pPr>
            <a:fld id="{6E551C2C-BD5E-4273-8306-2F5053DAD4FA}"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367644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5" name="Rectangle 7"/>
          <p:cNvSpPr>
            <a:spLocks noGrp="1" noChangeArrowheads="1"/>
          </p:cNvSpPr>
          <p:nvPr>
            <p:ph type="sldNum" sz="quarter" idx="11"/>
          </p:nvPr>
        </p:nvSpPr>
        <p:spPr>
          <a:ln/>
        </p:spPr>
        <p:txBody>
          <a:bodyPr/>
          <a:lstStyle>
            <a:lvl1pPr>
              <a:defRPr/>
            </a:lvl1pPr>
          </a:lstStyle>
          <a:p>
            <a:pPr>
              <a:defRPr/>
            </a:pPr>
            <a:fld id="{8651896B-B560-4F37-947C-958BEDA921B5}" type="slidenum">
              <a:rPr lang="en-US"/>
              <a:pPr>
                <a:defRPr/>
              </a:pPr>
              <a:t>‹#›</a:t>
            </a:fld>
            <a:endParaRPr lang="en-US"/>
          </a:p>
        </p:txBody>
      </p:sp>
    </p:spTree>
    <p:extLst>
      <p:ext uri="{BB962C8B-B14F-4D97-AF65-F5344CB8AC3E}">
        <p14:creationId xmlns:p14="http://schemas.microsoft.com/office/powerpoint/2010/main" val="170856844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5" name="Rectangle 7"/>
          <p:cNvSpPr>
            <a:spLocks noGrp="1" noChangeArrowheads="1"/>
          </p:cNvSpPr>
          <p:nvPr>
            <p:ph type="sldNum" sz="quarter" idx="11"/>
          </p:nvPr>
        </p:nvSpPr>
        <p:spPr>
          <a:ln/>
        </p:spPr>
        <p:txBody>
          <a:bodyPr/>
          <a:lstStyle>
            <a:lvl1pPr>
              <a:defRPr/>
            </a:lvl1pPr>
          </a:lstStyle>
          <a:p>
            <a:pPr>
              <a:defRPr/>
            </a:pPr>
            <a:fld id="{D381D730-1144-48C2-B7C4-6992A25C2C3F}" type="slidenum">
              <a:rPr lang="en-US"/>
              <a:pPr>
                <a:defRPr/>
              </a:pPr>
              <a:t>‹#›</a:t>
            </a:fld>
            <a:endParaRPr lang="en-US"/>
          </a:p>
        </p:txBody>
      </p:sp>
    </p:spTree>
    <p:extLst>
      <p:ext uri="{BB962C8B-B14F-4D97-AF65-F5344CB8AC3E}">
        <p14:creationId xmlns:p14="http://schemas.microsoft.com/office/powerpoint/2010/main" val="3712674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3"/>
          <p:cNvSpPr>
            <a:spLocks noGrp="1"/>
          </p:cNvSpPr>
          <p:nvPr>
            <p:ph type="dt" sz="half" idx="10"/>
          </p:nvPr>
        </p:nvSpPr>
        <p:spPr/>
        <p:txBody>
          <a:bodyPr/>
          <a:lstStyle>
            <a:lvl1pPr>
              <a:defRPr/>
            </a:lvl1pPr>
          </a:lstStyle>
          <a:p>
            <a:fld id="{A298EA33-372A-4A1D-9FB6-34DC63C30507}" type="datetimeFigureOut">
              <a:rPr lang="en-US" smtClean="0"/>
              <a:t>6/22/2020</a:t>
            </a:fld>
            <a:endParaRPr lang="en-US"/>
          </a:p>
        </p:txBody>
      </p:sp>
      <p:sp>
        <p:nvSpPr>
          <p:cNvPr id="6" name="عنصر نائب للتذييل 4"/>
          <p:cNvSpPr>
            <a:spLocks noGrp="1"/>
          </p:cNvSpPr>
          <p:nvPr>
            <p:ph type="ftr" sz="quarter" idx="11"/>
          </p:nvPr>
        </p:nvSpPr>
        <p:spPr/>
        <p:txBody>
          <a:bodyPr/>
          <a:lstStyle>
            <a:lvl1pPr>
              <a:defRPr/>
            </a:lvl1pPr>
          </a:lstStyle>
          <a:p>
            <a:endParaRPr lang="en-US"/>
          </a:p>
        </p:txBody>
      </p:sp>
      <p:sp>
        <p:nvSpPr>
          <p:cNvPr id="7"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39341965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5" name="Rectangle 7"/>
          <p:cNvSpPr>
            <a:spLocks noGrp="1" noChangeArrowheads="1"/>
          </p:cNvSpPr>
          <p:nvPr>
            <p:ph type="sldNum" sz="quarter" idx="11"/>
          </p:nvPr>
        </p:nvSpPr>
        <p:spPr>
          <a:ln/>
        </p:spPr>
        <p:txBody>
          <a:bodyPr/>
          <a:lstStyle>
            <a:lvl1pPr>
              <a:defRPr/>
            </a:lvl1pPr>
          </a:lstStyle>
          <a:p>
            <a:pPr>
              <a:defRPr/>
            </a:pPr>
            <a:fld id="{200AEF33-56D5-48FB-A9D4-3A14D4FD77EA}" type="slidenum">
              <a:rPr lang="en-US"/>
              <a:pPr>
                <a:defRPr/>
              </a:pPr>
              <a:t>‹#›</a:t>
            </a:fld>
            <a:endParaRPr lang="en-US"/>
          </a:p>
        </p:txBody>
      </p:sp>
    </p:spTree>
    <p:extLst>
      <p:ext uri="{BB962C8B-B14F-4D97-AF65-F5344CB8AC3E}">
        <p14:creationId xmlns:p14="http://schemas.microsoft.com/office/powerpoint/2010/main" val="226376110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03818" y="1676400"/>
            <a:ext cx="5084233"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1251" y="1676400"/>
            <a:ext cx="5086349"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6" name="Rectangle 7"/>
          <p:cNvSpPr>
            <a:spLocks noGrp="1" noChangeArrowheads="1"/>
          </p:cNvSpPr>
          <p:nvPr>
            <p:ph type="sldNum" sz="quarter" idx="11"/>
          </p:nvPr>
        </p:nvSpPr>
        <p:spPr>
          <a:ln/>
        </p:spPr>
        <p:txBody>
          <a:bodyPr/>
          <a:lstStyle>
            <a:lvl1pPr>
              <a:defRPr/>
            </a:lvl1pPr>
          </a:lstStyle>
          <a:p>
            <a:pPr>
              <a:defRPr/>
            </a:pPr>
            <a:fld id="{46841804-7F99-475F-89FA-1F44E155ABEF}" type="slidenum">
              <a:rPr lang="en-US"/>
              <a:pPr>
                <a:defRPr/>
              </a:pPr>
              <a:t>‹#›</a:t>
            </a:fld>
            <a:endParaRPr lang="en-US"/>
          </a:p>
        </p:txBody>
      </p:sp>
    </p:spTree>
    <p:extLst>
      <p:ext uri="{BB962C8B-B14F-4D97-AF65-F5344CB8AC3E}">
        <p14:creationId xmlns:p14="http://schemas.microsoft.com/office/powerpoint/2010/main" val="39413356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8" name="Rectangle 7"/>
          <p:cNvSpPr>
            <a:spLocks noGrp="1" noChangeArrowheads="1"/>
          </p:cNvSpPr>
          <p:nvPr>
            <p:ph type="sldNum" sz="quarter" idx="11"/>
          </p:nvPr>
        </p:nvSpPr>
        <p:spPr>
          <a:ln/>
        </p:spPr>
        <p:txBody>
          <a:bodyPr/>
          <a:lstStyle>
            <a:lvl1pPr>
              <a:defRPr/>
            </a:lvl1pPr>
          </a:lstStyle>
          <a:p>
            <a:pPr>
              <a:defRPr/>
            </a:pPr>
            <a:fld id="{C9DA18DC-A597-460E-8913-F4092EB33731}" type="slidenum">
              <a:rPr lang="en-US"/>
              <a:pPr>
                <a:defRPr/>
              </a:pPr>
              <a:t>‹#›</a:t>
            </a:fld>
            <a:endParaRPr lang="en-US"/>
          </a:p>
        </p:txBody>
      </p:sp>
    </p:spTree>
    <p:extLst>
      <p:ext uri="{BB962C8B-B14F-4D97-AF65-F5344CB8AC3E}">
        <p14:creationId xmlns:p14="http://schemas.microsoft.com/office/powerpoint/2010/main" val="24461100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4" name="Rectangle 7"/>
          <p:cNvSpPr>
            <a:spLocks noGrp="1" noChangeArrowheads="1"/>
          </p:cNvSpPr>
          <p:nvPr>
            <p:ph type="sldNum" sz="quarter" idx="11"/>
          </p:nvPr>
        </p:nvSpPr>
        <p:spPr>
          <a:ln/>
        </p:spPr>
        <p:txBody>
          <a:bodyPr/>
          <a:lstStyle>
            <a:lvl1pPr>
              <a:defRPr/>
            </a:lvl1pPr>
          </a:lstStyle>
          <a:p>
            <a:pPr>
              <a:defRPr/>
            </a:pPr>
            <a:fld id="{3A512430-DF16-4376-B519-8BE39C333A56}" type="slidenum">
              <a:rPr lang="en-US"/>
              <a:pPr>
                <a:defRPr/>
              </a:pPr>
              <a:t>‹#›</a:t>
            </a:fld>
            <a:endParaRPr lang="en-US"/>
          </a:p>
        </p:txBody>
      </p:sp>
    </p:spTree>
    <p:extLst>
      <p:ext uri="{BB962C8B-B14F-4D97-AF65-F5344CB8AC3E}">
        <p14:creationId xmlns:p14="http://schemas.microsoft.com/office/powerpoint/2010/main" val="9489194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3" name="Rectangle 7"/>
          <p:cNvSpPr>
            <a:spLocks noGrp="1" noChangeArrowheads="1"/>
          </p:cNvSpPr>
          <p:nvPr>
            <p:ph type="sldNum" sz="quarter" idx="11"/>
          </p:nvPr>
        </p:nvSpPr>
        <p:spPr>
          <a:ln/>
        </p:spPr>
        <p:txBody>
          <a:bodyPr/>
          <a:lstStyle>
            <a:lvl1pPr>
              <a:defRPr/>
            </a:lvl1pPr>
          </a:lstStyle>
          <a:p>
            <a:pPr>
              <a:defRPr/>
            </a:pPr>
            <a:fld id="{0181BE18-4EBD-43D1-9FEF-129485E814D9}" type="slidenum">
              <a:rPr lang="en-US"/>
              <a:pPr>
                <a:defRPr/>
              </a:pPr>
              <a:t>‹#›</a:t>
            </a:fld>
            <a:endParaRPr lang="en-US"/>
          </a:p>
        </p:txBody>
      </p:sp>
    </p:spTree>
    <p:extLst>
      <p:ext uri="{BB962C8B-B14F-4D97-AF65-F5344CB8AC3E}">
        <p14:creationId xmlns:p14="http://schemas.microsoft.com/office/powerpoint/2010/main" val="33289753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6" name="Rectangle 7"/>
          <p:cNvSpPr>
            <a:spLocks noGrp="1" noChangeArrowheads="1"/>
          </p:cNvSpPr>
          <p:nvPr>
            <p:ph type="sldNum" sz="quarter" idx="11"/>
          </p:nvPr>
        </p:nvSpPr>
        <p:spPr>
          <a:ln/>
        </p:spPr>
        <p:txBody>
          <a:bodyPr/>
          <a:lstStyle>
            <a:lvl1pPr>
              <a:defRPr/>
            </a:lvl1pPr>
          </a:lstStyle>
          <a:p>
            <a:pPr>
              <a:defRPr/>
            </a:pPr>
            <a:fld id="{307B03E9-12CE-4F44-A25E-0F94D9C0FB44}" type="slidenum">
              <a:rPr lang="en-US"/>
              <a:pPr>
                <a:defRPr/>
              </a:pPr>
              <a:t>‹#›</a:t>
            </a:fld>
            <a:endParaRPr lang="en-US"/>
          </a:p>
        </p:txBody>
      </p:sp>
    </p:spTree>
    <p:extLst>
      <p:ext uri="{BB962C8B-B14F-4D97-AF65-F5344CB8AC3E}">
        <p14:creationId xmlns:p14="http://schemas.microsoft.com/office/powerpoint/2010/main" val="164828574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6" name="Rectangle 7"/>
          <p:cNvSpPr>
            <a:spLocks noGrp="1" noChangeArrowheads="1"/>
          </p:cNvSpPr>
          <p:nvPr>
            <p:ph type="sldNum" sz="quarter" idx="11"/>
          </p:nvPr>
        </p:nvSpPr>
        <p:spPr>
          <a:ln/>
        </p:spPr>
        <p:txBody>
          <a:bodyPr/>
          <a:lstStyle>
            <a:lvl1pPr>
              <a:defRPr/>
            </a:lvl1pPr>
          </a:lstStyle>
          <a:p>
            <a:pPr>
              <a:defRPr/>
            </a:pPr>
            <a:fld id="{912A3817-8EAC-49CC-AB74-A08B0D9084C0}" type="slidenum">
              <a:rPr lang="en-US"/>
              <a:pPr>
                <a:defRPr/>
              </a:pPr>
              <a:t>‹#›</a:t>
            </a:fld>
            <a:endParaRPr lang="en-US"/>
          </a:p>
        </p:txBody>
      </p:sp>
    </p:spTree>
    <p:extLst>
      <p:ext uri="{BB962C8B-B14F-4D97-AF65-F5344CB8AC3E}">
        <p14:creationId xmlns:p14="http://schemas.microsoft.com/office/powerpoint/2010/main" val="27922044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5" name="Rectangle 7"/>
          <p:cNvSpPr>
            <a:spLocks noGrp="1" noChangeArrowheads="1"/>
          </p:cNvSpPr>
          <p:nvPr>
            <p:ph type="sldNum" sz="quarter" idx="11"/>
          </p:nvPr>
        </p:nvSpPr>
        <p:spPr>
          <a:ln/>
        </p:spPr>
        <p:txBody>
          <a:bodyPr/>
          <a:lstStyle>
            <a:lvl1pPr>
              <a:defRPr/>
            </a:lvl1pPr>
          </a:lstStyle>
          <a:p>
            <a:pPr>
              <a:defRPr/>
            </a:pPr>
            <a:fld id="{7D629106-E3B7-4964-9CB0-D4560E3F711F}" type="slidenum">
              <a:rPr lang="en-US"/>
              <a:pPr>
                <a:defRPr/>
              </a:pPr>
              <a:t>‹#›</a:t>
            </a:fld>
            <a:endParaRPr lang="en-US"/>
          </a:p>
        </p:txBody>
      </p:sp>
    </p:spTree>
    <p:extLst>
      <p:ext uri="{BB962C8B-B14F-4D97-AF65-F5344CB8AC3E}">
        <p14:creationId xmlns:p14="http://schemas.microsoft.com/office/powerpoint/2010/main" val="29498942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4685" y="228600"/>
            <a:ext cx="2592916"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03817" y="228600"/>
            <a:ext cx="7577667"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5" name="Rectangle 7"/>
          <p:cNvSpPr>
            <a:spLocks noGrp="1" noChangeArrowheads="1"/>
          </p:cNvSpPr>
          <p:nvPr>
            <p:ph type="sldNum" sz="quarter" idx="11"/>
          </p:nvPr>
        </p:nvSpPr>
        <p:spPr>
          <a:ln/>
        </p:spPr>
        <p:txBody>
          <a:bodyPr/>
          <a:lstStyle>
            <a:lvl1pPr>
              <a:defRPr/>
            </a:lvl1pPr>
          </a:lstStyle>
          <a:p>
            <a:pPr>
              <a:defRPr/>
            </a:pPr>
            <a:fld id="{23C146C6-379E-4619-B251-BF263420275D}" type="slidenum">
              <a:rPr lang="en-US"/>
              <a:pPr>
                <a:defRPr/>
              </a:pPr>
              <a:t>‹#›</a:t>
            </a:fld>
            <a:endParaRPr lang="en-US"/>
          </a:p>
        </p:txBody>
      </p:sp>
    </p:spTree>
    <p:extLst>
      <p:ext uri="{BB962C8B-B14F-4D97-AF65-F5344CB8AC3E}">
        <p14:creationId xmlns:p14="http://schemas.microsoft.com/office/powerpoint/2010/main" val="2112387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6193373"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6193373"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3"/>
          <p:cNvSpPr>
            <a:spLocks noGrp="1"/>
          </p:cNvSpPr>
          <p:nvPr>
            <p:ph type="dt" sz="half" idx="10"/>
          </p:nvPr>
        </p:nvSpPr>
        <p:spPr/>
        <p:txBody>
          <a:bodyPr/>
          <a:lstStyle>
            <a:lvl1pPr>
              <a:defRPr/>
            </a:lvl1pPr>
          </a:lstStyle>
          <a:p>
            <a:fld id="{A298EA33-372A-4A1D-9FB6-34DC63C30507}" type="datetimeFigureOut">
              <a:rPr lang="en-US" smtClean="0"/>
              <a:t>6/22/2020</a:t>
            </a:fld>
            <a:endParaRPr lang="en-US"/>
          </a:p>
        </p:txBody>
      </p:sp>
      <p:sp>
        <p:nvSpPr>
          <p:cNvPr id="8" name="عنصر نائب للتذييل 4"/>
          <p:cNvSpPr>
            <a:spLocks noGrp="1"/>
          </p:cNvSpPr>
          <p:nvPr>
            <p:ph type="ftr" sz="quarter" idx="11"/>
          </p:nvPr>
        </p:nvSpPr>
        <p:spPr/>
        <p:txBody>
          <a:bodyPr/>
          <a:lstStyle>
            <a:lvl1pPr>
              <a:defRPr/>
            </a:lvl1pPr>
          </a:lstStyle>
          <a:p>
            <a:endParaRPr lang="en-US"/>
          </a:p>
        </p:txBody>
      </p:sp>
      <p:sp>
        <p:nvSpPr>
          <p:cNvPr id="9"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2967954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3"/>
          <p:cNvSpPr>
            <a:spLocks noGrp="1"/>
          </p:cNvSpPr>
          <p:nvPr>
            <p:ph type="dt" sz="half" idx="10"/>
          </p:nvPr>
        </p:nvSpPr>
        <p:spPr/>
        <p:txBody>
          <a:bodyPr/>
          <a:lstStyle>
            <a:lvl1pPr>
              <a:defRPr/>
            </a:lvl1pPr>
          </a:lstStyle>
          <a:p>
            <a:fld id="{A298EA33-372A-4A1D-9FB6-34DC63C30507}" type="datetimeFigureOut">
              <a:rPr lang="en-US" smtClean="0"/>
              <a:t>6/22/2020</a:t>
            </a:fld>
            <a:endParaRPr lang="en-US"/>
          </a:p>
        </p:txBody>
      </p:sp>
      <p:sp>
        <p:nvSpPr>
          <p:cNvPr id="4" name="عنصر نائب للتذييل 4"/>
          <p:cNvSpPr>
            <a:spLocks noGrp="1"/>
          </p:cNvSpPr>
          <p:nvPr>
            <p:ph type="ftr" sz="quarter" idx="11"/>
          </p:nvPr>
        </p:nvSpPr>
        <p:spPr/>
        <p:txBody>
          <a:bodyPr/>
          <a:lstStyle>
            <a:lvl1pPr>
              <a:defRPr/>
            </a:lvl1pPr>
          </a:lstStyle>
          <a:p>
            <a:endParaRPr lang="en-US"/>
          </a:p>
        </p:txBody>
      </p:sp>
      <p:sp>
        <p:nvSpPr>
          <p:cNvPr id="5"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3768857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fld id="{A298EA33-372A-4A1D-9FB6-34DC63C30507}" type="datetimeFigureOut">
              <a:rPr lang="en-US" smtClean="0"/>
              <a:t>6/22/2020</a:t>
            </a:fld>
            <a:endParaRPr lang="en-US"/>
          </a:p>
        </p:txBody>
      </p:sp>
      <p:sp>
        <p:nvSpPr>
          <p:cNvPr id="3" name="عنصر نائب للتذييل 4"/>
          <p:cNvSpPr>
            <a:spLocks noGrp="1"/>
          </p:cNvSpPr>
          <p:nvPr>
            <p:ph type="ftr" sz="quarter" idx="11"/>
          </p:nvPr>
        </p:nvSpPr>
        <p:spPr/>
        <p:txBody>
          <a:bodyPr/>
          <a:lstStyle>
            <a:lvl1pPr>
              <a:defRPr/>
            </a:lvl1pPr>
          </a:lstStyle>
          <a:p>
            <a:endParaRPr lang="en-US"/>
          </a:p>
        </p:txBody>
      </p:sp>
      <p:sp>
        <p:nvSpPr>
          <p:cNvPr id="4"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2708867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3" y="273050"/>
            <a:ext cx="4011084"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4766733" y="273059"/>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fld id="{A298EA33-372A-4A1D-9FB6-34DC63C30507}" type="datetimeFigureOut">
              <a:rPr lang="en-US" smtClean="0"/>
              <a:t>6/22/2020</a:t>
            </a:fld>
            <a:endParaRPr lang="en-US"/>
          </a:p>
        </p:txBody>
      </p:sp>
      <p:sp>
        <p:nvSpPr>
          <p:cNvPr id="6" name="عنصر نائب للتذييل 4"/>
          <p:cNvSpPr>
            <a:spLocks noGrp="1"/>
          </p:cNvSpPr>
          <p:nvPr>
            <p:ph type="ftr" sz="quarter" idx="11"/>
          </p:nvPr>
        </p:nvSpPr>
        <p:spPr/>
        <p:txBody>
          <a:bodyPr/>
          <a:lstStyle>
            <a:lvl1pPr>
              <a:defRPr/>
            </a:lvl1pPr>
          </a:lstStyle>
          <a:p>
            <a:endParaRPr lang="en-US"/>
          </a:p>
        </p:txBody>
      </p:sp>
      <p:sp>
        <p:nvSpPr>
          <p:cNvPr id="7"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2125506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389717" y="4800600"/>
            <a:ext cx="73152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ar-SA" noProof="0"/>
              <a:t>انقر فوق الأيقونة لإضافة صورة</a:t>
            </a:r>
            <a:endParaRPr lang="en-US" noProof="0"/>
          </a:p>
        </p:txBody>
      </p:sp>
      <p:sp>
        <p:nvSpPr>
          <p:cNvPr id="4" name="عنصر نائب للنص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fld id="{A298EA33-372A-4A1D-9FB6-34DC63C30507}" type="datetimeFigureOut">
              <a:rPr lang="en-US" smtClean="0"/>
              <a:t>6/22/2020</a:t>
            </a:fld>
            <a:endParaRPr lang="en-US"/>
          </a:p>
        </p:txBody>
      </p:sp>
      <p:sp>
        <p:nvSpPr>
          <p:cNvPr id="6" name="عنصر نائب للتذييل 4"/>
          <p:cNvSpPr>
            <a:spLocks noGrp="1"/>
          </p:cNvSpPr>
          <p:nvPr>
            <p:ph type="ftr" sz="quarter" idx="11"/>
          </p:nvPr>
        </p:nvSpPr>
        <p:spPr/>
        <p:txBody>
          <a:bodyPr/>
          <a:lstStyle>
            <a:lvl1pPr>
              <a:defRPr/>
            </a:lvl1pPr>
          </a:lstStyle>
          <a:p>
            <a:endParaRPr lang="en-US"/>
          </a:p>
        </p:txBody>
      </p:sp>
      <p:sp>
        <p:nvSpPr>
          <p:cNvPr id="7"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1802842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ar-SA" altLang="en-US"/>
              <a:t>انقر لتحرير نمط العنوان الرئيسي</a:t>
            </a:r>
            <a:endParaRPr lang="en-US" altLang="en-US"/>
          </a:p>
        </p:txBody>
      </p:sp>
      <p:sp>
        <p:nvSpPr>
          <p:cNvPr id="1027" name="عنصر نائب للنص 2"/>
          <p:cNvSpPr>
            <a:spLocks noGrp="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altLang="en-US"/>
              <a:t>انقر لتحرير أنماط النص الرئيسي</a:t>
            </a:r>
            <a:endParaRPr lang="en-US" altLang="en-US"/>
          </a:p>
          <a:p>
            <a:pPr lvl="1"/>
            <a:r>
              <a:rPr lang="ar-SA" altLang="en-US"/>
              <a:t>المستوى الثاني</a:t>
            </a:r>
            <a:endParaRPr lang="en-US" altLang="en-US"/>
          </a:p>
          <a:p>
            <a:pPr lvl="2"/>
            <a:r>
              <a:rPr lang="ar-SA" altLang="en-US"/>
              <a:t>المستوى الثالث</a:t>
            </a:r>
            <a:endParaRPr lang="en-US" altLang="en-US"/>
          </a:p>
          <a:p>
            <a:pPr lvl="3"/>
            <a:r>
              <a:rPr lang="ar-SA" altLang="en-US"/>
              <a:t>المستوى الرابع</a:t>
            </a:r>
            <a:endParaRPr lang="en-US" altLang="en-US"/>
          </a:p>
          <a:p>
            <a:pPr lvl="4"/>
            <a:r>
              <a:rPr lang="ar-SA" altLang="en-US"/>
              <a:t>المستوى الخامس</a:t>
            </a:r>
            <a:endParaRPr lang="en-US" altLang="en-US"/>
          </a:p>
        </p:txBody>
      </p:sp>
      <p:sp>
        <p:nvSpPr>
          <p:cNvPr id="4" name="عنصر نائب للتاريخ 3"/>
          <p:cNvSpPr>
            <a:spLocks noGrp="1"/>
          </p:cNvSpPr>
          <p:nvPr>
            <p:ph type="dt" sz="half" idx="2"/>
          </p:nvPr>
        </p:nvSpPr>
        <p:spPr>
          <a:xfrm>
            <a:off x="609600" y="6356359"/>
            <a:ext cx="28448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fld id="{A298EA33-372A-4A1D-9FB6-34DC63C30507}" type="datetimeFigureOut">
              <a:rPr lang="en-US" smtClean="0"/>
              <a:t>6/22/2020</a:t>
            </a:fld>
            <a:endParaRPr lang="en-US"/>
          </a:p>
        </p:txBody>
      </p:sp>
      <p:sp>
        <p:nvSpPr>
          <p:cNvPr id="5" name="عنصر نائب للتذييل 4"/>
          <p:cNvSpPr>
            <a:spLocks noGrp="1"/>
          </p:cNvSpPr>
          <p:nvPr>
            <p:ph type="ftr" sz="quarter" idx="3"/>
          </p:nvPr>
        </p:nvSpPr>
        <p:spPr>
          <a:xfrm>
            <a:off x="4165600" y="6356359"/>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endParaRPr lang="en-US"/>
          </a:p>
        </p:txBody>
      </p:sp>
      <p:sp>
        <p:nvSpPr>
          <p:cNvPr id="6" name="عنصر نائب لرقم الشريحة 5"/>
          <p:cNvSpPr>
            <a:spLocks noGrp="1"/>
          </p:cNvSpPr>
          <p:nvPr>
            <p:ph type="sldNum" sz="quarter" idx="4"/>
          </p:nvPr>
        </p:nvSpPr>
        <p:spPr>
          <a:xfrm>
            <a:off x="8737600" y="6356359"/>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A5D3"/>
                </a:solidFill>
                <a:latin typeface="Calibri" panose="020F0502020204030204" pitchFamily="34" charset="0"/>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12871040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1"/>
          </a:solidFill>
          <a:latin typeface="+mj-lt"/>
          <a:ea typeface="+mj-ea"/>
          <a:cs typeface="Arial" panose="020B0604020202020204" pitchFamily="34" charset="0"/>
        </a:defRPr>
      </a:lvl1pPr>
      <a:lvl2pPr algn="ctr" rtl="0" eaLnBrk="1" fontAlgn="base" hangingPunct="1">
        <a:spcBef>
          <a:spcPct val="0"/>
        </a:spcBef>
        <a:spcAft>
          <a:spcPct val="0"/>
        </a:spcAft>
        <a:defRPr sz="4400">
          <a:solidFill>
            <a:schemeClr val="tx1"/>
          </a:solidFill>
          <a:latin typeface="Calibri" panose="020F0502020204030204" pitchFamily="34" charset="0"/>
          <a:cs typeface="Arial" panose="020B060402020202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cs typeface="Arial" panose="020B060402020202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cs typeface="Arial" panose="020B060402020202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cs typeface="Arial" panose="020B060402020202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cs typeface="Arial" panose="020B060402020202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cs typeface="Arial" panose="020B060402020202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cs typeface="Arial" panose="020B060402020202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cs typeface="Arial" panose="020B060402020202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Arial" panose="020B0604020202020204" pitchFamily="34"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invGray">
      <p:bgPr>
        <a:solidFill>
          <a:srgbClr val="000046"/>
        </a:solidFill>
        <a:effectLst/>
      </p:bgPr>
    </p:bg>
    <p:spTree>
      <p:nvGrpSpPr>
        <p:cNvPr id="1" name=""/>
        <p:cNvGrpSpPr/>
        <p:nvPr/>
      </p:nvGrpSpPr>
      <p:grpSpPr>
        <a:xfrm>
          <a:off x="0" y="0"/>
          <a:ext cx="0" cy="0"/>
          <a:chOff x="0" y="0"/>
          <a:chExt cx="0" cy="0"/>
        </a:xfrm>
      </p:grpSpPr>
      <p:sp>
        <p:nvSpPr>
          <p:cNvPr id="3074" name="Rectangle 11"/>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15"/>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5868" name="Rectangle 28"/>
          <p:cNvSpPr>
            <a:spLocks noGrp="1" noChangeArrowheads="1"/>
          </p:cNvSpPr>
          <p:nvPr>
            <p:ph type="sldNum" sz="quarter" idx="4"/>
          </p:nvPr>
        </p:nvSpPr>
        <p:spPr bwMode="auto">
          <a:xfrm>
            <a:off x="9652000" y="762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b="1">
                <a:solidFill>
                  <a:srgbClr val="FFFF00"/>
                </a:solidFill>
                <a:latin typeface="+mn-lt"/>
              </a:defRPr>
            </a:lvl1pPr>
          </a:lstStyle>
          <a:p>
            <a:pPr fontAlgn="base">
              <a:spcBef>
                <a:spcPct val="0"/>
              </a:spcBef>
              <a:spcAft>
                <a:spcPct val="0"/>
              </a:spcAft>
              <a:defRPr/>
            </a:pPr>
            <a:fld id="{4B81D268-086A-44ED-8AD7-348411CBC329}" type="slidenum">
              <a:rPr lang="en-US"/>
              <a:pPr fontAlgn="base">
                <a:spcBef>
                  <a:spcPct val="0"/>
                </a:spcBef>
                <a:spcAft>
                  <a:spcPct val="0"/>
                </a:spcAft>
                <a:defRPr/>
              </a:pPr>
              <a:t>‹#›</a:t>
            </a:fld>
            <a:endParaRPr lang="en-US"/>
          </a:p>
        </p:txBody>
      </p:sp>
      <p:sp>
        <p:nvSpPr>
          <p:cNvPr id="35869" name="Rectangle 29"/>
          <p:cNvSpPr>
            <a:spLocks noGrp="1" noChangeArrowheads="1"/>
          </p:cNvSpPr>
          <p:nvPr>
            <p:ph type="ftr" sz="quarter" idx="3"/>
          </p:nvPr>
        </p:nvSpPr>
        <p:spPr bwMode="auto">
          <a:xfrm>
            <a:off x="101600" y="61722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600">
                <a:solidFill>
                  <a:srgbClr val="FFFF00"/>
                </a:solidFill>
                <a:latin typeface="+mn-lt"/>
              </a:defRPr>
            </a:lvl1pPr>
          </a:lstStyle>
          <a:p>
            <a:pPr fontAlgn="base">
              <a:spcBef>
                <a:spcPct val="0"/>
              </a:spcBef>
              <a:spcAft>
                <a:spcPct val="0"/>
              </a:spcAft>
              <a:defRPr/>
            </a:pPr>
            <a:r>
              <a:rPr lang="en-US"/>
              <a:t>www.drsarma.in</a:t>
            </a:r>
          </a:p>
        </p:txBody>
      </p:sp>
    </p:spTree>
    <p:extLst>
      <p:ext uri="{BB962C8B-B14F-4D97-AF65-F5344CB8AC3E}">
        <p14:creationId xmlns:p14="http://schemas.microsoft.com/office/powerpoint/2010/main" val="895323836"/>
      </p:ext>
    </p:extLst>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invGray">
      <p:bgPr>
        <a:solidFill>
          <a:srgbClr val="000046"/>
        </a:solidFill>
        <a:effectLst/>
      </p:bgPr>
    </p:bg>
    <p:spTree>
      <p:nvGrpSpPr>
        <p:cNvPr id="1" name=""/>
        <p:cNvGrpSpPr/>
        <p:nvPr/>
      </p:nvGrpSpPr>
      <p:grpSpPr>
        <a:xfrm>
          <a:off x="0" y="0"/>
          <a:ext cx="0" cy="0"/>
          <a:chOff x="0" y="0"/>
          <a:chExt cx="0" cy="0"/>
        </a:xfrm>
      </p:grpSpPr>
      <p:sp>
        <p:nvSpPr>
          <p:cNvPr id="3074" name="Rectangle 11"/>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15"/>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5868" name="Rectangle 28"/>
          <p:cNvSpPr>
            <a:spLocks noGrp="1" noChangeArrowheads="1"/>
          </p:cNvSpPr>
          <p:nvPr>
            <p:ph type="sldNum" sz="quarter" idx="4"/>
          </p:nvPr>
        </p:nvSpPr>
        <p:spPr bwMode="auto">
          <a:xfrm>
            <a:off x="9652000" y="762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b="1">
                <a:solidFill>
                  <a:srgbClr val="FFFF00"/>
                </a:solidFill>
                <a:latin typeface="+mn-lt"/>
              </a:defRPr>
            </a:lvl1pPr>
          </a:lstStyle>
          <a:p>
            <a:pPr fontAlgn="base">
              <a:spcBef>
                <a:spcPct val="0"/>
              </a:spcBef>
              <a:spcAft>
                <a:spcPct val="0"/>
              </a:spcAft>
              <a:defRPr/>
            </a:pPr>
            <a:fld id="{F479831D-07BE-474A-85DE-BA23262EC902}" type="slidenum">
              <a:rPr lang="en-US"/>
              <a:pPr fontAlgn="base">
                <a:spcBef>
                  <a:spcPct val="0"/>
                </a:spcBef>
                <a:spcAft>
                  <a:spcPct val="0"/>
                </a:spcAft>
                <a:defRPr/>
              </a:pPr>
              <a:t>‹#›</a:t>
            </a:fld>
            <a:endParaRPr lang="en-US"/>
          </a:p>
        </p:txBody>
      </p:sp>
      <p:sp>
        <p:nvSpPr>
          <p:cNvPr id="35869" name="Rectangle 29"/>
          <p:cNvSpPr>
            <a:spLocks noGrp="1" noChangeArrowheads="1"/>
          </p:cNvSpPr>
          <p:nvPr>
            <p:ph type="ftr" sz="quarter" idx="3"/>
          </p:nvPr>
        </p:nvSpPr>
        <p:spPr bwMode="auto">
          <a:xfrm>
            <a:off x="101600" y="61722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600">
                <a:solidFill>
                  <a:srgbClr val="FFFF00"/>
                </a:solidFill>
                <a:latin typeface="+mn-lt"/>
              </a:defRPr>
            </a:lvl1pPr>
          </a:lstStyle>
          <a:p>
            <a:pPr fontAlgn="base">
              <a:spcBef>
                <a:spcPct val="0"/>
              </a:spcBef>
              <a:spcAft>
                <a:spcPct val="0"/>
              </a:spcAft>
              <a:defRPr/>
            </a:pPr>
            <a:r>
              <a:rPr lang="en-US"/>
              <a:t>www.drsarma.in</a:t>
            </a:r>
          </a:p>
        </p:txBody>
      </p:sp>
    </p:spTree>
    <p:extLst>
      <p:ext uri="{BB962C8B-B14F-4D97-AF65-F5344CB8AC3E}">
        <p14:creationId xmlns:p14="http://schemas.microsoft.com/office/powerpoint/2010/main" val="1621589186"/>
      </p:ext>
    </p:extLst>
  </p:cSld>
  <p:clrMap bg1="dk2" tx1="lt1" bg2="dk1"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00046"/>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903818" y="228600"/>
            <a:ext cx="1037378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903818" y="1676400"/>
            <a:ext cx="10373783"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87078" name="Rectangle 6"/>
          <p:cNvSpPr>
            <a:spLocks noGrp="1" noChangeArrowheads="1"/>
          </p:cNvSpPr>
          <p:nvPr>
            <p:ph type="ftr" sz="quarter" idx="3"/>
          </p:nvPr>
        </p:nvSpPr>
        <p:spPr bwMode="auto">
          <a:xfrm>
            <a:off x="101600" y="63246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600">
                <a:solidFill>
                  <a:srgbClr val="9999FF"/>
                </a:solidFill>
                <a:latin typeface="+mj-lt"/>
              </a:defRPr>
            </a:lvl1pPr>
          </a:lstStyle>
          <a:p>
            <a:pPr fontAlgn="base">
              <a:spcBef>
                <a:spcPct val="0"/>
              </a:spcBef>
              <a:spcAft>
                <a:spcPct val="0"/>
              </a:spcAft>
              <a:defRPr/>
            </a:pPr>
            <a:r>
              <a:rPr lang="en-US"/>
              <a:t>Dr.Sarma@works</a:t>
            </a:r>
          </a:p>
        </p:txBody>
      </p:sp>
      <p:sp>
        <p:nvSpPr>
          <p:cNvPr id="387079" name="Rectangle 7"/>
          <p:cNvSpPr>
            <a:spLocks noGrp="1" noChangeArrowheads="1"/>
          </p:cNvSpPr>
          <p:nvPr>
            <p:ph type="sldNum" sz="quarter" idx="4"/>
          </p:nvPr>
        </p:nvSpPr>
        <p:spPr bwMode="auto">
          <a:xfrm>
            <a:off x="9652000" y="762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b="1">
                <a:solidFill>
                  <a:srgbClr val="FFFF00"/>
                </a:solidFill>
                <a:latin typeface="+mj-lt"/>
              </a:defRPr>
            </a:lvl1pPr>
          </a:lstStyle>
          <a:p>
            <a:pPr fontAlgn="base">
              <a:spcBef>
                <a:spcPct val="0"/>
              </a:spcBef>
              <a:spcAft>
                <a:spcPct val="0"/>
              </a:spcAft>
              <a:defRPr/>
            </a:pPr>
            <a:fld id="{E22A11B1-C117-490C-BB2D-034B398B6C38}"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967097585"/>
      </p:ext>
    </p:extLst>
  </p:cSld>
  <p:clrMap bg1="dk2" tx1="lt1" bg2="dk1"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hf hdr="0" dt="0"/>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Times New Roman" pitchFamily="18" charset="0"/>
        </a:defRPr>
      </a:lvl2pPr>
      <a:lvl3pPr algn="ctr" rtl="0" eaLnBrk="0" fontAlgn="base" hangingPunct="0">
        <a:spcBef>
          <a:spcPct val="0"/>
        </a:spcBef>
        <a:spcAft>
          <a:spcPct val="0"/>
        </a:spcAft>
        <a:defRPr sz="3600">
          <a:solidFill>
            <a:schemeClr val="tx2"/>
          </a:solidFill>
          <a:latin typeface="Times New Roman" pitchFamily="18" charset="0"/>
        </a:defRPr>
      </a:lvl3pPr>
      <a:lvl4pPr algn="ctr" rtl="0" eaLnBrk="0" fontAlgn="base" hangingPunct="0">
        <a:spcBef>
          <a:spcPct val="0"/>
        </a:spcBef>
        <a:spcAft>
          <a:spcPct val="0"/>
        </a:spcAft>
        <a:defRPr sz="3600">
          <a:solidFill>
            <a:schemeClr val="tx2"/>
          </a:solidFill>
          <a:latin typeface="Times New Roman" pitchFamily="18" charset="0"/>
        </a:defRPr>
      </a:lvl4pPr>
      <a:lvl5pPr algn="ctr" rtl="0" eaLnBrk="0" fontAlgn="base" hangingPunct="0">
        <a:spcBef>
          <a:spcPct val="0"/>
        </a:spcBef>
        <a:spcAft>
          <a:spcPct val="0"/>
        </a:spcAft>
        <a:defRPr sz="3600">
          <a:solidFill>
            <a:schemeClr val="tx2"/>
          </a:solidFill>
          <a:latin typeface="Times New Roman" pitchFamily="18" charset="0"/>
        </a:defRPr>
      </a:lvl5pPr>
      <a:lvl6pPr marL="457200" algn="ctr" rtl="0" fontAlgn="base">
        <a:spcBef>
          <a:spcPct val="0"/>
        </a:spcBef>
        <a:spcAft>
          <a:spcPct val="0"/>
        </a:spcAft>
        <a:defRPr sz="3600">
          <a:solidFill>
            <a:schemeClr val="tx2"/>
          </a:solidFill>
          <a:latin typeface="Times New Roman" pitchFamily="18" charset="0"/>
        </a:defRPr>
      </a:lvl6pPr>
      <a:lvl7pPr marL="914400" algn="ctr" rtl="0" fontAlgn="base">
        <a:spcBef>
          <a:spcPct val="0"/>
        </a:spcBef>
        <a:spcAft>
          <a:spcPct val="0"/>
        </a:spcAft>
        <a:defRPr sz="3600">
          <a:solidFill>
            <a:schemeClr val="tx2"/>
          </a:solidFill>
          <a:latin typeface="Times New Roman" pitchFamily="18" charset="0"/>
        </a:defRPr>
      </a:lvl7pPr>
      <a:lvl8pPr marL="1371600" algn="ctr" rtl="0" fontAlgn="base">
        <a:spcBef>
          <a:spcPct val="0"/>
        </a:spcBef>
        <a:spcAft>
          <a:spcPct val="0"/>
        </a:spcAft>
        <a:defRPr sz="3600">
          <a:solidFill>
            <a:schemeClr val="tx2"/>
          </a:solidFill>
          <a:latin typeface="Times New Roman" pitchFamily="18" charset="0"/>
        </a:defRPr>
      </a:lvl8pPr>
      <a:lvl9pPr marL="1828800" algn="ctr" rtl="0" fontAlgn="base">
        <a:spcBef>
          <a:spcPct val="0"/>
        </a:spcBef>
        <a:spcAft>
          <a:spcPct val="0"/>
        </a:spcAft>
        <a:defRPr sz="3600">
          <a:solidFill>
            <a:schemeClr val="tx2"/>
          </a:solidFill>
          <a:latin typeface="Times New Roman" pitchFamily="18" charset="0"/>
        </a:defRPr>
      </a:lvl9pPr>
    </p:titleStyle>
    <p:bodyStyle>
      <a:lvl1pPr marL="342900" indent="-342900" algn="l" rtl="0" eaLnBrk="0" fontAlgn="base" hangingPunct="0">
        <a:lnSpc>
          <a:spcPct val="110000"/>
        </a:lnSpc>
        <a:spcBef>
          <a:spcPct val="50000"/>
        </a:spcBef>
        <a:spcAft>
          <a:spcPct val="0"/>
        </a:spcAft>
        <a:buClr>
          <a:srgbClr val="F9E697"/>
        </a:buClr>
        <a:buSzPct val="85000"/>
        <a:buFont typeface="Wingdings" pitchFamily="2" charset="2"/>
        <a:buChar char="n"/>
        <a:defRPr sz="2600">
          <a:solidFill>
            <a:schemeClr val="tx1"/>
          </a:solidFill>
          <a:latin typeface="+mn-lt"/>
          <a:ea typeface="+mn-ea"/>
          <a:cs typeface="+mn-cs"/>
        </a:defRPr>
      </a:lvl1pPr>
      <a:lvl2pPr marL="742950" indent="-285750" algn="l" rtl="0" eaLnBrk="0" fontAlgn="base" hangingPunct="0">
        <a:lnSpc>
          <a:spcPct val="110000"/>
        </a:lnSpc>
        <a:spcBef>
          <a:spcPct val="15000"/>
        </a:spcBef>
        <a:spcAft>
          <a:spcPct val="0"/>
        </a:spcAft>
        <a:buClr>
          <a:srgbClr val="F9E697"/>
        </a:buClr>
        <a:buSzPct val="85000"/>
        <a:buFont typeface="Wingdings" pitchFamily="2" charset="2"/>
        <a:buChar char="n"/>
        <a:defRPr sz="2600">
          <a:solidFill>
            <a:schemeClr val="tx1"/>
          </a:solidFill>
          <a:latin typeface="+mn-lt"/>
        </a:defRPr>
      </a:lvl2pPr>
      <a:lvl3pPr marL="1143000" indent="-228600" algn="l" rtl="0" eaLnBrk="0" fontAlgn="base" hangingPunct="0">
        <a:lnSpc>
          <a:spcPct val="110000"/>
        </a:lnSpc>
        <a:spcBef>
          <a:spcPct val="15000"/>
        </a:spcBef>
        <a:spcAft>
          <a:spcPct val="0"/>
        </a:spcAft>
        <a:buClr>
          <a:srgbClr val="F9E697"/>
        </a:buClr>
        <a:buSzPct val="85000"/>
        <a:buFont typeface="Wingdings" pitchFamily="2" charset="2"/>
        <a:buChar char="n"/>
        <a:defRPr sz="2600">
          <a:solidFill>
            <a:schemeClr val="tx1"/>
          </a:solidFill>
          <a:latin typeface="+mn-lt"/>
        </a:defRPr>
      </a:lvl3pPr>
      <a:lvl4pPr marL="1600200" indent="-228600" algn="l" rtl="0" eaLnBrk="0" fontAlgn="base" hangingPunct="0">
        <a:lnSpc>
          <a:spcPct val="110000"/>
        </a:lnSpc>
        <a:spcBef>
          <a:spcPct val="15000"/>
        </a:spcBef>
        <a:spcAft>
          <a:spcPct val="0"/>
        </a:spcAft>
        <a:buClr>
          <a:srgbClr val="F9E697"/>
        </a:buClr>
        <a:buSzPct val="85000"/>
        <a:buFont typeface="Wingdings" pitchFamily="2" charset="2"/>
        <a:buChar char="n"/>
        <a:defRPr sz="2600">
          <a:solidFill>
            <a:schemeClr val="tx1"/>
          </a:solidFill>
          <a:latin typeface="+mn-lt"/>
        </a:defRPr>
      </a:lvl4pPr>
      <a:lvl5pPr marL="2057400" indent="-228600" algn="l" rtl="0" eaLnBrk="0" fontAlgn="base" hangingPunct="0">
        <a:lnSpc>
          <a:spcPct val="110000"/>
        </a:lnSpc>
        <a:spcBef>
          <a:spcPct val="15000"/>
        </a:spcBef>
        <a:spcAft>
          <a:spcPct val="0"/>
        </a:spcAft>
        <a:buClr>
          <a:srgbClr val="F9E697"/>
        </a:buClr>
        <a:buSzPct val="85000"/>
        <a:buFont typeface="Wingdings" pitchFamily="2" charset="2"/>
        <a:buChar char="n"/>
        <a:defRPr sz="2600">
          <a:solidFill>
            <a:schemeClr val="tx1"/>
          </a:solidFill>
          <a:latin typeface="+mn-lt"/>
        </a:defRPr>
      </a:lvl5pPr>
      <a:lvl6pPr marL="2514600" indent="-228600" algn="l" rtl="0" fontAlgn="base">
        <a:lnSpc>
          <a:spcPct val="110000"/>
        </a:lnSpc>
        <a:spcBef>
          <a:spcPct val="15000"/>
        </a:spcBef>
        <a:spcAft>
          <a:spcPct val="0"/>
        </a:spcAft>
        <a:buClr>
          <a:srgbClr val="F9E697"/>
        </a:buClr>
        <a:buSzPct val="85000"/>
        <a:buFont typeface="Wingdings" pitchFamily="2" charset="2"/>
        <a:buChar char="n"/>
        <a:defRPr sz="2600">
          <a:solidFill>
            <a:schemeClr val="tx1"/>
          </a:solidFill>
          <a:latin typeface="+mn-lt"/>
        </a:defRPr>
      </a:lvl6pPr>
      <a:lvl7pPr marL="2971800" indent="-228600" algn="l" rtl="0" fontAlgn="base">
        <a:lnSpc>
          <a:spcPct val="110000"/>
        </a:lnSpc>
        <a:spcBef>
          <a:spcPct val="15000"/>
        </a:spcBef>
        <a:spcAft>
          <a:spcPct val="0"/>
        </a:spcAft>
        <a:buClr>
          <a:srgbClr val="F9E697"/>
        </a:buClr>
        <a:buSzPct val="85000"/>
        <a:buFont typeface="Wingdings" pitchFamily="2" charset="2"/>
        <a:buChar char="n"/>
        <a:defRPr sz="2600">
          <a:solidFill>
            <a:schemeClr val="tx1"/>
          </a:solidFill>
          <a:latin typeface="+mn-lt"/>
        </a:defRPr>
      </a:lvl7pPr>
      <a:lvl8pPr marL="3429000" indent="-228600" algn="l" rtl="0" fontAlgn="base">
        <a:lnSpc>
          <a:spcPct val="110000"/>
        </a:lnSpc>
        <a:spcBef>
          <a:spcPct val="15000"/>
        </a:spcBef>
        <a:spcAft>
          <a:spcPct val="0"/>
        </a:spcAft>
        <a:buClr>
          <a:srgbClr val="F9E697"/>
        </a:buClr>
        <a:buSzPct val="85000"/>
        <a:buFont typeface="Wingdings" pitchFamily="2" charset="2"/>
        <a:buChar char="n"/>
        <a:defRPr sz="2600">
          <a:solidFill>
            <a:schemeClr val="tx1"/>
          </a:solidFill>
          <a:latin typeface="+mn-lt"/>
        </a:defRPr>
      </a:lvl8pPr>
      <a:lvl9pPr marL="3886200" indent="-228600" algn="l" rtl="0" fontAlgn="base">
        <a:lnSpc>
          <a:spcPct val="110000"/>
        </a:lnSpc>
        <a:spcBef>
          <a:spcPct val="15000"/>
        </a:spcBef>
        <a:spcAft>
          <a:spcPct val="0"/>
        </a:spcAft>
        <a:buClr>
          <a:srgbClr val="F9E697"/>
        </a:buClr>
        <a:buSzPct val="85000"/>
        <a:buFont typeface="Wingdings" pitchFamily="2" charset="2"/>
        <a:buChar char="n"/>
        <a:defRPr sz="2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Microsoft_Excel_97-2003_Worksheet1.xls"/></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10.jpeg"/><Relationship Id="rId7"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8.wmf"/><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6.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sz="7200" b="1" dirty="0"/>
              <a:t>Hyperlipidemia</a:t>
            </a:r>
          </a:p>
        </p:txBody>
      </p:sp>
      <p:sp>
        <p:nvSpPr>
          <p:cNvPr id="3" name="عنوان فرعي 2"/>
          <p:cNvSpPr>
            <a:spLocks noGrp="1"/>
          </p:cNvSpPr>
          <p:nvPr>
            <p:ph type="subTitle" idx="1"/>
          </p:nvPr>
        </p:nvSpPr>
        <p:spPr/>
        <p:txBody>
          <a:bodyPr/>
          <a:lstStyle/>
          <a:p>
            <a:r>
              <a:rPr lang="en-US" sz="3600" b="1" i="1" dirty="0">
                <a:solidFill>
                  <a:srgbClr val="C00000"/>
                </a:solidFill>
                <a:latin typeface="Aparajita" pitchFamily="34" charset="0"/>
                <a:cs typeface="Aparajita" pitchFamily="34" charset="0"/>
              </a:rPr>
              <a:t>Dr Mousa Tuwati Alfakhri</a:t>
            </a:r>
            <a:endParaRPr lang="ar-SA" sz="3600" b="1" dirty="0"/>
          </a:p>
        </p:txBody>
      </p:sp>
    </p:spTree>
    <p:extLst>
      <p:ext uri="{BB962C8B-B14F-4D97-AF65-F5344CB8AC3E}">
        <p14:creationId xmlns:p14="http://schemas.microsoft.com/office/powerpoint/2010/main" val="14414206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chemeClr val="tx2">
                    <a:lumMod val="60000"/>
                    <a:lumOff val="40000"/>
                  </a:schemeClr>
                </a:solidFill>
              </a:rPr>
              <a:t>Normal Lipid Profile</a:t>
            </a:r>
            <a:endParaRPr lang="ar-SA" b="1" dirty="0">
              <a:solidFill>
                <a:schemeClr val="tx2">
                  <a:lumMod val="60000"/>
                  <a:lumOff val="40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387046706"/>
              </p:ext>
            </p:extLst>
          </p:nvPr>
        </p:nvGraphicFramePr>
        <p:xfrm>
          <a:off x="2060618" y="1261158"/>
          <a:ext cx="8834909" cy="5181600"/>
        </p:xfrm>
        <a:graphic>
          <a:graphicData uri="http://schemas.openxmlformats.org/drawingml/2006/table">
            <a:tbl>
              <a:tblPr rtl="1" firstRow="1" bandRow="1">
                <a:tableStyleId>{5C22544A-7EE6-4342-B048-85BDC9FD1C3A}</a:tableStyleId>
              </a:tblPr>
              <a:tblGrid>
                <a:gridCol w="4198513"/>
                <a:gridCol w="4636396"/>
              </a:tblGrid>
              <a:tr h="710995">
                <a:tc>
                  <a:txBody>
                    <a:bodyPr/>
                    <a:lstStyle/>
                    <a:p>
                      <a:pPr algn="l" rtl="0"/>
                      <a:r>
                        <a:rPr lang="en-US" sz="4400" b="1" dirty="0" smtClean="0">
                          <a:solidFill>
                            <a:srgbClr val="FFFF00"/>
                          </a:solidFill>
                          <a:latin typeface="Arial Narrow" pitchFamily="34" charset="0"/>
                        </a:rPr>
                        <a:t>&lt;200</a:t>
                      </a:r>
                      <a:endParaRPr lang="ar-SA" sz="2000" b="1" dirty="0"/>
                    </a:p>
                  </a:txBody>
                  <a:tcPr/>
                </a:tc>
                <a:tc>
                  <a:txBody>
                    <a:bodyPr/>
                    <a:lstStyle/>
                    <a:p>
                      <a:pPr algn="l" rtl="0"/>
                      <a:r>
                        <a:rPr lang="en-US" sz="4000" b="1" dirty="0" smtClean="0">
                          <a:solidFill>
                            <a:srgbClr val="FFFF00"/>
                          </a:solidFill>
                          <a:latin typeface="Arial Narrow" pitchFamily="34" charset="0"/>
                        </a:rPr>
                        <a:t>Total Cholesterol </a:t>
                      </a:r>
                      <a:endParaRPr lang="ar-SA" b="1" dirty="0"/>
                    </a:p>
                  </a:txBody>
                  <a:tcPr/>
                </a:tc>
              </a:tr>
              <a:tr h="710995">
                <a:tc>
                  <a:txBody>
                    <a:bodyPr/>
                    <a:lstStyle/>
                    <a:p>
                      <a:pPr algn="l" rtl="1"/>
                      <a:r>
                        <a:rPr kumimoji="0" lang="en-US" sz="4400" b="1" i="0" u="none" strike="noStrike" kern="0" cap="none" spc="0" normalizeH="0" baseline="0" noProof="0" dirty="0" smtClean="0">
                          <a:ln>
                            <a:noFill/>
                          </a:ln>
                          <a:solidFill>
                            <a:srgbClr val="FFCC00"/>
                          </a:solidFill>
                          <a:effectLst/>
                          <a:uLnTx/>
                          <a:uFillTx/>
                          <a:latin typeface="Arial Narrow" pitchFamily="34" charset="0"/>
                          <a:ea typeface="+mn-ea"/>
                          <a:cs typeface="+mn-cs"/>
                        </a:rPr>
                        <a:t>&lt;  150</a:t>
                      </a:r>
                      <a:endParaRPr lang="ar-SA" sz="2000" b="1" dirty="0"/>
                    </a:p>
                  </a:txBody>
                  <a:tcPr/>
                </a:tc>
                <a:tc>
                  <a:txBody>
                    <a:bodyPr/>
                    <a:lstStyle/>
                    <a:p>
                      <a:pPr algn="l" rtl="0"/>
                      <a:r>
                        <a:rPr kumimoji="0" lang="en-US" sz="4000" b="1" i="0" u="none" strike="noStrike" kern="0" cap="none" spc="0" normalizeH="0" baseline="0" noProof="0" dirty="0" smtClean="0">
                          <a:ln>
                            <a:noFill/>
                          </a:ln>
                          <a:solidFill>
                            <a:srgbClr val="FFCC00"/>
                          </a:solidFill>
                          <a:effectLst/>
                          <a:uLnTx/>
                          <a:uFillTx/>
                          <a:latin typeface="Arial Narrow" pitchFamily="34" charset="0"/>
                          <a:ea typeface="+mn-ea"/>
                          <a:cs typeface="+mn-cs"/>
                        </a:rPr>
                        <a:t>TG 		</a:t>
                      </a:r>
                      <a:endParaRPr lang="ar-SA" b="1" dirty="0"/>
                    </a:p>
                  </a:txBody>
                  <a:tcPr/>
                </a:tc>
              </a:tr>
              <a:tr h="833207">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4400" b="1" i="0" u="none" strike="noStrike" kern="0" cap="none" spc="0" normalizeH="0" baseline="0" noProof="0" dirty="0" smtClean="0">
                          <a:ln>
                            <a:noFill/>
                          </a:ln>
                          <a:solidFill>
                            <a:srgbClr val="FF6600"/>
                          </a:solidFill>
                          <a:effectLst/>
                          <a:uLnTx/>
                          <a:uFillTx/>
                          <a:latin typeface="Arial Narrow" pitchFamily="34" charset="0"/>
                          <a:ea typeface="+mn-ea"/>
                          <a:cs typeface="+mn-cs"/>
                        </a:rPr>
                        <a:t>&lt;  100</a:t>
                      </a:r>
                    </a:p>
                    <a:p>
                      <a:pPr algn="l" rtl="1"/>
                      <a:endParaRPr lang="ar-SA" sz="2000" b="1" dirty="0"/>
                    </a:p>
                  </a:txBody>
                  <a:tcPr/>
                </a:tc>
                <a:tc>
                  <a:txBody>
                    <a:bodyPr/>
                    <a:lstStyle/>
                    <a:p>
                      <a:pPr algn="l" rtl="1"/>
                      <a:r>
                        <a:rPr kumimoji="0" lang="en-US" sz="4000" b="1" i="0" u="none" strike="noStrike" kern="0" cap="none" spc="0" normalizeH="0" baseline="0" noProof="0" dirty="0" smtClean="0">
                          <a:ln>
                            <a:noFill/>
                          </a:ln>
                          <a:solidFill>
                            <a:srgbClr val="FF6600"/>
                          </a:solidFill>
                          <a:effectLst/>
                          <a:uLnTx/>
                          <a:uFillTx/>
                          <a:latin typeface="Arial Narrow" pitchFamily="34" charset="0"/>
                          <a:ea typeface="+mn-ea"/>
                          <a:cs typeface="+mn-cs"/>
                        </a:rPr>
                        <a:t> LDL</a:t>
                      </a:r>
                      <a:endParaRPr lang="ar-SA" b="1" dirty="0"/>
                    </a:p>
                  </a:txBody>
                  <a:tcPr/>
                </a:tc>
              </a:tr>
              <a:tr h="710995">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4400" b="1" i="0" u="none" strike="noStrike" kern="0" cap="none" spc="0" normalizeH="0" baseline="0" noProof="0" dirty="0" smtClean="0">
                          <a:ln>
                            <a:noFill/>
                          </a:ln>
                          <a:solidFill>
                            <a:srgbClr val="00FF00"/>
                          </a:solidFill>
                          <a:effectLst/>
                          <a:uLnTx/>
                          <a:uFillTx/>
                          <a:latin typeface="Arial Narrow" pitchFamily="34" charset="0"/>
                          <a:ea typeface="+mn-ea"/>
                          <a:cs typeface="+mn-cs"/>
                        </a:rPr>
                        <a:t>&gt; 50</a:t>
                      </a:r>
                      <a:endParaRPr lang="ar-SA" sz="2000" b="1" dirty="0"/>
                    </a:p>
                  </a:txBody>
                  <a:tcPr/>
                </a:tc>
                <a:tc>
                  <a:txBody>
                    <a:bodyPr/>
                    <a:lstStyle/>
                    <a:p>
                      <a:pPr algn="l" rtl="1"/>
                      <a:r>
                        <a:rPr kumimoji="0" lang="en-US" sz="4000" b="1" i="0" u="none" strike="noStrike" kern="0" cap="none" spc="0" normalizeH="0" baseline="0" noProof="0" dirty="0" smtClean="0">
                          <a:ln>
                            <a:noFill/>
                          </a:ln>
                          <a:solidFill>
                            <a:srgbClr val="00FF00"/>
                          </a:solidFill>
                          <a:effectLst/>
                          <a:uLnTx/>
                          <a:uFillTx/>
                          <a:latin typeface="Arial Narrow" pitchFamily="34" charset="0"/>
                          <a:ea typeface="+mn-ea"/>
                          <a:cs typeface="+mn-cs"/>
                        </a:rPr>
                        <a:t>HDL</a:t>
                      </a:r>
                      <a:endParaRPr lang="ar-SA" b="1" dirty="0"/>
                    </a:p>
                  </a:txBody>
                  <a:tcPr/>
                </a:tc>
              </a:tr>
              <a:tr h="710995">
                <a:tc>
                  <a:txBody>
                    <a:bodyPr/>
                    <a:lstStyle/>
                    <a:p>
                      <a:pPr algn="l" rtl="1"/>
                      <a:r>
                        <a:rPr kumimoji="0" lang="en-US" sz="4400" b="1" i="0" u="none" strike="noStrike" kern="0" cap="none" spc="0" normalizeH="0" baseline="0" noProof="0" dirty="0" smtClean="0">
                          <a:ln>
                            <a:noFill/>
                          </a:ln>
                          <a:solidFill>
                            <a:srgbClr val="FFCC00"/>
                          </a:solidFill>
                          <a:effectLst/>
                          <a:uLnTx/>
                          <a:uFillTx/>
                          <a:latin typeface="Arial Narrow" pitchFamily="34" charset="0"/>
                          <a:ea typeface="+mn-ea"/>
                          <a:cs typeface="+mn-cs"/>
                        </a:rPr>
                        <a:t>&lt;  30</a:t>
                      </a:r>
                      <a:endParaRPr lang="ar-SA" sz="2000" b="1" dirty="0"/>
                    </a:p>
                  </a:txBody>
                  <a:tcPr/>
                </a:tc>
                <a:tc>
                  <a:txBody>
                    <a:bodyPr/>
                    <a:lstStyle/>
                    <a:p>
                      <a:pPr algn="l" rtl="1"/>
                      <a:r>
                        <a:rPr kumimoji="0" lang="en-US" sz="4000" b="1" i="0" u="none" strike="noStrike" kern="0" cap="none" spc="0" normalizeH="0" baseline="0" noProof="0" dirty="0" smtClean="0">
                          <a:ln>
                            <a:noFill/>
                          </a:ln>
                          <a:solidFill>
                            <a:srgbClr val="FFCC00"/>
                          </a:solidFill>
                          <a:effectLst/>
                          <a:uLnTx/>
                          <a:uFillTx/>
                          <a:latin typeface="Arial Narrow" pitchFamily="34" charset="0"/>
                          <a:ea typeface="+mn-ea"/>
                          <a:cs typeface="+mn-cs"/>
                        </a:rPr>
                        <a:t>VLDL ( TG ÷ 5 )</a:t>
                      </a:r>
                      <a:endParaRPr lang="ar-SA" b="1" dirty="0"/>
                    </a:p>
                  </a:txBody>
                  <a:tcPr/>
                </a:tc>
              </a:tr>
              <a:tr h="833207">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4400" b="1" i="0" u="none" strike="noStrike" kern="0" cap="none" spc="0" normalizeH="0" baseline="0" noProof="0" dirty="0" smtClean="0">
                          <a:ln>
                            <a:noFill/>
                          </a:ln>
                          <a:solidFill>
                            <a:srgbClr val="FF3300"/>
                          </a:solidFill>
                          <a:effectLst/>
                          <a:uLnTx/>
                          <a:uFillTx/>
                          <a:latin typeface="Arial Narrow" pitchFamily="34" charset="0"/>
                          <a:ea typeface="+mn-ea"/>
                          <a:cs typeface="+mn-cs"/>
                        </a:rPr>
                        <a:t>&lt;  20</a:t>
                      </a:r>
                      <a:endParaRPr kumimoji="0" lang="en-US" sz="4400" b="1" i="0" u="none" strike="noStrike" kern="0" cap="none" spc="0" normalizeH="0" baseline="0" noProof="0" dirty="0" smtClean="0">
                        <a:ln>
                          <a:noFill/>
                        </a:ln>
                        <a:solidFill>
                          <a:srgbClr val="FFFFFF"/>
                        </a:solidFill>
                        <a:effectLst/>
                        <a:uLnTx/>
                        <a:uFillTx/>
                        <a:latin typeface="Arial Narrow" pitchFamily="34" charset="0"/>
                        <a:ea typeface="+mn-ea"/>
                        <a:cs typeface="+mn-cs"/>
                      </a:endParaRPr>
                    </a:p>
                    <a:p>
                      <a:pPr algn="l" rtl="1"/>
                      <a:endParaRPr lang="ar-SA" sz="2000" b="1" dirty="0"/>
                    </a:p>
                  </a:txBody>
                  <a:tcPr/>
                </a:tc>
                <a:tc>
                  <a:txBody>
                    <a:bodyPr/>
                    <a:lstStyle/>
                    <a:p>
                      <a:pPr algn="l" rtl="1"/>
                      <a:r>
                        <a:rPr kumimoji="0" lang="en-US" sz="4000" b="1" i="0" u="none" strike="noStrike" kern="0" cap="none" spc="0" normalizeH="0" baseline="0" noProof="0" dirty="0" smtClean="0">
                          <a:ln>
                            <a:noFill/>
                          </a:ln>
                          <a:solidFill>
                            <a:srgbClr val="FF3300"/>
                          </a:solidFill>
                          <a:effectLst/>
                          <a:uLnTx/>
                          <a:uFillTx/>
                          <a:latin typeface="Arial Narrow" pitchFamily="34" charset="0"/>
                          <a:ea typeface="+mn-ea"/>
                          <a:cs typeface="+mn-cs"/>
                        </a:rPr>
                        <a:t>Lp(a)</a:t>
                      </a:r>
                      <a:endParaRPr lang="ar-SA" b="1" dirty="0"/>
                    </a:p>
                  </a:txBody>
                  <a:tcPr/>
                </a:tc>
              </a:tr>
            </a:tbl>
          </a:graphicData>
        </a:graphic>
      </p:graphicFrame>
    </p:spTree>
    <p:extLst>
      <p:ext uri="{BB962C8B-B14F-4D97-AF65-F5344CB8AC3E}">
        <p14:creationId xmlns:p14="http://schemas.microsoft.com/office/powerpoint/2010/main" val="31847950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Significance of hyperlipidemia</a:t>
            </a:r>
            <a:endParaRPr lang="ar-LY" b="1" dirty="0"/>
          </a:p>
        </p:txBody>
      </p:sp>
      <p:sp>
        <p:nvSpPr>
          <p:cNvPr id="3" name="Content Placeholder 2"/>
          <p:cNvSpPr>
            <a:spLocks noGrp="1"/>
          </p:cNvSpPr>
          <p:nvPr>
            <p:ph idx="1"/>
          </p:nvPr>
        </p:nvSpPr>
        <p:spPr>
          <a:xfrm>
            <a:off x="283335" y="1600206"/>
            <a:ext cx="11299065" cy="5019535"/>
          </a:xfrm>
        </p:spPr>
        <p:txBody>
          <a:bodyPr/>
          <a:lstStyle/>
          <a:p>
            <a:pPr>
              <a:buClr>
                <a:schemeClr val="tx1">
                  <a:lumMod val="75000"/>
                </a:schemeClr>
              </a:buClr>
            </a:pPr>
            <a:r>
              <a:rPr lang="en-US" dirty="0">
                <a:solidFill>
                  <a:srgbClr val="FF0000"/>
                </a:solidFill>
              </a:rPr>
              <a:t>Increased risk of cardiovascular disease (CVD)</a:t>
            </a:r>
          </a:p>
          <a:p>
            <a:pPr lvl="1">
              <a:buClr>
                <a:schemeClr val="tx1">
                  <a:lumMod val="75000"/>
                </a:schemeClr>
              </a:buClr>
            </a:pPr>
            <a:r>
              <a:rPr lang="en-US" dirty="0">
                <a:solidFill>
                  <a:schemeClr val="bg2">
                    <a:lumMod val="10000"/>
                  </a:schemeClr>
                </a:solidFill>
              </a:rPr>
              <a:t>Elevated LDL cholesterol</a:t>
            </a:r>
          </a:p>
          <a:p>
            <a:pPr lvl="1">
              <a:buClr>
                <a:schemeClr val="tx1">
                  <a:lumMod val="75000"/>
                </a:schemeClr>
              </a:buClr>
            </a:pPr>
            <a:r>
              <a:rPr lang="en-US" dirty="0">
                <a:solidFill>
                  <a:schemeClr val="bg2">
                    <a:lumMod val="10000"/>
                  </a:schemeClr>
                </a:solidFill>
              </a:rPr>
              <a:t>Reduced HDL cholesterol</a:t>
            </a:r>
          </a:p>
          <a:p>
            <a:pPr lvl="1">
              <a:buClr>
                <a:schemeClr val="tx1">
                  <a:lumMod val="75000"/>
                </a:schemeClr>
              </a:buClr>
            </a:pPr>
            <a:r>
              <a:rPr lang="en-US" dirty="0">
                <a:solidFill>
                  <a:schemeClr val="bg2">
                    <a:lumMod val="10000"/>
                  </a:schemeClr>
                </a:solidFill>
              </a:rPr>
              <a:t>Elevated </a:t>
            </a:r>
            <a:r>
              <a:rPr lang="en-US" dirty="0" smtClean="0">
                <a:solidFill>
                  <a:schemeClr val="bg2">
                    <a:lumMod val="10000"/>
                  </a:schemeClr>
                </a:solidFill>
              </a:rPr>
              <a:t>triglycerides</a:t>
            </a:r>
          </a:p>
          <a:p>
            <a:pPr marL="457200" lvl="1" indent="0">
              <a:buClr>
                <a:schemeClr val="tx1">
                  <a:lumMod val="75000"/>
                </a:schemeClr>
              </a:buClr>
              <a:buNone/>
            </a:pPr>
            <a:endParaRPr lang="en-US" dirty="0">
              <a:solidFill>
                <a:schemeClr val="bg2">
                  <a:lumMod val="10000"/>
                </a:schemeClr>
              </a:solidFill>
            </a:endParaRPr>
          </a:p>
          <a:p>
            <a:pPr>
              <a:buClr>
                <a:schemeClr val="tx1">
                  <a:lumMod val="75000"/>
                </a:schemeClr>
              </a:buClr>
            </a:pPr>
            <a:r>
              <a:rPr lang="en-US" dirty="0">
                <a:solidFill>
                  <a:srgbClr val="FF0000"/>
                </a:solidFill>
              </a:rPr>
              <a:t>Increased risk of pancreatitis</a:t>
            </a:r>
          </a:p>
          <a:p>
            <a:pPr lvl="1">
              <a:buClr>
                <a:schemeClr val="tx1">
                  <a:lumMod val="75000"/>
                </a:schemeClr>
              </a:buClr>
            </a:pPr>
            <a:r>
              <a:rPr lang="en-US" dirty="0">
                <a:solidFill>
                  <a:schemeClr val="bg2">
                    <a:lumMod val="10000"/>
                  </a:schemeClr>
                </a:solidFill>
              </a:rPr>
              <a:t>Elevated triglycerides</a:t>
            </a:r>
          </a:p>
          <a:p>
            <a:pPr lvl="1"/>
            <a:endParaRPr lang="ar-LY" dirty="0"/>
          </a:p>
        </p:txBody>
      </p:sp>
    </p:spTree>
    <p:extLst>
      <p:ext uri="{BB962C8B-B14F-4D97-AF65-F5344CB8AC3E}">
        <p14:creationId xmlns:p14="http://schemas.microsoft.com/office/powerpoint/2010/main" val="41406456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Etiology of dyslipidemias</a:t>
            </a:r>
            <a:endParaRPr lang="ar-LY" b="1" dirty="0"/>
          </a:p>
        </p:txBody>
      </p:sp>
      <p:sp>
        <p:nvSpPr>
          <p:cNvPr id="4" name="Text Placeholder 3"/>
          <p:cNvSpPr>
            <a:spLocks noGrp="1"/>
          </p:cNvSpPr>
          <p:nvPr>
            <p:ph idx="1"/>
          </p:nvPr>
        </p:nvSpPr>
        <p:spPr>
          <a:xfrm>
            <a:off x="609602" y="1600206"/>
            <a:ext cx="11380631" cy="4980899"/>
          </a:xfrm>
        </p:spPr>
        <p:txBody>
          <a:bodyPr/>
          <a:lstStyle/>
          <a:p>
            <a:pPr>
              <a:buClr>
                <a:schemeClr val="tx1">
                  <a:lumMod val="75000"/>
                </a:schemeClr>
              </a:buClr>
            </a:pPr>
            <a:r>
              <a:rPr lang="en-US" dirty="0">
                <a:solidFill>
                  <a:srgbClr val="FF0000"/>
                </a:solidFill>
              </a:rPr>
              <a:t>Primary hyperlipidemias (inherited)</a:t>
            </a:r>
          </a:p>
          <a:p>
            <a:pPr lvl="1">
              <a:buClr>
                <a:schemeClr val="tx1">
                  <a:lumMod val="75000"/>
                </a:schemeClr>
              </a:buClr>
            </a:pPr>
            <a:r>
              <a:rPr lang="en-US" dirty="0">
                <a:solidFill>
                  <a:schemeClr val="bg2">
                    <a:lumMod val="10000"/>
                  </a:schemeClr>
                </a:solidFill>
              </a:rPr>
              <a:t>Polygenic</a:t>
            </a:r>
          </a:p>
          <a:p>
            <a:pPr lvl="1">
              <a:buClr>
                <a:schemeClr val="tx1">
                  <a:lumMod val="75000"/>
                </a:schemeClr>
              </a:buClr>
            </a:pPr>
            <a:r>
              <a:rPr lang="en-US" dirty="0">
                <a:solidFill>
                  <a:schemeClr val="bg2">
                    <a:lumMod val="10000"/>
                  </a:schemeClr>
                </a:solidFill>
              </a:rPr>
              <a:t>Single gene</a:t>
            </a:r>
          </a:p>
          <a:p>
            <a:pPr lvl="1">
              <a:buClr>
                <a:schemeClr val="tx1">
                  <a:lumMod val="75000"/>
                </a:schemeClr>
              </a:buClr>
            </a:pPr>
            <a:endParaRPr lang="en-US" dirty="0">
              <a:solidFill>
                <a:schemeClr val="bg2">
                  <a:lumMod val="10000"/>
                </a:schemeClr>
              </a:solidFill>
            </a:endParaRPr>
          </a:p>
          <a:p>
            <a:pPr>
              <a:buClr>
                <a:schemeClr val="tx1">
                  <a:lumMod val="75000"/>
                </a:schemeClr>
              </a:buClr>
            </a:pPr>
            <a:r>
              <a:rPr lang="en-US" dirty="0">
                <a:solidFill>
                  <a:srgbClr val="FF0000"/>
                </a:solidFill>
              </a:rPr>
              <a:t>Secondary hyperlipidemias</a:t>
            </a:r>
          </a:p>
          <a:p>
            <a:pPr lvl="1">
              <a:buClr>
                <a:schemeClr val="tx1">
                  <a:lumMod val="75000"/>
                </a:schemeClr>
              </a:buClr>
            </a:pPr>
            <a:r>
              <a:rPr lang="en-US" dirty="0">
                <a:solidFill>
                  <a:schemeClr val="bg2">
                    <a:lumMod val="10000"/>
                  </a:schemeClr>
                </a:solidFill>
              </a:rPr>
              <a:t>Due to other diseases or </a:t>
            </a:r>
            <a:r>
              <a:rPr lang="en-US" dirty="0" smtClean="0">
                <a:solidFill>
                  <a:schemeClr val="bg2">
                    <a:lumMod val="10000"/>
                  </a:schemeClr>
                </a:solidFill>
              </a:rPr>
              <a:t>drugs</a:t>
            </a:r>
          </a:p>
          <a:p>
            <a:pPr lvl="1">
              <a:buClr>
                <a:schemeClr val="tx1">
                  <a:lumMod val="75000"/>
                </a:schemeClr>
              </a:buClr>
            </a:pPr>
            <a:endParaRPr lang="en-US" dirty="0">
              <a:solidFill>
                <a:schemeClr val="bg2">
                  <a:lumMod val="10000"/>
                </a:schemeClr>
              </a:solidFill>
            </a:endParaRPr>
          </a:p>
          <a:p>
            <a:pPr lvl="1">
              <a:buClr>
                <a:schemeClr val="tx1">
                  <a:lumMod val="75000"/>
                </a:schemeClr>
              </a:buClr>
            </a:pPr>
            <a:endParaRPr lang="en-US" dirty="0">
              <a:solidFill>
                <a:schemeClr val="bg2">
                  <a:lumMod val="10000"/>
                </a:schemeClr>
              </a:solidFill>
            </a:endParaRPr>
          </a:p>
        </p:txBody>
      </p:sp>
      <p:graphicFrame>
        <p:nvGraphicFramePr>
          <p:cNvPr id="3" name="كائن 2"/>
          <p:cNvGraphicFramePr>
            <a:graphicFrameLocks noChangeAspect="1"/>
          </p:cNvGraphicFramePr>
          <p:nvPr>
            <p:extLst>
              <p:ext uri="{D42A27DB-BD31-4B8C-83A1-F6EECF244321}">
                <p14:modId xmlns:p14="http://schemas.microsoft.com/office/powerpoint/2010/main" val="163181455"/>
              </p:ext>
            </p:extLst>
          </p:nvPr>
        </p:nvGraphicFramePr>
        <p:xfrm>
          <a:off x="7400619" y="3683358"/>
          <a:ext cx="4936271" cy="2663780"/>
        </p:xfrm>
        <a:graphic>
          <a:graphicData uri="http://schemas.openxmlformats.org/presentationml/2006/ole">
            <mc:AlternateContent xmlns:mc="http://schemas.openxmlformats.org/markup-compatibility/2006">
              <mc:Choice xmlns:v="urn:schemas-microsoft-com:vml" Requires="v">
                <p:oleObj spid="_x0000_s5194" name="Chart" r:id="rId4" imgW="4305300" imgH="2324100" progId="Excel.Chart.8">
                  <p:embed/>
                </p:oleObj>
              </mc:Choice>
              <mc:Fallback>
                <p:oleObj name="Chart" r:id="rId4" imgW="4305300" imgH="2324100" progId="Excel.Chart.8">
                  <p:embed/>
                  <p:pic>
                    <p:nvPicPr>
                      <p:cNvPr id="0" name="Object 4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00619" y="3683358"/>
                        <a:ext cx="4936271" cy="2663780"/>
                      </a:xfrm>
                      <a:prstGeom prst="rect">
                        <a:avLst/>
                      </a:prstGeom>
                      <a:noFill/>
                      <a:ln>
                        <a:noFill/>
                      </a:ln>
                      <a:effectLst/>
                    </p:spPr>
                  </p:pic>
                </p:oleObj>
              </mc:Fallback>
            </mc:AlternateContent>
          </a:graphicData>
        </a:graphic>
      </p:graphicFrame>
      <p:sp>
        <p:nvSpPr>
          <p:cNvPr id="5" name="Text Box 42"/>
          <p:cNvSpPr txBox="1">
            <a:spLocks noChangeArrowheads="1"/>
          </p:cNvSpPr>
          <p:nvPr/>
        </p:nvSpPr>
        <p:spPr bwMode="auto">
          <a:xfrm>
            <a:off x="9219127" y="5767703"/>
            <a:ext cx="2667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3200" b="1" dirty="0">
                <a:latin typeface="Arial Narrow" pitchFamily="34" charset="0"/>
              </a:rPr>
              <a:t>Secondary 95%</a:t>
            </a:r>
          </a:p>
        </p:txBody>
      </p:sp>
      <p:sp>
        <p:nvSpPr>
          <p:cNvPr id="6" name="Text Box 43"/>
          <p:cNvSpPr txBox="1">
            <a:spLocks noChangeArrowheads="1"/>
          </p:cNvSpPr>
          <p:nvPr/>
        </p:nvSpPr>
        <p:spPr bwMode="auto">
          <a:xfrm>
            <a:off x="6900931" y="3125268"/>
            <a:ext cx="3352800"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10000"/>
              </a:spcBef>
            </a:pPr>
            <a:r>
              <a:rPr lang="en-US" sz="2400" b="1" dirty="0">
                <a:latin typeface="Arial Narrow" pitchFamily="34" charset="0"/>
              </a:rPr>
              <a:t>Primary 5%</a:t>
            </a:r>
          </a:p>
          <a:p>
            <a:pPr eaLnBrk="1" hangingPunct="1">
              <a:spcBef>
                <a:spcPct val="10000"/>
              </a:spcBef>
            </a:pPr>
            <a:r>
              <a:rPr lang="en-US" sz="2400" b="1" dirty="0">
                <a:latin typeface="Arial Narrow" pitchFamily="34" charset="0"/>
              </a:rPr>
              <a:t>Familial &amp; genetic</a:t>
            </a:r>
          </a:p>
        </p:txBody>
      </p:sp>
    </p:spTree>
    <p:extLst>
      <p:ext uri="{BB962C8B-B14F-4D97-AF65-F5344CB8AC3E}">
        <p14:creationId xmlns:p14="http://schemas.microsoft.com/office/powerpoint/2010/main" val="23290035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87517"/>
            <a:ext cx="10972800" cy="1143000"/>
          </a:xfrm>
        </p:spPr>
        <p:txBody>
          <a:bodyPr/>
          <a:lstStyle/>
          <a:p>
            <a:r>
              <a:rPr lang="en-US" b="1" dirty="0"/>
              <a:t>Primary Hyperlipidemias</a:t>
            </a:r>
            <a:r>
              <a:rPr lang="en-US" dirty="0"/>
              <a:t/>
            </a:r>
            <a:br>
              <a:rPr lang="en-US" dirty="0"/>
            </a:br>
            <a:r>
              <a:rPr lang="en-US" sz="3600" dirty="0"/>
              <a:t>Predominant hypercholesterolemia</a:t>
            </a:r>
            <a:endParaRPr lang="ar-LY" dirty="0"/>
          </a:p>
        </p:txBody>
      </p:sp>
      <p:sp>
        <p:nvSpPr>
          <p:cNvPr id="3" name="Content Placeholder 2"/>
          <p:cNvSpPr>
            <a:spLocks noGrp="1"/>
          </p:cNvSpPr>
          <p:nvPr>
            <p:ph idx="1"/>
          </p:nvPr>
        </p:nvSpPr>
        <p:spPr>
          <a:xfrm>
            <a:off x="609600" y="1613085"/>
            <a:ext cx="10972800" cy="4525963"/>
          </a:xfrm>
        </p:spPr>
        <p:txBody>
          <a:bodyPr/>
          <a:lstStyle/>
          <a:p>
            <a:r>
              <a:rPr lang="en-US" dirty="0"/>
              <a:t>Familial hypercholesterolemia </a:t>
            </a:r>
          </a:p>
          <a:p>
            <a:pPr lvl="1">
              <a:buClr>
                <a:schemeClr val="tx1">
                  <a:lumMod val="75000"/>
                </a:schemeClr>
              </a:buClr>
            </a:pPr>
            <a:r>
              <a:rPr lang="en-US" dirty="0">
                <a:solidFill>
                  <a:schemeClr val="bg2">
                    <a:lumMod val="10000"/>
                  </a:schemeClr>
                </a:solidFill>
              </a:rPr>
              <a:t>Autosomal dominant</a:t>
            </a:r>
          </a:p>
          <a:p>
            <a:pPr lvl="1">
              <a:buClr>
                <a:schemeClr val="tx1">
                  <a:lumMod val="75000"/>
                </a:schemeClr>
              </a:buClr>
            </a:pPr>
            <a:r>
              <a:rPr lang="en-US" dirty="0">
                <a:solidFill>
                  <a:schemeClr val="bg2">
                    <a:lumMod val="10000"/>
                  </a:schemeClr>
                </a:solidFill>
              </a:rPr>
              <a:t>Moderate to severe </a:t>
            </a:r>
            <a:r>
              <a:rPr lang="en-US" dirty="0">
                <a:solidFill>
                  <a:schemeClr val="bg2">
                    <a:lumMod val="10000"/>
                  </a:schemeClr>
                </a:solidFill>
                <a:sym typeface="Wingdings" panose="05000000000000000000" pitchFamily="2" charset="2"/>
              </a:rPr>
              <a:t>LDL</a:t>
            </a:r>
          </a:p>
          <a:p>
            <a:pPr lvl="1">
              <a:buClr>
                <a:schemeClr val="tx1">
                  <a:lumMod val="75000"/>
                </a:schemeClr>
              </a:buClr>
            </a:pPr>
            <a:r>
              <a:rPr lang="en-US" dirty="0">
                <a:solidFill>
                  <a:schemeClr val="bg2">
                    <a:lumMod val="10000"/>
                  </a:schemeClr>
                </a:solidFill>
                <a:sym typeface="Wingdings" panose="05000000000000000000" pitchFamily="2" charset="2"/>
              </a:rPr>
              <a:t>Single gene mutation usually in LDL receptor gene</a:t>
            </a:r>
          </a:p>
          <a:p>
            <a:pPr lvl="1">
              <a:buClr>
                <a:schemeClr val="tx1">
                  <a:lumMod val="75000"/>
                </a:schemeClr>
              </a:buClr>
            </a:pPr>
            <a:r>
              <a:rPr lang="en-US" dirty="0">
                <a:solidFill>
                  <a:schemeClr val="bg2">
                    <a:lumMod val="10000"/>
                  </a:schemeClr>
                </a:solidFill>
                <a:sym typeface="Wingdings" panose="05000000000000000000" pitchFamily="2" charset="2"/>
              </a:rPr>
              <a:t>Premature CVD</a:t>
            </a:r>
            <a:endParaRPr lang="en-US" dirty="0">
              <a:solidFill>
                <a:schemeClr val="bg2">
                  <a:lumMod val="10000"/>
                </a:schemeClr>
              </a:solidFill>
            </a:endParaRPr>
          </a:p>
          <a:p>
            <a:pPr>
              <a:buClr>
                <a:schemeClr val="tx1">
                  <a:lumMod val="75000"/>
                </a:schemeClr>
              </a:buClr>
            </a:pPr>
            <a:r>
              <a:rPr lang="en-US" dirty="0"/>
              <a:t>Polygenic hypercholesterolemia</a:t>
            </a:r>
          </a:p>
          <a:p>
            <a:pPr lvl="1">
              <a:buClr>
                <a:schemeClr val="tx1">
                  <a:lumMod val="75000"/>
                </a:schemeClr>
              </a:buClr>
            </a:pPr>
            <a:r>
              <a:rPr lang="en-US" dirty="0">
                <a:solidFill>
                  <a:schemeClr val="bg2">
                    <a:lumMod val="10000"/>
                  </a:schemeClr>
                </a:solidFill>
              </a:rPr>
              <a:t>Mild to moderate </a:t>
            </a:r>
            <a:r>
              <a:rPr lang="en-US" dirty="0">
                <a:solidFill>
                  <a:schemeClr val="bg2">
                    <a:lumMod val="10000"/>
                  </a:schemeClr>
                </a:solidFill>
                <a:sym typeface="Wingdings" panose="05000000000000000000" pitchFamily="2" charset="2"/>
              </a:rPr>
              <a:t>LDL-C</a:t>
            </a:r>
          </a:p>
          <a:p>
            <a:pPr lvl="1">
              <a:buClr>
                <a:schemeClr val="tx1">
                  <a:lumMod val="75000"/>
                </a:schemeClr>
              </a:buClr>
            </a:pPr>
            <a:r>
              <a:rPr lang="en-US" dirty="0">
                <a:solidFill>
                  <a:schemeClr val="bg2">
                    <a:lumMod val="10000"/>
                  </a:schemeClr>
                </a:solidFill>
                <a:sym typeface="Wingdings" panose="05000000000000000000" pitchFamily="2" charset="2"/>
              </a:rPr>
              <a:t>Increased risk of CVD</a:t>
            </a:r>
            <a:endParaRPr lang="ar-LY" dirty="0">
              <a:solidFill>
                <a:schemeClr val="bg2">
                  <a:lumMod val="10000"/>
                </a:schemeClr>
              </a:solidFill>
            </a:endParaRPr>
          </a:p>
        </p:txBody>
      </p:sp>
    </p:spTree>
    <p:extLst>
      <p:ext uri="{BB962C8B-B14F-4D97-AF65-F5344CB8AC3E}">
        <p14:creationId xmlns:p14="http://schemas.microsoft.com/office/powerpoint/2010/main" val="36174400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0"/>
          </p:nvPr>
        </p:nvSpPr>
        <p:spPr/>
        <p:txBody>
          <a:bodyPr/>
          <a:lstStyle/>
          <a:p>
            <a:pPr>
              <a:defRPr/>
            </a:pPr>
            <a:fld id="{B3C53202-C20A-4849-A2D9-6A576B9CFAAA}" type="slidenum">
              <a:rPr lang="en-US"/>
              <a:pPr>
                <a:defRPr/>
              </a:pPr>
              <a:t>14</a:t>
            </a:fld>
            <a:endParaRPr lang="en-US"/>
          </a:p>
        </p:txBody>
      </p:sp>
      <p:sp>
        <p:nvSpPr>
          <p:cNvPr id="47108" name="Rectangle 2"/>
          <p:cNvSpPr>
            <a:spLocks noGrp="1" noChangeArrowheads="1"/>
          </p:cNvSpPr>
          <p:nvPr>
            <p:ph type="title"/>
          </p:nvPr>
        </p:nvSpPr>
        <p:spPr>
          <a:xfrm>
            <a:off x="914400" y="228600"/>
            <a:ext cx="10363200" cy="1143000"/>
          </a:xfrm>
          <a:noFill/>
        </p:spPr>
        <p:txBody>
          <a:bodyPr/>
          <a:lstStyle/>
          <a:p>
            <a:r>
              <a:rPr lang="en-US" sz="3600" b="1" dirty="0"/>
              <a:t>Familial hypercholesterolemia </a:t>
            </a:r>
          </a:p>
        </p:txBody>
      </p:sp>
      <p:pic>
        <p:nvPicPr>
          <p:cNvPr id="348163" name="Picture 3"/>
          <p:cNvPicPr>
            <a:picLocks noChangeAspect="1" noChangeArrowheads="1"/>
          </p:cNvPicPr>
          <p:nvPr/>
        </p:nvPicPr>
        <p:blipFill>
          <a:blip r:embed="rId2">
            <a:extLst>
              <a:ext uri="{28A0092B-C50C-407E-A947-70E740481C1C}">
                <a14:useLocalDpi xmlns:a14="http://schemas.microsoft.com/office/drawing/2010/main" val="0"/>
              </a:ext>
            </a:extLst>
          </a:blip>
          <a:srcRect l="33594" t="36459" r="35156" b="34375"/>
          <a:stretch>
            <a:fillRect/>
          </a:stretch>
        </p:blipFill>
        <p:spPr bwMode="auto">
          <a:xfrm>
            <a:off x="626772" y="1614152"/>
            <a:ext cx="5588000" cy="2933700"/>
          </a:xfrm>
          <a:prstGeom prst="rect">
            <a:avLst/>
          </a:prstGeom>
          <a:noFill/>
          <a:ln w="57150"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48164" name="Picture 4"/>
          <p:cNvPicPr>
            <a:picLocks noChangeAspect="1" noChangeArrowheads="1"/>
          </p:cNvPicPr>
          <p:nvPr/>
        </p:nvPicPr>
        <p:blipFill>
          <a:blip r:embed="rId3">
            <a:extLst>
              <a:ext uri="{28A0092B-C50C-407E-A947-70E740481C1C}">
                <a14:useLocalDpi xmlns:a14="http://schemas.microsoft.com/office/drawing/2010/main" val="0"/>
              </a:ext>
            </a:extLst>
          </a:blip>
          <a:srcRect l="40625" t="35417" r="42969" b="31250"/>
          <a:stretch>
            <a:fillRect/>
          </a:stretch>
        </p:blipFill>
        <p:spPr bwMode="auto">
          <a:xfrm>
            <a:off x="7620000" y="1676400"/>
            <a:ext cx="3202517" cy="3657600"/>
          </a:xfrm>
          <a:prstGeom prst="rect">
            <a:avLst/>
          </a:prstGeom>
          <a:noFill/>
          <a:ln w="57150" cmpd="thinThick" algn="ctr">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48165" name="Text Box 5"/>
          <p:cNvSpPr txBox="1">
            <a:spLocks noChangeArrowheads="1"/>
          </p:cNvSpPr>
          <p:nvPr/>
        </p:nvSpPr>
        <p:spPr bwMode="auto">
          <a:xfrm>
            <a:off x="525172" y="4735135"/>
            <a:ext cx="5486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sz="3600" b="1" dirty="0">
                <a:latin typeface="Arial Narrow" pitchFamily="34" charset="0"/>
              </a:rPr>
              <a:t>Tendinous </a:t>
            </a:r>
            <a:r>
              <a:rPr lang="en-US" sz="3600" b="1" dirty="0" smtClean="0">
                <a:latin typeface="Arial Narrow" pitchFamily="34" charset="0"/>
              </a:rPr>
              <a:t>xanthomas.</a:t>
            </a:r>
            <a:endParaRPr lang="en-US" sz="3600" b="1" dirty="0">
              <a:latin typeface="Arial Narrow" pitchFamily="34" charset="0"/>
            </a:endParaRPr>
          </a:p>
        </p:txBody>
      </p:sp>
      <p:sp>
        <p:nvSpPr>
          <p:cNvPr id="348166" name="Text Box 6"/>
          <p:cNvSpPr txBox="1">
            <a:spLocks noChangeArrowheads="1"/>
          </p:cNvSpPr>
          <p:nvPr/>
        </p:nvSpPr>
        <p:spPr bwMode="auto">
          <a:xfrm>
            <a:off x="6011572" y="5447763"/>
            <a:ext cx="58928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sz="2800" b="1" dirty="0">
                <a:latin typeface="Arial Narrow" pitchFamily="34" charset="0"/>
              </a:rPr>
              <a:t>Papular eruptive </a:t>
            </a:r>
            <a:r>
              <a:rPr lang="en-US" sz="2800" b="1" dirty="0" smtClean="0">
                <a:latin typeface="Arial Narrow" pitchFamily="34" charset="0"/>
              </a:rPr>
              <a:t>xanthomas</a:t>
            </a:r>
            <a:endParaRPr lang="en-US" sz="2800" b="1" dirty="0">
              <a:latin typeface="Arial Narrow" pitchFamily="34" charset="0"/>
            </a:endParaRPr>
          </a:p>
        </p:txBody>
      </p:sp>
    </p:spTree>
    <p:extLst>
      <p:ext uri="{BB962C8B-B14F-4D97-AF65-F5344CB8AC3E}">
        <p14:creationId xmlns:p14="http://schemas.microsoft.com/office/powerpoint/2010/main" val="38742280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0"/>
          </p:nvPr>
        </p:nvSpPr>
        <p:spPr/>
        <p:txBody>
          <a:bodyPr/>
          <a:lstStyle/>
          <a:p>
            <a:pPr>
              <a:defRPr/>
            </a:pPr>
            <a:fld id="{AE0BA449-7F2A-4508-B060-A0C8CC47F71A}" type="slidenum">
              <a:rPr lang="en-US"/>
              <a:pPr>
                <a:defRPr/>
              </a:pPr>
              <a:t>15</a:t>
            </a:fld>
            <a:endParaRPr lang="en-US"/>
          </a:p>
        </p:txBody>
      </p:sp>
      <p:sp>
        <p:nvSpPr>
          <p:cNvPr id="46086" name="Rectangle 4"/>
          <p:cNvSpPr>
            <a:spLocks noGrp="1" noChangeArrowheads="1"/>
          </p:cNvSpPr>
          <p:nvPr>
            <p:ph type="title"/>
          </p:nvPr>
        </p:nvSpPr>
        <p:spPr>
          <a:xfrm>
            <a:off x="914400" y="228600"/>
            <a:ext cx="10363200" cy="1143000"/>
          </a:xfrm>
          <a:noFill/>
        </p:spPr>
        <p:txBody>
          <a:bodyPr/>
          <a:lstStyle/>
          <a:p>
            <a:r>
              <a:rPr lang="en-US" sz="3600" b="1" dirty="0"/>
              <a:t>Polygenic hypercholesterolemia </a:t>
            </a:r>
          </a:p>
        </p:txBody>
      </p:sp>
      <p:sp>
        <p:nvSpPr>
          <p:cNvPr id="347141" name="Text Box 5"/>
          <p:cNvSpPr txBox="1">
            <a:spLocks noChangeArrowheads="1"/>
          </p:cNvSpPr>
          <p:nvPr/>
        </p:nvSpPr>
        <p:spPr bwMode="auto">
          <a:xfrm>
            <a:off x="1107423" y="4574149"/>
            <a:ext cx="4572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3600" b="1" dirty="0">
                <a:latin typeface="Arial Narrow" pitchFamily="34" charset="0"/>
              </a:rPr>
              <a:t>corneal arcus</a:t>
            </a:r>
          </a:p>
        </p:txBody>
      </p:sp>
      <p:sp>
        <p:nvSpPr>
          <p:cNvPr id="347142" name="Text Box 6"/>
          <p:cNvSpPr txBox="1">
            <a:spLocks noChangeArrowheads="1"/>
          </p:cNvSpPr>
          <p:nvPr/>
        </p:nvSpPr>
        <p:spPr bwMode="auto">
          <a:xfrm>
            <a:off x="5396248" y="4697258"/>
            <a:ext cx="654175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sz="3600" b="1" dirty="0" smtClean="0">
                <a:latin typeface="Arial Narrow" pitchFamily="34" charset="0"/>
              </a:rPr>
              <a:t>Xanthelasma.</a:t>
            </a:r>
            <a:endParaRPr lang="en-US" sz="3600" b="1" dirty="0">
              <a:latin typeface="Arial Narrow" pitchFamily="34" charset="0"/>
            </a:endParaRPr>
          </a:p>
        </p:txBody>
      </p:sp>
      <p:pic>
        <p:nvPicPr>
          <p:cNvPr id="8" name="Picture 4" descr="http://www.hxbenefit.com/wp-content/uploads/2011/12/Xanthelasm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9423" y="1661379"/>
            <a:ext cx="5106716" cy="282262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img.thesun.co.uk/aidemitlum/archive/00792/SNF30EYEC-380_792461a.jpg"/>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bwMode="auto">
          <a:xfrm>
            <a:off x="625341" y="1829008"/>
            <a:ext cx="3782339" cy="2279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94910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Primary Hyperlipidemias</a:t>
            </a:r>
            <a:r>
              <a:rPr lang="en-US" dirty="0"/>
              <a:t/>
            </a:r>
            <a:br>
              <a:rPr lang="en-US" dirty="0"/>
            </a:br>
            <a:r>
              <a:rPr lang="en-US" sz="3600" dirty="0"/>
              <a:t>Predominant hypertriglyceridemia</a:t>
            </a:r>
            <a:endParaRPr lang="ar-LY" dirty="0"/>
          </a:p>
        </p:txBody>
      </p:sp>
      <p:sp>
        <p:nvSpPr>
          <p:cNvPr id="3" name="Content Placeholder 2"/>
          <p:cNvSpPr>
            <a:spLocks noGrp="1"/>
          </p:cNvSpPr>
          <p:nvPr>
            <p:ph idx="1"/>
          </p:nvPr>
        </p:nvSpPr>
        <p:spPr>
          <a:xfrm>
            <a:off x="618187" y="1600209"/>
            <a:ext cx="10964215" cy="5257795"/>
          </a:xfrm>
        </p:spPr>
        <p:txBody>
          <a:bodyPr/>
          <a:lstStyle/>
          <a:p>
            <a:r>
              <a:rPr lang="en-US" sz="2800" dirty="0"/>
              <a:t>Familial hypertriglyceridemia </a:t>
            </a:r>
          </a:p>
          <a:p>
            <a:pPr lvl="1">
              <a:buClr>
                <a:schemeClr val="tx1">
                  <a:lumMod val="75000"/>
                </a:schemeClr>
              </a:buClr>
            </a:pPr>
            <a:r>
              <a:rPr lang="en-US" sz="2400" dirty="0">
                <a:solidFill>
                  <a:schemeClr val="bg2">
                    <a:lumMod val="10000"/>
                  </a:schemeClr>
                </a:solidFill>
              </a:rPr>
              <a:t>Autosomal dominant</a:t>
            </a:r>
          </a:p>
          <a:p>
            <a:pPr lvl="1">
              <a:buClr>
                <a:schemeClr val="tx1">
                  <a:lumMod val="75000"/>
                </a:schemeClr>
              </a:buClr>
            </a:pPr>
            <a:r>
              <a:rPr lang="en-US" sz="2400" dirty="0">
                <a:solidFill>
                  <a:schemeClr val="bg2">
                    <a:lumMod val="10000"/>
                  </a:schemeClr>
                </a:solidFill>
              </a:rPr>
              <a:t>Extremely </a:t>
            </a:r>
            <a:r>
              <a:rPr lang="en-US" sz="2400" dirty="0">
                <a:solidFill>
                  <a:schemeClr val="bg2">
                    <a:lumMod val="10000"/>
                  </a:schemeClr>
                </a:solidFill>
                <a:sym typeface="Wingdings" panose="05000000000000000000" pitchFamily="2" charset="2"/>
              </a:rPr>
              <a:t>TG</a:t>
            </a:r>
          </a:p>
          <a:p>
            <a:pPr lvl="1">
              <a:buClr>
                <a:schemeClr val="tx1">
                  <a:lumMod val="75000"/>
                </a:schemeClr>
              </a:buClr>
            </a:pPr>
            <a:r>
              <a:rPr lang="en-US" sz="2400" dirty="0">
                <a:solidFill>
                  <a:schemeClr val="bg2">
                    <a:lumMod val="10000"/>
                  </a:schemeClr>
                </a:solidFill>
                <a:sym typeface="Wingdings" panose="05000000000000000000" pitchFamily="2" charset="2"/>
              </a:rPr>
              <a:t>Single gene mutation usually in Apo A5 </a:t>
            </a:r>
            <a:r>
              <a:rPr lang="en-US" sz="2400" dirty="0" smtClean="0">
                <a:solidFill>
                  <a:schemeClr val="bg2">
                    <a:lumMod val="10000"/>
                  </a:schemeClr>
                </a:solidFill>
                <a:sym typeface="Wingdings" panose="05000000000000000000" pitchFamily="2" charset="2"/>
              </a:rPr>
              <a:t>gene</a:t>
            </a:r>
          </a:p>
          <a:p>
            <a:pPr lvl="1">
              <a:buClr>
                <a:schemeClr val="tx1">
                  <a:lumMod val="75000"/>
                </a:schemeClr>
              </a:buClr>
            </a:pPr>
            <a:r>
              <a:rPr lang="en-US" sz="2400" dirty="0" smtClean="0">
                <a:solidFill>
                  <a:schemeClr val="bg2">
                    <a:lumMod val="10000"/>
                  </a:schemeClr>
                </a:solidFill>
                <a:sym typeface="Wingdings" panose="05000000000000000000" pitchFamily="2" charset="2"/>
              </a:rPr>
              <a:t>hepatosplenomagely</a:t>
            </a:r>
            <a:endParaRPr lang="en-US" sz="2400" dirty="0">
              <a:solidFill>
                <a:schemeClr val="bg2">
                  <a:lumMod val="10000"/>
                </a:schemeClr>
              </a:solidFill>
              <a:sym typeface="Wingdings" panose="05000000000000000000" pitchFamily="2" charset="2"/>
            </a:endParaRPr>
          </a:p>
          <a:p>
            <a:pPr lvl="1">
              <a:buClr>
                <a:schemeClr val="tx1">
                  <a:lumMod val="75000"/>
                </a:schemeClr>
              </a:buClr>
            </a:pPr>
            <a:r>
              <a:rPr lang="en-US" sz="2400" dirty="0">
                <a:solidFill>
                  <a:schemeClr val="bg2">
                    <a:lumMod val="10000"/>
                  </a:schemeClr>
                </a:solidFill>
                <a:sym typeface="Wingdings" panose="05000000000000000000" pitchFamily="2" charset="2"/>
              </a:rPr>
              <a:t>High risk of pancreatitis</a:t>
            </a:r>
            <a:endParaRPr lang="ar-LY" sz="2400" dirty="0">
              <a:solidFill>
                <a:schemeClr val="bg2">
                  <a:lumMod val="10000"/>
                </a:schemeClr>
              </a:solidFill>
            </a:endParaRPr>
          </a:p>
          <a:p>
            <a:r>
              <a:rPr lang="en-US" sz="2800" dirty="0"/>
              <a:t>Polygenic hypertriglyceridemia</a:t>
            </a:r>
          </a:p>
          <a:p>
            <a:pPr lvl="1">
              <a:buClr>
                <a:schemeClr val="tx1">
                  <a:lumMod val="75000"/>
                </a:schemeClr>
              </a:buClr>
            </a:pPr>
            <a:r>
              <a:rPr lang="en-US" sz="2400" dirty="0">
                <a:solidFill>
                  <a:schemeClr val="bg2">
                    <a:lumMod val="10000"/>
                  </a:schemeClr>
                </a:solidFill>
                <a:sym typeface="Wingdings" panose="05000000000000000000" pitchFamily="2" charset="2"/>
              </a:rPr>
              <a:t> TG (+HDL)</a:t>
            </a:r>
          </a:p>
          <a:p>
            <a:pPr lvl="1">
              <a:buClr>
                <a:schemeClr val="tx1">
                  <a:lumMod val="75000"/>
                </a:schemeClr>
              </a:buClr>
            </a:pPr>
            <a:r>
              <a:rPr lang="en-US" sz="2400" dirty="0">
                <a:solidFill>
                  <a:schemeClr val="bg2">
                    <a:lumMod val="10000"/>
                  </a:schemeClr>
                </a:solidFill>
                <a:sym typeface="Wingdings" panose="05000000000000000000" pitchFamily="2" charset="2"/>
              </a:rPr>
              <a:t>Increased risk of CVD and pancreatitis</a:t>
            </a:r>
          </a:p>
          <a:p>
            <a:r>
              <a:rPr lang="en-US" sz="2800" dirty="0">
                <a:sym typeface="Wingdings" panose="05000000000000000000" pitchFamily="2" charset="2"/>
              </a:rPr>
              <a:t>Lipoprotein lipase deficiency and Apo CII deficiency </a:t>
            </a:r>
          </a:p>
          <a:p>
            <a:pPr lvl="1">
              <a:buClr>
                <a:schemeClr val="tx1">
                  <a:lumMod val="75000"/>
                </a:schemeClr>
              </a:buClr>
            </a:pPr>
            <a:r>
              <a:rPr lang="en-US" sz="2400" dirty="0">
                <a:solidFill>
                  <a:schemeClr val="bg2">
                    <a:lumMod val="10000"/>
                  </a:schemeClr>
                </a:solidFill>
                <a:sym typeface="Wingdings" panose="05000000000000000000" pitchFamily="2" charset="2"/>
              </a:rPr>
              <a:t>autosomal recessive, rare,  TG </a:t>
            </a:r>
            <a:r>
              <a:rPr lang="en-US" sz="2400" dirty="0" smtClean="0">
                <a:solidFill>
                  <a:schemeClr val="bg2">
                    <a:lumMod val="10000"/>
                  </a:schemeClr>
                </a:solidFill>
                <a:sym typeface="Wingdings" panose="05000000000000000000" pitchFamily="2" charset="2"/>
              </a:rPr>
              <a:t>,</a:t>
            </a:r>
            <a:r>
              <a:rPr lang="en-US" sz="2400" dirty="0">
                <a:solidFill>
                  <a:schemeClr val="bg2">
                    <a:lumMod val="10000"/>
                  </a:schemeClr>
                </a:solidFill>
                <a:sym typeface="Wingdings" panose="05000000000000000000" pitchFamily="2" charset="2"/>
              </a:rPr>
              <a:t> Increased risk of </a:t>
            </a:r>
            <a:r>
              <a:rPr lang="en-US" sz="2400" dirty="0" smtClean="0">
                <a:solidFill>
                  <a:schemeClr val="bg2">
                    <a:lumMod val="10000"/>
                  </a:schemeClr>
                </a:solidFill>
                <a:sym typeface="Wingdings" panose="05000000000000000000" pitchFamily="2" charset="2"/>
              </a:rPr>
              <a:t> </a:t>
            </a:r>
            <a:r>
              <a:rPr lang="en-US" sz="2400" dirty="0">
                <a:solidFill>
                  <a:schemeClr val="bg2">
                    <a:lumMod val="10000"/>
                  </a:schemeClr>
                </a:solidFill>
                <a:sym typeface="Wingdings" panose="05000000000000000000" pitchFamily="2" charset="2"/>
              </a:rPr>
              <a:t>pancreatitis</a:t>
            </a:r>
          </a:p>
          <a:p>
            <a:pPr lvl="1">
              <a:buClr>
                <a:schemeClr val="tx1">
                  <a:lumMod val="75000"/>
                </a:schemeClr>
              </a:buClr>
            </a:pPr>
            <a:endParaRPr lang="ar-LY" sz="2400" dirty="0">
              <a:solidFill>
                <a:schemeClr val="bg2">
                  <a:lumMod val="10000"/>
                </a:schemeClr>
              </a:solidFill>
            </a:endParaRPr>
          </a:p>
        </p:txBody>
      </p:sp>
    </p:spTree>
    <p:extLst>
      <p:ext uri="{BB962C8B-B14F-4D97-AF65-F5344CB8AC3E}">
        <p14:creationId xmlns:p14="http://schemas.microsoft.com/office/powerpoint/2010/main" val="22463123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Hypertriglyceridemia </a:t>
            </a:r>
            <a:endParaRPr lang="ar-LY" b="1" dirty="0"/>
          </a:p>
        </p:txBody>
      </p:sp>
      <p:sp>
        <p:nvSpPr>
          <p:cNvPr id="3" name="Content Placeholder 2"/>
          <p:cNvSpPr>
            <a:spLocks noGrp="1"/>
          </p:cNvSpPr>
          <p:nvPr>
            <p:ph idx="1"/>
          </p:nvPr>
        </p:nvSpPr>
        <p:spPr/>
        <p:txBody>
          <a:bodyPr/>
          <a:lstStyle/>
          <a:p>
            <a:endParaRPr lang="ar-LY" dirty="0"/>
          </a:p>
        </p:txBody>
      </p:sp>
      <p:pic>
        <p:nvPicPr>
          <p:cNvPr id="4098" name="Picture 2" descr="http://www.serena.unina.it/index.php/jop/article/viewFile/600/741/20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22396" y="2108244"/>
            <a:ext cx="2267712" cy="129330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Object 4"/>
          <p:cNvGraphicFramePr>
            <a:graphicFrameLocks noChangeAspect="1"/>
          </p:cNvGraphicFramePr>
          <p:nvPr>
            <p:extLst>
              <p:ext uri="{D42A27DB-BD31-4B8C-83A1-F6EECF244321}">
                <p14:modId xmlns:p14="http://schemas.microsoft.com/office/powerpoint/2010/main" val="3582547717"/>
              </p:ext>
            </p:extLst>
          </p:nvPr>
        </p:nvGraphicFramePr>
        <p:xfrm>
          <a:off x="5004291" y="1621032"/>
          <a:ext cx="2747592" cy="2094062"/>
        </p:xfrm>
        <a:graphic>
          <a:graphicData uri="http://schemas.openxmlformats.org/presentationml/2006/ole">
            <mc:AlternateContent xmlns:mc="http://schemas.openxmlformats.org/markup-compatibility/2006">
              <mc:Choice xmlns:v="urn:schemas-microsoft-com:vml" Requires="v">
                <p:oleObj spid="_x0000_s4336" r:id="rId4" imgW="4431600" imgH="3377520" progId="">
                  <p:embed/>
                </p:oleObj>
              </mc:Choice>
              <mc:Fallback>
                <p:oleObj r:id="rId4" imgW="4431600" imgH="3377520" progId="">
                  <p:embed/>
                  <p:pic>
                    <p:nvPicPr>
                      <p:cNvPr id="0" name=""/>
                      <p:cNvPicPr/>
                      <p:nvPr/>
                    </p:nvPicPr>
                    <p:blipFill>
                      <a:blip r:embed="rId5"/>
                      <a:stretch>
                        <a:fillRect/>
                      </a:stretch>
                    </p:blipFill>
                    <p:spPr>
                      <a:xfrm>
                        <a:off x="5004291" y="1621032"/>
                        <a:ext cx="2747592" cy="2094062"/>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633613031"/>
              </p:ext>
            </p:extLst>
          </p:nvPr>
        </p:nvGraphicFramePr>
        <p:xfrm>
          <a:off x="2058988" y="1611889"/>
          <a:ext cx="1691280" cy="2319840"/>
        </p:xfrm>
        <a:graphic>
          <a:graphicData uri="http://schemas.openxmlformats.org/presentationml/2006/ole">
            <mc:AlternateContent xmlns:mc="http://schemas.openxmlformats.org/markup-compatibility/2006">
              <mc:Choice xmlns:v="urn:schemas-microsoft-com:vml" Requires="v">
                <p:oleObj spid="_x0000_s4337" r:id="rId6" imgW="3758400" imgH="5155200" progId="">
                  <p:embed/>
                </p:oleObj>
              </mc:Choice>
              <mc:Fallback>
                <p:oleObj r:id="rId6" imgW="3758400" imgH="5155200" progId="">
                  <p:embed/>
                  <p:pic>
                    <p:nvPicPr>
                      <p:cNvPr id="0" name=""/>
                      <p:cNvPicPr/>
                      <p:nvPr/>
                    </p:nvPicPr>
                    <p:blipFill>
                      <a:blip r:embed="rId7"/>
                      <a:stretch>
                        <a:fillRect/>
                      </a:stretch>
                    </p:blipFill>
                    <p:spPr>
                      <a:xfrm>
                        <a:off x="2058988" y="1611889"/>
                        <a:ext cx="1691280" cy="2319840"/>
                      </a:xfrm>
                      <a:prstGeom prst="rect">
                        <a:avLst/>
                      </a:prstGeom>
                    </p:spPr>
                  </p:pic>
                </p:oleObj>
              </mc:Fallback>
            </mc:AlternateContent>
          </a:graphicData>
        </a:graphic>
      </p:graphicFrame>
      <p:pic>
        <p:nvPicPr>
          <p:cNvPr id="4101" name="Picture 5" descr="https://encrypted-tbn0.gstatic.com/images?q=tbn:ANd9GcQJZc0vVkQam1p34cPZCj-KCt71mwI0vTcVMyzHsI0I0O-QMlNh"/>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05908" y="1587661"/>
            <a:ext cx="2378869" cy="236829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546242" y="3987760"/>
            <a:ext cx="3387144" cy="584775"/>
          </a:xfrm>
          <a:prstGeom prst="rect">
            <a:avLst/>
          </a:prstGeom>
          <a:noFill/>
        </p:spPr>
        <p:txBody>
          <a:bodyPr wrap="square" rtlCol="1">
            <a:spAutoFit/>
          </a:bodyPr>
          <a:lstStyle/>
          <a:p>
            <a:r>
              <a:rPr lang="en-US" sz="3200" dirty="0" smtClean="0"/>
              <a:t>Lipaemia Retinalis</a:t>
            </a:r>
            <a:endParaRPr lang="ar-LY" sz="3200" dirty="0"/>
          </a:p>
        </p:txBody>
      </p:sp>
      <p:sp>
        <p:nvSpPr>
          <p:cNvPr id="10" name="TextBox 9"/>
          <p:cNvSpPr txBox="1"/>
          <p:nvPr/>
        </p:nvSpPr>
        <p:spPr>
          <a:xfrm>
            <a:off x="8628846" y="4256292"/>
            <a:ext cx="3258354" cy="523220"/>
          </a:xfrm>
          <a:prstGeom prst="rect">
            <a:avLst/>
          </a:prstGeom>
          <a:noFill/>
        </p:spPr>
        <p:txBody>
          <a:bodyPr wrap="square" rtlCol="1">
            <a:spAutoFit/>
          </a:bodyPr>
          <a:lstStyle/>
          <a:p>
            <a:r>
              <a:rPr lang="en-US" sz="2800" dirty="0" smtClean="0"/>
              <a:t>Eruptive Xanthomas</a:t>
            </a:r>
            <a:endParaRPr lang="ar-LY" sz="2800" dirty="0"/>
          </a:p>
        </p:txBody>
      </p:sp>
    </p:spTree>
    <p:extLst>
      <p:ext uri="{BB962C8B-B14F-4D97-AF65-F5344CB8AC3E}">
        <p14:creationId xmlns:p14="http://schemas.microsoft.com/office/powerpoint/2010/main" val="19441262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Primary Hyperlipidemias</a:t>
            </a:r>
            <a:br>
              <a:rPr lang="en-US" b="1" dirty="0"/>
            </a:br>
            <a:r>
              <a:rPr lang="en-US" sz="3600" b="1" dirty="0"/>
              <a:t>Mixed hyperlipidemias</a:t>
            </a:r>
            <a:endParaRPr lang="ar-LY" b="1" dirty="0"/>
          </a:p>
        </p:txBody>
      </p:sp>
      <p:sp>
        <p:nvSpPr>
          <p:cNvPr id="3" name="Content Placeholder 2"/>
          <p:cNvSpPr>
            <a:spLocks noGrp="1"/>
          </p:cNvSpPr>
          <p:nvPr>
            <p:ph idx="1"/>
          </p:nvPr>
        </p:nvSpPr>
        <p:spPr>
          <a:xfrm>
            <a:off x="609603" y="1600206"/>
            <a:ext cx="8892988" cy="4525963"/>
          </a:xfrm>
        </p:spPr>
        <p:txBody>
          <a:bodyPr/>
          <a:lstStyle/>
          <a:p>
            <a:r>
              <a:rPr lang="en-US" sz="2800" dirty="0"/>
              <a:t>Familial combined hyperlipidemia</a:t>
            </a:r>
            <a:r>
              <a:rPr lang="en-US" sz="2800" dirty="0">
                <a:solidFill>
                  <a:schemeClr val="bg2">
                    <a:lumMod val="10000"/>
                  </a:schemeClr>
                </a:solidFill>
              </a:rPr>
              <a:t> </a:t>
            </a:r>
          </a:p>
          <a:p>
            <a:pPr lvl="1">
              <a:buClr>
                <a:schemeClr val="tx1">
                  <a:lumMod val="75000"/>
                </a:schemeClr>
              </a:buClr>
            </a:pPr>
            <a:r>
              <a:rPr lang="en-US" sz="2400" dirty="0">
                <a:solidFill>
                  <a:schemeClr val="bg2">
                    <a:lumMod val="10000"/>
                  </a:schemeClr>
                </a:solidFill>
              </a:rPr>
              <a:t>Autosomal dominant</a:t>
            </a:r>
          </a:p>
          <a:p>
            <a:pPr lvl="1">
              <a:buClr>
                <a:schemeClr val="tx1">
                  <a:lumMod val="75000"/>
                </a:schemeClr>
              </a:buClr>
            </a:pPr>
            <a:r>
              <a:rPr lang="en-US" sz="2400" dirty="0">
                <a:solidFill>
                  <a:schemeClr val="bg2">
                    <a:lumMod val="10000"/>
                  </a:schemeClr>
                </a:solidFill>
              </a:rPr>
              <a:t>Excess </a:t>
            </a:r>
            <a:r>
              <a:rPr lang="en-US" sz="2400" dirty="0" err="1">
                <a:solidFill>
                  <a:schemeClr val="bg2">
                    <a:lumMod val="10000"/>
                  </a:schemeClr>
                </a:solidFill>
              </a:rPr>
              <a:t>apoB</a:t>
            </a:r>
            <a:r>
              <a:rPr lang="en-US" sz="2400" dirty="0">
                <a:solidFill>
                  <a:schemeClr val="bg2">
                    <a:lumMod val="10000"/>
                  </a:schemeClr>
                </a:solidFill>
              </a:rPr>
              <a:t> production</a:t>
            </a:r>
          </a:p>
          <a:p>
            <a:pPr lvl="1">
              <a:buClr>
                <a:schemeClr val="tx1">
                  <a:lumMod val="75000"/>
                </a:schemeClr>
              </a:buClr>
            </a:pPr>
            <a:r>
              <a:rPr lang="en-US" sz="2400" dirty="0">
                <a:solidFill>
                  <a:schemeClr val="bg2">
                    <a:lumMod val="10000"/>
                  </a:schemeClr>
                </a:solidFill>
                <a:sym typeface="Wingdings" panose="05000000000000000000" pitchFamily="2" charset="2"/>
              </a:rPr>
              <a:t> TG and  LDL-C</a:t>
            </a:r>
          </a:p>
          <a:p>
            <a:pPr lvl="1">
              <a:buClr>
                <a:schemeClr val="tx1">
                  <a:lumMod val="75000"/>
                </a:schemeClr>
              </a:buClr>
            </a:pPr>
            <a:r>
              <a:rPr lang="en-US" sz="2400" dirty="0">
                <a:solidFill>
                  <a:schemeClr val="bg2">
                    <a:lumMod val="10000"/>
                  </a:schemeClr>
                </a:solidFill>
                <a:sym typeface="Wingdings" panose="05000000000000000000" pitchFamily="2" charset="2"/>
              </a:rPr>
              <a:t>Increased risk of CVD and pancreatitis</a:t>
            </a:r>
          </a:p>
          <a:p>
            <a:r>
              <a:rPr lang="en-US" sz="2800" dirty="0"/>
              <a:t>Familial </a:t>
            </a:r>
            <a:r>
              <a:rPr lang="en-US" sz="2800" dirty="0" smtClean="0"/>
              <a:t>dysbetalipoproteinemia</a:t>
            </a:r>
            <a:endParaRPr lang="en-US" sz="2800" dirty="0">
              <a:solidFill>
                <a:schemeClr val="bg2">
                  <a:lumMod val="10000"/>
                </a:schemeClr>
              </a:solidFill>
            </a:endParaRPr>
          </a:p>
          <a:p>
            <a:pPr lvl="1">
              <a:buClr>
                <a:schemeClr val="tx1">
                  <a:lumMod val="75000"/>
                </a:schemeClr>
              </a:buClr>
            </a:pPr>
            <a:r>
              <a:rPr lang="en-US" sz="2400" dirty="0">
                <a:solidFill>
                  <a:schemeClr val="bg2">
                    <a:lumMod val="10000"/>
                  </a:schemeClr>
                </a:solidFill>
              </a:rPr>
              <a:t>Autosomal recessive</a:t>
            </a:r>
            <a:endParaRPr lang="en-US" sz="2400" dirty="0">
              <a:solidFill>
                <a:schemeClr val="bg2">
                  <a:lumMod val="10000"/>
                </a:schemeClr>
              </a:solidFill>
              <a:sym typeface="Wingdings" panose="05000000000000000000" pitchFamily="2" charset="2"/>
            </a:endParaRPr>
          </a:p>
          <a:p>
            <a:pPr lvl="1">
              <a:buClr>
                <a:schemeClr val="tx1">
                  <a:lumMod val="75000"/>
                </a:schemeClr>
              </a:buClr>
            </a:pPr>
            <a:r>
              <a:rPr lang="en-US" sz="2400" dirty="0">
                <a:solidFill>
                  <a:schemeClr val="bg2">
                    <a:lumMod val="10000"/>
                  </a:schemeClr>
                </a:solidFill>
                <a:sym typeface="Wingdings" panose="05000000000000000000" pitchFamily="2" charset="2"/>
              </a:rPr>
              <a:t> TG and  LDL-C</a:t>
            </a:r>
          </a:p>
          <a:p>
            <a:pPr lvl="1">
              <a:buClr>
                <a:schemeClr val="tx1">
                  <a:lumMod val="75000"/>
                </a:schemeClr>
              </a:buClr>
            </a:pPr>
            <a:r>
              <a:rPr lang="en-US" sz="2400" dirty="0" err="1">
                <a:solidFill>
                  <a:schemeClr val="bg2">
                    <a:lumMod val="10000"/>
                  </a:schemeClr>
                </a:solidFill>
              </a:rPr>
              <a:t>apoE</a:t>
            </a:r>
            <a:r>
              <a:rPr lang="en-US" sz="2400" dirty="0">
                <a:solidFill>
                  <a:schemeClr val="bg2">
                    <a:lumMod val="10000"/>
                  </a:schemeClr>
                </a:solidFill>
              </a:rPr>
              <a:t> mutation</a:t>
            </a:r>
          </a:p>
          <a:p>
            <a:pPr lvl="1">
              <a:buClr>
                <a:schemeClr val="tx1">
                  <a:lumMod val="75000"/>
                </a:schemeClr>
              </a:buClr>
            </a:pPr>
            <a:r>
              <a:rPr lang="en-US" sz="2400" dirty="0">
                <a:solidFill>
                  <a:schemeClr val="bg2">
                    <a:lumMod val="10000"/>
                  </a:schemeClr>
                </a:solidFill>
              </a:rPr>
              <a:t>Premature CVD</a:t>
            </a:r>
          </a:p>
          <a:p>
            <a:pPr lvl="1">
              <a:buClr>
                <a:schemeClr val="tx1">
                  <a:lumMod val="75000"/>
                </a:schemeClr>
              </a:buClr>
            </a:pPr>
            <a:r>
              <a:rPr lang="en-US" sz="2400" dirty="0">
                <a:solidFill>
                  <a:schemeClr val="bg2">
                    <a:lumMod val="10000"/>
                  </a:schemeClr>
                </a:solidFill>
              </a:rPr>
              <a:t>Palmar xanthomas, tuberous xanthomas, tendon xanthomas</a:t>
            </a:r>
          </a:p>
        </p:txBody>
      </p:sp>
    </p:spTree>
    <p:extLst>
      <p:ext uri="{BB962C8B-B14F-4D97-AF65-F5344CB8AC3E}">
        <p14:creationId xmlns:p14="http://schemas.microsoft.com/office/powerpoint/2010/main" val="8847831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Familial dysbetalipoproteinemia</a:t>
            </a:r>
            <a:endParaRPr lang="ar-SA" b="1"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31250" t="35416" r="32813" b="32292"/>
          <a:stretch>
            <a:fillRect/>
          </a:stretch>
        </p:blipFill>
        <p:spPr bwMode="auto">
          <a:xfrm>
            <a:off x="342451" y="1857778"/>
            <a:ext cx="4925351" cy="3319338"/>
          </a:xfrm>
          <a:prstGeom prst="rect">
            <a:avLst/>
          </a:prstGeom>
          <a:noFill/>
          <a:ln w="57150" cmpd="thinThick" algn="ctr">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2" descr="what is biochemistry - dysbetalipoproteinemia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2033" y="2037857"/>
            <a:ext cx="4653708" cy="3165208"/>
          </a:xfrm>
          <a:prstGeom prst="rect">
            <a:avLst/>
          </a:prstGeom>
          <a:noFill/>
          <a:extLst>
            <a:ext uri="{909E8E84-426E-40DD-AFC4-6F175D3DCCD1}">
              <a14:hiddenFill xmlns:a14="http://schemas.microsoft.com/office/drawing/2010/main">
                <a:solidFill>
                  <a:srgbClr val="FFFFFF"/>
                </a:solidFill>
              </a14:hiddenFill>
            </a:ext>
          </a:extLst>
        </p:spPr>
      </p:pic>
      <p:sp>
        <p:nvSpPr>
          <p:cNvPr id="6" name="مستطيل 5"/>
          <p:cNvSpPr/>
          <p:nvPr/>
        </p:nvSpPr>
        <p:spPr>
          <a:xfrm>
            <a:off x="283335" y="5421852"/>
            <a:ext cx="4868214" cy="1046440"/>
          </a:xfrm>
          <a:prstGeom prst="rect">
            <a:avLst/>
          </a:prstGeom>
        </p:spPr>
        <p:txBody>
          <a:bodyPr wrap="square">
            <a:spAutoFit/>
          </a:bodyPr>
          <a:lstStyle/>
          <a:p>
            <a:pPr>
              <a:spcBef>
                <a:spcPct val="50000"/>
              </a:spcBef>
            </a:pPr>
            <a:r>
              <a:rPr lang="en-US" sz="3200" b="1" dirty="0">
                <a:latin typeface="Arial Narrow" pitchFamily="34" charset="0"/>
              </a:rPr>
              <a:t>Tuberous </a:t>
            </a:r>
            <a:r>
              <a:rPr lang="en-US" sz="3200" b="1" dirty="0" smtClean="0">
                <a:latin typeface="Arial Narrow" pitchFamily="34" charset="0"/>
              </a:rPr>
              <a:t>xanthoma</a:t>
            </a:r>
            <a:endParaRPr lang="en-US" sz="2000" b="1" dirty="0" smtClean="0">
              <a:latin typeface="Arial Narrow" pitchFamily="34" charset="0"/>
            </a:endParaRPr>
          </a:p>
          <a:p>
            <a:pPr>
              <a:spcBef>
                <a:spcPct val="50000"/>
              </a:spcBef>
            </a:pPr>
            <a:r>
              <a:rPr lang="en-US" sz="2000" b="1" dirty="0" smtClean="0">
                <a:latin typeface="Arial Narrow" pitchFamily="34" charset="0"/>
              </a:rPr>
              <a:t>(  </a:t>
            </a:r>
            <a:r>
              <a:rPr lang="en-US" sz="2000" b="1" dirty="0">
                <a:latin typeface="Arial Narrow" pitchFamily="34" charset="0"/>
              </a:rPr>
              <a:t>Flat-topped, yellow, firm </a:t>
            </a:r>
            <a:r>
              <a:rPr lang="en-US" sz="2000" b="1" dirty="0" smtClean="0">
                <a:latin typeface="Arial Narrow" pitchFamily="34" charset="0"/>
              </a:rPr>
              <a:t>tumor) </a:t>
            </a:r>
            <a:endParaRPr lang="en-US" sz="2000" b="1" dirty="0">
              <a:latin typeface="Arial Narrow" pitchFamily="34" charset="0"/>
            </a:endParaRPr>
          </a:p>
        </p:txBody>
      </p:sp>
      <p:sp>
        <p:nvSpPr>
          <p:cNvPr id="7" name="مستطيل 6"/>
          <p:cNvSpPr/>
          <p:nvPr/>
        </p:nvSpPr>
        <p:spPr>
          <a:xfrm>
            <a:off x="6748530" y="5421851"/>
            <a:ext cx="3876539" cy="584775"/>
          </a:xfrm>
          <a:prstGeom prst="rect">
            <a:avLst/>
          </a:prstGeom>
        </p:spPr>
        <p:txBody>
          <a:bodyPr wrap="square">
            <a:spAutoFit/>
          </a:bodyPr>
          <a:lstStyle/>
          <a:p>
            <a:r>
              <a:rPr lang="en-US" sz="3200" b="1" dirty="0"/>
              <a:t>Palmar xanthomas</a:t>
            </a:r>
            <a:endParaRPr lang="ar-SA" sz="3200" b="1" dirty="0"/>
          </a:p>
        </p:txBody>
      </p:sp>
    </p:spTree>
    <p:extLst>
      <p:ext uri="{BB962C8B-B14F-4D97-AF65-F5344CB8AC3E}">
        <p14:creationId xmlns:p14="http://schemas.microsoft.com/office/powerpoint/2010/main" val="9056342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Major plasma lipids</a:t>
            </a:r>
          </a:p>
        </p:txBody>
      </p:sp>
      <p:sp>
        <p:nvSpPr>
          <p:cNvPr id="3" name="عنصر نائب للمحتوى 2"/>
          <p:cNvSpPr>
            <a:spLocks noGrp="1"/>
          </p:cNvSpPr>
          <p:nvPr>
            <p:ph idx="1"/>
          </p:nvPr>
        </p:nvSpPr>
        <p:spPr>
          <a:xfrm>
            <a:off x="781055" y="1891758"/>
            <a:ext cx="7829551" cy="4525963"/>
          </a:xfrm>
        </p:spPr>
        <p:txBody>
          <a:bodyPr/>
          <a:lstStyle/>
          <a:p>
            <a:pPr>
              <a:buClr>
                <a:schemeClr val="tx1">
                  <a:lumMod val="75000"/>
                </a:schemeClr>
              </a:buClr>
            </a:pPr>
            <a:r>
              <a:rPr lang="en-US" sz="3600" dirty="0">
                <a:solidFill>
                  <a:schemeClr val="bg2">
                    <a:lumMod val="10000"/>
                  </a:schemeClr>
                </a:solidFill>
              </a:rPr>
              <a:t>Triglycerides (TG)			15%</a:t>
            </a:r>
          </a:p>
          <a:p>
            <a:pPr>
              <a:buClr>
                <a:schemeClr val="tx1">
                  <a:lumMod val="75000"/>
                </a:schemeClr>
              </a:buClr>
            </a:pPr>
            <a:r>
              <a:rPr lang="en-US" sz="3600" dirty="0" smtClean="0">
                <a:solidFill>
                  <a:schemeClr val="bg2">
                    <a:lumMod val="10000"/>
                  </a:schemeClr>
                </a:solidFill>
              </a:rPr>
              <a:t>Cholesterol </a:t>
            </a:r>
            <a:r>
              <a:rPr lang="en-US" sz="3600" dirty="0">
                <a:solidFill>
                  <a:schemeClr val="bg2">
                    <a:lumMod val="10000"/>
                  </a:schemeClr>
                </a:solidFill>
              </a:rPr>
              <a:t>esters (CE)		50</a:t>
            </a:r>
            <a:r>
              <a:rPr lang="en-US" sz="3600" dirty="0" smtClean="0">
                <a:solidFill>
                  <a:schemeClr val="bg2">
                    <a:lumMod val="10000"/>
                  </a:schemeClr>
                </a:solidFill>
              </a:rPr>
              <a:t>%</a:t>
            </a:r>
          </a:p>
          <a:p>
            <a:pPr>
              <a:buClr>
                <a:schemeClr val="tx1">
                  <a:lumMod val="75000"/>
                </a:schemeClr>
              </a:buClr>
            </a:pPr>
            <a:r>
              <a:rPr lang="en-US" sz="3600" dirty="0">
                <a:solidFill>
                  <a:schemeClr val="bg2">
                    <a:lumMod val="10000"/>
                  </a:schemeClr>
                </a:solidFill>
              </a:rPr>
              <a:t>Free Cholesterol			15</a:t>
            </a:r>
            <a:r>
              <a:rPr lang="en-US" sz="3600" dirty="0" smtClean="0">
                <a:solidFill>
                  <a:schemeClr val="bg2">
                    <a:lumMod val="10000"/>
                  </a:schemeClr>
                </a:solidFill>
              </a:rPr>
              <a:t>%</a:t>
            </a:r>
            <a:endParaRPr lang="en-US" sz="3600" dirty="0">
              <a:solidFill>
                <a:schemeClr val="bg2">
                  <a:lumMod val="10000"/>
                </a:schemeClr>
              </a:solidFill>
            </a:endParaRPr>
          </a:p>
          <a:p>
            <a:pPr>
              <a:buClr>
                <a:schemeClr val="tx1">
                  <a:lumMod val="75000"/>
                </a:schemeClr>
              </a:buClr>
            </a:pPr>
            <a:r>
              <a:rPr lang="en-US" sz="3600" dirty="0" smtClean="0">
                <a:solidFill>
                  <a:schemeClr val="bg2">
                    <a:lumMod val="10000"/>
                  </a:schemeClr>
                </a:solidFill>
              </a:rPr>
              <a:t>Phospholipids</a:t>
            </a:r>
            <a:r>
              <a:rPr lang="en-US" sz="3600" dirty="0">
                <a:solidFill>
                  <a:schemeClr val="bg2">
                    <a:lumMod val="10000"/>
                  </a:schemeClr>
                </a:solidFill>
              </a:rPr>
              <a:t>			30%</a:t>
            </a:r>
          </a:p>
          <a:p>
            <a:pPr>
              <a:buClr>
                <a:schemeClr val="tx1">
                  <a:lumMod val="75000"/>
                </a:schemeClr>
              </a:buClr>
            </a:pPr>
            <a:r>
              <a:rPr lang="en-US" sz="3600" dirty="0">
                <a:solidFill>
                  <a:schemeClr val="bg2">
                    <a:lumMod val="10000"/>
                  </a:schemeClr>
                </a:solidFill>
              </a:rPr>
              <a:t>Free fatty acids			5%</a:t>
            </a:r>
          </a:p>
        </p:txBody>
      </p:sp>
      <p:sp>
        <p:nvSpPr>
          <p:cNvPr id="4" name="مستطيل مستدير الزوايا 3"/>
          <p:cNvSpPr/>
          <p:nvPr/>
        </p:nvSpPr>
        <p:spPr>
          <a:xfrm>
            <a:off x="658469" y="1891757"/>
            <a:ext cx="6708323" cy="2034784"/>
          </a:xfrm>
          <a:prstGeom prst="roundRect">
            <a:avLst/>
          </a:prstGeom>
          <a:noFill/>
          <a:ln w="539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سهم إلى اليمين 4"/>
          <p:cNvSpPr/>
          <p:nvPr/>
        </p:nvSpPr>
        <p:spPr>
          <a:xfrm>
            <a:off x="7358927" y="2295525"/>
            <a:ext cx="822463" cy="5524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ربع نص 6"/>
          <p:cNvSpPr txBox="1"/>
          <p:nvPr/>
        </p:nvSpPr>
        <p:spPr>
          <a:xfrm>
            <a:off x="8248651" y="2267996"/>
            <a:ext cx="3581400" cy="584775"/>
          </a:xfrm>
          <a:prstGeom prst="rect">
            <a:avLst/>
          </a:prstGeom>
          <a:noFill/>
        </p:spPr>
        <p:txBody>
          <a:bodyPr wrap="square" rtlCol="0">
            <a:spAutoFit/>
          </a:bodyPr>
          <a:lstStyle/>
          <a:p>
            <a:r>
              <a:rPr lang="en-US" sz="3200" dirty="0">
                <a:solidFill>
                  <a:schemeClr val="bg2">
                    <a:lumMod val="10000"/>
                  </a:schemeClr>
                </a:solidFill>
              </a:rPr>
              <a:t>Water-insoluble</a:t>
            </a:r>
            <a:endParaRPr lang="en-US" sz="2400" dirty="0">
              <a:solidFill>
                <a:schemeClr val="bg2">
                  <a:lumMod val="10000"/>
                </a:schemeClr>
              </a:solidFill>
            </a:endParaRPr>
          </a:p>
        </p:txBody>
      </p:sp>
      <p:cxnSp>
        <p:nvCxnSpPr>
          <p:cNvPr id="9" name="رابط كسهم مستقيم 8"/>
          <p:cNvCxnSpPr/>
          <p:nvPr/>
        </p:nvCxnSpPr>
        <p:spPr>
          <a:xfrm>
            <a:off x="9120469" y="2847975"/>
            <a:ext cx="0" cy="2019064"/>
          </a:xfrm>
          <a:prstGeom prst="straightConnector1">
            <a:avLst/>
          </a:prstGeom>
          <a:ln w="53975">
            <a:tailEnd type="triangle"/>
          </a:ln>
        </p:spPr>
        <p:style>
          <a:lnRef idx="1">
            <a:schemeClr val="accent1"/>
          </a:lnRef>
          <a:fillRef idx="0">
            <a:schemeClr val="accent1"/>
          </a:fillRef>
          <a:effectRef idx="0">
            <a:schemeClr val="accent1"/>
          </a:effectRef>
          <a:fontRef idx="minor">
            <a:schemeClr val="tx1"/>
          </a:fontRef>
        </p:style>
      </p:cxnSp>
      <p:sp>
        <p:nvSpPr>
          <p:cNvPr id="10" name="مربع نص 9"/>
          <p:cNvSpPr txBox="1"/>
          <p:nvPr/>
        </p:nvSpPr>
        <p:spPr>
          <a:xfrm>
            <a:off x="7358927" y="5113573"/>
            <a:ext cx="4800600" cy="584775"/>
          </a:xfrm>
          <a:prstGeom prst="rect">
            <a:avLst/>
          </a:prstGeom>
          <a:noFill/>
        </p:spPr>
        <p:txBody>
          <a:bodyPr wrap="square" rtlCol="0">
            <a:spAutoFit/>
          </a:bodyPr>
          <a:lstStyle/>
          <a:p>
            <a:pPr algn="ctr"/>
            <a:r>
              <a:rPr lang="en-US" sz="3200" dirty="0">
                <a:solidFill>
                  <a:schemeClr val="bg2">
                    <a:lumMod val="10000"/>
                  </a:schemeClr>
                </a:solidFill>
              </a:rPr>
              <a:t>Lipoproteins</a:t>
            </a:r>
          </a:p>
        </p:txBody>
      </p:sp>
      <p:cxnSp>
        <p:nvCxnSpPr>
          <p:cNvPr id="8" name="Straight Arrow Connector 7"/>
          <p:cNvCxnSpPr/>
          <p:nvPr/>
        </p:nvCxnSpPr>
        <p:spPr>
          <a:xfrm flipH="1">
            <a:off x="9120470" y="4067063"/>
            <a:ext cx="559076"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630340" y="3759677"/>
            <a:ext cx="2561661" cy="523220"/>
          </a:xfrm>
          <a:prstGeom prst="rect">
            <a:avLst/>
          </a:prstGeom>
          <a:noFill/>
        </p:spPr>
        <p:txBody>
          <a:bodyPr wrap="square" rtlCol="1">
            <a:spAutoFit/>
          </a:bodyPr>
          <a:lstStyle/>
          <a:p>
            <a:r>
              <a:rPr lang="en-US" sz="2800" dirty="0">
                <a:solidFill>
                  <a:schemeClr val="bg2">
                    <a:lumMod val="10000"/>
                  </a:schemeClr>
                </a:solidFill>
              </a:rPr>
              <a:t>Apolipoproteins</a:t>
            </a:r>
            <a:endParaRPr lang="ar-LY" sz="2800" dirty="0">
              <a:solidFill>
                <a:schemeClr val="bg2">
                  <a:lumMod val="10000"/>
                </a:schemeClr>
              </a:solidFill>
            </a:endParaRPr>
          </a:p>
        </p:txBody>
      </p:sp>
    </p:spTree>
    <p:extLst>
      <p:ext uri="{BB962C8B-B14F-4D97-AF65-F5344CB8AC3E}">
        <p14:creationId xmlns:p14="http://schemas.microsoft.com/office/powerpoint/2010/main" val="25908266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0" indent="0">
              <a:buNone/>
            </a:pPr>
            <a:r>
              <a:rPr lang="en-US" b="1" dirty="0"/>
              <a:t>Secondary </a:t>
            </a:r>
            <a:r>
              <a:rPr lang="en-US" b="1" dirty="0" err="1"/>
              <a:t>hyperlipidaemias</a:t>
            </a:r>
            <a:endParaRPr lang="en-US" b="1" dirty="0"/>
          </a:p>
        </p:txBody>
      </p:sp>
      <p:sp>
        <p:nvSpPr>
          <p:cNvPr id="5" name="Text Placeholder 4"/>
          <p:cNvSpPr>
            <a:spLocks noGrp="1"/>
          </p:cNvSpPr>
          <p:nvPr>
            <p:ph type="body" idx="1"/>
          </p:nvPr>
        </p:nvSpPr>
        <p:spPr>
          <a:xfrm>
            <a:off x="609600" y="2019202"/>
            <a:ext cx="5386917" cy="639762"/>
          </a:xfrm>
        </p:spPr>
        <p:txBody>
          <a:bodyPr/>
          <a:lstStyle/>
          <a:p>
            <a:r>
              <a:rPr lang="en-US" sz="3200" dirty="0"/>
              <a:t>Secondary hypercholesterolemia</a:t>
            </a:r>
            <a:endParaRPr lang="ar-LY" sz="3200" dirty="0"/>
          </a:p>
        </p:txBody>
      </p:sp>
      <p:sp>
        <p:nvSpPr>
          <p:cNvPr id="3" name="عنصر نائب للمحتوى 2"/>
          <p:cNvSpPr>
            <a:spLocks noGrp="1"/>
          </p:cNvSpPr>
          <p:nvPr>
            <p:ph sz="half" idx="2"/>
          </p:nvPr>
        </p:nvSpPr>
        <p:spPr>
          <a:xfrm>
            <a:off x="609600" y="2658964"/>
            <a:ext cx="5386917" cy="3951288"/>
          </a:xfrm>
        </p:spPr>
        <p:txBody>
          <a:bodyPr/>
          <a:lstStyle/>
          <a:p>
            <a:pPr>
              <a:buClr>
                <a:schemeClr val="tx1">
                  <a:lumMod val="75000"/>
                </a:schemeClr>
              </a:buClr>
            </a:pPr>
            <a:r>
              <a:rPr lang="en-US" sz="2800" dirty="0" smtClean="0">
                <a:solidFill>
                  <a:schemeClr val="bg2">
                    <a:lumMod val="10000"/>
                  </a:schemeClr>
                </a:solidFill>
              </a:rPr>
              <a:t>Hypothyroidism</a:t>
            </a:r>
          </a:p>
          <a:p>
            <a:pPr>
              <a:buClr>
                <a:schemeClr val="tx1">
                  <a:lumMod val="75000"/>
                </a:schemeClr>
              </a:buClr>
            </a:pPr>
            <a:r>
              <a:rPr lang="en-US" sz="2800" dirty="0">
                <a:solidFill>
                  <a:schemeClr val="bg2">
                    <a:lumMod val="10000"/>
                  </a:schemeClr>
                </a:solidFill>
              </a:rPr>
              <a:t>Pregnancy</a:t>
            </a:r>
          </a:p>
          <a:p>
            <a:pPr>
              <a:buClr>
                <a:schemeClr val="tx1">
                  <a:lumMod val="75000"/>
                </a:schemeClr>
              </a:buClr>
            </a:pPr>
            <a:r>
              <a:rPr lang="en-US" sz="2800" dirty="0" smtClean="0">
                <a:solidFill>
                  <a:schemeClr val="bg2">
                    <a:lumMod val="10000"/>
                  </a:schemeClr>
                </a:solidFill>
              </a:rPr>
              <a:t>Cholestatic liver disease </a:t>
            </a:r>
          </a:p>
          <a:p>
            <a:pPr>
              <a:buClr>
                <a:schemeClr val="tx1">
                  <a:lumMod val="75000"/>
                </a:schemeClr>
              </a:buClr>
            </a:pPr>
            <a:r>
              <a:rPr lang="en-US" sz="2800" dirty="0">
                <a:solidFill>
                  <a:schemeClr val="bg2">
                    <a:lumMod val="10000"/>
                  </a:schemeClr>
                </a:solidFill>
              </a:rPr>
              <a:t>Nephrotic syndrome</a:t>
            </a:r>
          </a:p>
          <a:p>
            <a:pPr>
              <a:buClr>
                <a:schemeClr val="tx1">
                  <a:lumMod val="75000"/>
                </a:schemeClr>
              </a:buClr>
            </a:pPr>
            <a:r>
              <a:rPr lang="en-US" sz="2800" dirty="0">
                <a:solidFill>
                  <a:schemeClr val="bg2">
                    <a:lumMod val="10000"/>
                  </a:schemeClr>
                </a:solidFill>
              </a:rPr>
              <a:t>Drugs</a:t>
            </a:r>
          </a:p>
          <a:p>
            <a:pPr lvl="1">
              <a:buClr>
                <a:schemeClr val="tx1">
                  <a:lumMod val="75000"/>
                </a:schemeClr>
              </a:buClr>
            </a:pPr>
            <a:r>
              <a:rPr lang="en-US" dirty="0">
                <a:solidFill>
                  <a:schemeClr val="bg2">
                    <a:lumMod val="10000"/>
                  </a:schemeClr>
                </a:solidFill>
              </a:rPr>
              <a:t>Steroids</a:t>
            </a:r>
          </a:p>
          <a:p>
            <a:pPr lvl="1">
              <a:buClr>
                <a:schemeClr val="tx1">
                  <a:lumMod val="75000"/>
                </a:schemeClr>
              </a:buClr>
            </a:pPr>
            <a:r>
              <a:rPr lang="en-US" dirty="0">
                <a:solidFill>
                  <a:schemeClr val="bg2">
                    <a:lumMod val="10000"/>
                  </a:schemeClr>
                </a:solidFill>
              </a:rPr>
              <a:t>Anti-retroviral </a:t>
            </a:r>
            <a:r>
              <a:rPr lang="en-US" dirty="0" smtClean="0">
                <a:solidFill>
                  <a:schemeClr val="bg2">
                    <a:lumMod val="10000"/>
                  </a:schemeClr>
                </a:solidFill>
              </a:rPr>
              <a:t>drugs</a:t>
            </a:r>
          </a:p>
          <a:p>
            <a:pPr lvl="1">
              <a:buClr>
                <a:schemeClr val="tx1">
                  <a:lumMod val="75000"/>
                </a:schemeClr>
              </a:buClr>
            </a:pPr>
            <a:r>
              <a:rPr lang="en-US" dirty="0">
                <a:solidFill>
                  <a:schemeClr val="bg2">
                    <a:lumMod val="10000"/>
                  </a:schemeClr>
                </a:solidFill>
              </a:rPr>
              <a:t>Diuretics</a:t>
            </a:r>
            <a:endParaRPr lang="ar-LY" dirty="0">
              <a:solidFill>
                <a:schemeClr val="bg2">
                  <a:lumMod val="10000"/>
                </a:schemeClr>
              </a:solidFill>
            </a:endParaRPr>
          </a:p>
          <a:p>
            <a:pPr lvl="1"/>
            <a:endParaRPr lang="en-US" dirty="0">
              <a:solidFill>
                <a:schemeClr val="bg2">
                  <a:lumMod val="10000"/>
                </a:schemeClr>
              </a:solidFill>
            </a:endParaRPr>
          </a:p>
          <a:p>
            <a:pPr lvl="1"/>
            <a:endParaRPr lang="en-US" dirty="0">
              <a:solidFill>
                <a:schemeClr val="bg2">
                  <a:lumMod val="10000"/>
                </a:schemeClr>
              </a:solidFill>
            </a:endParaRPr>
          </a:p>
          <a:p>
            <a:endParaRPr lang="en-US" dirty="0"/>
          </a:p>
        </p:txBody>
      </p:sp>
      <p:sp>
        <p:nvSpPr>
          <p:cNvPr id="6" name="Text Placeholder 5"/>
          <p:cNvSpPr>
            <a:spLocks noGrp="1"/>
          </p:cNvSpPr>
          <p:nvPr>
            <p:ph type="body" sz="quarter" idx="3"/>
          </p:nvPr>
        </p:nvSpPr>
        <p:spPr>
          <a:xfrm>
            <a:off x="6193373" y="2019202"/>
            <a:ext cx="5389033" cy="639762"/>
          </a:xfrm>
        </p:spPr>
        <p:txBody>
          <a:bodyPr/>
          <a:lstStyle/>
          <a:p>
            <a:r>
              <a:rPr lang="en-US" sz="3200" dirty="0"/>
              <a:t>Secondary hypertriglyceridemia</a:t>
            </a:r>
            <a:endParaRPr lang="ar-LY" sz="3200" dirty="0"/>
          </a:p>
        </p:txBody>
      </p:sp>
      <p:sp>
        <p:nvSpPr>
          <p:cNvPr id="7" name="Content Placeholder 6"/>
          <p:cNvSpPr>
            <a:spLocks noGrp="1"/>
          </p:cNvSpPr>
          <p:nvPr>
            <p:ph sz="quarter" idx="4"/>
          </p:nvPr>
        </p:nvSpPr>
        <p:spPr>
          <a:xfrm>
            <a:off x="6168981" y="2658964"/>
            <a:ext cx="5413426" cy="4199036"/>
          </a:xfrm>
        </p:spPr>
        <p:txBody>
          <a:bodyPr/>
          <a:lstStyle/>
          <a:p>
            <a:pPr>
              <a:buClr>
                <a:schemeClr val="tx1">
                  <a:lumMod val="75000"/>
                </a:schemeClr>
              </a:buClr>
            </a:pPr>
            <a:r>
              <a:rPr lang="en-US" sz="2800" dirty="0" smtClean="0">
                <a:solidFill>
                  <a:schemeClr val="bg2">
                    <a:lumMod val="10000"/>
                  </a:schemeClr>
                </a:solidFill>
              </a:rPr>
              <a:t>T2 Diabetes mellitus</a:t>
            </a:r>
          </a:p>
          <a:p>
            <a:pPr>
              <a:buClr>
                <a:schemeClr val="tx1">
                  <a:lumMod val="75000"/>
                </a:schemeClr>
              </a:buClr>
            </a:pPr>
            <a:r>
              <a:rPr lang="en-US" sz="2800" dirty="0" smtClean="0">
                <a:solidFill>
                  <a:schemeClr val="bg2">
                    <a:lumMod val="10000"/>
                  </a:schemeClr>
                </a:solidFill>
              </a:rPr>
              <a:t>Hypothyroidism</a:t>
            </a:r>
            <a:endParaRPr lang="en-US" sz="2800" dirty="0">
              <a:solidFill>
                <a:schemeClr val="bg2">
                  <a:lumMod val="10000"/>
                </a:schemeClr>
              </a:solidFill>
            </a:endParaRPr>
          </a:p>
          <a:p>
            <a:pPr>
              <a:buClr>
                <a:schemeClr val="tx1">
                  <a:lumMod val="75000"/>
                </a:schemeClr>
              </a:buClr>
            </a:pPr>
            <a:r>
              <a:rPr lang="en-US" sz="2800" dirty="0">
                <a:solidFill>
                  <a:schemeClr val="bg2">
                    <a:lumMod val="10000"/>
                  </a:schemeClr>
                </a:solidFill>
              </a:rPr>
              <a:t>Chronic kidney disease</a:t>
            </a:r>
          </a:p>
          <a:p>
            <a:pPr>
              <a:buClr>
                <a:schemeClr val="tx1">
                  <a:lumMod val="75000"/>
                </a:schemeClr>
              </a:buClr>
            </a:pPr>
            <a:r>
              <a:rPr lang="en-US" sz="2800" dirty="0">
                <a:solidFill>
                  <a:schemeClr val="bg2">
                    <a:lumMod val="10000"/>
                  </a:schemeClr>
                </a:solidFill>
              </a:rPr>
              <a:t>Obesity</a:t>
            </a:r>
          </a:p>
          <a:p>
            <a:pPr>
              <a:buClr>
                <a:schemeClr val="tx1">
                  <a:lumMod val="75000"/>
                </a:schemeClr>
              </a:buClr>
            </a:pPr>
            <a:r>
              <a:rPr lang="en-US" sz="2800" dirty="0">
                <a:solidFill>
                  <a:schemeClr val="bg2">
                    <a:lumMod val="10000"/>
                  </a:schemeClr>
                </a:solidFill>
              </a:rPr>
              <a:t>Alcohol excess</a:t>
            </a:r>
          </a:p>
          <a:p>
            <a:pPr>
              <a:buClr>
                <a:schemeClr val="tx1">
                  <a:lumMod val="75000"/>
                </a:schemeClr>
              </a:buClr>
            </a:pPr>
            <a:r>
              <a:rPr lang="en-US" sz="2800" dirty="0">
                <a:solidFill>
                  <a:schemeClr val="bg2">
                    <a:lumMod val="10000"/>
                  </a:schemeClr>
                </a:solidFill>
              </a:rPr>
              <a:t>Drugs</a:t>
            </a:r>
          </a:p>
          <a:p>
            <a:pPr lvl="1">
              <a:buClr>
                <a:schemeClr val="tx1">
                  <a:lumMod val="75000"/>
                </a:schemeClr>
              </a:buClr>
            </a:pPr>
            <a:r>
              <a:rPr lang="en-US" dirty="0">
                <a:solidFill>
                  <a:schemeClr val="bg2">
                    <a:lumMod val="10000"/>
                  </a:schemeClr>
                </a:solidFill>
              </a:rPr>
              <a:t>Steroids</a:t>
            </a:r>
          </a:p>
          <a:p>
            <a:pPr lvl="1">
              <a:buClr>
                <a:schemeClr val="tx1">
                  <a:lumMod val="75000"/>
                </a:schemeClr>
              </a:buClr>
            </a:pPr>
            <a:r>
              <a:rPr lang="en-US" dirty="0">
                <a:solidFill>
                  <a:schemeClr val="bg2">
                    <a:lumMod val="10000"/>
                  </a:schemeClr>
                </a:solidFill>
              </a:rPr>
              <a:t>Anti-retroviral </a:t>
            </a:r>
            <a:r>
              <a:rPr lang="en-US" dirty="0" smtClean="0">
                <a:solidFill>
                  <a:schemeClr val="bg2">
                    <a:lumMod val="10000"/>
                  </a:schemeClr>
                </a:solidFill>
              </a:rPr>
              <a:t>drugs</a:t>
            </a:r>
          </a:p>
          <a:p>
            <a:pPr lvl="1">
              <a:buClr>
                <a:schemeClr val="tx1">
                  <a:lumMod val="75000"/>
                </a:schemeClr>
              </a:buClr>
            </a:pPr>
            <a:r>
              <a:rPr lang="el-GR" dirty="0">
                <a:solidFill>
                  <a:schemeClr val="bg2">
                    <a:lumMod val="10000"/>
                  </a:schemeClr>
                </a:solidFill>
              </a:rPr>
              <a:t>β-</a:t>
            </a:r>
            <a:r>
              <a:rPr lang="en-US" dirty="0">
                <a:solidFill>
                  <a:schemeClr val="bg2">
                    <a:lumMod val="10000"/>
                  </a:schemeClr>
                </a:solidFill>
              </a:rPr>
              <a:t>blockers</a:t>
            </a:r>
            <a:endParaRPr lang="ar-LY" dirty="0">
              <a:solidFill>
                <a:schemeClr val="bg2">
                  <a:lumMod val="10000"/>
                </a:schemeClr>
              </a:solidFill>
            </a:endParaRPr>
          </a:p>
        </p:txBody>
      </p:sp>
    </p:spTree>
    <p:extLst>
      <p:ext uri="{BB962C8B-B14F-4D97-AF65-F5344CB8AC3E}">
        <p14:creationId xmlns:p14="http://schemas.microsoft.com/office/powerpoint/2010/main" val="42594099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lstStyle/>
          <a:p>
            <a:r>
              <a:rPr lang="en-US" b="1" dirty="0" smtClean="0"/>
              <a:t>Dyslipidemia in Type 2 diabetes </a:t>
            </a:r>
            <a:endParaRPr lang="ar-SA" b="1" dirty="0"/>
          </a:p>
        </p:txBody>
      </p:sp>
      <p:sp>
        <p:nvSpPr>
          <p:cNvPr id="8" name="عنصر نائب للمحتوى 7"/>
          <p:cNvSpPr>
            <a:spLocks noGrp="1"/>
          </p:cNvSpPr>
          <p:nvPr>
            <p:ph idx="1"/>
          </p:nvPr>
        </p:nvSpPr>
        <p:spPr/>
        <p:txBody>
          <a:bodyPr/>
          <a:lstStyle/>
          <a:p>
            <a:pPr eaLnBrk="0" hangingPunct="0">
              <a:spcBef>
                <a:spcPct val="60000"/>
              </a:spcBef>
              <a:defRPr/>
            </a:pPr>
            <a:r>
              <a:rPr lang="en-US" sz="4400" dirty="0">
                <a:solidFill>
                  <a:schemeClr val="accent1">
                    <a:lumMod val="50000"/>
                  </a:schemeClr>
                </a:solidFill>
                <a:effectLst>
                  <a:outerShdw blurRad="38100" dist="38100" dir="2700000" algn="tl">
                    <a:srgbClr val="000000"/>
                  </a:outerShdw>
                </a:effectLst>
              </a:rPr>
              <a:t>Hypertriglyceridemia</a:t>
            </a:r>
          </a:p>
          <a:p>
            <a:pPr eaLnBrk="0" hangingPunct="0">
              <a:spcBef>
                <a:spcPct val="60000"/>
              </a:spcBef>
              <a:defRPr/>
            </a:pPr>
            <a:r>
              <a:rPr lang="en-US" sz="4400" dirty="0">
                <a:solidFill>
                  <a:schemeClr val="accent1">
                    <a:lumMod val="50000"/>
                  </a:schemeClr>
                </a:solidFill>
                <a:effectLst>
                  <a:outerShdw blurRad="38100" dist="38100" dir="2700000" algn="tl">
                    <a:srgbClr val="000000"/>
                  </a:outerShdw>
                </a:effectLst>
              </a:rPr>
              <a:t>Small, dense LDL</a:t>
            </a:r>
          </a:p>
          <a:p>
            <a:pPr eaLnBrk="0" hangingPunct="0">
              <a:spcBef>
                <a:spcPct val="60000"/>
              </a:spcBef>
              <a:defRPr/>
            </a:pPr>
            <a:r>
              <a:rPr lang="en-US" sz="4400" dirty="0">
                <a:solidFill>
                  <a:schemeClr val="accent1">
                    <a:lumMod val="50000"/>
                  </a:schemeClr>
                </a:solidFill>
                <a:effectLst>
                  <a:outerShdw blurRad="38100" dist="38100" dir="2700000" algn="tl">
                    <a:srgbClr val="000000"/>
                  </a:outerShdw>
                </a:effectLst>
              </a:rPr>
              <a:t>Low HDL</a:t>
            </a:r>
          </a:p>
          <a:p>
            <a:endParaRPr lang="ar-SA" sz="4400" dirty="0">
              <a:solidFill>
                <a:schemeClr val="accent1">
                  <a:lumMod val="50000"/>
                </a:schemeClr>
              </a:solidFill>
            </a:endParaRPr>
          </a:p>
        </p:txBody>
      </p:sp>
    </p:spTree>
    <p:extLst>
      <p:ext uri="{BB962C8B-B14F-4D97-AF65-F5344CB8AC3E}">
        <p14:creationId xmlns:p14="http://schemas.microsoft.com/office/powerpoint/2010/main" val="28891574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Lipid measurement</a:t>
            </a:r>
            <a:endParaRPr lang="ar-LY" b="1" dirty="0"/>
          </a:p>
        </p:txBody>
      </p:sp>
      <p:sp>
        <p:nvSpPr>
          <p:cNvPr id="3" name="Content Placeholder 2"/>
          <p:cNvSpPr>
            <a:spLocks noGrp="1"/>
          </p:cNvSpPr>
          <p:nvPr>
            <p:ph idx="1"/>
          </p:nvPr>
        </p:nvSpPr>
        <p:spPr>
          <a:xfrm>
            <a:off x="244699" y="1600206"/>
            <a:ext cx="11384923" cy="4955140"/>
          </a:xfrm>
        </p:spPr>
        <p:txBody>
          <a:bodyPr/>
          <a:lstStyle/>
          <a:p>
            <a:pPr>
              <a:buClr>
                <a:schemeClr val="tx1">
                  <a:lumMod val="75000"/>
                </a:schemeClr>
              </a:buClr>
            </a:pPr>
            <a:r>
              <a:rPr lang="en-US" sz="4000" dirty="0">
                <a:solidFill>
                  <a:schemeClr val="bg2">
                    <a:lumMod val="10000"/>
                  </a:schemeClr>
                </a:solidFill>
              </a:rPr>
              <a:t>12-hour fasting is needed</a:t>
            </a:r>
          </a:p>
          <a:p>
            <a:pPr>
              <a:buClr>
                <a:schemeClr val="tx1">
                  <a:lumMod val="75000"/>
                </a:schemeClr>
              </a:buClr>
            </a:pPr>
            <a:r>
              <a:rPr lang="en-US" sz="4000" dirty="0">
                <a:solidFill>
                  <a:schemeClr val="bg2">
                    <a:lumMod val="10000"/>
                  </a:schemeClr>
                </a:solidFill>
              </a:rPr>
              <a:t>Lipid profile/panel</a:t>
            </a:r>
          </a:p>
          <a:p>
            <a:pPr lvl="1">
              <a:buClr>
                <a:schemeClr val="tx1">
                  <a:lumMod val="75000"/>
                </a:schemeClr>
              </a:buClr>
            </a:pPr>
            <a:r>
              <a:rPr lang="en-US" sz="3600" dirty="0">
                <a:solidFill>
                  <a:schemeClr val="bg2">
                    <a:lumMod val="10000"/>
                  </a:schemeClr>
                </a:solidFill>
              </a:rPr>
              <a:t>Total cholesterol (TC)</a:t>
            </a:r>
          </a:p>
          <a:p>
            <a:pPr lvl="1">
              <a:buClr>
                <a:schemeClr val="tx1">
                  <a:lumMod val="75000"/>
                </a:schemeClr>
              </a:buClr>
            </a:pPr>
            <a:r>
              <a:rPr lang="en-US" sz="3600" dirty="0">
                <a:solidFill>
                  <a:schemeClr val="bg2">
                    <a:lumMod val="10000"/>
                  </a:schemeClr>
                </a:solidFill>
              </a:rPr>
              <a:t>TG</a:t>
            </a:r>
          </a:p>
          <a:p>
            <a:pPr lvl="1">
              <a:buClr>
                <a:schemeClr val="tx1">
                  <a:lumMod val="75000"/>
                </a:schemeClr>
              </a:buClr>
            </a:pPr>
            <a:r>
              <a:rPr lang="en-US" sz="3600" dirty="0" smtClean="0">
                <a:solidFill>
                  <a:schemeClr val="bg2">
                    <a:lumMod val="10000"/>
                  </a:schemeClr>
                </a:solidFill>
              </a:rPr>
              <a:t>HDL.C</a:t>
            </a:r>
            <a:endParaRPr lang="en-US" sz="3600" dirty="0">
              <a:solidFill>
                <a:schemeClr val="bg2">
                  <a:lumMod val="10000"/>
                </a:schemeClr>
              </a:solidFill>
            </a:endParaRPr>
          </a:p>
          <a:p>
            <a:pPr lvl="1">
              <a:buClr>
                <a:schemeClr val="tx1">
                  <a:lumMod val="75000"/>
                </a:schemeClr>
              </a:buClr>
            </a:pPr>
            <a:r>
              <a:rPr lang="en-US" sz="3600" dirty="0" smtClean="0">
                <a:solidFill>
                  <a:schemeClr val="bg2">
                    <a:lumMod val="10000"/>
                  </a:schemeClr>
                </a:solidFill>
              </a:rPr>
              <a:t>LDL.C </a:t>
            </a:r>
            <a:r>
              <a:rPr lang="en-US" sz="3600" dirty="0">
                <a:solidFill>
                  <a:schemeClr val="bg2">
                    <a:lumMod val="10000"/>
                  </a:schemeClr>
                </a:solidFill>
              </a:rPr>
              <a:t>(usually calculated)</a:t>
            </a:r>
          </a:p>
          <a:p>
            <a:pPr lvl="2">
              <a:buClr>
                <a:schemeClr val="tx1">
                  <a:lumMod val="75000"/>
                </a:schemeClr>
              </a:buClr>
            </a:pPr>
            <a:r>
              <a:rPr lang="en-US" sz="3600" b="1" dirty="0" smtClean="0">
                <a:solidFill>
                  <a:schemeClr val="bg2">
                    <a:lumMod val="10000"/>
                  </a:schemeClr>
                </a:solidFill>
              </a:rPr>
              <a:t>LDL.C =  TC  </a:t>
            </a:r>
            <a:r>
              <a:rPr lang="en-US" sz="3600" b="1" dirty="0" smtClean="0">
                <a:solidFill>
                  <a:srgbClr val="FF0000"/>
                </a:solidFill>
              </a:rPr>
              <a:t>- (</a:t>
            </a:r>
            <a:r>
              <a:rPr lang="en-US" sz="3600" b="1" dirty="0" smtClean="0">
                <a:solidFill>
                  <a:schemeClr val="bg2">
                    <a:lumMod val="10000"/>
                  </a:schemeClr>
                </a:solidFill>
              </a:rPr>
              <a:t>HDL.C</a:t>
            </a:r>
            <a:r>
              <a:rPr lang="en-US" sz="3600" b="1" dirty="0">
                <a:solidFill>
                  <a:srgbClr val="FF0000"/>
                </a:solidFill>
              </a:rPr>
              <a:t>+</a:t>
            </a:r>
            <a:r>
              <a:rPr lang="en-US" sz="3600" b="1" dirty="0" smtClean="0">
                <a:solidFill>
                  <a:schemeClr val="bg2">
                    <a:lumMod val="10000"/>
                  </a:schemeClr>
                </a:solidFill>
              </a:rPr>
              <a:t>(TG/5)</a:t>
            </a:r>
            <a:r>
              <a:rPr lang="en-US" sz="4000" b="1" dirty="0" smtClean="0">
                <a:solidFill>
                  <a:srgbClr val="FF0000"/>
                </a:solidFill>
              </a:rPr>
              <a:t>)</a:t>
            </a:r>
            <a:endParaRPr lang="ar-LY" sz="4000" b="1" dirty="0">
              <a:solidFill>
                <a:srgbClr val="FF0000"/>
              </a:solidFill>
            </a:endParaRPr>
          </a:p>
        </p:txBody>
      </p:sp>
    </p:spTree>
    <p:extLst>
      <p:ext uri="{BB962C8B-B14F-4D97-AF65-F5344CB8AC3E}">
        <p14:creationId xmlns:p14="http://schemas.microsoft.com/office/powerpoint/2010/main" val="41842676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a:t>Management of hyperlipidemia</a:t>
            </a:r>
            <a:endParaRPr lang="ar-LY" b="1" dirty="0"/>
          </a:p>
        </p:txBody>
      </p:sp>
      <p:sp>
        <p:nvSpPr>
          <p:cNvPr id="8" name="Content Placeholder 7"/>
          <p:cNvSpPr>
            <a:spLocks noGrp="1"/>
          </p:cNvSpPr>
          <p:nvPr>
            <p:ph idx="1"/>
          </p:nvPr>
        </p:nvSpPr>
        <p:spPr/>
        <p:txBody>
          <a:bodyPr/>
          <a:lstStyle/>
          <a:p>
            <a:pPr marL="0" indent="0" algn="ctr">
              <a:buNone/>
            </a:pPr>
            <a:r>
              <a:rPr lang="en-US" sz="3600" dirty="0">
                <a:solidFill>
                  <a:schemeClr val="bg2">
                    <a:lumMod val="10000"/>
                  </a:schemeClr>
                </a:solidFill>
              </a:rPr>
              <a:t>Diagnostic work-up</a:t>
            </a:r>
          </a:p>
          <a:p>
            <a:pPr>
              <a:buClr>
                <a:schemeClr val="tx1">
                  <a:lumMod val="75000"/>
                </a:schemeClr>
              </a:buClr>
            </a:pPr>
            <a:r>
              <a:rPr lang="en-US" sz="3600" dirty="0">
                <a:solidFill>
                  <a:schemeClr val="bg2">
                    <a:lumMod val="10000"/>
                  </a:schemeClr>
                </a:solidFill>
              </a:rPr>
              <a:t>R</a:t>
            </a:r>
            <a:r>
              <a:rPr lang="en-US" sz="3600" dirty="0" smtClean="0">
                <a:solidFill>
                  <a:schemeClr val="bg2">
                    <a:lumMod val="10000"/>
                  </a:schemeClr>
                </a:solidFill>
              </a:rPr>
              <a:t>ule </a:t>
            </a:r>
            <a:r>
              <a:rPr lang="en-US" sz="3600" dirty="0">
                <a:solidFill>
                  <a:schemeClr val="bg2">
                    <a:lumMod val="10000"/>
                  </a:schemeClr>
                </a:solidFill>
              </a:rPr>
              <a:t>out secondary causes</a:t>
            </a:r>
          </a:p>
          <a:p>
            <a:pPr lvl="1">
              <a:buClr>
                <a:schemeClr val="tx1">
                  <a:lumMod val="75000"/>
                </a:schemeClr>
              </a:buClr>
            </a:pPr>
            <a:r>
              <a:rPr lang="en-US" sz="3200" dirty="0">
                <a:solidFill>
                  <a:schemeClr val="bg2">
                    <a:lumMod val="10000"/>
                  </a:schemeClr>
                </a:solidFill>
              </a:rPr>
              <a:t>History and examination</a:t>
            </a:r>
          </a:p>
          <a:p>
            <a:pPr lvl="1">
              <a:buClr>
                <a:schemeClr val="tx1">
                  <a:lumMod val="75000"/>
                </a:schemeClr>
              </a:buClr>
            </a:pPr>
            <a:r>
              <a:rPr lang="en-US" sz="3200" dirty="0">
                <a:solidFill>
                  <a:schemeClr val="bg2">
                    <a:lumMod val="10000"/>
                  </a:schemeClr>
                </a:solidFill>
              </a:rPr>
              <a:t>FBG</a:t>
            </a:r>
          </a:p>
          <a:p>
            <a:pPr lvl="1">
              <a:buClr>
                <a:schemeClr val="tx1">
                  <a:lumMod val="75000"/>
                </a:schemeClr>
              </a:buClr>
            </a:pPr>
            <a:r>
              <a:rPr lang="en-US" sz="3200" dirty="0">
                <a:solidFill>
                  <a:schemeClr val="bg2">
                    <a:lumMod val="10000"/>
                  </a:schemeClr>
                </a:solidFill>
              </a:rPr>
              <a:t>RFT</a:t>
            </a:r>
          </a:p>
          <a:p>
            <a:pPr lvl="1">
              <a:buClr>
                <a:schemeClr val="tx1">
                  <a:lumMod val="75000"/>
                </a:schemeClr>
              </a:buClr>
            </a:pPr>
            <a:r>
              <a:rPr lang="en-US" sz="3200" dirty="0">
                <a:solidFill>
                  <a:schemeClr val="bg2">
                    <a:lumMod val="10000"/>
                  </a:schemeClr>
                </a:solidFill>
              </a:rPr>
              <a:t>LFT</a:t>
            </a:r>
          </a:p>
          <a:p>
            <a:pPr lvl="1">
              <a:buClr>
                <a:schemeClr val="tx1">
                  <a:lumMod val="75000"/>
                </a:schemeClr>
              </a:buClr>
            </a:pPr>
            <a:r>
              <a:rPr lang="en-US" sz="3200" dirty="0">
                <a:solidFill>
                  <a:schemeClr val="bg2">
                    <a:lumMod val="10000"/>
                  </a:schemeClr>
                </a:solidFill>
              </a:rPr>
              <a:t>TSH</a:t>
            </a:r>
          </a:p>
        </p:txBody>
      </p:sp>
    </p:spTree>
    <p:extLst>
      <p:ext uri="{BB962C8B-B14F-4D97-AF65-F5344CB8AC3E}">
        <p14:creationId xmlns:p14="http://schemas.microsoft.com/office/powerpoint/2010/main" val="36764136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7200" b="1" dirty="0"/>
              <a:t>Targets</a:t>
            </a:r>
            <a:endParaRPr lang="ar-LY" sz="7200" b="1" dirty="0"/>
          </a:p>
        </p:txBody>
      </p:sp>
      <p:sp>
        <p:nvSpPr>
          <p:cNvPr id="3" name="Content Placeholder 2"/>
          <p:cNvSpPr>
            <a:spLocks noGrp="1"/>
          </p:cNvSpPr>
          <p:nvPr>
            <p:ph idx="1"/>
          </p:nvPr>
        </p:nvSpPr>
        <p:spPr/>
        <p:txBody>
          <a:bodyPr/>
          <a:lstStyle/>
          <a:p>
            <a:pPr>
              <a:buClr>
                <a:schemeClr val="tx1">
                  <a:lumMod val="75000"/>
                </a:schemeClr>
              </a:buClr>
            </a:pPr>
            <a:r>
              <a:rPr lang="en-US" dirty="0">
                <a:solidFill>
                  <a:schemeClr val="bg2">
                    <a:lumMod val="10000"/>
                  </a:schemeClr>
                </a:solidFill>
              </a:rPr>
              <a:t>Thresholds of starting lipid-lowering therapy depends on the risk profile of the patient</a:t>
            </a:r>
          </a:p>
          <a:p>
            <a:pPr lvl="1">
              <a:buClr>
                <a:schemeClr val="tx1">
                  <a:lumMod val="75000"/>
                </a:schemeClr>
              </a:buClr>
            </a:pPr>
            <a:r>
              <a:rPr lang="en-US" dirty="0">
                <a:solidFill>
                  <a:schemeClr val="bg2">
                    <a:lumMod val="10000"/>
                  </a:schemeClr>
                </a:solidFill>
              </a:rPr>
              <a:t>Framingham risk </a:t>
            </a:r>
            <a:r>
              <a:rPr lang="en-US" dirty="0" smtClean="0">
                <a:solidFill>
                  <a:schemeClr val="bg2">
                    <a:lumMod val="10000"/>
                  </a:schemeClr>
                </a:solidFill>
              </a:rPr>
              <a:t>score</a:t>
            </a:r>
          </a:p>
          <a:p>
            <a:pPr lvl="1">
              <a:buClr>
                <a:schemeClr val="tx1">
                  <a:lumMod val="75000"/>
                </a:schemeClr>
              </a:buClr>
            </a:pPr>
            <a:r>
              <a:rPr lang="en-US" dirty="0" smtClean="0">
                <a:solidFill>
                  <a:schemeClr val="bg2">
                    <a:lumMod val="10000"/>
                  </a:schemeClr>
                </a:solidFill>
              </a:rPr>
              <a:t>American college of cardiology ASCVD risk Estimator </a:t>
            </a:r>
            <a:endParaRPr lang="en-US" dirty="0">
              <a:solidFill>
                <a:schemeClr val="bg2">
                  <a:lumMod val="10000"/>
                </a:schemeClr>
              </a:solidFill>
            </a:endParaRPr>
          </a:p>
          <a:p>
            <a:pPr>
              <a:buClr>
                <a:schemeClr val="tx1">
                  <a:lumMod val="75000"/>
                </a:schemeClr>
              </a:buClr>
            </a:pPr>
            <a:r>
              <a:rPr lang="en-US" dirty="0">
                <a:solidFill>
                  <a:schemeClr val="bg2">
                    <a:lumMod val="10000"/>
                  </a:schemeClr>
                </a:solidFill>
              </a:rPr>
              <a:t>In general:</a:t>
            </a:r>
          </a:p>
          <a:p>
            <a:pPr lvl="1">
              <a:buClr>
                <a:schemeClr val="tx1">
                  <a:lumMod val="75000"/>
                </a:schemeClr>
              </a:buClr>
            </a:pPr>
            <a:r>
              <a:rPr lang="en-US" dirty="0">
                <a:solidFill>
                  <a:schemeClr val="bg2">
                    <a:lumMod val="10000"/>
                  </a:schemeClr>
                </a:solidFill>
              </a:rPr>
              <a:t>LDL-C &lt;100 mg/</a:t>
            </a:r>
            <a:r>
              <a:rPr lang="en-US" dirty="0" err="1">
                <a:solidFill>
                  <a:schemeClr val="bg2">
                    <a:lumMod val="10000"/>
                  </a:schemeClr>
                </a:solidFill>
              </a:rPr>
              <a:t>dL</a:t>
            </a:r>
            <a:r>
              <a:rPr lang="en-US" dirty="0">
                <a:solidFill>
                  <a:schemeClr val="bg2">
                    <a:lumMod val="10000"/>
                  </a:schemeClr>
                </a:solidFill>
              </a:rPr>
              <a:t> (&lt;70 mg/</a:t>
            </a:r>
            <a:r>
              <a:rPr lang="en-US" dirty="0" err="1">
                <a:solidFill>
                  <a:schemeClr val="bg2">
                    <a:lumMod val="10000"/>
                  </a:schemeClr>
                </a:solidFill>
              </a:rPr>
              <a:t>dL</a:t>
            </a:r>
            <a:r>
              <a:rPr lang="en-US" dirty="0">
                <a:solidFill>
                  <a:schemeClr val="bg2">
                    <a:lumMod val="10000"/>
                  </a:schemeClr>
                </a:solidFill>
              </a:rPr>
              <a:t> in very high risk patients or patients with CVD)</a:t>
            </a:r>
          </a:p>
          <a:p>
            <a:pPr lvl="1">
              <a:buClr>
                <a:schemeClr val="tx1">
                  <a:lumMod val="75000"/>
                </a:schemeClr>
              </a:buClr>
            </a:pPr>
            <a:r>
              <a:rPr lang="en-US" dirty="0">
                <a:solidFill>
                  <a:schemeClr val="bg2">
                    <a:lumMod val="10000"/>
                  </a:schemeClr>
                </a:solidFill>
              </a:rPr>
              <a:t>TG &lt; 150 mg/</a:t>
            </a:r>
            <a:r>
              <a:rPr lang="en-US" dirty="0" err="1">
                <a:solidFill>
                  <a:schemeClr val="bg2">
                    <a:lumMod val="10000"/>
                  </a:schemeClr>
                </a:solidFill>
              </a:rPr>
              <a:t>dL</a:t>
            </a:r>
            <a:r>
              <a:rPr lang="en-US" dirty="0">
                <a:solidFill>
                  <a:schemeClr val="bg2">
                    <a:lumMod val="10000"/>
                  </a:schemeClr>
                </a:solidFill>
              </a:rPr>
              <a:t> (therapy usually started when &gt;400-500 mg/dl)</a:t>
            </a:r>
          </a:p>
          <a:p>
            <a:pPr>
              <a:buClr>
                <a:schemeClr val="tx1">
                  <a:lumMod val="75000"/>
                </a:schemeClr>
              </a:buClr>
            </a:pPr>
            <a:r>
              <a:rPr lang="en-US" dirty="0">
                <a:solidFill>
                  <a:schemeClr val="bg2">
                    <a:lumMod val="10000"/>
                  </a:schemeClr>
                </a:solidFill>
              </a:rPr>
              <a:t>Risk profile is more important than the level itself</a:t>
            </a:r>
          </a:p>
        </p:txBody>
      </p:sp>
    </p:spTree>
    <p:extLst>
      <p:ext uri="{BB962C8B-B14F-4D97-AF65-F5344CB8AC3E}">
        <p14:creationId xmlns:p14="http://schemas.microsoft.com/office/powerpoint/2010/main" val="30814857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Non-pharmacological management</a:t>
            </a:r>
          </a:p>
        </p:txBody>
      </p:sp>
      <p:sp>
        <p:nvSpPr>
          <p:cNvPr id="3" name="Content Placeholder 2"/>
          <p:cNvSpPr>
            <a:spLocks noGrp="1"/>
          </p:cNvSpPr>
          <p:nvPr>
            <p:ph idx="1"/>
          </p:nvPr>
        </p:nvSpPr>
        <p:spPr/>
        <p:txBody>
          <a:bodyPr/>
          <a:lstStyle/>
          <a:p>
            <a:pPr>
              <a:buClr>
                <a:schemeClr val="tx1">
                  <a:lumMod val="75000"/>
                </a:schemeClr>
              </a:buClr>
            </a:pPr>
            <a:r>
              <a:rPr lang="en-US" sz="4000" dirty="0">
                <a:solidFill>
                  <a:schemeClr val="bg2">
                    <a:lumMod val="10000"/>
                  </a:schemeClr>
                </a:solidFill>
              </a:rPr>
              <a:t>Dietary measures</a:t>
            </a:r>
          </a:p>
          <a:p>
            <a:pPr>
              <a:buClr>
                <a:schemeClr val="tx1">
                  <a:lumMod val="75000"/>
                </a:schemeClr>
              </a:buClr>
            </a:pPr>
            <a:r>
              <a:rPr lang="en-US" sz="4000" dirty="0">
                <a:solidFill>
                  <a:schemeClr val="bg2">
                    <a:lumMod val="10000"/>
                  </a:schemeClr>
                </a:solidFill>
              </a:rPr>
              <a:t>Exercise</a:t>
            </a:r>
          </a:p>
          <a:p>
            <a:pPr>
              <a:buClr>
                <a:schemeClr val="tx1">
                  <a:lumMod val="75000"/>
                </a:schemeClr>
              </a:buClr>
            </a:pPr>
            <a:r>
              <a:rPr lang="en-US" sz="4000" dirty="0">
                <a:solidFill>
                  <a:schemeClr val="bg2">
                    <a:lumMod val="10000"/>
                  </a:schemeClr>
                </a:solidFill>
              </a:rPr>
              <a:t>Weight reduction</a:t>
            </a:r>
          </a:p>
          <a:p>
            <a:pPr lvl="1"/>
            <a:endParaRPr lang="en-US" dirty="0"/>
          </a:p>
          <a:p>
            <a:pPr lvl="1"/>
            <a:endParaRPr lang="en-US" dirty="0"/>
          </a:p>
          <a:p>
            <a:pPr marL="914400" lvl="2" indent="0">
              <a:buNone/>
            </a:pPr>
            <a:endParaRPr lang="ar-LY" dirty="0"/>
          </a:p>
        </p:txBody>
      </p:sp>
    </p:spTree>
    <p:extLst>
      <p:ext uri="{BB962C8B-B14F-4D97-AF65-F5344CB8AC3E}">
        <p14:creationId xmlns:p14="http://schemas.microsoft.com/office/powerpoint/2010/main" val="7692275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Non-pharmacological management</a:t>
            </a:r>
            <a:endParaRPr lang="ar-SA" b="1" dirty="0"/>
          </a:p>
        </p:txBody>
      </p:sp>
      <p:sp>
        <p:nvSpPr>
          <p:cNvPr id="3" name="عنصر نائب للمحتوى 2"/>
          <p:cNvSpPr>
            <a:spLocks noGrp="1"/>
          </p:cNvSpPr>
          <p:nvPr>
            <p:ph idx="1"/>
          </p:nvPr>
        </p:nvSpPr>
        <p:spPr>
          <a:xfrm>
            <a:off x="609603" y="1600206"/>
            <a:ext cx="10955628" cy="4890749"/>
          </a:xfrm>
        </p:spPr>
        <p:txBody>
          <a:bodyPr/>
          <a:lstStyle/>
          <a:p>
            <a:r>
              <a:rPr lang="en-US" sz="2800" dirty="0" smtClean="0">
                <a:solidFill>
                  <a:schemeClr val="bg2">
                    <a:lumMod val="10000"/>
                  </a:schemeClr>
                </a:solidFill>
              </a:rPr>
              <a:t>Reduce intake of saturated and </a:t>
            </a:r>
            <a:r>
              <a:rPr lang="en-US" sz="2800" i="1" dirty="0" smtClean="0">
                <a:solidFill>
                  <a:schemeClr val="bg2">
                    <a:lumMod val="10000"/>
                  </a:schemeClr>
                </a:solidFill>
              </a:rPr>
              <a:t>trans</a:t>
            </a:r>
            <a:r>
              <a:rPr lang="en-US" sz="2800" dirty="0" smtClean="0">
                <a:solidFill>
                  <a:schemeClr val="bg2">
                    <a:lumMod val="10000"/>
                  </a:schemeClr>
                </a:solidFill>
              </a:rPr>
              <a:t>-unsaturated fat  </a:t>
            </a:r>
            <a:r>
              <a:rPr lang="en-US" sz="2800" b="1" dirty="0">
                <a:solidFill>
                  <a:srgbClr val="FF0000"/>
                </a:solidFill>
              </a:rPr>
              <a:t>&lt; 7–10</a:t>
            </a:r>
            <a:r>
              <a:rPr lang="en-US" sz="2800" b="1" dirty="0" smtClean="0">
                <a:solidFill>
                  <a:srgbClr val="FF0000"/>
                </a:solidFill>
              </a:rPr>
              <a:t>% </a:t>
            </a:r>
            <a:r>
              <a:rPr lang="en-US" sz="2800" dirty="0" smtClean="0">
                <a:solidFill>
                  <a:schemeClr val="bg2">
                    <a:lumMod val="10000"/>
                  </a:schemeClr>
                </a:solidFill>
              </a:rPr>
              <a:t>of total energy</a:t>
            </a:r>
          </a:p>
          <a:p>
            <a:r>
              <a:rPr lang="en-US" sz="2800" dirty="0" smtClean="0">
                <a:solidFill>
                  <a:schemeClr val="bg2">
                    <a:lumMod val="10000"/>
                  </a:schemeClr>
                </a:solidFill>
              </a:rPr>
              <a:t> Reduce intake of cholesterol to </a:t>
            </a:r>
            <a:r>
              <a:rPr lang="en-US" sz="2800" b="1" dirty="0" smtClean="0">
                <a:solidFill>
                  <a:srgbClr val="FF0000"/>
                </a:solidFill>
              </a:rPr>
              <a:t>&lt; 250 mg/day</a:t>
            </a:r>
          </a:p>
          <a:p>
            <a:r>
              <a:rPr lang="en-US" sz="2800" dirty="0" smtClean="0">
                <a:solidFill>
                  <a:schemeClr val="bg2">
                    <a:lumMod val="10000"/>
                  </a:schemeClr>
                </a:solidFill>
              </a:rPr>
              <a:t>Increase consumption of cardioprotective and nutrientdense foods, such as </a:t>
            </a:r>
            <a:r>
              <a:rPr lang="en-US" sz="2800" b="1" dirty="0" smtClean="0">
                <a:solidFill>
                  <a:srgbClr val="FF0000"/>
                </a:solidFill>
              </a:rPr>
              <a:t>vegetables, unrefined carbohydrates, fish,  nuts, legumes, and fruits</a:t>
            </a:r>
          </a:p>
          <a:p>
            <a:r>
              <a:rPr lang="en-US" sz="2800" dirty="0">
                <a:solidFill>
                  <a:schemeClr val="bg2">
                    <a:lumMod val="10000"/>
                  </a:schemeClr>
                </a:solidFill>
              </a:rPr>
              <a:t>Intake of foods containing lipid-lowering nutrients such </a:t>
            </a:r>
            <a:r>
              <a:rPr lang="en-US" sz="2800" b="1" dirty="0">
                <a:solidFill>
                  <a:srgbClr val="FF0000"/>
                </a:solidFill>
              </a:rPr>
              <a:t>as n-3 fatty acids, dietary fibre </a:t>
            </a:r>
            <a:endParaRPr lang="en-US" sz="2800" b="1" dirty="0" smtClean="0">
              <a:solidFill>
                <a:srgbClr val="FF0000"/>
              </a:solidFill>
            </a:endParaRPr>
          </a:p>
          <a:p>
            <a:r>
              <a:rPr lang="en-US" sz="2800" dirty="0">
                <a:solidFill>
                  <a:schemeClr val="bg2">
                    <a:lumMod val="10000"/>
                  </a:schemeClr>
                </a:solidFill>
              </a:rPr>
              <a:t>Increasing activity and exercise to maintain or lose </a:t>
            </a:r>
            <a:r>
              <a:rPr lang="en-US" sz="2800" dirty="0" smtClean="0">
                <a:solidFill>
                  <a:schemeClr val="bg2">
                    <a:lumMod val="10000"/>
                  </a:schemeClr>
                </a:solidFill>
              </a:rPr>
              <a:t>weight</a:t>
            </a:r>
          </a:p>
          <a:p>
            <a:r>
              <a:rPr lang="en-US" sz="2800" dirty="0" smtClean="0">
                <a:solidFill>
                  <a:schemeClr val="bg2">
                    <a:lumMod val="10000"/>
                  </a:schemeClr>
                </a:solidFill>
              </a:rPr>
              <a:t> Stop alcohol consumption</a:t>
            </a:r>
          </a:p>
        </p:txBody>
      </p:sp>
    </p:spTree>
    <p:extLst>
      <p:ext uri="{BB962C8B-B14F-4D97-AF65-F5344CB8AC3E}">
        <p14:creationId xmlns:p14="http://schemas.microsoft.com/office/powerpoint/2010/main" val="13746231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Pharmacological management</a:t>
            </a:r>
            <a:br>
              <a:rPr lang="en-US" dirty="0"/>
            </a:br>
            <a:r>
              <a:rPr lang="en-US" sz="3600" b="1" dirty="0"/>
              <a:t>Predominantly hypercholesterolemia</a:t>
            </a:r>
            <a:endParaRPr lang="ar-LY" b="1" dirty="0"/>
          </a:p>
        </p:txBody>
      </p:sp>
      <p:sp>
        <p:nvSpPr>
          <p:cNvPr id="18" name="Content Placeholder 17"/>
          <p:cNvSpPr>
            <a:spLocks noGrp="1"/>
          </p:cNvSpPr>
          <p:nvPr>
            <p:ph idx="1"/>
          </p:nvPr>
        </p:nvSpPr>
        <p:spPr/>
        <p:txBody>
          <a:bodyPr/>
          <a:lstStyle/>
          <a:p>
            <a:pPr marL="514350" indent="-514350">
              <a:buClr>
                <a:schemeClr val="tx1">
                  <a:lumMod val="75000"/>
                </a:schemeClr>
              </a:buClr>
              <a:buFont typeface="+mj-lt"/>
              <a:buAutoNum type="arabicPeriod"/>
            </a:pPr>
            <a:r>
              <a:rPr lang="en-US" dirty="0" smtClean="0">
                <a:solidFill>
                  <a:schemeClr val="bg2">
                    <a:lumMod val="10000"/>
                  </a:schemeClr>
                </a:solidFill>
              </a:rPr>
              <a:t>Statin</a:t>
            </a:r>
          </a:p>
          <a:p>
            <a:pPr marL="514350" indent="-514350">
              <a:buClr>
                <a:schemeClr val="tx1">
                  <a:lumMod val="75000"/>
                </a:schemeClr>
              </a:buClr>
              <a:buFont typeface="+mj-lt"/>
              <a:buAutoNum type="arabicPeriod"/>
            </a:pPr>
            <a:r>
              <a:rPr lang="en-US" dirty="0" smtClean="0">
                <a:solidFill>
                  <a:schemeClr val="bg2">
                    <a:lumMod val="10000"/>
                  </a:schemeClr>
                </a:solidFill>
              </a:rPr>
              <a:t>Ezetimibe</a:t>
            </a:r>
          </a:p>
          <a:p>
            <a:pPr marL="514350" indent="-514350">
              <a:buClr>
                <a:schemeClr val="tx1">
                  <a:lumMod val="75000"/>
                </a:schemeClr>
              </a:buClr>
              <a:buFont typeface="+mj-lt"/>
              <a:buAutoNum type="arabicPeriod"/>
            </a:pPr>
            <a:r>
              <a:rPr lang="en-US" dirty="0">
                <a:solidFill>
                  <a:schemeClr val="bg2">
                    <a:lumMod val="10000"/>
                  </a:schemeClr>
                </a:solidFill>
              </a:rPr>
              <a:t>Bile Acid binding Resins </a:t>
            </a:r>
          </a:p>
          <a:p>
            <a:pPr marL="514350" indent="-514350">
              <a:buClr>
                <a:schemeClr val="tx1">
                  <a:lumMod val="75000"/>
                </a:schemeClr>
              </a:buClr>
              <a:buFont typeface="+mj-lt"/>
              <a:buAutoNum type="arabicPeriod"/>
            </a:pPr>
            <a:r>
              <a:rPr lang="en-US" dirty="0" smtClean="0">
                <a:solidFill>
                  <a:schemeClr val="bg2">
                    <a:lumMod val="10000"/>
                  </a:schemeClr>
                </a:solidFill>
              </a:rPr>
              <a:t>Nicotinic acids</a:t>
            </a:r>
            <a:endParaRPr lang="en-US" dirty="0">
              <a:solidFill>
                <a:schemeClr val="bg2">
                  <a:lumMod val="10000"/>
                </a:schemeClr>
              </a:solidFill>
            </a:endParaRPr>
          </a:p>
          <a:p>
            <a:pPr>
              <a:buClr>
                <a:schemeClr val="tx1">
                  <a:lumMod val="75000"/>
                </a:schemeClr>
              </a:buClr>
            </a:pPr>
            <a:r>
              <a:rPr lang="en-US" b="1" dirty="0" smtClean="0">
                <a:solidFill>
                  <a:schemeClr val="bg2">
                    <a:lumMod val="10000"/>
                  </a:schemeClr>
                </a:solidFill>
              </a:rPr>
              <a:t>Start </a:t>
            </a:r>
            <a:r>
              <a:rPr lang="en-US" b="1" dirty="0">
                <a:solidFill>
                  <a:schemeClr val="bg2">
                    <a:lumMod val="10000"/>
                  </a:schemeClr>
                </a:solidFill>
              </a:rPr>
              <a:t>with statin</a:t>
            </a:r>
          </a:p>
          <a:p>
            <a:pPr lvl="1">
              <a:buClr>
                <a:schemeClr val="tx1">
                  <a:lumMod val="75000"/>
                </a:schemeClr>
              </a:buClr>
            </a:pPr>
            <a:r>
              <a:rPr lang="en-US" dirty="0">
                <a:solidFill>
                  <a:schemeClr val="bg2">
                    <a:lumMod val="10000"/>
                  </a:schemeClr>
                </a:solidFill>
              </a:rPr>
              <a:t>If intolerant to statin </a:t>
            </a:r>
            <a:r>
              <a:rPr lang="en-US" dirty="0">
                <a:solidFill>
                  <a:schemeClr val="bg2">
                    <a:lumMod val="10000"/>
                  </a:schemeClr>
                </a:solidFill>
                <a:sym typeface="Wingdings" panose="05000000000000000000" pitchFamily="2" charset="2"/>
              </a:rPr>
              <a:t> </a:t>
            </a:r>
            <a:r>
              <a:rPr lang="en-US" dirty="0">
                <a:solidFill>
                  <a:schemeClr val="bg2">
                    <a:lumMod val="10000"/>
                  </a:schemeClr>
                </a:solidFill>
              </a:rPr>
              <a:t>ezetimibe</a:t>
            </a:r>
          </a:p>
          <a:p>
            <a:pPr>
              <a:buClr>
                <a:schemeClr val="tx1">
                  <a:lumMod val="75000"/>
                </a:schemeClr>
              </a:buClr>
            </a:pPr>
            <a:r>
              <a:rPr lang="en-US" dirty="0">
                <a:solidFill>
                  <a:schemeClr val="bg2">
                    <a:lumMod val="10000"/>
                  </a:schemeClr>
                </a:solidFill>
              </a:rPr>
              <a:t>If suboptimal response add</a:t>
            </a:r>
          </a:p>
          <a:p>
            <a:pPr lvl="1">
              <a:buClr>
                <a:schemeClr val="tx1">
                  <a:lumMod val="75000"/>
                </a:schemeClr>
              </a:buClr>
            </a:pPr>
            <a:r>
              <a:rPr lang="en-US" dirty="0">
                <a:solidFill>
                  <a:schemeClr val="bg2">
                    <a:lumMod val="10000"/>
                  </a:schemeClr>
                </a:solidFill>
              </a:rPr>
              <a:t>Ezetimibe </a:t>
            </a:r>
            <a:r>
              <a:rPr lang="en-US" dirty="0" smtClean="0">
                <a:solidFill>
                  <a:schemeClr val="bg2">
                    <a:lumMod val="10000"/>
                  </a:schemeClr>
                </a:solidFill>
              </a:rPr>
              <a:t>or Resin or Nicotinic </a:t>
            </a:r>
            <a:r>
              <a:rPr lang="en-US" dirty="0">
                <a:solidFill>
                  <a:schemeClr val="bg2">
                    <a:lumMod val="10000"/>
                  </a:schemeClr>
                </a:solidFill>
              </a:rPr>
              <a:t>acid</a:t>
            </a:r>
            <a:endParaRPr lang="ar-LY" dirty="0">
              <a:solidFill>
                <a:schemeClr val="bg2">
                  <a:lumMod val="10000"/>
                </a:schemeClr>
              </a:solidFill>
            </a:endParaRPr>
          </a:p>
        </p:txBody>
      </p:sp>
    </p:spTree>
    <p:extLst>
      <p:ext uri="{BB962C8B-B14F-4D97-AF65-F5344CB8AC3E}">
        <p14:creationId xmlns:p14="http://schemas.microsoft.com/office/powerpoint/2010/main" val="20227161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Pharmacological management</a:t>
            </a:r>
            <a:br>
              <a:rPr lang="en-US" b="1" dirty="0"/>
            </a:br>
            <a:r>
              <a:rPr lang="en-US" sz="3600" b="1" dirty="0"/>
              <a:t>Predominantly hypercholesterolemia</a:t>
            </a:r>
            <a:endParaRPr lang="en-US" b="1" dirty="0"/>
          </a:p>
        </p:txBody>
      </p:sp>
      <p:sp>
        <p:nvSpPr>
          <p:cNvPr id="3" name="Content Placeholder 2"/>
          <p:cNvSpPr>
            <a:spLocks noGrp="1"/>
          </p:cNvSpPr>
          <p:nvPr>
            <p:ph idx="1"/>
          </p:nvPr>
        </p:nvSpPr>
        <p:spPr>
          <a:xfrm>
            <a:off x="515155" y="1600206"/>
            <a:ext cx="11067245" cy="5019535"/>
          </a:xfrm>
        </p:spPr>
        <p:txBody>
          <a:bodyPr/>
          <a:lstStyle/>
          <a:p>
            <a:pPr marL="0" indent="0">
              <a:buClr>
                <a:schemeClr val="tx1">
                  <a:lumMod val="75000"/>
                </a:schemeClr>
              </a:buClr>
              <a:buNone/>
            </a:pPr>
            <a:r>
              <a:rPr lang="en-US" sz="3600" dirty="0">
                <a:solidFill>
                  <a:srgbClr val="FF0000"/>
                </a:solidFill>
              </a:rPr>
              <a:t>Statins (HMG-CoA reductase inhibitors</a:t>
            </a:r>
            <a:r>
              <a:rPr lang="en-US" sz="3600" dirty="0" smtClean="0">
                <a:solidFill>
                  <a:srgbClr val="FF0000"/>
                </a:solidFill>
              </a:rPr>
              <a:t>)</a:t>
            </a:r>
          </a:p>
          <a:p>
            <a:pPr eaLnBrk="0" hangingPunct="0">
              <a:buFontTx/>
              <a:buAutoNum type="arabicPeriod"/>
              <a:defRPr/>
            </a:pPr>
            <a:r>
              <a:rPr lang="en-US" sz="2800" b="1" dirty="0">
                <a:solidFill>
                  <a:schemeClr val="tx1">
                    <a:lumMod val="75000"/>
                  </a:schemeClr>
                </a:solidFill>
                <a:effectLst>
                  <a:outerShdw blurRad="38100" dist="38100" dir="2700000" algn="tl">
                    <a:srgbClr val="000000"/>
                  </a:outerShdw>
                </a:effectLst>
                <a:latin typeface="Arial Narrow" pitchFamily="34" charset="0"/>
              </a:rPr>
              <a:t>Reduce hepatic cholesterol synthesis </a:t>
            </a:r>
            <a:r>
              <a:rPr lang="en-US" sz="2800" b="1" dirty="0" smtClean="0">
                <a:solidFill>
                  <a:schemeClr val="tx1">
                    <a:lumMod val="75000"/>
                  </a:schemeClr>
                </a:solidFill>
                <a:effectLst>
                  <a:outerShdw blurRad="38100" dist="38100" dir="2700000" algn="tl">
                    <a:srgbClr val="000000"/>
                  </a:outerShdw>
                </a:effectLst>
                <a:latin typeface="Arial Narrow" pitchFamily="34" charset="0"/>
              </a:rPr>
              <a:t> </a:t>
            </a:r>
            <a:endParaRPr lang="en-US" sz="2800" b="1" dirty="0">
              <a:solidFill>
                <a:schemeClr val="tx1">
                  <a:lumMod val="75000"/>
                </a:schemeClr>
              </a:solidFill>
              <a:effectLst>
                <a:outerShdw blurRad="38100" dist="38100" dir="2700000" algn="tl">
                  <a:srgbClr val="000000"/>
                </a:outerShdw>
              </a:effectLst>
              <a:latin typeface="Arial Narrow" pitchFamily="34" charset="0"/>
            </a:endParaRPr>
          </a:p>
          <a:p>
            <a:pPr eaLnBrk="0" hangingPunct="0">
              <a:buFontTx/>
              <a:buAutoNum type="arabicPeriod"/>
              <a:defRPr/>
            </a:pPr>
            <a:r>
              <a:rPr lang="en-US" sz="2800" b="1" dirty="0">
                <a:solidFill>
                  <a:schemeClr val="tx1">
                    <a:lumMod val="75000"/>
                  </a:schemeClr>
                </a:solidFill>
                <a:effectLst>
                  <a:outerShdw blurRad="38100" dist="38100" dir="2700000" algn="tl">
                    <a:srgbClr val="000000"/>
                  </a:outerShdw>
                </a:effectLst>
                <a:latin typeface="Arial Narrow" pitchFamily="34" charset="0"/>
              </a:rPr>
              <a:t>lowering intracellular cholesterol,</a:t>
            </a:r>
          </a:p>
          <a:p>
            <a:pPr eaLnBrk="0" hangingPunct="0">
              <a:buFontTx/>
              <a:buAutoNum type="arabicPeriod"/>
              <a:defRPr/>
            </a:pPr>
            <a:r>
              <a:rPr lang="en-US" sz="2800" b="1" dirty="0">
                <a:solidFill>
                  <a:schemeClr val="tx1">
                    <a:lumMod val="75000"/>
                  </a:schemeClr>
                </a:solidFill>
                <a:effectLst>
                  <a:outerShdw blurRad="38100" dist="38100" dir="2700000" algn="tl">
                    <a:srgbClr val="000000"/>
                  </a:outerShdw>
                </a:effectLst>
                <a:latin typeface="Arial Narrow" pitchFamily="34" charset="0"/>
              </a:rPr>
              <a:t> Upregulation of LDL receptor</a:t>
            </a:r>
            <a:endParaRPr lang="en-US" sz="2800" dirty="0">
              <a:solidFill>
                <a:schemeClr val="tx1">
                  <a:lumMod val="75000"/>
                </a:schemeClr>
              </a:solidFill>
            </a:endParaRPr>
          </a:p>
          <a:p>
            <a:pPr lvl="1">
              <a:buClr>
                <a:schemeClr val="tx1">
                  <a:lumMod val="75000"/>
                </a:schemeClr>
              </a:buClr>
            </a:pPr>
            <a:r>
              <a:rPr lang="en-US" dirty="0">
                <a:solidFill>
                  <a:schemeClr val="bg2">
                    <a:lumMod val="10000"/>
                  </a:schemeClr>
                </a:solidFill>
                <a:sym typeface="Wingdings" panose="05000000000000000000" pitchFamily="2" charset="2"/>
              </a:rPr>
              <a:t> LDL-C by up to 60%</a:t>
            </a:r>
          </a:p>
          <a:p>
            <a:pPr lvl="1">
              <a:buClr>
                <a:schemeClr val="tx1">
                  <a:lumMod val="75000"/>
                </a:schemeClr>
              </a:buClr>
            </a:pPr>
            <a:r>
              <a:rPr lang="en-US" dirty="0">
                <a:solidFill>
                  <a:schemeClr val="bg2">
                    <a:lumMod val="10000"/>
                  </a:schemeClr>
                </a:solidFill>
                <a:sym typeface="Wingdings" panose="05000000000000000000" pitchFamily="2" charset="2"/>
              </a:rPr>
              <a:t> TG by up to 40%</a:t>
            </a:r>
          </a:p>
          <a:p>
            <a:pPr lvl="1">
              <a:buClr>
                <a:schemeClr val="tx1">
                  <a:lumMod val="75000"/>
                </a:schemeClr>
              </a:buClr>
            </a:pPr>
            <a:r>
              <a:rPr lang="en-US" dirty="0" smtClean="0">
                <a:solidFill>
                  <a:schemeClr val="bg2">
                    <a:lumMod val="10000"/>
                  </a:schemeClr>
                </a:solidFill>
                <a:sym typeface="Wingdings" panose="05000000000000000000" pitchFamily="2" charset="2"/>
              </a:rPr>
              <a:t>Clear </a:t>
            </a:r>
            <a:r>
              <a:rPr lang="en-US" dirty="0">
                <a:solidFill>
                  <a:schemeClr val="bg2">
                    <a:lumMod val="10000"/>
                  </a:schemeClr>
                </a:solidFill>
                <a:sym typeface="Wingdings" panose="05000000000000000000" pitchFamily="2" charset="2"/>
              </a:rPr>
              <a:t>evidence of reducing CVD and deaths</a:t>
            </a:r>
          </a:p>
          <a:p>
            <a:pPr lvl="1">
              <a:buClr>
                <a:schemeClr val="tx1">
                  <a:lumMod val="75000"/>
                </a:schemeClr>
              </a:buClr>
            </a:pPr>
            <a:r>
              <a:rPr lang="en-US" dirty="0">
                <a:solidFill>
                  <a:schemeClr val="bg2">
                    <a:lumMod val="10000"/>
                  </a:schemeClr>
                </a:solidFill>
                <a:sym typeface="Wingdings" panose="05000000000000000000" pitchFamily="2" charset="2"/>
              </a:rPr>
              <a:t>Side effects: rare</a:t>
            </a:r>
          </a:p>
          <a:p>
            <a:pPr lvl="2">
              <a:buClr>
                <a:schemeClr val="tx1">
                  <a:lumMod val="75000"/>
                </a:schemeClr>
              </a:buClr>
            </a:pPr>
            <a:r>
              <a:rPr lang="en-US" dirty="0">
                <a:solidFill>
                  <a:schemeClr val="bg2">
                    <a:lumMod val="10000"/>
                  </a:schemeClr>
                </a:solidFill>
                <a:sym typeface="Wingdings" panose="05000000000000000000" pitchFamily="2" charset="2"/>
              </a:rPr>
              <a:t>Liver enzyme abnormalities</a:t>
            </a:r>
          </a:p>
          <a:p>
            <a:pPr lvl="2">
              <a:buClr>
                <a:schemeClr val="tx1">
                  <a:lumMod val="75000"/>
                </a:schemeClr>
              </a:buClr>
            </a:pPr>
            <a:r>
              <a:rPr lang="en-US" dirty="0">
                <a:solidFill>
                  <a:schemeClr val="bg2">
                    <a:lumMod val="10000"/>
                  </a:schemeClr>
                </a:solidFill>
                <a:sym typeface="Wingdings" panose="05000000000000000000" pitchFamily="2" charset="2"/>
              </a:rPr>
              <a:t>Myalgia, myositis and rhabdomyolysis</a:t>
            </a:r>
            <a:endParaRPr lang="en-US" dirty="0">
              <a:solidFill>
                <a:schemeClr val="bg2">
                  <a:lumMod val="10000"/>
                </a:schemeClr>
              </a:solidFill>
            </a:endParaRPr>
          </a:p>
          <a:p>
            <a:endParaRPr lang="ar-LY" sz="2400" dirty="0"/>
          </a:p>
        </p:txBody>
      </p:sp>
    </p:spTree>
    <p:extLst>
      <p:ext uri="{BB962C8B-B14F-4D97-AF65-F5344CB8AC3E}">
        <p14:creationId xmlns:p14="http://schemas.microsoft.com/office/powerpoint/2010/main" val="8138599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1820" y="150846"/>
            <a:ext cx="11835684" cy="6558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3878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a:xfrm>
            <a:off x="914400" y="746132"/>
            <a:ext cx="10363200" cy="701675"/>
          </a:xfrm>
        </p:spPr>
        <p:txBody>
          <a:bodyPr/>
          <a:lstStyle/>
          <a:p>
            <a:pPr eaLnBrk="1" hangingPunct="1"/>
            <a:r>
              <a:rPr lang="en-US" sz="4000" dirty="0" smtClean="0">
                <a:solidFill>
                  <a:srgbClr val="FFFF00"/>
                </a:solidFill>
              </a:rPr>
              <a:t>Lipoprotein</a:t>
            </a:r>
          </a:p>
        </p:txBody>
      </p:sp>
      <p:sp>
        <p:nvSpPr>
          <p:cNvPr id="788483" name="Oval 3"/>
          <p:cNvSpPr>
            <a:spLocks noChangeArrowheads="1"/>
          </p:cNvSpPr>
          <p:nvPr/>
        </p:nvSpPr>
        <p:spPr bwMode="auto">
          <a:xfrm>
            <a:off x="3962400" y="1990725"/>
            <a:ext cx="3835400" cy="2895600"/>
          </a:xfrm>
          <a:prstGeom prst="ellipse">
            <a:avLst/>
          </a:prstGeom>
          <a:solidFill>
            <a:srgbClr val="33CC33"/>
          </a:solidFill>
          <a:ln w="9525">
            <a:solidFill>
              <a:schemeClr val="tx1"/>
            </a:solidFill>
            <a:round/>
            <a:headEnd/>
            <a:tailEnd/>
          </a:ln>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788484" name="Oval 4"/>
          <p:cNvSpPr>
            <a:spLocks noChangeArrowheads="1"/>
          </p:cNvSpPr>
          <p:nvPr/>
        </p:nvSpPr>
        <p:spPr bwMode="auto">
          <a:xfrm>
            <a:off x="4470400" y="2371725"/>
            <a:ext cx="2844800" cy="2133600"/>
          </a:xfrm>
          <a:prstGeom prst="ellipse">
            <a:avLst/>
          </a:prstGeom>
          <a:solidFill>
            <a:schemeClr val="tx2"/>
          </a:solidFill>
          <a:ln w="9525">
            <a:solidFill>
              <a:schemeClr val="tx1"/>
            </a:solidFill>
            <a:round/>
            <a:headEnd/>
            <a:tailEnd/>
          </a:ln>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788485" name="Oval 5"/>
          <p:cNvSpPr>
            <a:spLocks noChangeArrowheads="1"/>
          </p:cNvSpPr>
          <p:nvPr/>
        </p:nvSpPr>
        <p:spPr bwMode="auto">
          <a:xfrm>
            <a:off x="5080000" y="2828925"/>
            <a:ext cx="1625600" cy="1219200"/>
          </a:xfrm>
          <a:prstGeom prst="ellipse">
            <a:avLst/>
          </a:prstGeom>
          <a:solidFill>
            <a:srgbClr val="990099"/>
          </a:solidFill>
          <a:ln w="9525">
            <a:solidFill>
              <a:schemeClr val="tx1"/>
            </a:solidFill>
            <a:round/>
            <a:headEnd/>
            <a:tailEnd/>
          </a:ln>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788486" name="Text Box 6"/>
          <p:cNvSpPr txBox="1">
            <a:spLocks noChangeArrowheads="1"/>
          </p:cNvSpPr>
          <p:nvPr/>
        </p:nvSpPr>
        <p:spPr bwMode="auto">
          <a:xfrm>
            <a:off x="4978400" y="3148013"/>
            <a:ext cx="193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50000"/>
              </a:spcBef>
              <a:spcAft>
                <a:spcPct val="0"/>
              </a:spcAft>
            </a:pPr>
            <a:r>
              <a:rPr lang="en-US" sz="2400" smtClean="0">
                <a:solidFill>
                  <a:srgbClr val="FFFFFF"/>
                </a:solidFill>
                <a:latin typeface="Times New Roman" pitchFamily="18" charset="0"/>
              </a:rPr>
              <a:t>TG, EC</a:t>
            </a:r>
          </a:p>
        </p:txBody>
      </p:sp>
      <p:sp>
        <p:nvSpPr>
          <p:cNvPr id="788487" name="Text Box 7"/>
          <p:cNvSpPr txBox="1">
            <a:spLocks noChangeArrowheads="1"/>
          </p:cNvSpPr>
          <p:nvPr/>
        </p:nvSpPr>
        <p:spPr bwMode="auto">
          <a:xfrm>
            <a:off x="1320800" y="4892682"/>
            <a:ext cx="3454400" cy="83099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50000"/>
              </a:spcBef>
              <a:spcAft>
                <a:spcPct val="0"/>
              </a:spcAft>
            </a:pPr>
            <a:r>
              <a:rPr lang="en-US" sz="2400" smtClean="0">
                <a:solidFill>
                  <a:srgbClr val="FFFFFF"/>
                </a:solidFill>
                <a:latin typeface="Times New Roman" pitchFamily="18" charset="0"/>
              </a:rPr>
              <a:t>Phospholipids  Free Cholesterol (Hydrophilic)</a:t>
            </a:r>
          </a:p>
        </p:txBody>
      </p:sp>
      <p:cxnSp>
        <p:nvCxnSpPr>
          <p:cNvPr id="788488" name="AutoShape 8"/>
          <p:cNvCxnSpPr>
            <a:cxnSpLocks noChangeShapeType="1"/>
            <a:stCxn id="788487" idx="0"/>
            <a:endCxn id="788484" idx="3"/>
          </p:cNvCxnSpPr>
          <p:nvPr/>
        </p:nvCxnSpPr>
        <p:spPr bwMode="auto">
          <a:xfrm flipV="1">
            <a:off x="3048000" y="4192867"/>
            <a:ext cx="1839011" cy="69981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788489" name="Text Box 9"/>
          <p:cNvSpPr txBox="1">
            <a:spLocks noChangeArrowheads="1"/>
          </p:cNvSpPr>
          <p:nvPr/>
        </p:nvSpPr>
        <p:spPr bwMode="auto">
          <a:xfrm>
            <a:off x="7518400" y="4886332"/>
            <a:ext cx="3454400" cy="83099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50000"/>
              </a:spcBef>
              <a:spcAft>
                <a:spcPct val="0"/>
              </a:spcAft>
            </a:pPr>
            <a:r>
              <a:rPr lang="en-US" sz="2400" dirty="0" smtClean="0">
                <a:solidFill>
                  <a:srgbClr val="FFFFFF"/>
                </a:solidFill>
                <a:latin typeface="Times New Roman" pitchFamily="18" charset="0"/>
              </a:rPr>
              <a:t>Apoproteins        A, B, C, E, (a) (Amphiphatic)</a:t>
            </a:r>
          </a:p>
        </p:txBody>
      </p:sp>
      <p:cxnSp>
        <p:nvCxnSpPr>
          <p:cNvPr id="788490" name="AutoShape 10"/>
          <p:cNvCxnSpPr>
            <a:cxnSpLocks noChangeShapeType="1"/>
            <a:stCxn id="788489" idx="0"/>
            <a:endCxn id="788483" idx="5"/>
          </p:cNvCxnSpPr>
          <p:nvPr/>
        </p:nvCxnSpPr>
        <p:spPr bwMode="auto">
          <a:xfrm flipH="1" flipV="1">
            <a:off x="7236119" y="4462274"/>
            <a:ext cx="2009481" cy="42405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788491" name="Text Box 11"/>
          <p:cNvSpPr txBox="1">
            <a:spLocks noChangeArrowheads="1"/>
          </p:cNvSpPr>
          <p:nvPr/>
        </p:nvSpPr>
        <p:spPr bwMode="auto">
          <a:xfrm>
            <a:off x="7518400" y="1600200"/>
            <a:ext cx="3454400" cy="8318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50000"/>
              </a:spcBef>
              <a:spcAft>
                <a:spcPct val="0"/>
              </a:spcAft>
            </a:pPr>
            <a:r>
              <a:rPr lang="en-US" sz="2400" smtClean="0">
                <a:solidFill>
                  <a:srgbClr val="FFFFFF"/>
                </a:solidFill>
                <a:latin typeface="Times New Roman" pitchFamily="18" charset="0"/>
              </a:rPr>
              <a:t>Lipids or Fats (Hydrophobic)</a:t>
            </a:r>
          </a:p>
        </p:txBody>
      </p:sp>
      <p:cxnSp>
        <p:nvCxnSpPr>
          <p:cNvPr id="788492" name="AutoShape 12"/>
          <p:cNvCxnSpPr>
            <a:cxnSpLocks noChangeShapeType="1"/>
            <a:stCxn id="788491" idx="2"/>
            <a:endCxn id="788485" idx="7"/>
          </p:cNvCxnSpPr>
          <p:nvPr/>
        </p:nvCxnSpPr>
        <p:spPr bwMode="auto">
          <a:xfrm flipH="1">
            <a:off x="6468533" y="2432057"/>
            <a:ext cx="2777067" cy="5746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6555844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Pharmacological management</a:t>
            </a:r>
            <a:br>
              <a:rPr lang="en-US" b="1" dirty="0"/>
            </a:br>
            <a:r>
              <a:rPr lang="en-US" sz="3600" b="1" dirty="0"/>
              <a:t>Predominantly hypercholesterolemia</a:t>
            </a:r>
            <a:endParaRPr lang="ar-LY" sz="3600" b="1" dirty="0"/>
          </a:p>
        </p:txBody>
      </p:sp>
      <p:sp>
        <p:nvSpPr>
          <p:cNvPr id="3" name="Content Placeholder 2"/>
          <p:cNvSpPr>
            <a:spLocks noGrp="1"/>
          </p:cNvSpPr>
          <p:nvPr>
            <p:ph idx="1"/>
          </p:nvPr>
        </p:nvSpPr>
        <p:spPr>
          <a:xfrm>
            <a:off x="609601" y="1600203"/>
            <a:ext cx="10981387" cy="4903628"/>
          </a:xfrm>
        </p:spPr>
        <p:txBody>
          <a:bodyPr/>
          <a:lstStyle/>
          <a:p>
            <a:pPr>
              <a:buClr>
                <a:schemeClr val="tx1">
                  <a:lumMod val="75000"/>
                </a:schemeClr>
              </a:buClr>
            </a:pPr>
            <a:r>
              <a:rPr lang="en-US" sz="3600" dirty="0">
                <a:solidFill>
                  <a:srgbClr val="FF0000"/>
                </a:solidFill>
              </a:rPr>
              <a:t>Cholesterol absorption </a:t>
            </a:r>
            <a:r>
              <a:rPr lang="en-US" sz="3600" dirty="0" smtClean="0">
                <a:solidFill>
                  <a:srgbClr val="FF0000"/>
                </a:solidFill>
              </a:rPr>
              <a:t>inhibitors(</a:t>
            </a:r>
            <a:r>
              <a:rPr lang="en-US" sz="3200" dirty="0" smtClean="0">
                <a:solidFill>
                  <a:srgbClr val="FF0000"/>
                </a:solidFill>
              </a:rPr>
              <a:t>Ezetimibe)</a:t>
            </a:r>
            <a:endParaRPr lang="en-US" sz="3200" dirty="0">
              <a:solidFill>
                <a:srgbClr val="FF0000"/>
              </a:solidFill>
            </a:endParaRPr>
          </a:p>
          <a:p>
            <a:pPr lvl="1">
              <a:buClr>
                <a:schemeClr val="tx1">
                  <a:lumMod val="75000"/>
                </a:schemeClr>
              </a:buClr>
            </a:pPr>
            <a:r>
              <a:rPr lang="en-US" sz="3200" dirty="0" smtClean="0">
                <a:solidFill>
                  <a:schemeClr val="bg2">
                    <a:lumMod val="10000"/>
                  </a:schemeClr>
                </a:solidFill>
              </a:rPr>
              <a:t> </a:t>
            </a:r>
            <a:r>
              <a:rPr lang="en-US" sz="3200" dirty="0">
                <a:solidFill>
                  <a:schemeClr val="bg2">
                    <a:lumMod val="10000"/>
                  </a:schemeClr>
                </a:solidFill>
              </a:rPr>
              <a:t>inhibits activity of </a:t>
            </a:r>
            <a:r>
              <a:rPr lang="en-US" sz="3200" dirty="0" smtClean="0">
                <a:solidFill>
                  <a:schemeClr val="bg2">
                    <a:lumMod val="10000"/>
                  </a:schemeClr>
                </a:solidFill>
              </a:rPr>
              <a:t> </a:t>
            </a:r>
            <a:r>
              <a:rPr lang="en-US" sz="3200" dirty="0">
                <a:solidFill>
                  <a:schemeClr val="bg2">
                    <a:lumMod val="10000"/>
                  </a:schemeClr>
                </a:solidFill>
              </a:rPr>
              <a:t>intestinal mucosal </a:t>
            </a:r>
            <a:r>
              <a:rPr lang="en-US" sz="3200" dirty="0" smtClean="0">
                <a:solidFill>
                  <a:schemeClr val="bg2">
                    <a:lumMod val="10000"/>
                  </a:schemeClr>
                </a:solidFill>
              </a:rPr>
              <a:t>transporter NPC1L1</a:t>
            </a:r>
            <a:r>
              <a:rPr lang="en-US" sz="3200" dirty="0">
                <a:solidFill>
                  <a:schemeClr val="bg2">
                    <a:lumMod val="10000"/>
                  </a:schemeClr>
                </a:solidFill>
              </a:rPr>
              <a:t>, which is responsible for absorption of dietary </a:t>
            </a:r>
            <a:r>
              <a:rPr lang="en-US" sz="3200" dirty="0" smtClean="0">
                <a:solidFill>
                  <a:schemeClr val="bg2">
                    <a:lumMod val="10000"/>
                  </a:schemeClr>
                </a:solidFill>
              </a:rPr>
              <a:t>and biliary cholesterol</a:t>
            </a:r>
          </a:p>
          <a:p>
            <a:pPr lvl="1">
              <a:buClr>
                <a:schemeClr val="tx1">
                  <a:lumMod val="75000"/>
                </a:schemeClr>
              </a:buClr>
            </a:pPr>
            <a:r>
              <a:rPr lang="en-US" sz="3200" dirty="0" smtClean="0">
                <a:solidFill>
                  <a:schemeClr val="bg2">
                    <a:lumMod val="10000"/>
                  </a:schemeClr>
                </a:solidFill>
                <a:sym typeface="Wingdings" panose="05000000000000000000" pitchFamily="2" charset="2"/>
              </a:rPr>
              <a:t> LDL-C by 15-20%</a:t>
            </a:r>
          </a:p>
          <a:p>
            <a:pPr lvl="1">
              <a:buClr>
                <a:schemeClr val="tx1">
                  <a:lumMod val="75000"/>
                </a:schemeClr>
              </a:buClr>
            </a:pPr>
            <a:r>
              <a:rPr lang="en-US" sz="3200" dirty="0" smtClean="0">
                <a:solidFill>
                  <a:schemeClr val="bg2">
                    <a:lumMod val="10000"/>
                  </a:schemeClr>
                </a:solidFill>
                <a:sym typeface="Wingdings" panose="05000000000000000000" pitchFamily="2" charset="2"/>
              </a:rPr>
              <a:t>Some </a:t>
            </a:r>
            <a:r>
              <a:rPr lang="en-US" sz="3200" dirty="0">
                <a:solidFill>
                  <a:schemeClr val="bg2">
                    <a:lumMod val="10000"/>
                  </a:schemeClr>
                </a:solidFill>
                <a:sym typeface="Wingdings" panose="05000000000000000000" pitchFamily="2" charset="2"/>
              </a:rPr>
              <a:t>evidence of CV benefit</a:t>
            </a:r>
          </a:p>
          <a:p>
            <a:pPr lvl="1">
              <a:buClr>
                <a:schemeClr val="tx1">
                  <a:lumMod val="75000"/>
                </a:schemeClr>
              </a:buClr>
            </a:pPr>
            <a:r>
              <a:rPr lang="en-US" sz="3200" dirty="0">
                <a:solidFill>
                  <a:schemeClr val="bg2">
                    <a:lumMod val="10000"/>
                  </a:schemeClr>
                </a:solidFill>
                <a:sym typeface="Wingdings" panose="05000000000000000000" pitchFamily="2" charset="2"/>
              </a:rPr>
              <a:t>Add-on to statin or alternative if intolerant to statin</a:t>
            </a:r>
          </a:p>
          <a:p>
            <a:pPr lvl="1">
              <a:buClr>
                <a:schemeClr val="tx1">
                  <a:lumMod val="75000"/>
                </a:schemeClr>
              </a:buClr>
            </a:pPr>
            <a:r>
              <a:rPr lang="en-US" sz="3200" dirty="0">
                <a:solidFill>
                  <a:schemeClr val="bg2">
                    <a:lumMod val="10000"/>
                  </a:schemeClr>
                </a:solidFill>
                <a:sym typeface="Wingdings" panose="05000000000000000000" pitchFamily="2" charset="2"/>
              </a:rPr>
              <a:t>Side effects rare (diarrhea)</a:t>
            </a:r>
          </a:p>
          <a:p>
            <a:pPr lvl="1"/>
            <a:endParaRPr lang="ar-LY" dirty="0"/>
          </a:p>
        </p:txBody>
      </p:sp>
    </p:spTree>
    <p:extLst>
      <p:ext uri="{BB962C8B-B14F-4D97-AF65-F5344CB8AC3E}">
        <p14:creationId xmlns:p14="http://schemas.microsoft.com/office/powerpoint/2010/main" val="4067736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Pharmacological management</a:t>
            </a:r>
            <a:br>
              <a:rPr lang="en-US" b="1" dirty="0"/>
            </a:br>
            <a:r>
              <a:rPr lang="en-US" sz="3600" b="1" dirty="0"/>
              <a:t>Predominantly hypercholesterolemia</a:t>
            </a:r>
            <a:endParaRPr lang="ar-LY" b="1" dirty="0"/>
          </a:p>
        </p:txBody>
      </p:sp>
      <p:sp>
        <p:nvSpPr>
          <p:cNvPr id="3" name="Content Placeholder 2"/>
          <p:cNvSpPr>
            <a:spLocks noGrp="1"/>
          </p:cNvSpPr>
          <p:nvPr>
            <p:ph idx="1"/>
          </p:nvPr>
        </p:nvSpPr>
        <p:spPr/>
        <p:txBody>
          <a:bodyPr/>
          <a:lstStyle/>
          <a:p>
            <a:r>
              <a:rPr lang="en-US" sz="3600" dirty="0">
                <a:solidFill>
                  <a:srgbClr val="FF0000"/>
                </a:solidFill>
                <a:latin typeface="Arial Narrow" pitchFamily="34" charset="0"/>
              </a:rPr>
              <a:t>Bile Acid binding Resins </a:t>
            </a:r>
            <a:endParaRPr lang="en-US" sz="3600" dirty="0" smtClean="0">
              <a:solidFill>
                <a:srgbClr val="FF0000"/>
              </a:solidFill>
              <a:latin typeface="Arial Narrow" pitchFamily="34" charset="0"/>
            </a:endParaRPr>
          </a:p>
          <a:p>
            <a:pPr marL="0" indent="0">
              <a:buNone/>
            </a:pPr>
            <a:r>
              <a:rPr lang="en-US" sz="3600" dirty="0" smtClean="0">
                <a:solidFill>
                  <a:schemeClr val="tx2"/>
                </a:solidFill>
                <a:latin typeface="Arial Narrow" pitchFamily="34" charset="0"/>
              </a:rPr>
              <a:t>      </a:t>
            </a:r>
            <a:r>
              <a:rPr lang="en-US" sz="3200" dirty="0" smtClean="0">
                <a:solidFill>
                  <a:schemeClr val="bg2">
                    <a:lumMod val="10000"/>
                  </a:schemeClr>
                </a:solidFill>
              </a:rPr>
              <a:t>Colestyramine</a:t>
            </a:r>
            <a:r>
              <a:rPr lang="en-US" sz="3200" dirty="0">
                <a:solidFill>
                  <a:schemeClr val="bg2">
                    <a:lumMod val="10000"/>
                  </a:schemeClr>
                </a:solidFill>
              </a:rPr>
              <a:t>, colestipol, colesevelam</a:t>
            </a:r>
          </a:p>
          <a:p>
            <a:pPr lvl="1">
              <a:buClr>
                <a:schemeClr val="tx1">
                  <a:lumMod val="75000"/>
                </a:schemeClr>
              </a:buClr>
            </a:pPr>
            <a:r>
              <a:rPr lang="en-US" sz="3200" dirty="0">
                <a:solidFill>
                  <a:schemeClr val="bg2">
                    <a:lumMod val="10000"/>
                  </a:schemeClr>
                </a:solidFill>
              </a:rPr>
              <a:t>Prevent reabsorption of bile acids increasing their re-synthesis from cholesterol</a:t>
            </a:r>
          </a:p>
          <a:p>
            <a:pPr lvl="1">
              <a:buClr>
                <a:schemeClr val="tx1">
                  <a:lumMod val="75000"/>
                </a:schemeClr>
              </a:buClr>
            </a:pPr>
            <a:r>
              <a:rPr lang="en-US" sz="3200" dirty="0">
                <a:solidFill>
                  <a:schemeClr val="bg2">
                    <a:lumMod val="10000"/>
                  </a:schemeClr>
                </a:solidFill>
                <a:sym typeface="Wingdings" panose="05000000000000000000" pitchFamily="2" charset="2"/>
              </a:rPr>
              <a:t> LDL 10-15% </a:t>
            </a:r>
            <a:r>
              <a:rPr lang="en-US" sz="3200" dirty="0" smtClean="0">
                <a:solidFill>
                  <a:schemeClr val="bg2">
                    <a:lumMod val="10000"/>
                  </a:schemeClr>
                </a:solidFill>
                <a:sym typeface="Wingdings" panose="05000000000000000000" pitchFamily="2" charset="2"/>
              </a:rPr>
              <a:t>, by </a:t>
            </a:r>
            <a:r>
              <a:rPr lang="en-US" sz="3200" dirty="0">
                <a:solidFill>
                  <a:schemeClr val="bg2">
                    <a:lumMod val="10000"/>
                  </a:schemeClr>
                </a:solidFill>
                <a:sym typeface="Wingdings" panose="05000000000000000000" pitchFamily="2" charset="2"/>
              </a:rPr>
              <a:t>but TG</a:t>
            </a:r>
          </a:p>
          <a:p>
            <a:pPr lvl="1">
              <a:buClr>
                <a:schemeClr val="tx1">
                  <a:lumMod val="75000"/>
                </a:schemeClr>
              </a:buClr>
            </a:pPr>
            <a:r>
              <a:rPr lang="en-US" sz="3200" dirty="0">
                <a:solidFill>
                  <a:schemeClr val="bg2">
                    <a:lumMod val="10000"/>
                  </a:schemeClr>
                </a:solidFill>
                <a:sym typeface="Wingdings" panose="05000000000000000000" pitchFamily="2" charset="2"/>
              </a:rPr>
              <a:t>GI side effects (nausea, flatulence, constipation)</a:t>
            </a:r>
          </a:p>
          <a:p>
            <a:pPr lvl="1">
              <a:buClr>
                <a:schemeClr val="tx1">
                  <a:lumMod val="75000"/>
                </a:schemeClr>
              </a:buClr>
            </a:pPr>
            <a:r>
              <a:rPr lang="en-US" sz="3200" dirty="0">
                <a:solidFill>
                  <a:schemeClr val="bg2">
                    <a:lumMod val="10000"/>
                  </a:schemeClr>
                </a:solidFill>
                <a:sym typeface="Wingdings" panose="05000000000000000000" pitchFamily="2" charset="2"/>
              </a:rPr>
              <a:t>Interfere with absorption of some drugs (L-thyroxine, phenytoin, warfarin)</a:t>
            </a:r>
            <a:endParaRPr lang="ar-LY" sz="3200" dirty="0">
              <a:solidFill>
                <a:schemeClr val="bg2">
                  <a:lumMod val="10000"/>
                </a:schemeClr>
              </a:solidFill>
            </a:endParaRPr>
          </a:p>
        </p:txBody>
      </p:sp>
    </p:spTree>
    <p:extLst>
      <p:ext uri="{BB962C8B-B14F-4D97-AF65-F5344CB8AC3E}">
        <p14:creationId xmlns:p14="http://schemas.microsoft.com/office/powerpoint/2010/main" val="19337548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Pharmacological management</a:t>
            </a:r>
            <a:br>
              <a:rPr lang="en-US" b="1" dirty="0"/>
            </a:br>
            <a:r>
              <a:rPr lang="en-US" sz="3600" b="1" dirty="0"/>
              <a:t>Predominantly hypercholesterolemia</a:t>
            </a:r>
            <a:endParaRPr lang="ar-LY" b="1" dirty="0"/>
          </a:p>
        </p:txBody>
      </p:sp>
      <p:sp>
        <p:nvSpPr>
          <p:cNvPr id="3" name="Content Placeholder 2"/>
          <p:cNvSpPr>
            <a:spLocks noGrp="1"/>
          </p:cNvSpPr>
          <p:nvPr>
            <p:ph idx="1"/>
          </p:nvPr>
        </p:nvSpPr>
        <p:spPr/>
        <p:txBody>
          <a:bodyPr/>
          <a:lstStyle/>
          <a:p>
            <a:pPr>
              <a:buClr>
                <a:schemeClr val="tx1">
                  <a:lumMod val="75000"/>
                </a:schemeClr>
              </a:buClr>
            </a:pPr>
            <a:r>
              <a:rPr lang="en-US" sz="4000" dirty="0">
                <a:solidFill>
                  <a:srgbClr val="FF0000"/>
                </a:solidFill>
              </a:rPr>
              <a:t>Nicotinic acid</a:t>
            </a:r>
          </a:p>
          <a:p>
            <a:pPr lvl="1">
              <a:buClr>
                <a:schemeClr val="tx1">
                  <a:lumMod val="75000"/>
                </a:schemeClr>
              </a:buClr>
            </a:pPr>
            <a:r>
              <a:rPr lang="en-US" sz="3600" dirty="0">
                <a:solidFill>
                  <a:schemeClr val="bg2">
                    <a:lumMod val="10000"/>
                  </a:schemeClr>
                </a:solidFill>
              </a:rPr>
              <a:t>Inhibits VLDL release</a:t>
            </a:r>
          </a:p>
          <a:p>
            <a:pPr lvl="1">
              <a:buClr>
                <a:schemeClr val="tx1">
                  <a:lumMod val="75000"/>
                </a:schemeClr>
              </a:buClr>
            </a:pPr>
            <a:r>
              <a:rPr lang="en-US" sz="3600" dirty="0">
                <a:solidFill>
                  <a:schemeClr val="bg2">
                    <a:lumMod val="10000"/>
                  </a:schemeClr>
                </a:solidFill>
                <a:sym typeface="Wingdings" panose="05000000000000000000" pitchFamily="2" charset="2"/>
              </a:rPr>
              <a:t> LDL-C by up to 25%</a:t>
            </a:r>
          </a:p>
          <a:p>
            <a:pPr lvl="1">
              <a:buClr>
                <a:schemeClr val="tx1">
                  <a:lumMod val="75000"/>
                </a:schemeClr>
              </a:buClr>
            </a:pPr>
            <a:r>
              <a:rPr lang="en-US" sz="3600" dirty="0">
                <a:solidFill>
                  <a:schemeClr val="bg2">
                    <a:lumMod val="10000"/>
                  </a:schemeClr>
                </a:solidFill>
                <a:sym typeface="Wingdings" panose="05000000000000000000" pitchFamily="2" charset="2"/>
              </a:rPr>
              <a:t> HDL-C by up to 35</a:t>
            </a:r>
            <a:r>
              <a:rPr lang="en-US" sz="3600" dirty="0" smtClean="0">
                <a:solidFill>
                  <a:schemeClr val="bg2">
                    <a:lumMod val="10000"/>
                  </a:schemeClr>
                </a:solidFill>
                <a:sym typeface="Wingdings" panose="05000000000000000000" pitchFamily="2" charset="2"/>
              </a:rPr>
              <a:t>%</a:t>
            </a:r>
          </a:p>
          <a:p>
            <a:pPr lvl="1" algn="l">
              <a:buClr>
                <a:schemeClr val="tx1">
                  <a:lumMod val="75000"/>
                </a:schemeClr>
              </a:buClr>
            </a:pPr>
            <a:r>
              <a:rPr lang="en-US" sz="3600" dirty="0" smtClean="0">
                <a:solidFill>
                  <a:schemeClr val="bg2">
                    <a:lumMod val="10000"/>
                  </a:schemeClr>
                </a:solidFill>
                <a:sym typeface="Wingdings" panose="05000000000000000000" pitchFamily="2" charset="2"/>
              </a:rPr>
              <a:t>     TG</a:t>
            </a:r>
            <a:endParaRPr lang="en-US" sz="3600" dirty="0">
              <a:solidFill>
                <a:schemeClr val="bg2">
                  <a:lumMod val="10000"/>
                </a:schemeClr>
              </a:solidFill>
              <a:sym typeface="Wingdings" panose="05000000000000000000" pitchFamily="2" charset="2"/>
            </a:endParaRPr>
          </a:p>
          <a:p>
            <a:pPr lvl="1">
              <a:buClr>
                <a:schemeClr val="tx1">
                  <a:lumMod val="75000"/>
                </a:schemeClr>
              </a:buClr>
            </a:pPr>
            <a:r>
              <a:rPr lang="en-US" sz="3600" dirty="0">
                <a:solidFill>
                  <a:schemeClr val="bg2">
                    <a:lumMod val="10000"/>
                  </a:schemeClr>
                </a:solidFill>
              </a:rPr>
              <a:t>Side effects: flushing, GI upset, liver enzyme abnormalities</a:t>
            </a:r>
            <a:endParaRPr lang="ar-LY" sz="3600" dirty="0">
              <a:solidFill>
                <a:schemeClr val="bg2">
                  <a:lumMod val="10000"/>
                </a:schemeClr>
              </a:solidFill>
            </a:endParaRPr>
          </a:p>
        </p:txBody>
      </p:sp>
      <p:sp>
        <p:nvSpPr>
          <p:cNvPr id="4" name="سهم للأسفل 3"/>
          <p:cNvSpPr/>
          <p:nvPr/>
        </p:nvSpPr>
        <p:spPr>
          <a:xfrm>
            <a:off x="1532586" y="4456090"/>
            <a:ext cx="242316" cy="2446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8897671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Pharmacological management</a:t>
            </a:r>
            <a:br>
              <a:rPr lang="en-US" b="1" dirty="0"/>
            </a:br>
            <a:r>
              <a:rPr lang="en-US" sz="3600" b="1" dirty="0"/>
              <a:t>Predominantly hypertriglyceridemia</a:t>
            </a:r>
            <a:endParaRPr lang="ar-LY" b="1" dirty="0"/>
          </a:p>
        </p:txBody>
      </p:sp>
      <p:sp>
        <p:nvSpPr>
          <p:cNvPr id="3" name="Content Placeholder 2"/>
          <p:cNvSpPr>
            <a:spLocks noGrp="1"/>
          </p:cNvSpPr>
          <p:nvPr>
            <p:ph idx="1"/>
          </p:nvPr>
        </p:nvSpPr>
        <p:spPr/>
        <p:txBody>
          <a:bodyPr/>
          <a:lstStyle/>
          <a:p>
            <a:pPr marL="514350" indent="-514350">
              <a:buClr>
                <a:schemeClr val="tx1">
                  <a:lumMod val="75000"/>
                </a:schemeClr>
              </a:buClr>
              <a:buFont typeface="+mj-lt"/>
              <a:buAutoNum type="arabicPeriod"/>
            </a:pPr>
            <a:r>
              <a:rPr lang="en-US" dirty="0" smtClean="0">
                <a:solidFill>
                  <a:schemeClr val="bg2">
                    <a:lumMod val="10000"/>
                  </a:schemeClr>
                </a:solidFill>
              </a:rPr>
              <a:t>Fibrate</a:t>
            </a:r>
          </a:p>
          <a:p>
            <a:pPr marL="514350" indent="-514350">
              <a:buClr>
                <a:schemeClr val="tx1">
                  <a:lumMod val="75000"/>
                </a:schemeClr>
              </a:buClr>
              <a:buFont typeface="+mj-lt"/>
              <a:buAutoNum type="arabicPeriod"/>
            </a:pPr>
            <a:r>
              <a:rPr lang="en-US" dirty="0" smtClean="0">
                <a:solidFill>
                  <a:schemeClr val="bg2">
                    <a:lumMod val="10000"/>
                  </a:schemeClr>
                </a:solidFill>
              </a:rPr>
              <a:t>Fish oil </a:t>
            </a:r>
          </a:p>
          <a:p>
            <a:pPr marL="514350" indent="-514350">
              <a:buClr>
                <a:schemeClr val="tx1">
                  <a:lumMod val="75000"/>
                </a:schemeClr>
              </a:buClr>
              <a:buFont typeface="+mj-lt"/>
              <a:buAutoNum type="arabicPeriod"/>
            </a:pPr>
            <a:r>
              <a:rPr lang="en-US" dirty="0" smtClean="0">
                <a:solidFill>
                  <a:schemeClr val="bg2">
                    <a:lumMod val="10000"/>
                  </a:schemeClr>
                </a:solidFill>
              </a:rPr>
              <a:t>Nicotinic acid</a:t>
            </a:r>
          </a:p>
          <a:p>
            <a:pPr>
              <a:buClr>
                <a:schemeClr val="tx1">
                  <a:lumMod val="75000"/>
                </a:schemeClr>
              </a:buClr>
            </a:pPr>
            <a:r>
              <a:rPr lang="en-US" b="1" dirty="0" smtClean="0">
                <a:solidFill>
                  <a:schemeClr val="bg2">
                    <a:lumMod val="10000"/>
                  </a:schemeClr>
                </a:solidFill>
              </a:rPr>
              <a:t>Start </a:t>
            </a:r>
            <a:r>
              <a:rPr lang="en-US" b="1" dirty="0">
                <a:solidFill>
                  <a:schemeClr val="bg2">
                    <a:lumMod val="10000"/>
                  </a:schemeClr>
                </a:solidFill>
              </a:rPr>
              <a:t>with fibrate</a:t>
            </a:r>
          </a:p>
          <a:p>
            <a:pPr lvl="1">
              <a:buClr>
                <a:schemeClr val="tx1">
                  <a:lumMod val="75000"/>
                </a:schemeClr>
              </a:buClr>
            </a:pPr>
            <a:r>
              <a:rPr lang="en-US" dirty="0">
                <a:solidFill>
                  <a:schemeClr val="bg2">
                    <a:lumMod val="10000"/>
                  </a:schemeClr>
                </a:solidFill>
              </a:rPr>
              <a:t>If intolerant to fibrate </a:t>
            </a:r>
            <a:r>
              <a:rPr lang="en-US" dirty="0">
                <a:solidFill>
                  <a:schemeClr val="bg2">
                    <a:lumMod val="10000"/>
                  </a:schemeClr>
                </a:solidFill>
                <a:sym typeface="Wingdings" panose="05000000000000000000" pitchFamily="2" charset="2"/>
              </a:rPr>
              <a:t></a:t>
            </a:r>
            <a:r>
              <a:rPr lang="en-US" dirty="0">
                <a:solidFill>
                  <a:schemeClr val="bg2">
                    <a:lumMod val="10000"/>
                  </a:schemeClr>
                </a:solidFill>
              </a:rPr>
              <a:t> fish oil</a:t>
            </a:r>
          </a:p>
          <a:p>
            <a:pPr>
              <a:buClr>
                <a:schemeClr val="tx1">
                  <a:lumMod val="75000"/>
                </a:schemeClr>
              </a:buClr>
            </a:pPr>
            <a:r>
              <a:rPr lang="en-US" dirty="0">
                <a:solidFill>
                  <a:schemeClr val="bg2">
                    <a:lumMod val="10000"/>
                  </a:schemeClr>
                </a:solidFill>
              </a:rPr>
              <a:t>If suboptimal response </a:t>
            </a:r>
            <a:r>
              <a:rPr lang="en-US" dirty="0" smtClean="0">
                <a:solidFill>
                  <a:schemeClr val="bg2">
                    <a:lumMod val="10000"/>
                  </a:schemeClr>
                </a:solidFill>
              </a:rPr>
              <a:t>add Fish </a:t>
            </a:r>
            <a:r>
              <a:rPr lang="en-US" dirty="0">
                <a:solidFill>
                  <a:schemeClr val="bg2">
                    <a:lumMod val="10000"/>
                  </a:schemeClr>
                </a:solidFill>
              </a:rPr>
              <a:t>oil </a:t>
            </a:r>
            <a:r>
              <a:rPr lang="en-US" dirty="0" smtClean="0">
                <a:solidFill>
                  <a:schemeClr val="bg2">
                    <a:lumMod val="10000"/>
                  </a:schemeClr>
                </a:solidFill>
              </a:rPr>
              <a:t>or Nicotinic </a:t>
            </a:r>
            <a:r>
              <a:rPr lang="en-US" dirty="0">
                <a:solidFill>
                  <a:schemeClr val="bg2">
                    <a:lumMod val="10000"/>
                  </a:schemeClr>
                </a:solidFill>
              </a:rPr>
              <a:t>acid</a:t>
            </a:r>
            <a:endParaRPr lang="ar-LY" dirty="0">
              <a:solidFill>
                <a:schemeClr val="bg2">
                  <a:lumMod val="10000"/>
                </a:schemeClr>
              </a:solidFill>
            </a:endParaRPr>
          </a:p>
          <a:p>
            <a:pPr marL="0" indent="0">
              <a:buNone/>
            </a:pPr>
            <a:endParaRPr lang="ar-LY" dirty="0"/>
          </a:p>
        </p:txBody>
      </p:sp>
    </p:spTree>
    <p:extLst>
      <p:ext uri="{BB962C8B-B14F-4D97-AF65-F5344CB8AC3E}">
        <p14:creationId xmlns:p14="http://schemas.microsoft.com/office/powerpoint/2010/main" val="37225959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Pharmacological management</a:t>
            </a:r>
            <a:br>
              <a:rPr lang="en-US" b="1" dirty="0"/>
            </a:br>
            <a:r>
              <a:rPr lang="en-US" sz="3600" b="1" dirty="0"/>
              <a:t>Predominantly hypertriglyceridemia</a:t>
            </a:r>
            <a:endParaRPr lang="ar-LY" b="1" dirty="0"/>
          </a:p>
        </p:txBody>
      </p:sp>
      <p:sp>
        <p:nvSpPr>
          <p:cNvPr id="3" name="Content Placeholder 2"/>
          <p:cNvSpPr>
            <a:spLocks noGrp="1"/>
          </p:cNvSpPr>
          <p:nvPr>
            <p:ph idx="1"/>
          </p:nvPr>
        </p:nvSpPr>
        <p:spPr/>
        <p:txBody>
          <a:bodyPr/>
          <a:lstStyle/>
          <a:p>
            <a:r>
              <a:rPr lang="en-US" sz="3600" dirty="0">
                <a:solidFill>
                  <a:srgbClr val="FF0000"/>
                </a:solidFill>
              </a:rPr>
              <a:t>Fibrates</a:t>
            </a:r>
          </a:p>
          <a:p>
            <a:pPr lvl="1">
              <a:buClr>
                <a:schemeClr val="tx1">
                  <a:lumMod val="75000"/>
                </a:schemeClr>
              </a:buClr>
            </a:pPr>
            <a:r>
              <a:rPr lang="en-US" sz="3200" dirty="0">
                <a:solidFill>
                  <a:schemeClr val="bg2">
                    <a:lumMod val="10000"/>
                  </a:schemeClr>
                </a:solidFill>
              </a:rPr>
              <a:t>Reduce synthesis of TG and VLDL and increase synthesis of </a:t>
            </a:r>
            <a:r>
              <a:rPr lang="en-US" sz="3200" dirty="0" smtClean="0">
                <a:solidFill>
                  <a:schemeClr val="bg2">
                    <a:lumMod val="10000"/>
                  </a:schemeClr>
                </a:solidFill>
              </a:rPr>
              <a:t>Lipoprotein lipase enzyme</a:t>
            </a:r>
            <a:endParaRPr lang="en-US" sz="3200" dirty="0">
              <a:solidFill>
                <a:schemeClr val="bg2">
                  <a:lumMod val="10000"/>
                </a:schemeClr>
              </a:solidFill>
            </a:endParaRPr>
          </a:p>
          <a:p>
            <a:pPr lvl="1">
              <a:buClr>
                <a:schemeClr val="tx1">
                  <a:lumMod val="75000"/>
                </a:schemeClr>
              </a:buClr>
            </a:pPr>
            <a:r>
              <a:rPr lang="en-US" sz="3200" dirty="0">
                <a:solidFill>
                  <a:schemeClr val="bg2">
                    <a:lumMod val="10000"/>
                  </a:schemeClr>
                </a:solidFill>
                <a:sym typeface="Wingdings" panose="05000000000000000000" pitchFamily="2" charset="2"/>
              </a:rPr>
              <a:t> TG by 50%</a:t>
            </a:r>
          </a:p>
          <a:p>
            <a:pPr lvl="1">
              <a:buClr>
                <a:schemeClr val="tx1">
                  <a:lumMod val="75000"/>
                </a:schemeClr>
              </a:buClr>
            </a:pPr>
            <a:r>
              <a:rPr lang="en-US" sz="3200" dirty="0">
                <a:solidFill>
                  <a:schemeClr val="bg2">
                    <a:lumMod val="10000"/>
                  </a:schemeClr>
                </a:solidFill>
                <a:sym typeface="Wingdings" panose="05000000000000000000" pitchFamily="2" charset="2"/>
              </a:rPr>
              <a:t> HDL by 20</a:t>
            </a:r>
            <a:r>
              <a:rPr lang="en-US" sz="3200" dirty="0" smtClean="0">
                <a:solidFill>
                  <a:schemeClr val="bg2">
                    <a:lumMod val="10000"/>
                  </a:schemeClr>
                </a:solidFill>
                <a:sym typeface="Wingdings" panose="05000000000000000000" pitchFamily="2" charset="2"/>
              </a:rPr>
              <a:t>%</a:t>
            </a:r>
            <a:endParaRPr lang="en-US" sz="3200" dirty="0">
              <a:solidFill>
                <a:schemeClr val="bg2">
                  <a:lumMod val="10000"/>
                </a:schemeClr>
              </a:solidFill>
              <a:sym typeface="Wingdings" panose="05000000000000000000" pitchFamily="2" charset="2"/>
            </a:endParaRPr>
          </a:p>
          <a:p>
            <a:pPr lvl="1">
              <a:buClr>
                <a:schemeClr val="tx1">
                  <a:lumMod val="75000"/>
                </a:schemeClr>
              </a:buClr>
            </a:pPr>
            <a:r>
              <a:rPr lang="en-US" sz="3200" dirty="0" smtClean="0">
                <a:solidFill>
                  <a:schemeClr val="bg2">
                    <a:lumMod val="10000"/>
                  </a:schemeClr>
                </a:solidFill>
                <a:sym typeface="Wingdings" panose="05000000000000000000" pitchFamily="2" charset="2"/>
              </a:rPr>
              <a:t>Eg :Fenofibrate</a:t>
            </a:r>
            <a:r>
              <a:rPr lang="en-US" sz="3200" dirty="0">
                <a:solidFill>
                  <a:schemeClr val="bg2">
                    <a:lumMod val="10000"/>
                  </a:schemeClr>
                </a:solidFill>
                <a:sym typeface="Wingdings" panose="05000000000000000000" pitchFamily="2" charset="2"/>
              </a:rPr>
              <a:t>, bezafibrate, gemfibrozil</a:t>
            </a:r>
          </a:p>
          <a:p>
            <a:pPr lvl="1">
              <a:buClr>
                <a:schemeClr val="tx1">
                  <a:lumMod val="75000"/>
                </a:schemeClr>
              </a:buClr>
            </a:pPr>
            <a:r>
              <a:rPr lang="en-US" sz="3200" dirty="0">
                <a:solidFill>
                  <a:schemeClr val="bg2">
                    <a:lumMod val="10000"/>
                  </a:schemeClr>
                </a:solidFill>
                <a:sym typeface="Wingdings" panose="05000000000000000000" pitchFamily="2" charset="2"/>
              </a:rPr>
              <a:t>Side effects: liver enzyme abnormalities, myalgia, myositis, </a:t>
            </a:r>
            <a:r>
              <a:rPr lang="en-US" sz="3200" dirty="0" err="1">
                <a:solidFill>
                  <a:schemeClr val="bg2">
                    <a:lumMod val="10000"/>
                  </a:schemeClr>
                </a:solidFill>
                <a:sym typeface="Wingdings" panose="05000000000000000000" pitchFamily="2" charset="2"/>
              </a:rPr>
              <a:t>cholelithiasis</a:t>
            </a:r>
            <a:endParaRPr lang="en-US" sz="3200" dirty="0">
              <a:solidFill>
                <a:schemeClr val="bg2">
                  <a:lumMod val="10000"/>
                </a:schemeClr>
              </a:solidFill>
              <a:sym typeface="Wingdings" panose="05000000000000000000" pitchFamily="2" charset="2"/>
            </a:endParaRPr>
          </a:p>
          <a:p>
            <a:pPr lvl="1"/>
            <a:endParaRPr lang="en-US" dirty="0">
              <a:sym typeface="Wingdings" panose="05000000000000000000" pitchFamily="2" charset="2"/>
            </a:endParaRPr>
          </a:p>
          <a:p>
            <a:pPr marL="0" indent="0">
              <a:buNone/>
            </a:pPr>
            <a:endParaRPr lang="ar-LY" dirty="0"/>
          </a:p>
        </p:txBody>
      </p:sp>
    </p:spTree>
    <p:extLst>
      <p:ext uri="{BB962C8B-B14F-4D97-AF65-F5344CB8AC3E}">
        <p14:creationId xmlns:p14="http://schemas.microsoft.com/office/powerpoint/2010/main" val="14732069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Pharmacological management</a:t>
            </a:r>
            <a:br>
              <a:rPr lang="en-US" b="1" dirty="0"/>
            </a:br>
            <a:r>
              <a:rPr lang="en-US" sz="3600" b="1" dirty="0"/>
              <a:t>Predominantly hypertriglyceridemia</a:t>
            </a:r>
            <a:endParaRPr lang="ar-LY" b="1" dirty="0"/>
          </a:p>
        </p:txBody>
      </p:sp>
      <p:sp>
        <p:nvSpPr>
          <p:cNvPr id="3" name="Content Placeholder 2"/>
          <p:cNvSpPr>
            <a:spLocks noGrp="1"/>
          </p:cNvSpPr>
          <p:nvPr>
            <p:ph idx="1"/>
          </p:nvPr>
        </p:nvSpPr>
        <p:spPr/>
        <p:txBody>
          <a:bodyPr/>
          <a:lstStyle/>
          <a:p>
            <a:r>
              <a:rPr lang="en-US" sz="3600" dirty="0">
                <a:solidFill>
                  <a:srgbClr val="FF0000"/>
                </a:solidFill>
              </a:rPr>
              <a:t>Fish oil</a:t>
            </a:r>
          </a:p>
          <a:p>
            <a:pPr lvl="1">
              <a:buClr>
                <a:schemeClr val="tx1">
                  <a:lumMod val="75000"/>
                </a:schemeClr>
              </a:buClr>
            </a:pPr>
            <a:r>
              <a:rPr lang="en-US" sz="3200" dirty="0">
                <a:solidFill>
                  <a:schemeClr val="bg2">
                    <a:lumMod val="10000"/>
                  </a:schemeClr>
                </a:solidFill>
              </a:rPr>
              <a:t>inhibit synthesis of TG and VLDL</a:t>
            </a:r>
          </a:p>
          <a:p>
            <a:pPr lvl="1">
              <a:buClr>
                <a:schemeClr val="tx1">
                  <a:lumMod val="75000"/>
                </a:schemeClr>
              </a:buClr>
            </a:pPr>
            <a:r>
              <a:rPr lang="en-US" sz="3200" dirty="0">
                <a:solidFill>
                  <a:schemeClr val="bg2">
                    <a:lumMod val="10000"/>
                  </a:schemeClr>
                </a:solidFill>
                <a:sym typeface="Wingdings" panose="05000000000000000000" pitchFamily="2" charset="2"/>
              </a:rPr>
              <a:t> TG by 50</a:t>
            </a:r>
            <a:r>
              <a:rPr lang="en-US" sz="3200" dirty="0" smtClean="0">
                <a:solidFill>
                  <a:schemeClr val="bg2">
                    <a:lumMod val="10000"/>
                  </a:schemeClr>
                </a:solidFill>
                <a:sym typeface="Wingdings" panose="05000000000000000000" pitchFamily="2" charset="2"/>
              </a:rPr>
              <a:t>% </a:t>
            </a:r>
            <a:endParaRPr lang="en-US" sz="3200" dirty="0">
              <a:solidFill>
                <a:schemeClr val="bg2">
                  <a:lumMod val="10000"/>
                </a:schemeClr>
              </a:solidFill>
              <a:sym typeface="Wingdings" panose="05000000000000000000" pitchFamily="2" charset="2"/>
            </a:endParaRPr>
          </a:p>
          <a:p>
            <a:pPr lvl="1">
              <a:buClr>
                <a:schemeClr val="tx1">
                  <a:lumMod val="75000"/>
                </a:schemeClr>
              </a:buClr>
            </a:pPr>
            <a:r>
              <a:rPr lang="en-US" sz="3200" dirty="0">
                <a:solidFill>
                  <a:schemeClr val="bg2">
                    <a:lumMod val="10000"/>
                  </a:schemeClr>
                </a:solidFill>
                <a:sym typeface="Wingdings" panose="05000000000000000000" pitchFamily="2" charset="2"/>
              </a:rPr>
              <a:t>May reduce CVD</a:t>
            </a:r>
          </a:p>
          <a:p>
            <a:pPr lvl="1">
              <a:buClr>
                <a:schemeClr val="tx1">
                  <a:lumMod val="75000"/>
                </a:schemeClr>
              </a:buClr>
            </a:pPr>
            <a:r>
              <a:rPr lang="en-US" sz="3200" dirty="0" smtClean="0">
                <a:solidFill>
                  <a:schemeClr val="bg2">
                    <a:lumMod val="10000"/>
                  </a:schemeClr>
                </a:solidFill>
                <a:sym typeface="Wingdings" panose="05000000000000000000" pitchFamily="2" charset="2"/>
              </a:rPr>
              <a:t>Well </a:t>
            </a:r>
            <a:r>
              <a:rPr lang="en-US" sz="3200" dirty="0">
                <a:solidFill>
                  <a:schemeClr val="bg2">
                    <a:lumMod val="10000"/>
                  </a:schemeClr>
                </a:solidFill>
                <a:sym typeface="Wingdings" panose="05000000000000000000" pitchFamily="2" charset="2"/>
              </a:rPr>
              <a:t>tolerated</a:t>
            </a:r>
          </a:p>
          <a:p>
            <a:pPr lvl="1"/>
            <a:endParaRPr lang="en-US" dirty="0">
              <a:sym typeface="Wingdings" panose="05000000000000000000" pitchFamily="2" charset="2"/>
            </a:endParaRPr>
          </a:p>
          <a:p>
            <a:pPr marL="0" indent="0">
              <a:buNone/>
            </a:pPr>
            <a:endParaRPr lang="ar-LY" dirty="0"/>
          </a:p>
        </p:txBody>
      </p:sp>
    </p:spTree>
    <p:extLst>
      <p:ext uri="{BB962C8B-B14F-4D97-AF65-F5344CB8AC3E}">
        <p14:creationId xmlns:p14="http://schemas.microsoft.com/office/powerpoint/2010/main" val="29173036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a:t>Monitoring</a:t>
            </a:r>
            <a:endParaRPr lang="ar-LY" sz="5400" b="1" dirty="0"/>
          </a:p>
        </p:txBody>
      </p:sp>
      <p:sp>
        <p:nvSpPr>
          <p:cNvPr id="3" name="Content Placeholder 2"/>
          <p:cNvSpPr>
            <a:spLocks noGrp="1"/>
          </p:cNvSpPr>
          <p:nvPr>
            <p:ph idx="1"/>
          </p:nvPr>
        </p:nvSpPr>
        <p:spPr/>
        <p:txBody>
          <a:bodyPr/>
          <a:lstStyle/>
          <a:p>
            <a:pPr>
              <a:buClr>
                <a:schemeClr val="tx1">
                  <a:lumMod val="75000"/>
                </a:schemeClr>
              </a:buClr>
            </a:pPr>
            <a:r>
              <a:rPr lang="en-US" sz="3600" dirty="0">
                <a:solidFill>
                  <a:schemeClr val="bg2">
                    <a:lumMod val="10000"/>
                  </a:schemeClr>
                </a:solidFill>
              </a:rPr>
              <a:t>After 6 weeks of therapy</a:t>
            </a:r>
          </a:p>
          <a:p>
            <a:pPr lvl="1">
              <a:buClr>
                <a:schemeClr val="tx1">
                  <a:lumMod val="75000"/>
                </a:schemeClr>
              </a:buClr>
            </a:pPr>
            <a:r>
              <a:rPr lang="en-US" sz="3200" dirty="0">
                <a:solidFill>
                  <a:schemeClr val="bg2">
                    <a:lumMod val="10000"/>
                  </a:schemeClr>
                </a:solidFill>
              </a:rPr>
              <a:t>Lipid panel</a:t>
            </a:r>
          </a:p>
          <a:p>
            <a:pPr lvl="1">
              <a:buClr>
                <a:schemeClr val="tx1">
                  <a:lumMod val="75000"/>
                </a:schemeClr>
              </a:buClr>
            </a:pPr>
            <a:r>
              <a:rPr lang="en-US" sz="3200" dirty="0">
                <a:solidFill>
                  <a:schemeClr val="bg2">
                    <a:lumMod val="10000"/>
                  </a:schemeClr>
                </a:solidFill>
              </a:rPr>
              <a:t>CPK</a:t>
            </a:r>
          </a:p>
          <a:p>
            <a:pPr lvl="1">
              <a:buClr>
                <a:schemeClr val="tx1">
                  <a:lumMod val="75000"/>
                </a:schemeClr>
              </a:buClr>
            </a:pPr>
            <a:r>
              <a:rPr lang="en-US" sz="3200" dirty="0">
                <a:solidFill>
                  <a:schemeClr val="bg2">
                    <a:lumMod val="10000"/>
                  </a:schemeClr>
                </a:solidFill>
              </a:rPr>
              <a:t>LFT</a:t>
            </a:r>
          </a:p>
          <a:p>
            <a:pPr>
              <a:buClr>
                <a:schemeClr val="tx1">
                  <a:lumMod val="75000"/>
                </a:schemeClr>
              </a:buClr>
            </a:pPr>
            <a:r>
              <a:rPr lang="en-US" sz="3600" dirty="0">
                <a:solidFill>
                  <a:schemeClr val="bg2">
                    <a:lumMod val="10000"/>
                  </a:schemeClr>
                </a:solidFill>
              </a:rPr>
              <a:t>Stop treatment (statin/fibrate) if</a:t>
            </a:r>
          </a:p>
          <a:p>
            <a:pPr lvl="1">
              <a:buClr>
                <a:schemeClr val="tx1">
                  <a:lumMod val="75000"/>
                </a:schemeClr>
              </a:buClr>
            </a:pPr>
            <a:r>
              <a:rPr lang="en-US" sz="3200" dirty="0">
                <a:solidFill>
                  <a:schemeClr val="bg2">
                    <a:lumMod val="10000"/>
                  </a:schemeClr>
                </a:solidFill>
              </a:rPr>
              <a:t>CPK is 5-10 times the upper limit of normal</a:t>
            </a:r>
          </a:p>
          <a:p>
            <a:pPr lvl="1">
              <a:buClr>
                <a:schemeClr val="tx1">
                  <a:lumMod val="75000"/>
                </a:schemeClr>
              </a:buClr>
            </a:pPr>
            <a:r>
              <a:rPr lang="en-US" sz="3200" dirty="0">
                <a:solidFill>
                  <a:schemeClr val="bg2">
                    <a:lumMod val="10000"/>
                  </a:schemeClr>
                </a:solidFill>
              </a:rPr>
              <a:t>ALT &gt; 2-3 times the upper limit of normal</a:t>
            </a:r>
            <a:endParaRPr lang="ar-LY" sz="3200" dirty="0">
              <a:solidFill>
                <a:schemeClr val="bg2">
                  <a:lumMod val="10000"/>
                </a:schemeClr>
              </a:solidFill>
            </a:endParaRPr>
          </a:p>
        </p:txBody>
      </p:sp>
    </p:spTree>
    <p:extLst>
      <p:ext uri="{BB962C8B-B14F-4D97-AF65-F5344CB8AC3E}">
        <p14:creationId xmlns:p14="http://schemas.microsoft.com/office/powerpoint/2010/main" val="33185984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Causes of Low HDL</a:t>
            </a:r>
            <a:endParaRPr lang="ar-SA" dirty="0"/>
          </a:p>
        </p:txBody>
      </p:sp>
      <p:sp>
        <p:nvSpPr>
          <p:cNvPr id="3" name="عنصر نائب للمحتوى 2"/>
          <p:cNvSpPr>
            <a:spLocks noGrp="1"/>
          </p:cNvSpPr>
          <p:nvPr>
            <p:ph idx="1"/>
          </p:nvPr>
        </p:nvSpPr>
        <p:spPr/>
        <p:txBody>
          <a:bodyPr/>
          <a:lstStyle/>
          <a:p>
            <a:r>
              <a:rPr lang="en-US" dirty="0"/>
              <a:t> </a:t>
            </a:r>
            <a:r>
              <a:rPr lang="en-US" sz="4000" dirty="0">
                <a:solidFill>
                  <a:srgbClr val="002060"/>
                </a:solidFill>
              </a:rPr>
              <a:t>Smoking</a:t>
            </a:r>
          </a:p>
          <a:p>
            <a:r>
              <a:rPr lang="en-US" sz="4000" dirty="0">
                <a:solidFill>
                  <a:srgbClr val="002060"/>
                </a:solidFill>
              </a:rPr>
              <a:t>   Obesity (visceral fat), Physical inactivity</a:t>
            </a:r>
          </a:p>
          <a:p>
            <a:r>
              <a:rPr lang="en-US" sz="4000" dirty="0">
                <a:solidFill>
                  <a:srgbClr val="002060"/>
                </a:solidFill>
              </a:rPr>
              <a:t>   Very high Carbohydrate diet</a:t>
            </a:r>
          </a:p>
          <a:p>
            <a:r>
              <a:rPr lang="en-US" sz="4000" dirty="0">
                <a:solidFill>
                  <a:srgbClr val="002060"/>
                </a:solidFill>
              </a:rPr>
              <a:t>   Type 2</a:t>
            </a:r>
            <a:r>
              <a:rPr lang="en-US" sz="4000" dirty="0" smtClean="0">
                <a:solidFill>
                  <a:srgbClr val="002060"/>
                </a:solidFill>
              </a:rPr>
              <a:t> </a:t>
            </a:r>
            <a:r>
              <a:rPr lang="en-US" sz="4000" dirty="0">
                <a:solidFill>
                  <a:srgbClr val="002060"/>
                </a:solidFill>
              </a:rPr>
              <a:t>Diabetes</a:t>
            </a:r>
          </a:p>
          <a:p>
            <a:r>
              <a:rPr lang="en-US" sz="4000" dirty="0">
                <a:solidFill>
                  <a:srgbClr val="002060"/>
                </a:solidFill>
              </a:rPr>
              <a:t>   Hyper-triglyceridemia</a:t>
            </a:r>
          </a:p>
          <a:p>
            <a:r>
              <a:rPr lang="en-US" sz="4000" dirty="0">
                <a:solidFill>
                  <a:srgbClr val="002060"/>
                </a:solidFill>
              </a:rPr>
              <a:t>   Drugs like beta-blockers, androgenic steroids</a:t>
            </a:r>
          </a:p>
          <a:p>
            <a:endParaRPr lang="ar-SA" dirty="0"/>
          </a:p>
        </p:txBody>
      </p:sp>
    </p:spTree>
    <p:extLst>
      <p:ext uri="{BB962C8B-B14F-4D97-AF65-F5344CB8AC3E}">
        <p14:creationId xmlns:p14="http://schemas.microsoft.com/office/powerpoint/2010/main" val="15890839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Line 2"/>
          <p:cNvSpPr>
            <a:spLocks noChangeShapeType="1"/>
          </p:cNvSpPr>
          <p:nvPr/>
        </p:nvSpPr>
        <p:spPr bwMode="auto">
          <a:xfrm>
            <a:off x="6087533" y="1790703"/>
            <a:ext cx="0" cy="1946275"/>
          </a:xfrm>
          <a:prstGeom prst="line">
            <a:avLst/>
          </a:prstGeom>
          <a:noFill/>
          <a:ln w="38100">
            <a:solidFill>
              <a:srgbClr val="99CCFF"/>
            </a:solidFill>
            <a:round/>
            <a:headEnd/>
            <a:tailEnd/>
          </a:ln>
          <a:effectLst>
            <a:outerShdw dist="89803" dir="2700000" algn="ctr" rotWithShape="0">
              <a:schemeClr val="bg2"/>
            </a:outerShdw>
          </a:effectLst>
          <a:extLst>
            <a:ext uri="{909E8E84-426E-40DD-AFC4-6F175D3DCCD1}">
              <a14:hiddenFill xmlns:a14="http://schemas.microsoft.com/office/drawing/2010/main">
                <a:noFill/>
              </a14:hiddenFill>
            </a:ext>
          </a:extLst>
        </p:spPr>
        <p:txBody>
          <a:bodyPr/>
          <a:lstStyle/>
          <a:p>
            <a:pPr algn="ctr" fontAlgn="base">
              <a:spcBef>
                <a:spcPct val="0"/>
              </a:spcBef>
              <a:spcAft>
                <a:spcPct val="0"/>
              </a:spcAft>
            </a:pPr>
            <a:endParaRPr lang="ar-SA" smtClean="0">
              <a:solidFill>
                <a:srgbClr val="FFFFFF"/>
              </a:solidFill>
              <a:latin typeface="Arial" pitchFamily="34" charset="0"/>
            </a:endParaRPr>
          </a:p>
        </p:txBody>
      </p:sp>
      <p:sp>
        <p:nvSpPr>
          <p:cNvPr id="66565" name="Rectangle 3"/>
          <p:cNvSpPr>
            <a:spLocks noGrp="1" noChangeArrowheads="1"/>
          </p:cNvSpPr>
          <p:nvPr>
            <p:ph type="title"/>
          </p:nvPr>
        </p:nvSpPr>
        <p:spPr>
          <a:xfrm>
            <a:off x="770468" y="304803"/>
            <a:ext cx="10710333" cy="631825"/>
          </a:xfrm>
          <a:noFill/>
        </p:spPr>
        <p:txBody>
          <a:bodyPr lIns="91440" tIns="45720" rIns="91440" bIns="45720" anchor="ctr"/>
          <a:lstStyle/>
          <a:p>
            <a:pPr eaLnBrk="1" hangingPunct="1"/>
            <a:r>
              <a:rPr lang="en-US" smtClean="0">
                <a:solidFill>
                  <a:srgbClr val="FFFF00"/>
                </a:solidFill>
              </a:rPr>
              <a:t>Treatment of  </a:t>
            </a:r>
            <a:r>
              <a:rPr lang="en-US" b="1" smtClean="0">
                <a:solidFill>
                  <a:srgbClr val="FFFF00"/>
                </a:solidFill>
                <a:cs typeface="Times New Roman" pitchFamily="18" charset="0"/>
              </a:rPr>
              <a:t>↓</a:t>
            </a:r>
            <a:r>
              <a:rPr lang="en-US" smtClean="0">
                <a:solidFill>
                  <a:srgbClr val="FFFF00"/>
                </a:solidFill>
                <a:cs typeface="Times New Roman" pitchFamily="18" charset="0"/>
              </a:rPr>
              <a:t> H</a:t>
            </a:r>
            <a:r>
              <a:rPr lang="en-US" smtClean="0">
                <a:solidFill>
                  <a:srgbClr val="FFFF00"/>
                </a:solidFill>
              </a:rPr>
              <a:t>DLc</a:t>
            </a:r>
          </a:p>
        </p:txBody>
      </p:sp>
      <p:sp>
        <p:nvSpPr>
          <p:cNvPr id="516100" name="AutoShape 4"/>
          <p:cNvSpPr>
            <a:spLocks noChangeArrowheads="1"/>
          </p:cNvSpPr>
          <p:nvPr/>
        </p:nvSpPr>
        <p:spPr bwMode="auto">
          <a:xfrm>
            <a:off x="4224869" y="1219203"/>
            <a:ext cx="3712633" cy="650875"/>
          </a:xfrm>
          <a:prstGeom prst="bevel">
            <a:avLst>
              <a:gd name="adj" fmla="val 10106"/>
            </a:avLst>
          </a:prstGeom>
          <a:solidFill>
            <a:srgbClr val="FF6600"/>
          </a:solidFill>
          <a:ln w="9525">
            <a:noFill/>
            <a:miter lim="800000"/>
            <a:headEnd/>
            <a:tailEnd/>
          </a:ln>
          <a:effectLst>
            <a:outerShdw dist="89803" dir="2700000" algn="ctr" rotWithShape="0">
              <a:schemeClr val="bg2"/>
            </a:outerShdw>
          </a:effectLst>
        </p:spPr>
        <p:txBody>
          <a:bodyPr wrap="none" anchor="ctr"/>
          <a:lstStyle/>
          <a:p>
            <a:pPr algn="ctr" eaLnBrk="0" fontAlgn="base" hangingPunct="0">
              <a:spcBef>
                <a:spcPct val="0"/>
              </a:spcBef>
              <a:spcAft>
                <a:spcPct val="0"/>
              </a:spcAft>
              <a:defRPr/>
            </a:pPr>
            <a:r>
              <a:rPr lang="en-US" sz="3400">
                <a:solidFill>
                  <a:srgbClr val="FFFFFF"/>
                </a:solidFill>
                <a:effectLst>
                  <a:outerShdw blurRad="38100" dist="38100" dir="2700000" algn="tl">
                    <a:srgbClr val="000000"/>
                  </a:outerShdw>
                </a:effectLst>
                <a:latin typeface="Arial Narrow" pitchFamily="34" charset="0"/>
              </a:rPr>
              <a:t>Low HDLc</a:t>
            </a:r>
          </a:p>
        </p:txBody>
      </p:sp>
      <p:sp>
        <p:nvSpPr>
          <p:cNvPr id="516101" name="AutoShape 5"/>
          <p:cNvSpPr>
            <a:spLocks noChangeArrowheads="1"/>
          </p:cNvSpPr>
          <p:nvPr/>
        </p:nvSpPr>
        <p:spPr bwMode="auto">
          <a:xfrm>
            <a:off x="2332569" y="2316166"/>
            <a:ext cx="7497233" cy="701675"/>
          </a:xfrm>
          <a:prstGeom prst="bevel">
            <a:avLst>
              <a:gd name="adj" fmla="val 10106"/>
            </a:avLst>
          </a:prstGeom>
          <a:solidFill>
            <a:schemeClr val="accent1"/>
          </a:solidFill>
          <a:ln w="9525">
            <a:noFill/>
            <a:miter lim="800000"/>
            <a:headEnd/>
            <a:tailEnd/>
          </a:ln>
          <a:effectLst>
            <a:outerShdw dist="89803" dir="2700000" algn="ctr" rotWithShape="0">
              <a:schemeClr val="bg2"/>
            </a:outerShdw>
          </a:effectLst>
        </p:spPr>
        <p:txBody>
          <a:bodyPr wrap="none" anchor="ctr"/>
          <a:lstStyle/>
          <a:p>
            <a:pPr algn="ctr" eaLnBrk="0" fontAlgn="base" hangingPunct="0">
              <a:spcBef>
                <a:spcPct val="0"/>
              </a:spcBef>
              <a:spcAft>
                <a:spcPct val="0"/>
              </a:spcAft>
              <a:defRPr/>
            </a:pPr>
            <a:r>
              <a:rPr lang="en-US" sz="3400">
                <a:solidFill>
                  <a:srgbClr val="FFFFFF"/>
                </a:solidFill>
                <a:effectLst>
                  <a:outerShdw blurRad="38100" dist="38100" dir="2700000" algn="tl">
                    <a:srgbClr val="000000"/>
                  </a:outerShdw>
                </a:effectLst>
                <a:latin typeface="Arial Narrow" pitchFamily="34" charset="0"/>
              </a:rPr>
              <a:t>Therapeutic Lifestyle Change</a:t>
            </a:r>
          </a:p>
        </p:txBody>
      </p:sp>
      <p:sp>
        <p:nvSpPr>
          <p:cNvPr id="66568" name="Line 6"/>
          <p:cNvSpPr>
            <a:spLocks noChangeShapeType="1"/>
          </p:cNvSpPr>
          <p:nvPr/>
        </p:nvSpPr>
        <p:spPr bwMode="auto">
          <a:xfrm>
            <a:off x="6096000" y="4073528"/>
            <a:ext cx="0" cy="1946275"/>
          </a:xfrm>
          <a:prstGeom prst="line">
            <a:avLst/>
          </a:prstGeom>
          <a:noFill/>
          <a:ln w="38100">
            <a:solidFill>
              <a:srgbClr val="99CCFF"/>
            </a:solidFill>
            <a:round/>
            <a:headEnd/>
            <a:tailEnd/>
          </a:ln>
          <a:effectLst>
            <a:outerShdw dist="89803" dir="2700000" algn="ctr" rotWithShape="0">
              <a:schemeClr val="bg2"/>
            </a:outerShdw>
          </a:effectLst>
          <a:extLst>
            <a:ext uri="{909E8E84-426E-40DD-AFC4-6F175D3DCCD1}">
              <a14:hiddenFill xmlns:a14="http://schemas.microsoft.com/office/drawing/2010/main">
                <a:noFill/>
              </a14:hiddenFill>
            </a:ext>
          </a:extLst>
        </p:spPr>
        <p:txBody>
          <a:bodyPr/>
          <a:lstStyle/>
          <a:p>
            <a:pPr algn="ctr" fontAlgn="base">
              <a:spcBef>
                <a:spcPct val="0"/>
              </a:spcBef>
              <a:spcAft>
                <a:spcPct val="0"/>
              </a:spcAft>
            </a:pPr>
            <a:endParaRPr lang="ar-SA" smtClean="0">
              <a:solidFill>
                <a:srgbClr val="FFFFFF"/>
              </a:solidFill>
              <a:latin typeface="Arial" pitchFamily="34" charset="0"/>
            </a:endParaRPr>
          </a:p>
        </p:txBody>
      </p:sp>
      <p:sp>
        <p:nvSpPr>
          <p:cNvPr id="516103" name="Text Box 7"/>
          <p:cNvSpPr txBox="1">
            <a:spLocks noChangeArrowheads="1"/>
          </p:cNvSpPr>
          <p:nvPr/>
        </p:nvSpPr>
        <p:spPr bwMode="auto">
          <a:xfrm>
            <a:off x="3033186" y="5500688"/>
            <a:ext cx="6125633" cy="519112"/>
          </a:xfrm>
          <a:prstGeom prst="rect">
            <a:avLst/>
          </a:prstGeom>
          <a:solidFill>
            <a:schemeClr val="bg1"/>
          </a:solidFill>
          <a:ln w="9525" algn="ctr">
            <a:noFill/>
            <a:miter lim="800000"/>
            <a:headEnd/>
            <a:tailEnd/>
          </a:ln>
          <a:effectLst>
            <a:outerShdw dist="35921" dir="2700000" algn="ctr" rotWithShape="0">
              <a:schemeClr val="bg2"/>
            </a:outerShdw>
          </a:effectLst>
        </p:spPr>
        <p:txBody>
          <a:bodyPr wrap="none" anchor="ctr"/>
          <a:lstStyle/>
          <a:p>
            <a:pPr algn="ctr" eaLnBrk="0" fontAlgn="base" hangingPunct="0">
              <a:spcBef>
                <a:spcPct val="0"/>
              </a:spcBef>
              <a:spcAft>
                <a:spcPct val="0"/>
              </a:spcAft>
              <a:defRPr/>
            </a:pPr>
            <a:r>
              <a:rPr lang="en-US" sz="3400">
                <a:solidFill>
                  <a:srgbClr val="FFFFFF"/>
                </a:solidFill>
                <a:effectLst>
                  <a:outerShdw blurRad="38100" dist="38100" dir="2700000" algn="tl">
                    <a:srgbClr val="000000"/>
                  </a:outerShdw>
                </a:effectLst>
                <a:latin typeface="Arial Narrow" pitchFamily="34" charset="0"/>
              </a:rPr>
              <a:t>Add on drug - Finofibrate</a:t>
            </a:r>
          </a:p>
        </p:txBody>
      </p:sp>
      <p:sp>
        <p:nvSpPr>
          <p:cNvPr id="516104" name="AutoShape 8"/>
          <p:cNvSpPr>
            <a:spLocks noChangeArrowheads="1"/>
          </p:cNvSpPr>
          <p:nvPr/>
        </p:nvSpPr>
        <p:spPr bwMode="auto">
          <a:xfrm>
            <a:off x="3160184" y="4522791"/>
            <a:ext cx="5858933" cy="600075"/>
          </a:xfrm>
          <a:prstGeom prst="roundRect">
            <a:avLst>
              <a:gd name="adj" fmla="val 32806"/>
            </a:avLst>
          </a:prstGeom>
          <a:solidFill>
            <a:srgbClr val="008000"/>
          </a:solidFill>
          <a:ln w="9525" algn="ctr">
            <a:noFill/>
            <a:round/>
            <a:headEnd/>
            <a:tailEnd/>
          </a:ln>
          <a:effectLst>
            <a:outerShdw dist="89803" dir="2700000" algn="ctr" rotWithShape="0">
              <a:schemeClr val="bg2"/>
            </a:outerShdw>
          </a:effectLst>
        </p:spPr>
        <p:txBody>
          <a:bodyPr wrap="none" anchor="ctr"/>
          <a:lstStyle/>
          <a:p>
            <a:pPr algn="ctr" eaLnBrk="0" fontAlgn="base" hangingPunct="0">
              <a:spcBef>
                <a:spcPct val="0"/>
              </a:spcBef>
              <a:spcAft>
                <a:spcPct val="0"/>
              </a:spcAft>
              <a:defRPr/>
            </a:pPr>
            <a:r>
              <a:rPr lang="en-US" sz="3400">
                <a:solidFill>
                  <a:srgbClr val="FF0000"/>
                </a:solidFill>
                <a:effectLst>
                  <a:outerShdw blurRad="38100" dist="38100" dir="2700000" algn="tl">
                    <a:srgbClr val="000000"/>
                  </a:outerShdw>
                </a:effectLst>
                <a:latin typeface="Arial Narrow" pitchFamily="34" charset="0"/>
              </a:rPr>
              <a:t>Therapy of Choice : Niacin</a:t>
            </a:r>
          </a:p>
        </p:txBody>
      </p:sp>
      <p:sp>
        <p:nvSpPr>
          <p:cNvPr id="516105" name="AutoShape 9"/>
          <p:cNvSpPr>
            <a:spLocks noChangeArrowheads="1"/>
          </p:cNvSpPr>
          <p:nvPr/>
        </p:nvSpPr>
        <p:spPr bwMode="auto">
          <a:xfrm>
            <a:off x="4224869" y="3463928"/>
            <a:ext cx="3712633" cy="701675"/>
          </a:xfrm>
          <a:prstGeom prst="bevel">
            <a:avLst>
              <a:gd name="adj" fmla="val 10106"/>
            </a:avLst>
          </a:prstGeom>
          <a:solidFill>
            <a:srgbClr val="9900CC"/>
          </a:solidFill>
          <a:ln w="9525">
            <a:noFill/>
            <a:miter lim="800000"/>
            <a:headEnd/>
            <a:tailEnd/>
          </a:ln>
          <a:effectLst>
            <a:outerShdw dist="89803" dir="2700000" algn="ctr" rotWithShape="0">
              <a:schemeClr val="bg2"/>
            </a:outerShdw>
          </a:effectLst>
        </p:spPr>
        <p:txBody>
          <a:bodyPr wrap="none" anchor="ctr"/>
          <a:lstStyle/>
          <a:p>
            <a:pPr algn="ctr" eaLnBrk="0" fontAlgn="base" hangingPunct="0">
              <a:spcBef>
                <a:spcPct val="0"/>
              </a:spcBef>
              <a:spcAft>
                <a:spcPct val="0"/>
              </a:spcAft>
              <a:defRPr/>
            </a:pPr>
            <a:r>
              <a:rPr lang="en-US" sz="3400">
                <a:solidFill>
                  <a:srgbClr val="FFFFFF"/>
                </a:solidFill>
                <a:effectLst>
                  <a:outerShdw blurRad="38100" dist="38100" dir="2700000" algn="tl">
                    <a:srgbClr val="000000"/>
                  </a:outerShdw>
                </a:effectLst>
                <a:latin typeface="Arial Narrow" pitchFamily="34" charset="0"/>
              </a:rPr>
              <a:t>Drug Therapy</a:t>
            </a:r>
          </a:p>
        </p:txBody>
      </p:sp>
    </p:spTree>
    <p:extLst>
      <p:ext uri="{BB962C8B-B14F-4D97-AF65-F5344CB8AC3E}">
        <p14:creationId xmlns:p14="http://schemas.microsoft.com/office/powerpoint/2010/main" val="37171699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r>
              <a:rPr lang="en-US" b="1" dirty="0" smtClean="0">
                <a:solidFill>
                  <a:schemeClr val="tx1">
                    <a:lumMod val="50000"/>
                  </a:schemeClr>
                </a:solidFill>
                <a:latin typeface="Algerian" pitchFamily="82" charset="0"/>
              </a:rPr>
              <a:t>THANKS</a:t>
            </a:r>
            <a:endParaRPr lang="ar-SA" b="1" dirty="0">
              <a:solidFill>
                <a:schemeClr val="tx1">
                  <a:lumMod val="50000"/>
                </a:schemeClr>
              </a:solidFill>
              <a:latin typeface="Algerian" pitchFamily="82" charset="0"/>
            </a:endParaRPr>
          </a:p>
        </p:txBody>
      </p:sp>
      <p:sp>
        <p:nvSpPr>
          <p:cNvPr id="5" name="عنوان فرعي 4"/>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28321163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6000" b="1" dirty="0"/>
              <a:t>Lipoproteins</a:t>
            </a:r>
          </a:p>
        </p:txBody>
      </p:sp>
      <p:sp>
        <p:nvSpPr>
          <p:cNvPr id="4" name="عنصر نائب للمحتوى 2"/>
          <p:cNvSpPr>
            <a:spLocks noGrp="1"/>
          </p:cNvSpPr>
          <p:nvPr>
            <p:ph idx="1"/>
          </p:nvPr>
        </p:nvSpPr>
        <p:spPr>
          <a:xfrm>
            <a:off x="412125" y="1558344"/>
            <a:ext cx="10160628" cy="5074276"/>
          </a:xfrm>
        </p:spPr>
        <p:txBody>
          <a:bodyPr/>
          <a:lstStyle/>
          <a:p>
            <a:pPr>
              <a:buClr>
                <a:schemeClr val="tx1">
                  <a:lumMod val="75000"/>
                </a:schemeClr>
              </a:buClr>
            </a:pPr>
            <a:r>
              <a:rPr lang="en-US" sz="3600" dirty="0">
                <a:solidFill>
                  <a:schemeClr val="bg2">
                    <a:lumMod val="10000"/>
                  </a:schemeClr>
                </a:solidFill>
              </a:rPr>
              <a:t>Chylomicrons (CM) 			</a:t>
            </a:r>
          </a:p>
          <a:p>
            <a:pPr>
              <a:buClr>
                <a:schemeClr val="tx1">
                  <a:lumMod val="75000"/>
                </a:schemeClr>
              </a:buClr>
            </a:pPr>
            <a:r>
              <a:rPr lang="en-US" sz="3600" dirty="0">
                <a:solidFill>
                  <a:schemeClr val="bg2">
                    <a:lumMod val="10000"/>
                  </a:schemeClr>
                </a:solidFill>
              </a:rPr>
              <a:t>Very Low Density lipoproteins (VLDL)	</a:t>
            </a:r>
          </a:p>
          <a:p>
            <a:pPr>
              <a:buClr>
                <a:schemeClr val="tx1">
                  <a:lumMod val="75000"/>
                </a:schemeClr>
              </a:buClr>
            </a:pPr>
            <a:r>
              <a:rPr lang="en-US" sz="3600" dirty="0">
                <a:solidFill>
                  <a:schemeClr val="bg2">
                    <a:lumMod val="10000"/>
                  </a:schemeClr>
                </a:solidFill>
              </a:rPr>
              <a:t>Low Density Lipoproteins (LDL)</a:t>
            </a:r>
          </a:p>
          <a:p>
            <a:pPr>
              <a:buClr>
                <a:schemeClr val="tx1">
                  <a:lumMod val="75000"/>
                </a:schemeClr>
              </a:buClr>
            </a:pPr>
            <a:r>
              <a:rPr lang="en-US" sz="3600" dirty="0">
                <a:solidFill>
                  <a:schemeClr val="bg2">
                    <a:lumMod val="10000"/>
                  </a:schemeClr>
                </a:solidFill>
              </a:rPr>
              <a:t>High Density Lipoproteins (HDL</a:t>
            </a:r>
            <a:r>
              <a:rPr lang="en-US" sz="3600" dirty="0" smtClean="0">
                <a:solidFill>
                  <a:schemeClr val="bg2">
                    <a:lumMod val="10000"/>
                  </a:schemeClr>
                </a:solidFill>
              </a:rPr>
              <a:t>)</a:t>
            </a:r>
          </a:p>
          <a:p>
            <a:pPr>
              <a:buClr>
                <a:schemeClr val="tx1">
                  <a:lumMod val="75000"/>
                </a:schemeClr>
              </a:buClr>
            </a:pPr>
            <a:r>
              <a:rPr lang="en-US" sz="3600" dirty="0" smtClean="0">
                <a:solidFill>
                  <a:schemeClr val="bg2">
                    <a:lumMod val="10000"/>
                  </a:schemeClr>
                </a:solidFill>
              </a:rPr>
              <a:t>Lipoprotein a Lp(a)</a:t>
            </a:r>
            <a:endParaRPr lang="en-US" sz="3600" dirty="0">
              <a:solidFill>
                <a:schemeClr val="bg2">
                  <a:lumMod val="10000"/>
                </a:schemeClr>
              </a:solidFill>
            </a:endParaRPr>
          </a:p>
        </p:txBody>
      </p:sp>
    </p:spTree>
    <p:extLst>
      <p:ext uri="{BB962C8B-B14F-4D97-AF65-F5344CB8AC3E}">
        <p14:creationId xmlns:p14="http://schemas.microsoft.com/office/powerpoint/2010/main" val="3988499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smtClean="0">
                <a:solidFill>
                  <a:srgbClr val="FF9999"/>
                </a:solidFill>
              </a:rPr>
              <a:t>Lipoproteins</a:t>
            </a:r>
          </a:p>
        </p:txBody>
      </p:sp>
      <p:sp>
        <p:nvSpPr>
          <p:cNvPr id="749571" name="Oval 3"/>
          <p:cNvSpPr>
            <a:spLocks noChangeArrowheads="1"/>
          </p:cNvSpPr>
          <p:nvPr/>
        </p:nvSpPr>
        <p:spPr bwMode="auto">
          <a:xfrm>
            <a:off x="4368800" y="1981200"/>
            <a:ext cx="3352800" cy="2514600"/>
          </a:xfrm>
          <a:prstGeom prst="ellipse">
            <a:avLst/>
          </a:prstGeom>
          <a:solidFill>
            <a:srgbClr val="799E02"/>
          </a:solidFill>
          <a:ln w="76200" cmpd="tri">
            <a:solidFill>
              <a:srgbClr val="FF6699"/>
            </a:solidFill>
            <a:round/>
            <a:headEnd/>
            <a:tailEnd/>
          </a:ln>
        </p:spPr>
        <p:txBody>
          <a:bodyPr wrap="none" anchor="ctr"/>
          <a:lstStyle/>
          <a:p>
            <a:endParaRPr lang="ar-SA"/>
          </a:p>
        </p:txBody>
      </p:sp>
      <p:grpSp>
        <p:nvGrpSpPr>
          <p:cNvPr id="2" name="Group 4"/>
          <p:cNvGrpSpPr>
            <a:grpSpLocks/>
          </p:cNvGrpSpPr>
          <p:nvPr/>
        </p:nvGrpSpPr>
        <p:grpSpPr bwMode="auto">
          <a:xfrm>
            <a:off x="6197600" y="2362200"/>
            <a:ext cx="1016000" cy="1600200"/>
            <a:chOff x="2880" y="1488"/>
            <a:chExt cx="480" cy="1008"/>
          </a:xfrm>
        </p:grpSpPr>
        <p:sp>
          <p:nvSpPr>
            <p:cNvPr id="15375" name="AutoShape 5"/>
            <p:cNvSpPr>
              <a:spLocks noChangeArrowheads="1"/>
            </p:cNvSpPr>
            <p:nvPr/>
          </p:nvSpPr>
          <p:spPr bwMode="auto">
            <a:xfrm>
              <a:off x="2928" y="1488"/>
              <a:ext cx="384" cy="384"/>
            </a:xfrm>
            <a:prstGeom prst="smileyFace">
              <a:avLst>
                <a:gd name="adj" fmla="val 4653"/>
              </a:avLst>
            </a:prstGeom>
            <a:solidFill>
              <a:srgbClr val="FF0000"/>
            </a:solidFill>
            <a:ln w="28575">
              <a:solidFill>
                <a:srgbClr val="FFFFFF"/>
              </a:solidFill>
              <a:round/>
              <a:headEnd/>
              <a:tailEnd/>
            </a:ln>
          </p:spPr>
          <p:txBody>
            <a:bodyPr wrap="none" anchor="ctr"/>
            <a:lstStyle/>
            <a:p>
              <a:endParaRPr lang="ar-SA"/>
            </a:p>
          </p:txBody>
        </p:sp>
        <p:sp>
          <p:nvSpPr>
            <p:cNvPr id="15376" name="AutoShape 6"/>
            <p:cNvSpPr>
              <a:spLocks noChangeArrowheads="1"/>
            </p:cNvSpPr>
            <p:nvPr/>
          </p:nvSpPr>
          <p:spPr bwMode="auto">
            <a:xfrm>
              <a:off x="2880" y="1920"/>
              <a:ext cx="480" cy="576"/>
            </a:xfrm>
            <a:prstGeom prst="roundRect">
              <a:avLst>
                <a:gd name="adj" fmla="val 16667"/>
              </a:avLst>
            </a:prstGeom>
            <a:solidFill>
              <a:srgbClr val="FF0000"/>
            </a:solidFill>
            <a:ln w="28575">
              <a:solidFill>
                <a:srgbClr val="FFFFFF"/>
              </a:solidFill>
              <a:round/>
              <a:headEnd/>
              <a:tailEnd/>
            </a:ln>
          </p:spPr>
          <p:txBody>
            <a:bodyPr wrap="none" anchor="ctr"/>
            <a:lstStyle/>
            <a:p>
              <a:endParaRPr lang="ar-SA"/>
            </a:p>
          </p:txBody>
        </p:sp>
        <p:sp>
          <p:nvSpPr>
            <p:cNvPr id="15377" name="Text Box 7"/>
            <p:cNvSpPr txBox="1">
              <a:spLocks noChangeArrowheads="1"/>
            </p:cNvSpPr>
            <p:nvPr/>
          </p:nvSpPr>
          <p:spPr bwMode="auto">
            <a:xfrm>
              <a:off x="2976" y="2016"/>
              <a:ext cx="336" cy="288"/>
            </a:xfrm>
            <a:prstGeom prst="rect">
              <a:avLst/>
            </a:prstGeom>
            <a:solidFill>
              <a:srgbClr val="FF00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l" eaLnBrk="1" hangingPunct="1">
                <a:spcBef>
                  <a:spcPct val="50000"/>
                </a:spcBef>
              </a:pPr>
              <a:r>
                <a:rPr lang="en-US" sz="2400" b="1">
                  <a:solidFill>
                    <a:srgbClr val="FFFFFF"/>
                  </a:solidFill>
                  <a:latin typeface="Arial Narrow" pitchFamily="34" charset="0"/>
                </a:rPr>
                <a:t>EC</a:t>
              </a:r>
            </a:p>
          </p:txBody>
        </p:sp>
      </p:grpSp>
      <p:grpSp>
        <p:nvGrpSpPr>
          <p:cNvPr id="3" name="Group 8"/>
          <p:cNvGrpSpPr>
            <a:grpSpLocks/>
          </p:cNvGrpSpPr>
          <p:nvPr/>
        </p:nvGrpSpPr>
        <p:grpSpPr bwMode="auto">
          <a:xfrm>
            <a:off x="4978400" y="2362200"/>
            <a:ext cx="1016000" cy="1600200"/>
            <a:chOff x="2304" y="1488"/>
            <a:chExt cx="480" cy="1008"/>
          </a:xfrm>
        </p:grpSpPr>
        <p:sp>
          <p:nvSpPr>
            <p:cNvPr id="15372" name="AutoShape 9"/>
            <p:cNvSpPr>
              <a:spLocks noChangeArrowheads="1"/>
            </p:cNvSpPr>
            <p:nvPr/>
          </p:nvSpPr>
          <p:spPr bwMode="auto">
            <a:xfrm>
              <a:off x="2352" y="1488"/>
              <a:ext cx="384" cy="384"/>
            </a:xfrm>
            <a:prstGeom prst="smileyFace">
              <a:avLst>
                <a:gd name="adj" fmla="val 4653"/>
              </a:avLst>
            </a:prstGeom>
            <a:solidFill>
              <a:srgbClr val="660066"/>
            </a:solidFill>
            <a:ln w="28575">
              <a:solidFill>
                <a:srgbClr val="FFFFFF"/>
              </a:solidFill>
              <a:round/>
              <a:headEnd/>
              <a:tailEnd/>
            </a:ln>
          </p:spPr>
          <p:txBody>
            <a:bodyPr wrap="none" anchor="ctr"/>
            <a:lstStyle/>
            <a:p>
              <a:endParaRPr lang="ar-SA"/>
            </a:p>
          </p:txBody>
        </p:sp>
        <p:sp>
          <p:nvSpPr>
            <p:cNvPr id="15373" name="AutoShape 10"/>
            <p:cNvSpPr>
              <a:spLocks noChangeArrowheads="1"/>
            </p:cNvSpPr>
            <p:nvPr/>
          </p:nvSpPr>
          <p:spPr bwMode="auto">
            <a:xfrm>
              <a:off x="2304" y="1920"/>
              <a:ext cx="480" cy="576"/>
            </a:xfrm>
            <a:prstGeom prst="roundRect">
              <a:avLst>
                <a:gd name="adj" fmla="val 16667"/>
              </a:avLst>
            </a:prstGeom>
            <a:solidFill>
              <a:srgbClr val="660066"/>
            </a:solidFill>
            <a:ln w="28575">
              <a:solidFill>
                <a:srgbClr val="FFFFFF"/>
              </a:solidFill>
              <a:round/>
              <a:headEnd/>
              <a:tailEnd/>
            </a:ln>
          </p:spPr>
          <p:txBody>
            <a:bodyPr wrap="none" anchor="ctr"/>
            <a:lstStyle/>
            <a:p>
              <a:endParaRPr lang="ar-SA"/>
            </a:p>
          </p:txBody>
        </p:sp>
        <p:sp>
          <p:nvSpPr>
            <p:cNvPr id="15374" name="Text Box 11"/>
            <p:cNvSpPr txBox="1">
              <a:spLocks noChangeArrowheads="1"/>
            </p:cNvSpPr>
            <p:nvPr/>
          </p:nvSpPr>
          <p:spPr bwMode="auto">
            <a:xfrm>
              <a:off x="2352" y="2016"/>
              <a:ext cx="384" cy="288"/>
            </a:xfrm>
            <a:prstGeom prst="rect">
              <a:avLst/>
            </a:prstGeom>
            <a:solidFill>
              <a:srgbClr val="660066"/>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l" eaLnBrk="1" hangingPunct="1">
                <a:spcBef>
                  <a:spcPct val="50000"/>
                </a:spcBef>
              </a:pPr>
              <a:r>
                <a:rPr lang="en-US" sz="2400" b="1">
                  <a:solidFill>
                    <a:srgbClr val="FFFFFF"/>
                  </a:solidFill>
                  <a:latin typeface="Arial Narrow" pitchFamily="34" charset="0"/>
                </a:rPr>
                <a:t>TG</a:t>
              </a:r>
            </a:p>
          </p:txBody>
        </p:sp>
      </p:grpSp>
      <p:grpSp>
        <p:nvGrpSpPr>
          <p:cNvPr id="4" name="Group 12"/>
          <p:cNvGrpSpPr>
            <a:grpSpLocks/>
          </p:cNvGrpSpPr>
          <p:nvPr/>
        </p:nvGrpSpPr>
        <p:grpSpPr bwMode="auto">
          <a:xfrm>
            <a:off x="2540000" y="3124200"/>
            <a:ext cx="7010400" cy="1447800"/>
            <a:chOff x="1152" y="1968"/>
            <a:chExt cx="3312" cy="912"/>
          </a:xfrm>
        </p:grpSpPr>
        <p:sp>
          <p:nvSpPr>
            <p:cNvPr id="15370" name="AutoShape 13"/>
            <p:cNvSpPr>
              <a:spLocks noChangeArrowheads="1"/>
            </p:cNvSpPr>
            <p:nvPr/>
          </p:nvSpPr>
          <p:spPr bwMode="auto">
            <a:xfrm rot="-5400000">
              <a:off x="2352" y="768"/>
              <a:ext cx="912" cy="3312"/>
            </a:xfrm>
            <a:prstGeom prst="moon">
              <a:avLst>
                <a:gd name="adj" fmla="val 50000"/>
              </a:avLst>
            </a:prstGeom>
            <a:solidFill>
              <a:srgbClr val="9999FF"/>
            </a:solidFill>
            <a:ln w="38100">
              <a:solidFill>
                <a:srgbClr val="00FF00"/>
              </a:solidFill>
              <a:miter lim="800000"/>
              <a:headEnd/>
              <a:tailEnd/>
            </a:ln>
          </p:spPr>
          <p:txBody>
            <a:bodyPr wrap="none" anchor="ctr"/>
            <a:lstStyle/>
            <a:p>
              <a:endParaRPr lang="ar-SA"/>
            </a:p>
          </p:txBody>
        </p:sp>
        <p:sp>
          <p:nvSpPr>
            <p:cNvPr id="15371" name="Text Box 14"/>
            <p:cNvSpPr txBox="1">
              <a:spLocks noChangeArrowheads="1"/>
            </p:cNvSpPr>
            <p:nvPr/>
          </p:nvSpPr>
          <p:spPr bwMode="auto">
            <a:xfrm>
              <a:off x="1920" y="2448"/>
              <a:ext cx="163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800" b="1">
                  <a:solidFill>
                    <a:srgbClr val="000099"/>
                  </a:solidFill>
                  <a:latin typeface="Arial Narrow" pitchFamily="34" charset="0"/>
                </a:rPr>
                <a:t>Apoprotein boat</a:t>
              </a:r>
            </a:p>
          </p:txBody>
        </p:sp>
      </p:grpSp>
      <p:sp>
        <p:nvSpPr>
          <p:cNvPr id="749583" name="Text Box 15"/>
          <p:cNvSpPr txBox="1">
            <a:spLocks noChangeArrowheads="1"/>
          </p:cNvSpPr>
          <p:nvPr/>
        </p:nvSpPr>
        <p:spPr bwMode="auto">
          <a:xfrm>
            <a:off x="508000" y="4800607"/>
            <a:ext cx="11074400" cy="1040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l" eaLnBrk="1" hangingPunct="1">
              <a:spcBef>
                <a:spcPct val="20000"/>
              </a:spcBef>
            </a:pPr>
            <a:r>
              <a:rPr lang="en-US" sz="2800" dirty="0">
                <a:solidFill>
                  <a:srgbClr val="00FF00"/>
                </a:solidFill>
                <a:latin typeface="Arial Narrow" pitchFamily="34" charset="0"/>
              </a:rPr>
              <a:t>Apo A I and A II for HDL</a:t>
            </a:r>
            <a:r>
              <a:rPr lang="en-US" sz="2800" dirty="0">
                <a:solidFill>
                  <a:srgbClr val="FFFFFF"/>
                </a:solidFill>
                <a:latin typeface="Arial Narrow" pitchFamily="34" charset="0"/>
              </a:rPr>
              <a:t>		</a:t>
            </a:r>
            <a:r>
              <a:rPr lang="en-US" sz="2800" dirty="0" smtClean="0">
                <a:solidFill>
                  <a:srgbClr val="FFFFFF"/>
                </a:solidFill>
                <a:latin typeface="Arial Narrow" pitchFamily="34" charset="0"/>
              </a:rPr>
              <a:t>                                  </a:t>
            </a:r>
            <a:r>
              <a:rPr lang="en-US" sz="2800" dirty="0" smtClean="0">
                <a:solidFill>
                  <a:srgbClr val="FF0000"/>
                </a:solidFill>
                <a:latin typeface="Arial Narrow" pitchFamily="34" charset="0"/>
              </a:rPr>
              <a:t>Apo </a:t>
            </a:r>
            <a:r>
              <a:rPr lang="en-US" sz="2800" dirty="0">
                <a:solidFill>
                  <a:srgbClr val="FF0000"/>
                </a:solidFill>
                <a:latin typeface="Arial Narrow" pitchFamily="34" charset="0"/>
              </a:rPr>
              <a:t>B100 for LDL</a:t>
            </a:r>
          </a:p>
          <a:p>
            <a:pPr algn="l" eaLnBrk="1" hangingPunct="1">
              <a:spcBef>
                <a:spcPct val="20000"/>
              </a:spcBef>
            </a:pPr>
            <a:r>
              <a:rPr lang="en-US" sz="2800" dirty="0">
                <a:solidFill>
                  <a:srgbClr val="FF6699"/>
                </a:solidFill>
                <a:latin typeface="Arial Narrow" pitchFamily="34" charset="0"/>
              </a:rPr>
              <a:t>Apo B100+C+E for VLDL, IDL</a:t>
            </a:r>
            <a:r>
              <a:rPr lang="en-US" sz="2800" dirty="0">
                <a:solidFill>
                  <a:srgbClr val="FFFFFF"/>
                </a:solidFill>
                <a:latin typeface="Arial Narrow" pitchFamily="34" charset="0"/>
              </a:rPr>
              <a:t>	</a:t>
            </a:r>
            <a:r>
              <a:rPr lang="en-US" sz="2800" dirty="0" smtClean="0">
                <a:solidFill>
                  <a:srgbClr val="FFFFFF"/>
                </a:solidFill>
                <a:latin typeface="Arial Narrow" pitchFamily="34" charset="0"/>
              </a:rPr>
              <a:t>                             </a:t>
            </a:r>
            <a:r>
              <a:rPr lang="en-US" sz="2800" dirty="0" smtClean="0">
                <a:solidFill>
                  <a:srgbClr val="FFCC00"/>
                </a:solidFill>
                <a:latin typeface="Arial Narrow" pitchFamily="34" charset="0"/>
              </a:rPr>
              <a:t>Apo </a:t>
            </a:r>
            <a:r>
              <a:rPr lang="en-US" sz="2800" dirty="0">
                <a:solidFill>
                  <a:srgbClr val="FFCC00"/>
                </a:solidFill>
                <a:latin typeface="Arial Narrow" pitchFamily="34" charset="0"/>
              </a:rPr>
              <a:t>B100+Apo(a) for Lp(a)</a:t>
            </a:r>
          </a:p>
        </p:txBody>
      </p:sp>
    </p:spTree>
    <p:extLst>
      <p:ext uri="{BB962C8B-B14F-4D97-AF65-F5344CB8AC3E}">
        <p14:creationId xmlns:p14="http://schemas.microsoft.com/office/powerpoint/2010/main" val="25520059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bwMode="auto">
          <a:xfrm>
            <a:off x="914400" y="184598"/>
            <a:ext cx="103632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smtClean="0">
                <a:solidFill>
                  <a:srgbClr val="FF9999"/>
                </a:solidFill>
              </a:rPr>
              <a:t>Good, Bad, Ugly &amp; Deadly</a:t>
            </a:r>
          </a:p>
        </p:txBody>
      </p:sp>
      <p:grpSp>
        <p:nvGrpSpPr>
          <p:cNvPr id="2" name="Group 3"/>
          <p:cNvGrpSpPr>
            <a:grpSpLocks/>
          </p:cNvGrpSpPr>
          <p:nvPr/>
        </p:nvGrpSpPr>
        <p:grpSpPr bwMode="auto">
          <a:xfrm>
            <a:off x="1524000" y="4251326"/>
            <a:ext cx="3759200" cy="1692275"/>
            <a:chOff x="624" y="2400"/>
            <a:chExt cx="1776" cy="1066"/>
          </a:xfrm>
        </p:grpSpPr>
        <p:sp>
          <p:nvSpPr>
            <p:cNvPr id="15413" name="Oval 4"/>
            <p:cNvSpPr>
              <a:spLocks noChangeArrowheads="1"/>
            </p:cNvSpPr>
            <p:nvPr/>
          </p:nvSpPr>
          <p:spPr bwMode="auto">
            <a:xfrm>
              <a:off x="960" y="2400"/>
              <a:ext cx="977" cy="1042"/>
            </a:xfrm>
            <a:prstGeom prst="ellipse">
              <a:avLst/>
            </a:prstGeom>
            <a:solidFill>
              <a:srgbClr val="799E02"/>
            </a:solidFill>
            <a:ln w="76200" cmpd="tri">
              <a:solidFill>
                <a:srgbClr val="FF6699"/>
              </a:solidFill>
              <a:round/>
              <a:headEnd/>
              <a:tailEnd/>
            </a:ln>
          </p:spPr>
          <p:txBody>
            <a:bodyPr wrap="none" anchor="ctr"/>
            <a:lstStyle/>
            <a:p>
              <a:endParaRPr lang="ar-SA"/>
            </a:p>
          </p:txBody>
        </p:sp>
        <p:grpSp>
          <p:nvGrpSpPr>
            <p:cNvPr id="15414" name="Group 5"/>
            <p:cNvGrpSpPr>
              <a:grpSpLocks/>
            </p:cNvGrpSpPr>
            <p:nvPr/>
          </p:nvGrpSpPr>
          <p:grpSpPr bwMode="auto">
            <a:xfrm>
              <a:off x="1551" y="2690"/>
              <a:ext cx="273" cy="528"/>
              <a:chOff x="2880" y="1488"/>
              <a:chExt cx="480" cy="1012"/>
            </a:xfrm>
          </p:grpSpPr>
          <p:sp>
            <p:nvSpPr>
              <p:cNvPr id="15421" name="AutoShape 6"/>
              <p:cNvSpPr>
                <a:spLocks noChangeArrowheads="1"/>
              </p:cNvSpPr>
              <p:nvPr/>
            </p:nvSpPr>
            <p:spPr bwMode="auto">
              <a:xfrm>
                <a:off x="2928" y="1488"/>
                <a:ext cx="384" cy="384"/>
              </a:xfrm>
              <a:prstGeom prst="smileyFace">
                <a:avLst>
                  <a:gd name="adj" fmla="val 4653"/>
                </a:avLst>
              </a:prstGeom>
              <a:solidFill>
                <a:srgbClr val="FF0000"/>
              </a:solidFill>
              <a:ln w="28575">
                <a:solidFill>
                  <a:srgbClr val="FFFFFF"/>
                </a:solidFill>
                <a:round/>
                <a:headEnd/>
                <a:tailEnd/>
              </a:ln>
            </p:spPr>
            <p:txBody>
              <a:bodyPr wrap="none" anchor="ctr"/>
              <a:lstStyle/>
              <a:p>
                <a:endParaRPr lang="ar-SA"/>
              </a:p>
            </p:txBody>
          </p:sp>
          <p:sp>
            <p:nvSpPr>
              <p:cNvPr id="15422" name="AutoShape 7"/>
              <p:cNvSpPr>
                <a:spLocks noChangeArrowheads="1"/>
              </p:cNvSpPr>
              <p:nvPr/>
            </p:nvSpPr>
            <p:spPr bwMode="auto">
              <a:xfrm>
                <a:off x="2880" y="1920"/>
                <a:ext cx="480" cy="576"/>
              </a:xfrm>
              <a:prstGeom prst="roundRect">
                <a:avLst>
                  <a:gd name="adj" fmla="val 16667"/>
                </a:avLst>
              </a:prstGeom>
              <a:solidFill>
                <a:srgbClr val="FF0000"/>
              </a:solidFill>
              <a:ln w="28575">
                <a:solidFill>
                  <a:srgbClr val="FFFFFF"/>
                </a:solidFill>
                <a:round/>
                <a:headEnd/>
                <a:tailEnd/>
              </a:ln>
            </p:spPr>
            <p:txBody>
              <a:bodyPr wrap="none" anchor="ctr"/>
              <a:lstStyle/>
              <a:p>
                <a:endParaRPr lang="ar-SA"/>
              </a:p>
            </p:txBody>
          </p:sp>
          <p:sp>
            <p:nvSpPr>
              <p:cNvPr id="15423" name="Text Box 8"/>
              <p:cNvSpPr txBox="1">
                <a:spLocks noChangeArrowheads="1"/>
              </p:cNvSpPr>
              <p:nvPr/>
            </p:nvSpPr>
            <p:spPr bwMode="auto">
              <a:xfrm>
                <a:off x="2975" y="2017"/>
                <a:ext cx="336" cy="483"/>
              </a:xfrm>
              <a:prstGeom prst="rect">
                <a:avLst/>
              </a:prstGeom>
              <a:solidFill>
                <a:srgbClr val="FF00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l" eaLnBrk="1" hangingPunct="1">
                  <a:spcBef>
                    <a:spcPct val="50000"/>
                  </a:spcBef>
                </a:pPr>
                <a:r>
                  <a:rPr lang="en-US" sz="2000" b="1">
                    <a:solidFill>
                      <a:srgbClr val="FFFFFF"/>
                    </a:solidFill>
                    <a:latin typeface="Arial Narrow" pitchFamily="34" charset="0"/>
                  </a:rPr>
                  <a:t>C</a:t>
                </a:r>
              </a:p>
            </p:txBody>
          </p:sp>
        </p:grpSp>
        <p:grpSp>
          <p:nvGrpSpPr>
            <p:cNvPr id="15415" name="Group 9"/>
            <p:cNvGrpSpPr>
              <a:grpSpLocks/>
            </p:cNvGrpSpPr>
            <p:nvPr/>
          </p:nvGrpSpPr>
          <p:grpSpPr bwMode="auto">
            <a:xfrm>
              <a:off x="1104" y="2496"/>
              <a:ext cx="395" cy="766"/>
              <a:chOff x="2304" y="1488"/>
              <a:chExt cx="480" cy="1008"/>
            </a:xfrm>
          </p:grpSpPr>
          <p:sp>
            <p:nvSpPr>
              <p:cNvPr id="15418" name="AutoShape 10"/>
              <p:cNvSpPr>
                <a:spLocks noChangeArrowheads="1"/>
              </p:cNvSpPr>
              <p:nvPr/>
            </p:nvSpPr>
            <p:spPr bwMode="auto">
              <a:xfrm>
                <a:off x="2352" y="1488"/>
                <a:ext cx="384" cy="384"/>
              </a:xfrm>
              <a:prstGeom prst="smileyFace">
                <a:avLst>
                  <a:gd name="adj" fmla="val 4653"/>
                </a:avLst>
              </a:prstGeom>
              <a:solidFill>
                <a:srgbClr val="660066"/>
              </a:solidFill>
              <a:ln w="28575">
                <a:solidFill>
                  <a:srgbClr val="FFFFFF"/>
                </a:solidFill>
                <a:round/>
                <a:headEnd/>
                <a:tailEnd/>
              </a:ln>
            </p:spPr>
            <p:txBody>
              <a:bodyPr wrap="none" anchor="ctr"/>
              <a:lstStyle/>
              <a:p>
                <a:endParaRPr lang="ar-SA"/>
              </a:p>
            </p:txBody>
          </p:sp>
          <p:sp>
            <p:nvSpPr>
              <p:cNvPr id="15419" name="AutoShape 11"/>
              <p:cNvSpPr>
                <a:spLocks noChangeArrowheads="1"/>
              </p:cNvSpPr>
              <p:nvPr/>
            </p:nvSpPr>
            <p:spPr bwMode="auto">
              <a:xfrm>
                <a:off x="2304" y="1920"/>
                <a:ext cx="480" cy="576"/>
              </a:xfrm>
              <a:prstGeom prst="roundRect">
                <a:avLst>
                  <a:gd name="adj" fmla="val 16667"/>
                </a:avLst>
              </a:prstGeom>
              <a:solidFill>
                <a:srgbClr val="660066"/>
              </a:solidFill>
              <a:ln w="28575">
                <a:solidFill>
                  <a:srgbClr val="FFFFFF"/>
                </a:solidFill>
                <a:round/>
                <a:headEnd/>
                <a:tailEnd/>
              </a:ln>
            </p:spPr>
            <p:txBody>
              <a:bodyPr wrap="none" anchor="ctr"/>
              <a:lstStyle/>
              <a:p>
                <a:endParaRPr lang="ar-SA"/>
              </a:p>
            </p:txBody>
          </p:sp>
          <p:sp>
            <p:nvSpPr>
              <p:cNvPr id="15420" name="Text Box 12"/>
              <p:cNvSpPr txBox="1">
                <a:spLocks noChangeArrowheads="1"/>
              </p:cNvSpPr>
              <p:nvPr/>
            </p:nvSpPr>
            <p:spPr bwMode="auto">
              <a:xfrm>
                <a:off x="2353" y="2014"/>
                <a:ext cx="382" cy="329"/>
              </a:xfrm>
              <a:prstGeom prst="rect">
                <a:avLst/>
              </a:prstGeom>
              <a:solidFill>
                <a:srgbClr val="660066"/>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000" b="1">
                    <a:solidFill>
                      <a:srgbClr val="FFFFFF"/>
                    </a:solidFill>
                    <a:latin typeface="Arial Narrow" pitchFamily="34" charset="0"/>
                  </a:rPr>
                  <a:t>TG</a:t>
                </a:r>
              </a:p>
            </p:txBody>
          </p:sp>
        </p:grpSp>
        <p:sp>
          <p:nvSpPr>
            <p:cNvPr id="15416" name="AutoShape 13"/>
            <p:cNvSpPr>
              <a:spLocks noChangeArrowheads="1"/>
            </p:cNvSpPr>
            <p:nvPr/>
          </p:nvSpPr>
          <p:spPr bwMode="auto">
            <a:xfrm rot="-5400000">
              <a:off x="1267" y="2333"/>
              <a:ext cx="490" cy="1776"/>
            </a:xfrm>
            <a:prstGeom prst="moon">
              <a:avLst>
                <a:gd name="adj" fmla="val 50000"/>
              </a:avLst>
            </a:prstGeom>
            <a:solidFill>
              <a:srgbClr val="FF3F3F"/>
            </a:solidFill>
            <a:ln w="38100">
              <a:solidFill>
                <a:srgbClr val="00FF00"/>
              </a:solidFill>
              <a:miter lim="800000"/>
              <a:headEnd/>
              <a:tailEnd/>
            </a:ln>
          </p:spPr>
          <p:txBody>
            <a:bodyPr wrap="none" anchor="ctr"/>
            <a:lstStyle/>
            <a:p>
              <a:endParaRPr lang="ar-SA"/>
            </a:p>
          </p:txBody>
        </p:sp>
        <p:sp>
          <p:nvSpPr>
            <p:cNvPr id="15417" name="Text Box 14"/>
            <p:cNvSpPr txBox="1">
              <a:spLocks noChangeArrowheads="1"/>
            </p:cNvSpPr>
            <p:nvPr/>
          </p:nvSpPr>
          <p:spPr bwMode="auto">
            <a:xfrm>
              <a:off x="1036" y="3206"/>
              <a:ext cx="98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000" b="1">
                  <a:solidFill>
                    <a:srgbClr val="000022"/>
                  </a:solidFill>
                  <a:latin typeface="Arial Narrow" pitchFamily="34" charset="0"/>
                </a:rPr>
                <a:t>B 100 + E +C</a:t>
              </a:r>
            </a:p>
          </p:txBody>
        </p:sp>
      </p:grpSp>
      <p:grpSp>
        <p:nvGrpSpPr>
          <p:cNvPr id="5" name="Group 15"/>
          <p:cNvGrpSpPr>
            <a:grpSpLocks/>
          </p:cNvGrpSpPr>
          <p:nvPr/>
        </p:nvGrpSpPr>
        <p:grpSpPr bwMode="auto">
          <a:xfrm>
            <a:off x="6908800" y="1933576"/>
            <a:ext cx="3759200" cy="1647825"/>
            <a:chOff x="3360" y="1200"/>
            <a:chExt cx="1776" cy="1038"/>
          </a:xfrm>
        </p:grpSpPr>
        <p:sp>
          <p:nvSpPr>
            <p:cNvPr id="15402" name="Oval 16"/>
            <p:cNvSpPr>
              <a:spLocks noChangeArrowheads="1"/>
            </p:cNvSpPr>
            <p:nvPr/>
          </p:nvSpPr>
          <p:spPr bwMode="auto">
            <a:xfrm>
              <a:off x="3823" y="1200"/>
              <a:ext cx="881" cy="946"/>
            </a:xfrm>
            <a:prstGeom prst="ellipse">
              <a:avLst/>
            </a:prstGeom>
            <a:solidFill>
              <a:srgbClr val="799E02"/>
            </a:solidFill>
            <a:ln w="76200" cmpd="tri">
              <a:solidFill>
                <a:srgbClr val="FF6699"/>
              </a:solidFill>
              <a:round/>
              <a:headEnd/>
              <a:tailEnd/>
            </a:ln>
          </p:spPr>
          <p:txBody>
            <a:bodyPr wrap="none" anchor="ctr"/>
            <a:lstStyle/>
            <a:p>
              <a:endParaRPr lang="ar-SA"/>
            </a:p>
          </p:txBody>
        </p:sp>
        <p:grpSp>
          <p:nvGrpSpPr>
            <p:cNvPr id="15403" name="Group 17"/>
            <p:cNvGrpSpPr>
              <a:grpSpLocks/>
            </p:cNvGrpSpPr>
            <p:nvPr/>
          </p:nvGrpSpPr>
          <p:grpSpPr bwMode="auto">
            <a:xfrm>
              <a:off x="4224" y="1296"/>
              <a:ext cx="384" cy="720"/>
              <a:chOff x="2880" y="1488"/>
              <a:chExt cx="480" cy="1008"/>
            </a:xfrm>
          </p:grpSpPr>
          <p:sp>
            <p:nvSpPr>
              <p:cNvPr id="15410" name="AutoShape 18"/>
              <p:cNvSpPr>
                <a:spLocks noChangeArrowheads="1"/>
              </p:cNvSpPr>
              <p:nvPr/>
            </p:nvSpPr>
            <p:spPr bwMode="auto">
              <a:xfrm>
                <a:off x="2928" y="1488"/>
                <a:ext cx="384" cy="384"/>
              </a:xfrm>
              <a:prstGeom prst="smileyFace">
                <a:avLst>
                  <a:gd name="adj" fmla="val 4653"/>
                </a:avLst>
              </a:prstGeom>
              <a:solidFill>
                <a:srgbClr val="FF0000"/>
              </a:solidFill>
              <a:ln w="28575">
                <a:solidFill>
                  <a:srgbClr val="FFFFFF"/>
                </a:solidFill>
                <a:round/>
                <a:headEnd/>
                <a:tailEnd/>
              </a:ln>
            </p:spPr>
            <p:txBody>
              <a:bodyPr wrap="none" anchor="ctr"/>
              <a:lstStyle/>
              <a:p>
                <a:endParaRPr lang="ar-SA"/>
              </a:p>
            </p:txBody>
          </p:sp>
          <p:sp>
            <p:nvSpPr>
              <p:cNvPr id="15411" name="AutoShape 19"/>
              <p:cNvSpPr>
                <a:spLocks noChangeArrowheads="1"/>
              </p:cNvSpPr>
              <p:nvPr/>
            </p:nvSpPr>
            <p:spPr bwMode="auto">
              <a:xfrm>
                <a:off x="2880" y="1920"/>
                <a:ext cx="480" cy="576"/>
              </a:xfrm>
              <a:prstGeom prst="roundRect">
                <a:avLst>
                  <a:gd name="adj" fmla="val 16667"/>
                </a:avLst>
              </a:prstGeom>
              <a:solidFill>
                <a:srgbClr val="FF0000"/>
              </a:solidFill>
              <a:ln w="28575">
                <a:solidFill>
                  <a:srgbClr val="FFFFFF"/>
                </a:solidFill>
                <a:round/>
                <a:headEnd/>
                <a:tailEnd/>
              </a:ln>
            </p:spPr>
            <p:txBody>
              <a:bodyPr wrap="none" anchor="ctr"/>
              <a:lstStyle/>
              <a:p>
                <a:endParaRPr lang="ar-SA"/>
              </a:p>
            </p:txBody>
          </p:sp>
          <p:sp>
            <p:nvSpPr>
              <p:cNvPr id="15412" name="Text Box 20"/>
              <p:cNvSpPr txBox="1">
                <a:spLocks noChangeArrowheads="1"/>
              </p:cNvSpPr>
              <p:nvPr/>
            </p:nvSpPr>
            <p:spPr bwMode="auto">
              <a:xfrm>
                <a:off x="2976" y="2016"/>
                <a:ext cx="335" cy="407"/>
              </a:xfrm>
              <a:prstGeom prst="rect">
                <a:avLst/>
              </a:prstGeom>
              <a:solidFill>
                <a:srgbClr val="FF00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400">
                    <a:solidFill>
                      <a:srgbClr val="FFFFFF"/>
                    </a:solidFill>
                    <a:latin typeface="Arial Narrow" pitchFamily="34" charset="0"/>
                  </a:rPr>
                  <a:t>C</a:t>
                </a:r>
              </a:p>
            </p:txBody>
          </p:sp>
        </p:grpSp>
        <p:grpSp>
          <p:nvGrpSpPr>
            <p:cNvPr id="15404" name="Group 21"/>
            <p:cNvGrpSpPr>
              <a:grpSpLocks/>
            </p:cNvGrpSpPr>
            <p:nvPr/>
          </p:nvGrpSpPr>
          <p:grpSpPr bwMode="auto">
            <a:xfrm>
              <a:off x="3936" y="1632"/>
              <a:ext cx="240" cy="335"/>
              <a:chOff x="2241" y="1488"/>
              <a:chExt cx="596" cy="1008"/>
            </a:xfrm>
          </p:grpSpPr>
          <p:sp>
            <p:nvSpPr>
              <p:cNvPr id="15407" name="AutoShape 22"/>
              <p:cNvSpPr>
                <a:spLocks noChangeArrowheads="1"/>
              </p:cNvSpPr>
              <p:nvPr/>
            </p:nvSpPr>
            <p:spPr bwMode="auto">
              <a:xfrm>
                <a:off x="2352" y="1488"/>
                <a:ext cx="384" cy="384"/>
              </a:xfrm>
              <a:prstGeom prst="smileyFace">
                <a:avLst>
                  <a:gd name="adj" fmla="val 4653"/>
                </a:avLst>
              </a:prstGeom>
              <a:solidFill>
                <a:srgbClr val="660066"/>
              </a:solidFill>
              <a:ln w="28575">
                <a:solidFill>
                  <a:srgbClr val="FFFFFF"/>
                </a:solidFill>
                <a:round/>
                <a:headEnd/>
                <a:tailEnd/>
              </a:ln>
            </p:spPr>
            <p:txBody>
              <a:bodyPr wrap="none" anchor="ctr"/>
              <a:lstStyle/>
              <a:p>
                <a:endParaRPr lang="ar-SA"/>
              </a:p>
            </p:txBody>
          </p:sp>
          <p:sp>
            <p:nvSpPr>
              <p:cNvPr id="15408" name="AutoShape 23"/>
              <p:cNvSpPr>
                <a:spLocks noChangeArrowheads="1"/>
              </p:cNvSpPr>
              <p:nvPr/>
            </p:nvSpPr>
            <p:spPr bwMode="auto">
              <a:xfrm>
                <a:off x="2304" y="1920"/>
                <a:ext cx="480" cy="576"/>
              </a:xfrm>
              <a:prstGeom prst="roundRect">
                <a:avLst>
                  <a:gd name="adj" fmla="val 16667"/>
                </a:avLst>
              </a:prstGeom>
              <a:solidFill>
                <a:srgbClr val="660066"/>
              </a:solidFill>
              <a:ln w="28575">
                <a:solidFill>
                  <a:srgbClr val="FFFFFF"/>
                </a:solidFill>
                <a:round/>
                <a:headEnd/>
                <a:tailEnd/>
              </a:ln>
            </p:spPr>
            <p:txBody>
              <a:bodyPr wrap="none" anchor="ctr"/>
              <a:lstStyle/>
              <a:p>
                <a:endParaRPr lang="ar-SA"/>
              </a:p>
            </p:txBody>
          </p:sp>
          <p:sp>
            <p:nvSpPr>
              <p:cNvPr id="15409" name="Text Box 24"/>
              <p:cNvSpPr txBox="1">
                <a:spLocks noChangeArrowheads="1"/>
              </p:cNvSpPr>
              <p:nvPr/>
            </p:nvSpPr>
            <p:spPr bwMode="auto">
              <a:xfrm>
                <a:off x="2241" y="2017"/>
                <a:ext cx="596" cy="463"/>
              </a:xfrm>
              <a:prstGeom prst="rect">
                <a:avLst/>
              </a:prstGeom>
              <a:solidFill>
                <a:srgbClr val="660066"/>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1000" b="1">
                    <a:solidFill>
                      <a:srgbClr val="FFFFFF"/>
                    </a:solidFill>
                    <a:latin typeface="Arial Narrow" pitchFamily="34" charset="0"/>
                  </a:rPr>
                  <a:t>TG</a:t>
                </a:r>
              </a:p>
            </p:txBody>
          </p:sp>
        </p:grpSp>
        <p:sp>
          <p:nvSpPr>
            <p:cNvPr id="15405" name="AutoShape 25"/>
            <p:cNvSpPr>
              <a:spLocks noChangeArrowheads="1"/>
            </p:cNvSpPr>
            <p:nvPr/>
          </p:nvSpPr>
          <p:spPr bwMode="auto">
            <a:xfrm rot="-5400000">
              <a:off x="4003" y="1105"/>
              <a:ext cx="490" cy="1776"/>
            </a:xfrm>
            <a:prstGeom prst="moon">
              <a:avLst>
                <a:gd name="adj" fmla="val 50000"/>
              </a:avLst>
            </a:prstGeom>
            <a:solidFill>
              <a:srgbClr val="FF0000"/>
            </a:solidFill>
            <a:ln w="38100">
              <a:solidFill>
                <a:srgbClr val="FFFFFF"/>
              </a:solidFill>
              <a:miter lim="800000"/>
              <a:headEnd/>
              <a:tailEnd/>
            </a:ln>
          </p:spPr>
          <p:txBody>
            <a:bodyPr wrap="none" anchor="ctr"/>
            <a:lstStyle/>
            <a:p>
              <a:endParaRPr lang="ar-SA"/>
            </a:p>
          </p:txBody>
        </p:sp>
        <p:sp>
          <p:nvSpPr>
            <p:cNvPr id="15406" name="Text Box 26"/>
            <p:cNvSpPr txBox="1">
              <a:spLocks noChangeArrowheads="1"/>
            </p:cNvSpPr>
            <p:nvPr/>
          </p:nvSpPr>
          <p:spPr bwMode="auto">
            <a:xfrm>
              <a:off x="3829" y="1968"/>
              <a:ext cx="87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000" b="1">
                  <a:solidFill>
                    <a:srgbClr val="FFCC00"/>
                  </a:solidFill>
                  <a:latin typeface="Arial Narrow" pitchFamily="34" charset="0"/>
                </a:rPr>
                <a:t>B 100</a:t>
              </a:r>
            </a:p>
          </p:txBody>
        </p:sp>
      </p:grpSp>
      <p:grpSp>
        <p:nvGrpSpPr>
          <p:cNvPr id="8" name="Group 27"/>
          <p:cNvGrpSpPr>
            <a:grpSpLocks/>
          </p:cNvGrpSpPr>
          <p:nvPr/>
        </p:nvGrpSpPr>
        <p:grpSpPr bwMode="auto">
          <a:xfrm>
            <a:off x="1320800" y="1676401"/>
            <a:ext cx="3962400" cy="1876425"/>
            <a:chOff x="624" y="1056"/>
            <a:chExt cx="1872" cy="1182"/>
          </a:xfrm>
        </p:grpSpPr>
        <p:sp>
          <p:nvSpPr>
            <p:cNvPr id="15390" name="Oval 28"/>
            <p:cNvSpPr>
              <a:spLocks noChangeArrowheads="1"/>
            </p:cNvSpPr>
            <p:nvPr/>
          </p:nvSpPr>
          <p:spPr bwMode="auto">
            <a:xfrm>
              <a:off x="1152" y="1104"/>
              <a:ext cx="1025" cy="1042"/>
            </a:xfrm>
            <a:prstGeom prst="ellipse">
              <a:avLst/>
            </a:prstGeom>
            <a:solidFill>
              <a:srgbClr val="799E02"/>
            </a:solidFill>
            <a:ln w="76200" cmpd="tri">
              <a:solidFill>
                <a:srgbClr val="FF6699"/>
              </a:solidFill>
              <a:round/>
              <a:headEnd/>
              <a:tailEnd/>
            </a:ln>
          </p:spPr>
          <p:txBody>
            <a:bodyPr wrap="none" anchor="ctr"/>
            <a:lstStyle/>
            <a:p>
              <a:endParaRPr lang="ar-SA"/>
            </a:p>
          </p:txBody>
        </p:sp>
        <p:grpSp>
          <p:nvGrpSpPr>
            <p:cNvPr id="15391" name="Group 29"/>
            <p:cNvGrpSpPr>
              <a:grpSpLocks/>
            </p:cNvGrpSpPr>
            <p:nvPr/>
          </p:nvGrpSpPr>
          <p:grpSpPr bwMode="auto">
            <a:xfrm>
              <a:off x="1536" y="1152"/>
              <a:ext cx="432" cy="864"/>
              <a:chOff x="2880" y="1488"/>
              <a:chExt cx="480" cy="1008"/>
            </a:xfrm>
          </p:grpSpPr>
          <p:sp>
            <p:nvSpPr>
              <p:cNvPr id="15399" name="AutoShape 30"/>
              <p:cNvSpPr>
                <a:spLocks noChangeArrowheads="1"/>
              </p:cNvSpPr>
              <p:nvPr/>
            </p:nvSpPr>
            <p:spPr bwMode="auto">
              <a:xfrm>
                <a:off x="2928" y="1488"/>
                <a:ext cx="384" cy="384"/>
              </a:xfrm>
              <a:prstGeom prst="smileyFace">
                <a:avLst>
                  <a:gd name="adj" fmla="val 4653"/>
                </a:avLst>
              </a:prstGeom>
              <a:solidFill>
                <a:srgbClr val="008000"/>
              </a:solidFill>
              <a:ln w="28575">
                <a:solidFill>
                  <a:srgbClr val="FFFFFF"/>
                </a:solidFill>
                <a:round/>
                <a:headEnd/>
                <a:tailEnd/>
              </a:ln>
            </p:spPr>
            <p:txBody>
              <a:bodyPr wrap="none" anchor="ctr"/>
              <a:lstStyle/>
              <a:p>
                <a:endParaRPr lang="ar-SA"/>
              </a:p>
            </p:txBody>
          </p:sp>
          <p:sp>
            <p:nvSpPr>
              <p:cNvPr id="15400" name="AutoShape 31"/>
              <p:cNvSpPr>
                <a:spLocks noChangeArrowheads="1"/>
              </p:cNvSpPr>
              <p:nvPr/>
            </p:nvSpPr>
            <p:spPr bwMode="auto">
              <a:xfrm>
                <a:off x="2880" y="1920"/>
                <a:ext cx="480" cy="576"/>
              </a:xfrm>
              <a:prstGeom prst="roundRect">
                <a:avLst>
                  <a:gd name="adj" fmla="val 16667"/>
                </a:avLst>
              </a:prstGeom>
              <a:solidFill>
                <a:srgbClr val="008000"/>
              </a:solidFill>
              <a:ln w="28575">
                <a:solidFill>
                  <a:srgbClr val="FFFFFF"/>
                </a:solidFill>
                <a:round/>
                <a:headEnd/>
                <a:tailEnd/>
              </a:ln>
            </p:spPr>
            <p:txBody>
              <a:bodyPr wrap="none" anchor="ctr"/>
              <a:lstStyle/>
              <a:p>
                <a:endParaRPr lang="ar-SA"/>
              </a:p>
            </p:txBody>
          </p:sp>
          <p:sp>
            <p:nvSpPr>
              <p:cNvPr id="15401" name="Text Box 32"/>
              <p:cNvSpPr txBox="1">
                <a:spLocks noChangeArrowheads="1"/>
              </p:cNvSpPr>
              <p:nvPr/>
            </p:nvSpPr>
            <p:spPr bwMode="auto">
              <a:xfrm>
                <a:off x="2976" y="2017"/>
                <a:ext cx="335" cy="336"/>
              </a:xfrm>
              <a:prstGeom prst="rect">
                <a:avLst/>
              </a:prstGeom>
              <a:solidFill>
                <a:srgbClr val="0080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400">
                    <a:solidFill>
                      <a:srgbClr val="FFFFFF"/>
                    </a:solidFill>
                    <a:latin typeface="Arial Narrow" pitchFamily="34" charset="0"/>
                  </a:rPr>
                  <a:t>C</a:t>
                </a:r>
              </a:p>
            </p:txBody>
          </p:sp>
        </p:grpSp>
        <p:grpSp>
          <p:nvGrpSpPr>
            <p:cNvPr id="15392" name="Group 33"/>
            <p:cNvGrpSpPr>
              <a:grpSpLocks/>
            </p:cNvGrpSpPr>
            <p:nvPr/>
          </p:nvGrpSpPr>
          <p:grpSpPr bwMode="auto">
            <a:xfrm>
              <a:off x="1325" y="1680"/>
              <a:ext cx="163" cy="307"/>
              <a:chOff x="2241" y="1488"/>
              <a:chExt cx="596" cy="1068"/>
            </a:xfrm>
          </p:grpSpPr>
          <p:sp>
            <p:nvSpPr>
              <p:cNvPr id="15396" name="AutoShape 34"/>
              <p:cNvSpPr>
                <a:spLocks noChangeArrowheads="1"/>
              </p:cNvSpPr>
              <p:nvPr/>
            </p:nvSpPr>
            <p:spPr bwMode="auto">
              <a:xfrm>
                <a:off x="2352" y="1488"/>
                <a:ext cx="384" cy="384"/>
              </a:xfrm>
              <a:prstGeom prst="smileyFace">
                <a:avLst>
                  <a:gd name="adj" fmla="val 4653"/>
                </a:avLst>
              </a:prstGeom>
              <a:solidFill>
                <a:srgbClr val="660066"/>
              </a:solidFill>
              <a:ln w="28575">
                <a:solidFill>
                  <a:srgbClr val="FFFFFF"/>
                </a:solidFill>
                <a:round/>
                <a:headEnd/>
                <a:tailEnd/>
              </a:ln>
            </p:spPr>
            <p:txBody>
              <a:bodyPr wrap="none" anchor="ctr"/>
              <a:lstStyle/>
              <a:p>
                <a:endParaRPr lang="ar-SA"/>
              </a:p>
            </p:txBody>
          </p:sp>
          <p:sp>
            <p:nvSpPr>
              <p:cNvPr id="15397" name="AutoShape 35"/>
              <p:cNvSpPr>
                <a:spLocks noChangeArrowheads="1"/>
              </p:cNvSpPr>
              <p:nvPr/>
            </p:nvSpPr>
            <p:spPr bwMode="auto">
              <a:xfrm>
                <a:off x="2304" y="1920"/>
                <a:ext cx="480" cy="576"/>
              </a:xfrm>
              <a:prstGeom prst="roundRect">
                <a:avLst>
                  <a:gd name="adj" fmla="val 16667"/>
                </a:avLst>
              </a:prstGeom>
              <a:solidFill>
                <a:srgbClr val="660066"/>
              </a:solidFill>
              <a:ln w="28575">
                <a:solidFill>
                  <a:srgbClr val="FFFFFF"/>
                </a:solidFill>
                <a:round/>
                <a:headEnd/>
                <a:tailEnd/>
              </a:ln>
            </p:spPr>
            <p:txBody>
              <a:bodyPr wrap="none" anchor="ctr"/>
              <a:lstStyle/>
              <a:p>
                <a:endParaRPr lang="ar-SA"/>
              </a:p>
            </p:txBody>
          </p:sp>
          <p:sp>
            <p:nvSpPr>
              <p:cNvPr id="15398" name="Text Box 36"/>
              <p:cNvSpPr txBox="1">
                <a:spLocks noChangeArrowheads="1"/>
              </p:cNvSpPr>
              <p:nvPr/>
            </p:nvSpPr>
            <p:spPr bwMode="auto">
              <a:xfrm>
                <a:off x="2241" y="2017"/>
                <a:ext cx="596" cy="539"/>
              </a:xfrm>
              <a:prstGeom prst="rect">
                <a:avLst/>
              </a:prstGeom>
              <a:solidFill>
                <a:srgbClr val="660066"/>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l" eaLnBrk="1" hangingPunct="1">
                  <a:spcBef>
                    <a:spcPct val="50000"/>
                  </a:spcBef>
                </a:pPr>
                <a:r>
                  <a:rPr lang="en-US" sz="1000" b="1">
                    <a:solidFill>
                      <a:srgbClr val="FFFFFF"/>
                    </a:solidFill>
                    <a:latin typeface="Arial Narrow" pitchFamily="34" charset="0"/>
                  </a:rPr>
                  <a:t>TG</a:t>
                </a:r>
              </a:p>
            </p:txBody>
          </p:sp>
        </p:grpSp>
        <p:sp>
          <p:nvSpPr>
            <p:cNvPr id="15393" name="AutoShape 37"/>
            <p:cNvSpPr>
              <a:spLocks noChangeArrowheads="1"/>
            </p:cNvSpPr>
            <p:nvPr/>
          </p:nvSpPr>
          <p:spPr bwMode="auto">
            <a:xfrm rot="-5400000">
              <a:off x="1363" y="1105"/>
              <a:ext cx="490" cy="1776"/>
            </a:xfrm>
            <a:prstGeom prst="moon">
              <a:avLst>
                <a:gd name="adj" fmla="val 50000"/>
              </a:avLst>
            </a:prstGeom>
            <a:solidFill>
              <a:srgbClr val="008000"/>
            </a:solidFill>
            <a:ln w="38100">
              <a:solidFill>
                <a:srgbClr val="FFFFFF"/>
              </a:solidFill>
              <a:miter lim="800000"/>
              <a:headEnd/>
              <a:tailEnd/>
            </a:ln>
          </p:spPr>
          <p:txBody>
            <a:bodyPr wrap="none" anchor="ctr"/>
            <a:lstStyle/>
            <a:p>
              <a:endParaRPr lang="ar-SA"/>
            </a:p>
          </p:txBody>
        </p:sp>
        <p:sp>
          <p:nvSpPr>
            <p:cNvPr id="15394" name="Text Box 38"/>
            <p:cNvSpPr txBox="1">
              <a:spLocks noChangeArrowheads="1"/>
            </p:cNvSpPr>
            <p:nvPr/>
          </p:nvSpPr>
          <p:spPr bwMode="auto">
            <a:xfrm>
              <a:off x="1200" y="1968"/>
              <a:ext cx="87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000" b="1">
                  <a:solidFill>
                    <a:srgbClr val="FFCC00"/>
                  </a:solidFill>
                  <a:latin typeface="Arial Narrow" pitchFamily="34" charset="0"/>
                </a:rPr>
                <a:t>A I, A II</a:t>
              </a:r>
            </a:p>
          </p:txBody>
        </p:sp>
        <p:sp>
          <p:nvSpPr>
            <p:cNvPr id="15395" name="Text Box 39"/>
            <p:cNvSpPr txBox="1">
              <a:spLocks noChangeArrowheads="1"/>
            </p:cNvSpPr>
            <p:nvPr/>
          </p:nvSpPr>
          <p:spPr bwMode="auto">
            <a:xfrm>
              <a:off x="624" y="1056"/>
              <a:ext cx="624"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800" b="1">
                  <a:solidFill>
                    <a:srgbClr val="FFFFFF"/>
                  </a:solidFill>
                  <a:latin typeface="Arial Narrow" pitchFamily="34" charset="0"/>
                </a:rPr>
                <a:t>HDL</a:t>
              </a:r>
            </a:p>
          </p:txBody>
        </p:sp>
      </p:grpSp>
      <p:sp>
        <p:nvSpPr>
          <p:cNvPr id="750632" name="Text Box 40"/>
          <p:cNvSpPr txBox="1">
            <a:spLocks noChangeArrowheads="1"/>
          </p:cNvSpPr>
          <p:nvPr/>
        </p:nvSpPr>
        <p:spPr bwMode="auto">
          <a:xfrm>
            <a:off x="6908800" y="1676401"/>
            <a:ext cx="1320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800" b="1">
                <a:solidFill>
                  <a:srgbClr val="FFFFFF"/>
                </a:solidFill>
                <a:latin typeface="Arial Narrow" pitchFamily="34" charset="0"/>
              </a:rPr>
              <a:t>LDL</a:t>
            </a:r>
          </a:p>
        </p:txBody>
      </p:sp>
      <p:sp>
        <p:nvSpPr>
          <p:cNvPr id="750633" name="Text Box 41"/>
          <p:cNvSpPr txBox="1">
            <a:spLocks noChangeArrowheads="1"/>
          </p:cNvSpPr>
          <p:nvPr/>
        </p:nvSpPr>
        <p:spPr bwMode="auto">
          <a:xfrm>
            <a:off x="1320800" y="4038601"/>
            <a:ext cx="1320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800" b="1">
                <a:solidFill>
                  <a:srgbClr val="FFFFFF"/>
                </a:solidFill>
                <a:latin typeface="Arial Narrow" pitchFamily="34" charset="0"/>
              </a:rPr>
              <a:t>VLDL</a:t>
            </a:r>
          </a:p>
        </p:txBody>
      </p:sp>
      <p:grpSp>
        <p:nvGrpSpPr>
          <p:cNvPr id="11" name="Group 42"/>
          <p:cNvGrpSpPr>
            <a:grpSpLocks/>
          </p:cNvGrpSpPr>
          <p:nvPr/>
        </p:nvGrpSpPr>
        <p:grpSpPr bwMode="auto">
          <a:xfrm>
            <a:off x="7010400" y="4371976"/>
            <a:ext cx="3759200" cy="1647825"/>
            <a:chOff x="3312" y="2640"/>
            <a:chExt cx="1776" cy="1038"/>
          </a:xfrm>
        </p:grpSpPr>
        <p:grpSp>
          <p:nvGrpSpPr>
            <p:cNvPr id="15377" name="Group 43"/>
            <p:cNvGrpSpPr>
              <a:grpSpLocks/>
            </p:cNvGrpSpPr>
            <p:nvPr/>
          </p:nvGrpSpPr>
          <p:grpSpPr bwMode="auto">
            <a:xfrm>
              <a:off x="3312" y="2640"/>
              <a:ext cx="1776" cy="1038"/>
              <a:chOff x="3360" y="1200"/>
              <a:chExt cx="1776" cy="1038"/>
            </a:xfrm>
          </p:grpSpPr>
          <p:sp>
            <p:nvSpPr>
              <p:cNvPr id="15379" name="Oval 44"/>
              <p:cNvSpPr>
                <a:spLocks noChangeArrowheads="1"/>
              </p:cNvSpPr>
              <p:nvPr/>
            </p:nvSpPr>
            <p:spPr bwMode="auto">
              <a:xfrm>
                <a:off x="3823" y="1200"/>
                <a:ext cx="881" cy="946"/>
              </a:xfrm>
              <a:prstGeom prst="ellipse">
                <a:avLst/>
              </a:prstGeom>
              <a:solidFill>
                <a:srgbClr val="799E02"/>
              </a:solidFill>
              <a:ln w="76200" cmpd="tri">
                <a:solidFill>
                  <a:srgbClr val="FF6699"/>
                </a:solidFill>
                <a:round/>
                <a:headEnd/>
                <a:tailEnd/>
              </a:ln>
            </p:spPr>
            <p:txBody>
              <a:bodyPr wrap="none" anchor="ctr"/>
              <a:lstStyle/>
              <a:p>
                <a:endParaRPr lang="ar-SA"/>
              </a:p>
            </p:txBody>
          </p:sp>
          <p:grpSp>
            <p:nvGrpSpPr>
              <p:cNvPr id="15380" name="Group 45"/>
              <p:cNvGrpSpPr>
                <a:grpSpLocks/>
              </p:cNvGrpSpPr>
              <p:nvPr/>
            </p:nvGrpSpPr>
            <p:grpSpPr bwMode="auto">
              <a:xfrm>
                <a:off x="4224" y="1296"/>
                <a:ext cx="384" cy="720"/>
                <a:chOff x="2880" y="1488"/>
                <a:chExt cx="480" cy="1008"/>
              </a:xfrm>
            </p:grpSpPr>
            <p:sp>
              <p:nvSpPr>
                <p:cNvPr id="15387" name="AutoShape 46"/>
                <p:cNvSpPr>
                  <a:spLocks noChangeArrowheads="1"/>
                </p:cNvSpPr>
                <p:nvPr/>
              </p:nvSpPr>
              <p:spPr bwMode="auto">
                <a:xfrm>
                  <a:off x="2928" y="1488"/>
                  <a:ext cx="384" cy="384"/>
                </a:xfrm>
                <a:prstGeom prst="smileyFace">
                  <a:avLst>
                    <a:gd name="adj" fmla="val 4653"/>
                  </a:avLst>
                </a:prstGeom>
                <a:solidFill>
                  <a:srgbClr val="FF0000"/>
                </a:solidFill>
                <a:ln w="28575">
                  <a:solidFill>
                    <a:srgbClr val="FFFFFF"/>
                  </a:solidFill>
                  <a:round/>
                  <a:headEnd/>
                  <a:tailEnd/>
                </a:ln>
              </p:spPr>
              <p:txBody>
                <a:bodyPr wrap="none" anchor="ctr"/>
                <a:lstStyle/>
                <a:p>
                  <a:endParaRPr lang="ar-SA"/>
                </a:p>
              </p:txBody>
            </p:sp>
            <p:sp>
              <p:nvSpPr>
                <p:cNvPr id="15388" name="AutoShape 47"/>
                <p:cNvSpPr>
                  <a:spLocks noChangeArrowheads="1"/>
                </p:cNvSpPr>
                <p:nvPr/>
              </p:nvSpPr>
              <p:spPr bwMode="auto">
                <a:xfrm>
                  <a:off x="2880" y="1920"/>
                  <a:ext cx="480" cy="576"/>
                </a:xfrm>
                <a:prstGeom prst="roundRect">
                  <a:avLst>
                    <a:gd name="adj" fmla="val 16667"/>
                  </a:avLst>
                </a:prstGeom>
                <a:solidFill>
                  <a:srgbClr val="FF0000"/>
                </a:solidFill>
                <a:ln w="28575">
                  <a:solidFill>
                    <a:srgbClr val="FFFFFF"/>
                  </a:solidFill>
                  <a:round/>
                  <a:headEnd/>
                  <a:tailEnd/>
                </a:ln>
              </p:spPr>
              <p:txBody>
                <a:bodyPr wrap="none" anchor="ctr"/>
                <a:lstStyle/>
                <a:p>
                  <a:endParaRPr lang="ar-SA"/>
                </a:p>
              </p:txBody>
            </p:sp>
            <p:sp>
              <p:nvSpPr>
                <p:cNvPr id="15389" name="Text Box 48"/>
                <p:cNvSpPr txBox="1">
                  <a:spLocks noChangeArrowheads="1"/>
                </p:cNvSpPr>
                <p:nvPr/>
              </p:nvSpPr>
              <p:spPr bwMode="auto">
                <a:xfrm>
                  <a:off x="2976" y="2016"/>
                  <a:ext cx="335" cy="407"/>
                </a:xfrm>
                <a:prstGeom prst="rect">
                  <a:avLst/>
                </a:prstGeom>
                <a:solidFill>
                  <a:srgbClr val="FF00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400">
                      <a:solidFill>
                        <a:srgbClr val="FFFFFF"/>
                      </a:solidFill>
                      <a:latin typeface="Arial Narrow" pitchFamily="34" charset="0"/>
                    </a:rPr>
                    <a:t>C</a:t>
                  </a:r>
                </a:p>
              </p:txBody>
            </p:sp>
          </p:grpSp>
          <p:grpSp>
            <p:nvGrpSpPr>
              <p:cNvPr id="15381" name="Group 49"/>
              <p:cNvGrpSpPr>
                <a:grpSpLocks/>
              </p:cNvGrpSpPr>
              <p:nvPr/>
            </p:nvGrpSpPr>
            <p:grpSpPr bwMode="auto">
              <a:xfrm>
                <a:off x="3936" y="1632"/>
                <a:ext cx="240" cy="335"/>
                <a:chOff x="2241" y="1488"/>
                <a:chExt cx="596" cy="1008"/>
              </a:xfrm>
            </p:grpSpPr>
            <p:sp>
              <p:nvSpPr>
                <p:cNvPr id="15384" name="AutoShape 50"/>
                <p:cNvSpPr>
                  <a:spLocks noChangeArrowheads="1"/>
                </p:cNvSpPr>
                <p:nvPr/>
              </p:nvSpPr>
              <p:spPr bwMode="auto">
                <a:xfrm>
                  <a:off x="2352" y="1488"/>
                  <a:ext cx="384" cy="384"/>
                </a:xfrm>
                <a:prstGeom prst="smileyFace">
                  <a:avLst>
                    <a:gd name="adj" fmla="val 4653"/>
                  </a:avLst>
                </a:prstGeom>
                <a:solidFill>
                  <a:srgbClr val="660066"/>
                </a:solidFill>
                <a:ln w="28575">
                  <a:solidFill>
                    <a:srgbClr val="FFFFFF"/>
                  </a:solidFill>
                  <a:round/>
                  <a:headEnd/>
                  <a:tailEnd/>
                </a:ln>
              </p:spPr>
              <p:txBody>
                <a:bodyPr wrap="none" anchor="ctr"/>
                <a:lstStyle/>
                <a:p>
                  <a:endParaRPr lang="ar-SA"/>
                </a:p>
              </p:txBody>
            </p:sp>
            <p:sp>
              <p:nvSpPr>
                <p:cNvPr id="15385" name="AutoShape 51"/>
                <p:cNvSpPr>
                  <a:spLocks noChangeArrowheads="1"/>
                </p:cNvSpPr>
                <p:nvPr/>
              </p:nvSpPr>
              <p:spPr bwMode="auto">
                <a:xfrm>
                  <a:off x="2304" y="1920"/>
                  <a:ext cx="480" cy="576"/>
                </a:xfrm>
                <a:prstGeom prst="roundRect">
                  <a:avLst>
                    <a:gd name="adj" fmla="val 16667"/>
                  </a:avLst>
                </a:prstGeom>
                <a:solidFill>
                  <a:srgbClr val="660066"/>
                </a:solidFill>
                <a:ln w="28575">
                  <a:solidFill>
                    <a:srgbClr val="FFFFFF"/>
                  </a:solidFill>
                  <a:round/>
                  <a:headEnd/>
                  <a:tailEnd/>
                </a:ln>
              </p:spPr>
              <p:txBody>
                <a:bodyPr wrap="none" anchor="ctr"/>
                <a:lstStyle/>
                <a:p>
                  <a:endParaRPr lang="ar-SA"/>
                </a:p>
              </p:txBody>
            </p:sp>
            <p:sp>
              <p:nvSpPr>
                <p:cNvPr id="15386" name="Text Box 52"/>
                <p:cNvSpPr txBox="1">
                  <a:spLocks noChangeArrowheads="1"/>
                </p:cNvSpPr>
                <p:nvPr/>
              </p:nvSpPr>
              <p:spPr bwMode="auto">
                <a:xfrm>
                  <a:off x="2241" y="2017"/>
                  <a:ext cx="596" cy="463"/>
                </a:xfrm>
                <a:prstGeom prst="rect">
                  <a:avLst/>
                </a:prstGeom>
                <a:solidFill>
                  <a:srgbClr val="660066"/>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1000" b="1">
                      <a:solidFill>
                        <a:srgbClr val="FFFFFF"/>
                      </a:solidFill>
                      <a:latin typeface="Arial Narrow" pitchFamily="34" charset="0"/>
                    </a:rPr>
                    <a:t>TG</a:t>
                  </a:r>
                </a:p>
              </p:txBody>
            </p:sp>
          </p:grpSp>
          <p:sp>
            <p:nvSpPr>
              <p:cNvPr id="15382" name="AutoShape 53"/>
              <p:cNvSpPr>
                <a:spLocks noChangeArrowheads="1"/>
              </p:cNvSpPr>
              <p:nvPr/>
            </p:nvSpPr>
            <p:spPr bwMode="auto">
              <a:xfrm rot="-5400000">
                <a:off x="4003" y="1105"/>
                <a:ext cx="490" cy="1776"/>
              </a:xfrm>
              <a:prstGeom prst="moon">
                <a:avLst>
                  <a:gd name="adj" fmla="val 50000"/>
                </a:avLst>
              </a:prstGeom>
              <a:solidFill>
                <a:srgbClr val="FF0000"/>
              </a:solidFill>
              <a:ln w="38100">
                <a:solidFill>
                  <a:srgbClr val="FFFFFF"/>
                </a:solidFill>
                <a:miter lim="800000"/>
                <a:headEnd/>
                <a:tailEnd/>
              </a:ln>
            </p:spPr>
            <p:txBody>
              <a:bodyPr wrap="none" anchor="ctr"/>
              <a:lstStyle/>
              <a:p>
                <a:endParaRPr lang="ar-SA"/>
              </a:p>
            </p:txBody>
          </p:sp>
          <p:sp>
            <p:nvSpPr>
              <p:cNvPr id="15383" name="Text Box 54"/>
              <p:cNvSpPr txBox="1">
                <a:spLocks noChangeArrowheads="1"/>
              </p:cNvSpPr>
              <p:nvPr/>
            </p:nvSpPr>
            <p:spPr bwMode="auto">
              <a:xfrm>
                <a:off x="3829" y="1968"/>
                <a:ext cx="87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000" b="1">
                    <a:solidFill>
                      <a:srgbClr val="FFCC00"/>
                    </a:solidFill>
                    <a:latin typeface="Arial Narrow" pitchFamily="34" charset="0"/>
                  </a:rPr>
                  <a:t>B 100+ (a)</a:t>
                </a:r>
              </a:p>
            </p:txBody>
          </p:sp>
        </p:grpSp>
        <p:sp>
          <p:nvSpPr>
            <p:cNvPr id="15378" name="AutoShape 55"/>
            <p:cNvSpPr>
              <a:spLocks noChangeArrowheads="1"/>
            </p:cNvSpPr>
            <p:nvPr/>
          </p:nvSpPr>
          <p:spPr bwMode="auto">
            <a:xfrm>
              <a:off x="4704" y="3264"/>
              <a:ext cx="288" cy="288"/>
            </a:xfrm>
            <a:prstGeom prst="sun">
              <a:avLst>
                <a:gd name="adj" fmla="val 25000"/>
              </a:avLst>
            </a:prstGeom>
            <a:solidFill>
              <a:srgbClr val="0080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ar-SA"/>
            </a:p>
          </p:txBody>
        </p:sp>
      </p:grpSp>
      <p:sp>
        <p:nvSpPr>
          <p:cNvPr id="750648" name="Text Box 56"/>
          <p:cNvSpPr txBox="1">
            <a:spLocks noChangeArrowheads="1"/>
          </p:cNvSpPr>
          <p:nvPr/>
        </p:nvSpPr>
        <p:spPr bwMode="auto">
          <a:xfrm>
            <a:off x="6807200" y="4038601"/>
            <a:ext cx="1320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800" b="1" dirty="0">
                <a:solidFill>
                  <a:srgbClr val="FFFFFF"/>
                </a:solidFill>
                <a:latin typeface="Arial Narrow" pitchFamily="34" charset="0"/>
              </a:rPr>
              <a:t>Lp(a)</a:t>
            </a:r>
          </a:p>
        </p:txBody>
      </p:sp>
      <p:sp>
        <p:nvSpPr>
          <p:cNvPr id="750649" name="Text Box 57"/>
          <p:cNvSpPr txBox="1">
            <a:spLocks noChangeArrowheads="1"/>
          </p:cNvSpPr>
          <p:nvPr/>
        </p:nvSpPr>
        <p:spPr bwMode="auto">
          <a:xfrm>
            <a:off x="1117600" y="4419601"/>
            <a:ext cx="1320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800" b="1">
                <a:solidFill>
                  <a:srgbClr val="FFFFFF"/>
                </a:solidFill>
                <a:latin typeface="Arial Narrow" pitchFamily="34" charset="0"/>
              </a:rPr>
              <a:t>TG</a:t>
            </a:r>
          </a:p>
        </p:txBody>
      </p:sp>
      <p:sp>
        <p:nvSpPr>
          <p:cNvPr id="750650" name="Text Box 58"/>
          <p:cNvSpPr txBox="1">
            <a:spLocks noChangeArrowheads="1"/>
          </p:cNvSpPr>
          <p:nvPr/>
        </p:nvSpPr>
        <p:spPr bwMode="auto">
          <a:xfrm>
            <a:off x="4165601" y="1447801"/>
            <a:ext cx="223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400" b="1" dirty="0">
                <a:solidFill>
                  <a:srgbClr val="FFFF00"/>
                </a:solidFill>
              </a:rPr>
              <a:t>GOOD</a:t>
            </a:r>
          </a:p>
        </p:txBody>
      </p:sp>
      <p:sp>
        <p:nvSpPr>
          <p:cNvPr id="750651" name="Text Box 59"/>
          <p:cNvSpPr txBox="1">
            <a:spLocks noChangeArrowheads="1"/>
          </p:cNvSpPr>
          <p:nvPr/>
        </p:nvSpPr>
        <p:spPr bwMode="auto">
          <a:xfrm>
            <a:off x="9285393" y="1600201"/>
            <a:ext cx="223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400" b="1" dirty="0">
                <a:solidFill>
                  <a:srgbClr val="FFFF00"/>
                </a:solidFill>
              </a:rPr>
              <a:t>BAD</a:t>
            </a:r>
          </a:p>
        </p:txBody>
      </p:sp>
      <p:sp>
        <p:nvSpPr>
          <p:cNvPr id="750652" name="Text Box 60"/>
          <p:cNvSpPr txBox="1">
            <a:spLocks noChangeArrowheads="1"/>
          </p:cNvSpPr>
          <p:nvPr/>
        </p:nvSpPr>
        <p:spPr bwMode="auto">
          <a:xfrm>
            <a:off x="4165600" y="4114800"/>
            <a:ext cx="223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400" b="1">
                <a:solidFill>
                  <a:srgbClr val="FFFF00"/>
                </a:solidFill>
              </a:rPr>
              <a:t>UGLY</a:t>
            </a:r>
          </a:p>
        </p:txBody>
      </p:sp>
      <p:sp>
        <p:nvSpPr>
          <p:cNvPr id="750653" name="Text Box 61"/>
          <p:cNvSpPr txBox="1">
            <a:spLocks noChangeArrowheads="1"/>
          </p:cNvSpPr>
          <p:nvPr/>
        </p:nvSpPr>
        <p:spPr bwMode="auto">
          <a:xfrm>
            <a:off x="9667742" y="4095482"/>
            <a:ext cx="223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400" b="1" dirty="0">
                <a:solidFill>
                  <a:srgbClr val="FFFF00"/>
                </a:solidFill>
              </a:rPr>
              <a:t>DEADLY</a:t>
            </a:r>
          </a:p>
        </p:txBody>
      </p:sp>
    </p:spTree>
    <p:extLst>
      <p:ext uri="{BB962C8B-B14F-4D97-AF65-F5344CB8AC3E}">
        <p14:creationId xmlns:p14="http://schemas.microsoft.com/office/powerpoint/2010/main" val="1318003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a:spLocks/>
          </p:cNvSpPr>
          <p:nvPr/>
        </p:nvSpPr>
        <p:spPr bwMode="auto">
          <a:xfrm>
            <a:off x="7150767" y="576031"/>
            <a:ext cx="3758952" cy="2304256"/>
          </a:xfrm>
          <a:custGeom>
            <a:avLst/>
            <a:gdLst/>
            <a:ahLst/>
            <a:cxnLst>
              <a:cxn ang="0">
                <a:pos x="28" y="659"/>
              </a:cxn>
              <a:cxn ang="0">
                <a:pos x="34" y="507"/>
              </a:cxn>
              <a:cxn ang="0">
                <a:pos x="55" y="430"/>
              </a:cxn>
              <a:cxn ang="0">
                <a:pos x="118" y="222"/>
              </a:cxn>
              <a:cxn ang="0">
                <a:pos x="194" y="132"/>
              </a:cxn>
              <a:cxn ang="0">
                <a:pos x="284" y="63"/>
              </a:cxn>
              <a:cxn ang="0">
                <a:pos x="527" y="28"/>
              </a:cxn>
              <a:cxn ang="0">
                <a:pos x="777" y="21"/>
              </a:cxn>
              <a:cxn ang="0">
                <a:pos x="1062" y="49"/>
              </a:cxn>
              <a:cxn ang="0">
                <a:pos x="1409" y="90"/>
              </a:cxn>
              <a:cxn ang="0">
                <a:pos x="1492" y="104"/>
              </a:cxn>
              <a:cxn ang="0">
                <a:pos x="1533" y="118"/>
              </a:cxn>
              <a:cxn ang="0">
                <a:pos x="1554" y="125"/>
              </a:cxn>
              <a:cxn ang="0">
                <a:pos x="1575" y="236"/>
              </a:cxn>
              <a:cxn ang="0">
                <a:pos x="1568" y="298"/>
              </a:cxn>
              <a:cxn ang="0">
                <a:pos x="1527" y="326"/>
              </a:cxn>
              <a:cxn ang="0">
                <a:pos x="1409" y="354"/>
              </a:cxn>
              <a:cxn ang="0">
                <a:pos x="1256" y="396"/>
              </a:cxn>
              <a:cxn ang="0">
                <a:pos x="1193" y="416"/>
              </a:cxn>
              <a:cxn ang="0">
                <a:pos x="1131" y="451"/>
              </a:cxn>
              <a:cxn ang="0">
                <a:pos x="1075" y="493"/>
              </a:cxn>
              <a:cxn ang="0">
                <a:pos x="1062" y="514"/>
              </a:cxn>
              <a:cxn ang="0">
                <a:pos x="1041" y="521"/>
              </a:cxn>
              <a:cxn ang="0">
                <a:pos x="1034" y="541"/>
              </a:cxn>
              <a:cxn ang="0">
                <a:pos x="1013" y="548"/>
              </a:cxn>
              <a:cxn ang="0">
                <a:pos x="971" y="576"/>
              </a:cxn>
              <a:cxn ang="0">
                <a:pos x="951" y="590"/>
              </a:cxn>
              <a:cxn ang="0">
                <a:pos x="853" y="666"/>
              </a:cxn>
              <a:cxn ang="0">
                <a:pos x="833" y="680"/>
              </a:cxn>
              <a:cxn ang="0">
                <a:pos x="812" y="701"/>
              </a:cxn>
              <a:cxn ang="0">
                <a:pos x="708" y="736"/>
              </a:cxn>
              <a:cxn ang="0">
                <a:pos x="604" y="812"/>
              </a:cxn>
              <a:cxn ang="0">
                <a:pos x="520" y="847"/>
              </a:cxn>
              <a:cxn ang="0">
                <a:pos x="458" y="881"/>
              </a:cxn>
              <a:cxn ang="0">
                <a:pos x="375" y="937"/>
              </a:cxn>
              <a:cxn ang="0">
                <a:pos x="333" y="951"/>
              </a:cxn>
              <a:cxn ang="0">
                <a:pos x="132" y="944"/>
              </a:cxn>
              <a:cxn ang="0">
                <a:pos x="90" y="930"/>
              </a:cxn>
              <a:cxn ang="0">
                <a:pos x="14" y="812"/>
              </a:cxn>
              <a:cxn ang="0">
                <a:pos x="0" y="625"/>
              </a:cxn>
            </a:cxnLst>
            <a:rect l="0" t="0" r="r" b="b"/>
            <a:pathLst>
              <a:path w="1575" h="951">
                <a:moveTo>
                  <a:pt x="28" y="659"/>
                </a:moveTo>
                <a:cubicBezTo>
                  <a:pt x="30" y="608"/>
                  <a:pt x="30" y="558"/>
                  <a:pt x="34" y="507"/>
                </a:cubicBezTo>
                <a:cubicBezTo>
                  <a:pt x="36" y="482"/>
                  <a:pt x="47" y="453"/>
                  <a:pt x="55" y="430"/>
                </a:cubicBezTo>
                <a:cubicBezTo>
                  <a:pt x="78" y="361"/>
                  <a:pt x="95" y="291"/>
                  <a:pt x="118" y="222"/>
                </a:cubicBezTo>
                <a:cubicBezTo>
                  <a:pt x="130" y="186"/>
                  <a:pt x="158" y="144"/>
                  <a:pt x="194" y="132"/>
                </a:cubicBezTo>
                <a:cubicBezTo>
                  <a:pt x="206" y="95"/>
                  <a:pt x="248" y="74"/>
                  <a:pt x="284" y="63"/>
                </a:cubicBezTo>
                <a:cubicBezTo>
                  <a:pt x="352" y="18"/>
                  <a:pt x="455" y="31"/>
                  <a:pt x="527" y="28"/>
                </a:cubicBezTo>
                <a:cubicBezTo>
                  <a:pt x="610" y="0"/>
                  <a:pt x="685" y="17"/>
                  <a:pt x="777" y="21"/>
                </a:cubicBezTo>
                <a:cubicBezTo>
                  <a:pt x="874" y="25"/>
                  <a:pt x="966" y="35"/>
                  <a:pt x="1062" y="49"/>
                </a:cubicBezTo>
                <a:cubicBezTo>
                  <a:pt x="1174" y="87"/>
                  <a:pt x="1291" y="85"/>
                  <a:pt x="1409" y="90"/>
                </a:cubicBezTo>
                <a:cubicBezTo>
                  <a:pt x="1428" y="93"/>
                  <a:pt x="1471" y="98"/>
                  <a:pt x="1492" y="104"/>
                </a:cubicBezTo>
                <a:cubicBezTo>
                  <a:pt x="1506" y="108"/>
                  <a:pt x="1519" y="113"/>
                  <a:pt x="1533" y="118"/>
                </a:cubicBezTo>
                <a:cubicBezTo>
                  <a:pt x="1540" y="120"/>
                  <a:pt x="1554" y="125"/>
                  <a:pt x="1554" y="125"/>
                </a:cubicBezTo>
                <a:cubicBezTo>
                  <a:pt x="1566" y="161"/>
                  <a:pt x="1570" y="198"/>
                  <a:pt x="1575" y="236"/>
                </a:cubicBezTo>
                <a:cubicBezTo>
                  <a:pt x="1573" y="257"/>
                  <a:pt x="1573" y="278"/>
                  <a:pt x="1568" y="298"/>
                </a:cubicBezTo>
                <a:cubicBezTo>
                  <a:pt x="1561" y="324"/>
                  <a:pt x="1548" y="320"/>
                  <a:pt x="1527" y="326"/>
                </a:cubicBezTo>
                <a:cubicBezTo>
                  <a:pt x="1487" y="338"/>
                  <a:pt x="1451" y="347"/>
                  <a:pt x="1409" y="354"/>
                </a:cubicBezTo>
                <a:cubicBezTo>
                  <a:pt x="1359" y="337"/>
                  <a:pt x="1301" y="374"/>
                  <a:pt x="1256" y="396"/>
                </a:cubicBezTo>
                <a:cubicBezTo>
                  <a:pt x="1237" y="405"/>
                  <a:pt x="1213" y="409"/>
                  <a:pt x="1193" y="416"/>
                </a:cubicBezTo>
                <a:cubicBezTo>
                  <a:pt x="1146" y="448"/>
                  <a:pt x="1168" y="439"/>
                  <a:pt x="1131" y="451"/>
                </a:cubicBezTo>
                <a:cubicBezTo>
                  <a:pt x="1114" y="476"/>
                  <a:pt x="1100" y="477"/>
                  <a:pt x="1075" y="493"/>
                </a:cubicBezTo>
                <a:cubicBezTo>
                  <a:pt x="1071" y="500"/>
                  <a:pt x="1068" y="509"/>
                  <a:pt x="1062" y="514"/>
                </a:cubicBezTo>
                <a:cubicBezTo>
                  <a:pt x="1056" y="519"/>
                  <a:pt x="1046" y="516"/>
                  <a:pt x="1041" y="521"/>
                </a:cubicBezTo>
                <a:cubicBezTo>
                  <a:pt x="1036" y="526"/>
                  <a:pt x="1039" y="536"/>
                  <a:pt x="1034" y="541"/>
                </a:cubicBezTo>
                <a:cubicBezTo>
                  <a:pt x="1029" y="546"/>
                  <a:pt x="1019" y="544"/>
                  <a:pt x="1013" y="548"/>
                </a:cubicBezTo>
                <a:cubicBezTo>
                  <a:pt x="998" y="556"/>
                  <a:pt x="985" y="567"/>
                  <a:pt x="971" y="576"/>
                </a:cubicBezTo>
                <a:cubicBezTo>
                  <a:pt x="964" y="581"/>
                  <a:pt x="951" y="590"/>
                  <a:pt x="951" y="590"/>
                </a:cubicBezTo>
                <a:cubicBezTo>
                  <a:pt x="924" y="631"/>
                  <a:pt x="894" y="639"/>
                  <a:pt x="853" y="666"/>
                </a:cubicBezTo>
                <a:cubicBezTo>
                  <a:pt x="846" y="670"/>
                  <a:pt x="839" y="674"/>
                  <a:pt x="833" y="680"/>
                </a:cubicBezTo>
                <a:cubicBezTo>
                  <a:pt x="826" y="687"/>
                  <a:pt x="820" y="696"/>
                  <a:pt x="812" y="701"/>
                </a:cubicBezTo>
                <a:cubicBezTo>
                  <a:pt x="782" y="721"/>
                  <a:pt x="743" y="729"/>
                  <a:pt x="708" y="736"/>
                </a:cubicBezTo>
                <a:cubicBezTo>
                  <a:pt x="674" y="759"/>
                  <a:pt x="643" y="799"/>
                  <a:pt x="604" y="812"/>
                </a:cubicBezTo>
                <a:cubicBezTo>
                  <a:pt x="588" y="817"/>
                  <a:pt x="528" y="842"/>
                  <a:pt x="520" y="847"/>
                </a:cubicBezTo>
                <a:cubicBezTo>
                  <a:pt x="473" y="878"/>
                  <a:pt x="495" y="869"/>
                  <a:pt x="458" y="881"/>
                </a:cubicBezTo>
                <a:cubicBezTo>
                  <a:pt x="444" y="895"/>
                  <a:pt x="390" y="932"/>
                  <a:pt x="375" y="937"/>
                </a:cubicBezTo>
                <a:cubicBezTo>
                  <a:pt x="361" y="942"/>
                  <a:pt x="333" y="951"/>
                  <a:pt x="333" y="951"/>
                </a:cubicBezTo>
                <a:cubicBezTo>
                  <a:pt x="266" y="949"/>
                  <a:pt x="199" y="950"/>
                  <a:pt x="132" y="944"/>
                </a:cubicBezTo>
                <a:cubicBezTo>
                  <a:pt x="117" y="943"/>
                  <a:pt x="90" y="930"/>
                  <a:pt x="90" y="930"/>
                </a:cubicBezTo>
                <a:cubicBezTo>
                  <a:pt x="73" y="879"/>
                  <a:pt x="60" y="844"/>
                  <a:pt x="14" y="812"/>
                </a:cubicBezTo>
                <a:cubicBezTo>
                  <a:pt x="16" y="783"/>
                  <a:pt x="47" y="649"/>
                  <a:pt x="0" y="625"/>
                </a:cubicBezTo>
              </a:path>
            </a:pathLst>
          </a:custGeom>
          <a:noFill/>
          <a:ln w="28575" cmpd="sng">
            <a:solidFill>
              <a:schemeClr val="bg2">
                <a:lumMod val="10000"/>
              </a:schemeClr>
            </a:solidFill>
            <a:round/>
            <a:headEnd/>
            <a:tailEnd/>
          </a:ln>
          <a:effectLst/>
        </p:spPr>
        <p:txBody>
          <a:bodyPr/>
          <a:lstStyle/>
          <a:p>
            <a:endParaRPr lang="en-US" b="1">
              <a:solidFill>
                <a:schemeClr val="bg2">
                  <a:lumMod val="10000"/>
                </a:schemeClr>
              </a:solidFill>
            </a:endParaRPr>
          </a:p>
        </p:txBody>
      </p:sp>
      <p:sp>
        <p:nvSpPr>
          <p:cNvPr id="7" name="Freeform 25"/>
          <p:cNvSpPr>
            <a:spLocks/>
          </p:cNvSpPr>
          <p:nvPr/>
        </p:nvSpPr>
        <p:spPr bwMode="auto">
          <a:xfrm>
            <a:off x="9329121" y="4104992"/>
            <a:ext cx="295275" cy="2753017"/>
          </a:xfrm>
          <a:custGeom>
            <a:avLst/>
            <a:gdLst/>
            <a:ahLst/>
            <a:cxnLst>
              <a:cxn ang="0">
                <a:pos x="93" y="0"/>
              </a:cxn>
              <a:cxn ang="0">
                <a:pos x="134" y="349"/>
              </a:cxn>
              <a:cxn ang="0">
                <a:pos x="165" y="658"/>
              </a:cxn>
              <a:cxn ang="0">
                <a:pos x="165" y="1532"/>
              </a:cxn>
              <a:cxn ang="0">
                <a:pos x="155" y="1779"/>
              </a:cxn>
              <a:cxn ang="0">
                <a:pos x="144" y="1882"/>
              </a:cxn>
              <a:cxn ang="0">
                <a:pos x="124" y="1944"/>
              </a:cxn>
              <a:cxn ang="0">
                <a:pos x="103" y="2077"/>
              </a:cxn>
              <a:cxn ang="0">
                <a:pos x="83" y="2180"/>
              </a:cxn>
              <a:cxn ang="0">
                <a:pos x="0" y="3209"/>
              </a:cxn>
              <a:cxn ang="0">
                <a:pos x="31" y="3692"/>
              </a:cxn>
              <a:cxn ang="0">
                <a:pos x="93" y="3949"/>
              </a:cxn>
              <a:cxn ang="0">
                <a:pos x="134" y="4381"/>
              </a:cxn>
              <a:cxn ang="0">
                <a:pos x="186" y="4495"/>
              </a:cxn>
            </a:cxnLst>
            <a:rect l="0" t="0" r="r" b="b"/>
            <a:pathLst>
              <a:path w="186" h="4495">
                <a:moveTo>
                  <a:pt x="93" y="0"/>
                </a:moveTo>
                <a:cubicBezTo>
                  <a:pt x="104" y="147"/>
                  <a:pt x="94" y="230"/>
                  <a:pt x="134" y="349"/>
                </a:cubicBezTo>
                <a:cubicBezTo>
                  <a:pt x="148" y="452"/>
                  <a:pt x="157" y="555"/>
                  <a:pt x="165" y="658"/>
                </a:cubicBezTo>
                <a:cubicBezTo>
                  <a:pt x="156" y="952"/>
                  <a:pt x="141" y="1239"/>
                  <a:pt x="165" y="1532"/>
                </a:cubicBezTo>
                <a:cubicBezTo>
                  <a:pt x="162" y="1614"/>
                  <a:pt x="160" y="1697"/>
                  <a:pt x="155" y="1779"/>
                </a:cubicBezTo>
                <a:cubicBezTo>
                  <a:pt x="153" y="1813"/>
                  <a:pt x="150" y="1848"/>
                  <a:pt x="144" y="1882"/>
                </a:cubicBezTo>
                <a:cubicBezTo>
                  <a:pt x="140" y="1903"/>
                  <a:pt x="124" y="1944"/>
                  <a:pt x="124" y="1944"/>
                </a:cubicBezTo>
                <a:cubicBezTo>
                  <a:pt x="109" y="2066"/>
                  <a:pt x="122" y="1985"/>
                  <a:pt x="103" y="2077"/>
                </a:cubicBezTo>
                <a:cubicBezTo>
                  <a:pt x="96" y="2111"/>
                  <a:pt x="83" y="2180"/>
                  <a:pt x="83" y="2180"/>
                </a:cubicBezTo>
                <a:cubicBezTo>
                  <a:pt x="68" y="2523"/>
                  <a:pt x="30" y="2866"/>
                  <a:pt x="0" y="3209"/>
                </a:cubicBezTo>
                <a:cubicBezTo>
                  <a:pt x="6" y="3372"/>
                  <a:pt x="4" y="3532"/>
                  <a:pt x="31" y="3692"/>
                </a:cubicBezTo>
                <a:cubicBezTo>
                  <a:pt x="46" y="3779"/>
                  <a:pt x="72" y="3863"/>
                  <a:pt x="93" y="3949"/>
                </a:cubicBezTo>
                <a:cubicBezTo>
                  <a:pt x="101" y="4094"/>
                  <a:pt x="118" y="4237"/>
                  <a:pt x="134" y="4381"/>
                </a:cubicBezTo>
                <a:cubicBezTo>
                  <a:pt x="140" y="4431"/>
                  <a:pt x="129" y="4495"/>
                  <a:pt x="186" y="4495"/>
                </a:cubicBezTo>
              </a:path>
            </a:pathLst>
          </a:custGeom>
          <a:noFill/>
          <a:ln w="25400">
            <a:solidFill>
              <a:schemeClr val="bg2">
                <a:lumMod val="10000"/>
              </a:schemeClr>
            </a:solidFill>
            <a:round/>
            <a:headEnd/>
            <a:tailEnd/>
          </a:ln>
          <a:effectLst/>
        </p:spPr>
        <p:txBody>
          <a:bodyPr/>
          <a:lstStyle/>
          <a:p>
            <a:endParaRPr lang="en-US" b="1">
              <a:solidFill>
                <a:schemeClr val="bg2">
                  <a:lumMod val="10000"/>
                </a:schemeClr>
              </a:solidFill>
            </a:endParaRPr>
          </a:p>
        </p:txBody>
      </p:sp>
      <p:sp>
        <p:nvSpPr>
          <p:cNvPr id="8" name="Freeform 25"/>
          <p:cNvSpPr>
            <a:spLocks/>
          </p:cNvSpPr>
          <p:nvPr/>
        </p:nvSpPr>
        <p:spPr bwMode="auto">
          <a:xfrm>
            <a:off x="11404649" y="4078082"/>
            <a:ext cx="295275" cy="2753017"/>
          </a:xfrm>
          <a:custGeom>
            <a:avLst/>
            <a:gdLst/>
            <a:ahLst/>
            <a:cxnLst>
              <a:cxn ang="0">
                <a:pos x="93" y="0"/>
              </a:cxn>
              <a:cxn ang="0">
                <a:pos x="134" y="349"/>
              </a:cxn>
              <a:cxn ang="0">
                <a:pos x="165" y="658"/>
              </a:cxn>
              <a:cxn ang="0">
                <a:pos x="165" y="1532"/>
              </a:cxn>
              <a:cxn ang="0">
                <a:pos x="155" y="1779"/>
              </a:cxn>
              <a:cxn ang="0">
                <a:pos x="144" y="1882"/>
              </a:cxn>
              <a:cxn ang="0">
                <a:pos x="124" y="1944"/>
              </a:cxn>
              <a:cxn ang="0">
                <a:pos x="103" y="2077"/>
              </a:cxn>
              <a:cxn ang="0">
                <a:pos x="83" y="2180"/>
              </a:cxn>
              <a:cxn ang="0">
                <a:pos x="0" y="3209"/>
              </a:cxn>
              <a:cxn ang="0">
                <a:pos x="31" y="3692"/>
              </a:cxn>
              <a:cxn ang="0">
                <a:pos x="93" y="3949"/>
              </a:cxn>
              <a:cxn ang="0">
                <a:pos x="134" y="4381"/>
              </a:cxn>
              <a:cxn ang="0">
                <a:pos x="186" y="4495"/>
              </a:cxn>
            </a:cxnLst>
            <a:rect l="0" t="0" r="r" b="b"/>
            <a:pathLst>
              <a:path w="186" h="4495">
                <a:moveTo>
                  <a:pt x="93" y="0"/>
                </a:moveTo>
                <a:cubicBezTo>
                  <a:pt x="104" y="147"/>
                  <a:pt x="94" y="230"/>
                  <a:pt x="134" y="349"/>
                </a:cubicBezTo>
                <a:cubicBezTo>
                  <a:pt x="148" y="452"/>
                  <a:pt x="157" y="555"/>
                  <a:pt x="165" y="658"/>
                </a:cubicBezTo>
                <a:cubicBezTo>
                  <a:pt x="156" y="952"/>
                  <a:pt x="141" y="1239"/>
                  <a:pt x="165" y="1532"/>
                </a:cubicBezTo>
                <a:cubicBezTo>
                  <a:pt x="162" y="1614"/>
                  <a:pt x="160" y="1697"/>
                  <a:pt x="155" y="1779"/>
                </a:cubicBezTo>
                <a:cubicBezTo>
                  <a:pt x="153" y="1813"/>
                  <a:pt x="150" y="1848"/>
                  <a:pt x="144" y="1882"/>
                </a:cubicBezTo>
                <a:cubicBezTo>
                  <a:pt x="140" y="1903"/>
                  <a:pt x="124" y="1944"/>
                  <a:pt x="124" y="1944"/>
                </a:cubicBezTo>
                <a:cubicBezTo>
                  <a:pt x="109" y="2066"/>
                  <a:pt x="122" y="1985"/>
                  <a:pt x="103" y="2077"/>
                </a:cubicBezTo>
                <a:cubicBezTo>
                  <a:pt x="96" y="2111"/>
                  <a:pt x="83" y="2180"/>
                  <a:pt x="83" y="2180"/>
                </a:cubicBezTo>
                <a:cubicBezTo>
                  <a:pt x="68" y="2523"/>
                  <a:pt x="30" y="2866"/>
                  <a:pt x="0" y="3209"/>
                </a:cubicBezTo>
                <a:cubicBezTo>
                  <a:pt x="6" y="3372"/>
                  <a:pt x="4" y="3532"/>
                  <a:pt x="31" y="3692"/>
                </a:cubicBezTo>
                <a:cubicBezTo>
                  <a:pt x="46" y="3779"/>
                  <a:pt x="72" y="3863"/>
                  <a:pt x="93" y="3949"/>
                </a:cubicBezTo>
                <a:cubicBezTo>
                  <a:pt x="101" y="4094"/>
                  <a:pt x="118" y="4237"/>
                  <a:pt x="134" y="4381"/>
                </a:cubicBezTo>
                <a:cubicBezTo>
                  <a:pt x="140" y="4431"/>
                  <a:pt x="129" y="4495"/>
                  <a:pt x="186" y="4495"/>
                </a:cubicBezTo>
              </a:path>
            </a:pathLst>
          </a:custGeom>
          <a:noFill/>
          <a:ln w="25400">
            <a:solidFill>
              <a:schemeClr val="bg2">
                <a:lumMod val="10000"/>
              </a:schemeClr>
            </a:solidFill>
            <a:round/>
            <a:headEnd/>
            <a:tailEnd/>
          </a:ln>
          <a:effectLst/>
        </p:spPr>
        <p:txBody>
          <a:bodyPr/>
          <a:lstStyle/>
          <a:p>
            <a:endParaRPr lang="en-US" b="1">
              <a:solidFill>
                <a:schemeClr val="bg2">
                  <a:lumMod val="10000"/>
                </a:schemeClr>
              </a:solidFill>
            </a:endParaRPr>
          </a:p>
        </p:txBody>
      </p:sp>
      <p:grpSp>
        <p:nvGrpSpPr>
          <p:cNvPr id="2" name="مجموعة 10"/>
          <p:cNvGrpSpPr/>
          <p:nvPr/>
        </p:nvGrpSpPr>
        <p:grpSpPr>
          <a:xfrm>
            <a:off x="1756056" y="1523539"/>
            <a:ext cx="864096" cy="4137715"/>
            <a:chOff x="1043608" y="4437112"/>
            <a:chExt cx="864096" cy="2088232"/>
          </a:xfrm>
          <a:noFill/>
        </p:grpSpPr>
        <p:sp>
          <p:nvSpPr>
            <p:cNvPr id="9" name="مخطط انسيابي: قرص ممغنط 8"/>
            <p:cNvSpPr/>
            <p:nvPr/>
          </p:nvSpPr>
          <p:spPr>
            <a:xfrm>
              <a:off x="1043608" y="4437112"/>
              <a:ext cx="864096" cy="2088232"/>
            </a:xfrm>
            <a:prstGeom prst="flowChartMagneticDisk">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2">
                    <a:lumMod val="10000"/>
                  </a:schemeClr>
                </a:solidFill>
              </a:endParaRPr>
            </a:p>
          </p:txBody>
        </p:sp>
        <p:sp>
          <p:nvSpPr>
            <p:cNvPr id="10" name="شكل بيضاوي 9"/>
            <p:cNvSpPr/>
            <p:nvPr/>
          </p:nvSpPr>
          <p:spPr>
            <a:xfrm>
              <a:off x="1187624" y="4581128"/>
              <a:ext cx="576064" cy="432048"/>
            </a:xfrm>
            <a:prstGeom prst="ellips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2">
                    <a:lumMod val="10000"/>
                  </a:schemeClr>
                </a:solidFill>
              </a:endParaRPr>
            </a:p>
          </p:txBody>
        </p:sp>
      </p:grpSp>
      <p:sp>
        <p:nvSpPr>
          <p:cNvPr id="12" name="Oval 6"/>
          <p:cNvSpPr>
            <a:spLocks noChangeArrowheads="1"/>
          </p:cNvSpPr>
          <p:nvPr/>
        </p:nvSpPr>
        <p:spPr bwMode="auto">
          <a:xfrm>
            <a:off x="6374271" y="4890120"/>
            <a:ext cx="1447800" cy="1371600"/>
          </a:xfrm>
          <a:prstGeom prst="ellipse">
            <a:avLst/>
          </a:prstGeom>
          <a:solidFill>
            <a:srgbClr val="92D050"/>
          </a:solidFill>
          <a:ln w="9525">
            <a:solidFill>
              <a:schemeClr val="tx1"/>
            </a:solidFill>
            <a:round/>
            <a:headEnd/>
            <a:tailEnd/>
          </a:ln>
          <a:effectLst/>
        </p:spPr>
        <p:txBody>
          <a:bodyPr wrap="none" anchor="ctr"/>
          <a:lstStyle/>
          <a:p>
            <a:pPr algn="ctr"/>
            <a:r>
              <a:rPr lang="en-US" sz="4400" b="1" dirty="0">
                <a:solidFill>
                  <a:schemeClr val="bg2">
                    <a:lumMod val="10000"/>
                  </a:schemeClr>
                </a:solidFill>
              </a:rPr>
              <a:t>TG</a:t>
            </a:r>
            <a:r>
              <a:rPr lang="en-US" sz="3200" b="1" dirty="0">
                <a:solidFill>
                  <a:schemeClr val="bg2">
                    <a:lumMod val="10000"/>
                  </a:schemeClr>
                </a:solidFill>
              </a:rPr>
              <a:t>&gt;</a:t>
            </a:r>
            <a:r>
              <a:rPr lang="en-US" b="1" dirty="0">
                <a:solidFill>
                  <a:schemeClr val="bg2">
                    <a:lumMod val="10000"/>
                  </a:schemeClr>
                </a:solidFill>
              </a:rPr>
              <a:t> </a:t>
            </a:r>
            <a:r>
              <a:rPr lang="en-US" sz="2800" b="1" dirty="0">
                <a:solidFill>
                  <a:schemeClr val="bg2">
                    <a:lumMod val="10000"/>
                  </a:schemeClr>
                </a:solidFill>
              </a:rPr>
              <a:t>CE</a:t>
            </a:r>
            <a:endParaRPr lang="en-US" b="1" dirty="0">
              <a:solidFill>
                <a:schemeClr val="bg2">
                  <a:lumMod val="10000"/>
                </a:schemeClr>
              </a:solidFill>
            </a:endParaRPr>
          </a:p>
        </p:txBody>
      </p:sp>
      <p:sp>
        <p:nvSpPr>
          <p:cNvPr id="16" name="Oval 6"/>
          <p:cNvSpPr>
            <a:spLocks noChangeArrowheads="1"/>
          </p:cNvSpPr>
          <p:nvPr/>
        </p:nvSpPr>
        <p:spPr bwMode="auto">
          <a:xfrm>
            <a:off x="4835352" y="1544148"/>
            <a:ext cx="936104" cy="1008112"/>
          </a:xfrm>
          <a:prstGeom prst="ellipse">
            <a:avLst/>
          </a:prstGeom>
          <a:solidFill>
            <a:srgbClr val="92D050"/>
          </a:solidFill>
          <a:ln w="9525">
            <a:solidFill>
              <a:schemeClr val="tx1"/>
            </a:solidFill>
            <a:round/>
            <a:headEnd/>
            <a:tailEnd/>
          </a:ln>
          <a:effectLst/>
        </p:spPr>
        <p:txBody>
          <a:bodyPr wrap="none" anchor="ctr"/>
          <a:lstStyle/>
          <a:p>
            <a:pPr algn="ctr"/>
            <a:r>
              <a:rPr lang="en-US" sz="3600" b="1" dirty="0">
                <a:solidFill>
                  <a:schemeClr val="bg2">
                    <a:lumMod val="10000"/>
                  </a:schemeClr>
                </a:solidFill>
              </a:rPr>
              <a:t>CE</a:t>
            </a:r>
            <a:r>
              <a:rPr lang="en-US" sz="2000" b="1" dirty="0">
                <a:solidFill>
                  <a:schemeClr val="bg2">
                    <a:lumMod val="10000"/>
                  </a:schemeClr>
                </a:solidFill>
              </a:rPr>
              <a:t>&gt;</a:t>
            </a:r>
            <a:r>
              <a:rPr lang="en-US" b="1" dirty="0">
                <a:solidFill>
                  <a:schemeClr val="bg2">
                    <a:lumMod val="10000"/>
                  </a:schemeClr>
                </a:solidFill>
              </a:rPr>
              <a:t>TG</a:t>
            </a:r>
          </a:p>
        </p:txBody>
      </p:sp>
      <p:cxnSp>
        <p:nvCxnSpPr>
          <p:cNvPr id="25" name="رابط كسهم مستقيم 24"/>
          <p:cNvCxnSpPr/>
          <p:nvPr/>
        </p:nvCxnSpPr>
        <p:spPr>
          <a:xfrm flipH="1" flipV="1">
            <a:off x="7977789" y="5647007"/>
            <a:ext cx="1430579" cy="15837"/>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28" name="Oval 6"/>
          <p:cNvSpPr>
            <a:spLocks noChangeArrowheads="1"/>
          </p:cNvSpPr>
          <p:nvPr/>
        </p:nvSpPr>
        <p:spPr bwMode="auto">
          <a:xfrm>
            <a:off x="2993316" y="4890120"/>
            <a:ext cx="1447800" cy="1371600"/>
          </a:xfrm>
          <a:prstGeom prst="ellipse">
            <a:avLst/>
          </a:prstGeom>
          <a:solidFill>
            <a:srgbClr val="92D050"/>
          </a:solidFill>
          <a:ln w="9525">
            <a:solidFill>
              <a:schemeClr val="tx1"/>
            </a:solidFill>
            <a:round/>
            <a:headEnd/>
            <a:tailEnd/>
          </a:ln>
          <a:effectLst/>
        </p:spPr>
        <p:txBody>
          <a:bodyPr wrap="none" anchor="ctr"/>
          <a:lstStyle/>
          <a:p>
            <a:pPr algn="ctr"/>
            <a:r>
              <a:rPr lang="en-US" sz="4400" b="1" dirty="0">
                <a:solidFill>
                  <a:schemeClr val="bg2">
                    <a:lumMod val="10000"/>
                  </a:schemeClr>
                </a:solidFill>
              </a:rPr>
              <a:t>TG</a:t>
            </a:r>
            <a:r>
              <a:rPr lang="en-US" sz="3200" b="1" dirty="0">
                <a:solidFill>
                  <a:schemeClr val="bg2">
                    <a:lumMod val="10000"/>
                  </a:schemeClr>
                </a:solidFill>
              </a:rPr>
              <a:t>&gt;</a:t>
            </a:r>
            <a:r>
              <a:rPr lang="en-US" b="1" dirty="0">
                <a:solidFill>
                  <a:schemeClr val="bg2">
                    <a:lumMod val="10000"/>
                  </a:schemeClr>
                </a:solidFill>
              </a:rPr>
              <a:t> </a:t>
            </a:r>
            <a:r>
              <a:rPr lang="en-US" sz="2800" b="1" dirty="0">
                <a:solidFill>
                  <a:schemeClr val="bg2">
                    <a:lumMod val="10000"/>
                  </a:schemeClr>
                </a:solidFill>
              </a:rPr>
              <a:t>CE</a:t>
            </a:r>
            <a:endParaRPr lang="en-US" b="1" dirty="0">
              <a:solidFill>
                <a:schemeClr val="bg2">
                  <a:lumMod val="10000"/>
                </a:schemeClr>
              </a:solidFill>
            </a:endParaRPr>
          </a:p>
        </p:txBody>
      </p:sp>
      <p:cxnSp>
        <p:nvCxnSpPr>
          <p:cNvPr id="33" name="رابط كسهم مستقيم 32"/>
          <p:cNvCxnSpPr/>
          <p:nvPr/>
        </p:nvCxnSpPr>
        <p:spPr>
          <a:xfrm rot="10800000">
            <a:off x="4649525" y="5661248"/>
            <a:ext cx="1440160" cy="1588"/>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1" name="رابط كسهم مستقيم 40"/>
          <p:cNvCxnSpPr/>
          <p:nvPr/>
        </p:nvCxnSpPr>
        <p:spPr>
          <a:xfrm flipH="1">
            <a:off x="5225591" y="3789834"/>
            <a:ext cx="452028" cy="1871414"/>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6" name="رابط كسهم مستقيم 45"/>
          <p:cNvCxnSpPr/>
          <p:nvPr/>
        </p:nvCxnSpPr>
        <p:spPr>
          <a:xfrm flipH="1" flipV="1">
            <a:off x="2179299" y="1904640"/>
            <a:ext cx="8012" cy="3903006"/>
          </a:xfrm>
          <a:prstGeom prst="straightConnector1">
            <a:avLst/>
          </a:prstGeom>
          <a:ln w="38100">
            <a:solidFill>
              <a:schemeClr val="bg2">
                <a:lumMod val="1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1" name="رابط مستقيم 50"/>
          <p:cNvCxnSpPr/>
          <p:nvPr/>
        </p:nvCxnSpPr>
        <p:spPr>
          <a:xfrm>
            <a:off x="2188104" y="5805264"/>
            <a:ext cx="504056" cy="0"/>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2" name="رابط كسهم مستقيم 51"/>
          <p:cNvCxnSpPr/>
          <p:nvPr/>
        </p:nvCxnSpPr>
        <p:spPr>
          <a:xfrm rot="10800000">
            <a:off x="963968" y="3697222"/>
            <a:ext cx="1224136" cy="1588"/>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4" name="رابط كسهم مستقيم 53"/>
          <p:cNvCxnSpPr/>
          <p:nvPr/>
        </p:nvCxnSpPr>
        <p:spPr>
          <a:xfrm flipH="1">
            <a:off x="1431230" y="3698023"/>
            <a:ext cx="37593" cy="1909229"/>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72" name="مربع نص 71"/>
          <p:cNvSpPr txBox="1"/>
          <p:nvPr/>
        </p:nvSpPr>
        <p:spPr>
          <a:xfrm rot="16200000">
            <a:off x="1126440" y="3835411"/>
            <a:ext cx="2628256" cy="461665"/>
          </a:xfrm>
          <a:prstGeom prst="rect">
            <a:avLst/>
          </a:prstGeom>
          <a:noFill/>
        </p:spPr>
        <p:txBody>
          <a:bodyPr wrap="square" rtlCol="0">
            <a:spAutoFit/>
          </a:bodyPr>
          <a:lstStyle/>
          <a:p>
            <a:r>
              <a:rPr lang="en-US" sz="2400" b="1" dirty="0">
                <a:solidFill>
                  <a:schemeClr val="bg2">
                    <a:lumMod val="10000"/>
                  </a:schemeClr>
                </a:solidFill>
              </a:rPr>
              <a:t>Lipoprotein Lipase</a:t>
            </a:r>
          </a:p>
        </p:txBody>
      </p:sp>
      <p:sp>
        <p:nvSpPr>
          <p:cNvPr id="73" name="مربع نص 72"/>
          <p:cNvSpPr txBox="1"/>
          <p:nvPr/>
        </p:nvSpPr>
        <p:spPr>
          <a:xfrm>
            <a:off x="849921" y="5705385"/>
            <a:ext cx="1008112" cy="369332"/>
          </a:xfrm>
          <a:prstGeom prst="rect">
            <a:avLst/>
          </a:prstGeom>
          <a:noFill/>
        </p:spPr>
        <p:txBody>
          <a:bodyPr wrap="square" rtlCol="0">
            <a:spAutoFit/>
          </a:bodyPr>
          <a:lstStyle/>
          <a:p>
            <a:r>
              <a:rPr lang="en-US" b="1" dirty="0">
                <a:solidFill>
                  <a:schemeClr val="bg2">
                    <a:lumMod val="10000"/>
                  </a:schemeClr>
                </a:solidFill>
              </a:rPr>
              <a:t>Glycerol</a:t>
            </a:r>
          </a:p>
        </p:txBody>
      </p:sp>
      <p:sp>
        <p:nvSpPr>
          <p:cNvPr id="74" name="مربع نص 73"/>
          <p:cNvSpPr txBox="1"/>
          <p:nvPr/>
        </p:nvSpPr>
        <p:spPr>
          <a:xfrm>
            <a:off x="352408" y="3193166"/>
            <a:ext cx="1008112" cy="923330"/>
          </a:xfrm>
          <a:prstGeom prst="rect">
            <a:avLst/>
          </a:prstGeom>
          <a:noFill/>
        </p:spPr>
        <p:txBody>
          <a:bodyPr wrap="square" rtlCol="0">
            <a:spAutoFit/>
          </a:bodyPr>
          <a:lstStyle/>
          <a:p>
            <a:r>
              <a:rPr lang="en-US" b="1" dirty="0">
                <a:solidFill>
                  <a:schemeClr val="bg2">
                    <a:lumMod val="10000"/>
                  </a:schemeClr>
                </a:solidFill>
              </a:rPr>
              <a:t>Free Fatty Acids</a:t>
            </a:r>
          </a:p>
        </p:txBody>
      </p:sp>
      <p:cxnSp>
        <p:nvCxnSpPr>
          <p:cNvPr id="75" name="رابط كسهم مستقيم 74"/>
          <p:cNvCxnSpPr>
            <a:stCxn id="16" idx="6"/>
          </p:cNvCxnSpPr>
          <p:nvPr/>
        </p:nvCxnSpPr>
        <p:spPr>
          <a:xfrm flipV="1">
            <a:off x="5771456" y="2029502"/>
            <a:ext cx="2124744" cy="18702"/>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82" name="مربع نص 81"/>
          <p:cNvSpPr txBox="1"/>
          <p:nvPr/>
        </p:nvSpPr>
        <p:spPr>
          <a:xfrm>
            <a:off x="202191" y="155459"/>
            <a:ext cx="4950472" cy="954107"/>
          </a:xfrm>
          <a:prstGeom prst="rect">
            <a:avLst/>
          </a:prstGeom>
          <a:noFill/>
        </p:spPr>
        <p:txBody>
          <a:bodyPr wrap="square" rtlCol="0">
            <a:spAutoFit/>
          </a:bodyPr>
          <a:lstStyle/>
          <a:p>
            <a:r>
              <a:rPr lang="en-US" sz="2800" b="1" dirty="0">
                <a:solidFill>
                  <a:srgbClr val="FF0000"/>
                </a:solidFill>
              </a:rPr>
              <a:t>Exogenous Lipoprotein Pathway (</a:t>
            </a:r>
            <a:r>
              <a:rPr lang="en-US" sz="2800" b="1" dirty="0" err="1">
                <a:solidFill>
                  <a:srgbClr val="FF0000"/>
                </a:solidFill>
              </a:rPr>
              <a:t>Chylomicron</a:t>
            </a:r>
            <a:r>
              <a:rPr lang="en-US" sz="2800" b="1" dirty="0">
                <a:solidFill>
                  <a:srgbClr val="FF0000"/>
                </a:solidFill>
              </a:rPr>
              <a:t> Metabolism)</a:t>
            </a:r>
          </a:p>
        </p:txBody>
      </p:sp>
      <p:sp>
        <p:nvSpPr>
          <p:cNvPr id="83" name="مربع نص 82"/>
          <p:cNvSpPr txBox="1"/>
          <p:nvPr/>
        </p:nvSpPr>
        <p:spPr>
          <a:xfrm>
            <a:off x="5393033" y="3339484"/>
            <a:ext cx="1080120" cy="461665"/>
          </a:xfrm>
          <a:prstGeom prst="rect">
            <a:avLst/>
          </a:prstGeom>
          <a:noFill/>
        </p:spPr>
        <p:txBody>
          <a:bodyPr wrap="square" rtlCol="0">
            <a:spAutoFit/>
          </a:bodyPr>
          <a:lstStyle/>
          <a:p>
            <a:r>
              <a:rPr lang="en-US" sz="2400" b="1" dirty="0">
                <a:solidFill>
                  <a:schemeClr val="bg2">
                    <a:lumMod val="10000"/>
                  </a:schemeClr>
                </a:solidFill>
              </a:rPr>
              <a:t>HDL</a:t>
            </a:r>
          </a:p>
        </p:txBody>
      </p:sp>
      <p:sp>
        <p:nvSpPr>
          <p:cNvPr id="84" name="مربع نص 83"/>
          <p:cNvSpPr txBox="1"/>
          <p:nvPr/>
        </p:nvSpPr>
        <p:spPr>
          <a:xfrm>
            <a:off x="6257179" y="6261728"/>
            <a:ext cx="1872208" cy="461665"/>
          </a:xfrm>
          <a:prstGeom prst="rect">
            <a:avLst/>
          </a:prstGeom>
          <a:noFill/>
        </p:spPr>
        <p:txBody>
          <a:bodyPr wrap="square" rtlCol="0">
            <a:spAutoFit/>
          </a:bodyPr>
          <a:lstStyle/>
          <a:p>
            <a:r>
              <a:rPr lang="en-US" sz="2400" b="1" dirty="0">
                <a:solidFill>
                  <a:schemeClr val="bg2">
                    <a:lumMod val="10000"/>
                  </a:schemeClr>
                </a:solidFill>
              </a:rPr>
              <a:t>Nascent CM</a:t>
            </a:r>
          </a:p>
        </p:txBody>
      </p:sp>
      <p:sp>
        <p:nvSpPr>
          <p:cNvPr id="85" name="مربع نص 84"/>
          <p:cNvSpPr txBox="1"/>
          <p:nvPr/>
        </p:nvSpPr>
        <p:spPr>
          <a:xfrm>
            <a:off x="3505012" y="6261728"/>
            <a:ext cx="1872208" cy="461665"/>
          </a:xfrm>
          <a:prstGeom prst="rect">
            <a:avLst/>
          </a:prstGeom>
          <a:noFill/>
        </p:spPr>
        <p:txBody>
          <a:bodyPr wrap="square" rtlCol="0">
            <a:spAutoFit/>
          </a:bodyPr>
          <a:lstStyle/>
          <a:p>
            <a:r>
              <a:rPr lang="en-US" sz="2400" b="1" dirty="0">
                <a:solidFill>
                  <a:schemeClr val="bg2">
                    <a:lumMod val="10000"/>
                  </a:schemeClr>
                </a:solidFill>
              </a:rPr>
              <a:t>CM</a:t>
            </a:r>
          </a:p>
        </p:txBody>
      </p:sp>
      <p:sp>
        <p:nvSpPr>
          <p:cNvPr id="86" name="مربع نص 85"/>
          <p:cNvSpPr txBox="1"/>
          <p:nvPr/>
        </p:nvSpPr>
        <p:spPr>
          <a:xfrm>
            <a:off x="5152663" y="709457"/>
            <a:ext cx="1475656" cy="830997"/>
          </a:xfrm>
          <a:prstGeom prst="rect">
            <a:avLst/>
          </a:prstGeom>
          <a:noFill/>
        </p:spPr>
        <p:txBody>
          <a:bodyPr wrap="square" rtlCol="0">
            <a:spAutoFit/>
          </a:bodyPr>
          <a:lstStyle/>
          <a:p>
            <a:r>
              <a:rPr lang="en-US" sz="2400" b="1" dirty="0">
                <a:solidFill>
                  <a:schemeClr val="bg2">
                    <a:lumMod val="10000"/>
                  </a:schemeClr>
                </a:solidFill>
              </a:rPr>
              <a:t>CM Remnant</a:t>
            </a:r>
          </a:p>
        </p:txBody>
      </p:sp>
      <p:sp>
        <p:nvSpPr>
          <p:cNvPr id="87" name="مربع نص 86"/>
          <p:cNvSpPr txBox="1"/>
          <p:nvPr/>
        </p:nvSpPr>
        <p:spPr>
          <a:xfrm>
            <a:off x="9571261" y="4078074"/>
            <a:ext cx="2146015" cy="2308324"/>
          </a:xfrm>
          <a:prstGeom prst="rect">
            <a:avLst/>
          </a:prstGeom>
          <a:noFill/>
        </p:spPr>
        <p:txBody>
          <a:bodyPr wrap="square" rtlCol="0">
            <a:spAutoFit/>
          </a:bodyPr>
          <a:lstStyle/>
          <a:p>
            <a:r>
              <a:rPr lang="en-US" sz="2000" b="1" dirty="0">
                <a:solidFill>
                  <a:schemeClr val="bg2">
                    <a:lumMod val="10000"/>
                  </a:schemeClr>
                </a:solidFill>
              </a:rPr>
              <a:t>Dietary fat:</a:t>
            </a:r>
          </a:p>
          <a:p>
            <a:r>
              <a:rPr lang="en-US" sz="2000" b="1" dirty="0">
                <a:solidFill>
                  <a:schemeClr val="bg2">
                    <a:lumMod val="10000"/>
                  </a:schemeClr>
                </a:solidFill>
              </a:rPr>
              <a:t>Apolipoprotein</a:t>
            </a:r>
          </a:p>
          <a:p>
            <a:r>
              <a:rPr lang="en-US" sz="2000" b="1" dirty="0">
                <a:solidFill>
                  <a:schemeClr val="bg2">
                    <a:lumMod val="10000"/>
                  </a:schemeClr>
                </a:solidFill>
              </a:rPr>
              <a:t>Cholesterol</a:t>
            </a:r>
          </a:p>
          <a:p>
            <a:r>
              <a:rPr lang="en-US" sz="2000" b="1" dirty="0">
                <a:solidFill>
                  <a:schemeClr val="bg2">
                    <a:lumMod val="10000"/>
                  </a:schemeClr>
                </a:solidFill>
              </a:rPr>
              <a:t>Cholesterol esters</a:t>
            </a:r>
          </a:p>
          <a:p>
            <a:r>
              <a:rPr lang="en-US" sz="2000" b="1" dirty="0">
                <a:solidFill>
                  <a:schemeClr val="bg2">
                    <a:lumMod val="10000"/>
                  </a:schemeClr>
                </a:solidFill>
              </a:rPr>
              <a:t>Phospholipids</a:t>
            </a:r>
          </a:p>
          <a:p>
            <a:r>
              <a:rPr lang="en-US" sz="2000" b="1" dirty="0">
                <a:solidFill>
                  <a:schemeClr val="bg2">
                    <a:lumMod val="10000"/>
                  </a:schemeClr>
                </a:solidFill>
              </a:rPr>
              <a:t>Triglycerides</a:t>
            </a:r>
          </a:p>
          <a:p>
            <a:endParaRPr lang="en-US" sz="2400" b="1" dirty="0">
              <a:solidFill>
                <a:schemeClr val="bg2">
                  <a:lumMod val="10000"/>
                </a:schemeClr>
              </a:solidFill>
            </a:endParaRPr>
          </a:p>
        </p:txBody>
      </p:sp>
      <p:sp>
        <p:nvSpPr>
          <p:cNvPr id="77" name="مربع نص 76"/>
          <p:cNvSpPr txBox="1"/>
          <p:nvPr/>
        </p:nvSpPr>
        <p:spPr>
          <a:xfrm>
            <a:off x="2658336" y="3458660"/>
            <a:ext cx="971600" cy="646331"/>
          </a:xfrm>
          <a:prstGeom prst="rect">
            <a:avLst/>
          </a:prstGeom>
          <a:noFill/>
        </p:spPr>
        <p:txBody>
          <a:bodyPr wrap="square" rtlCol="0">
            <a:spAutoFit/>
          </a:bodyPr>
          <a:lstStyle/>
          <a:p>
            <a:r>
              <a:rPr lang="en-US" b="1" dirty="0">
                <a:solidFill>
                  <a:schemeClr val="bg2">
                    <a:lumMod val="10000"/>
                  </a:schemeClr>
                </a:solidFill>
              </a:rPr>
              <a:t>Adipose Muscle</a:t>
            </a:r>
          </a:p>
        </p:txBody>
      </p:sp>
      <p:sp>
        <p:nvSpPr>
          <p:cNvPr id="5" name="مربع نص 4"/>
          <p:cNvSpPr txBox="1"/>
          <p:nvPr/>
        </p:nvSpPr>
        <p:spPr>
          <a:xfrm>
            <a:off x="4762883" y="4409812"/>
            <a:ext cx="1991072" cy="461665"/>
          </a:xfrm>
          <a:prstGeom prst="rect">
            <a:avLst/>
          </a:prstGeom>
          <a:solidFill>
            <a:schemeClr val="bg1"/>
          </a:solidFill>
        </p:spPr>
        <p:txBody>
          <a:bodyPr wrap="square" rtlCol="0">
            <a:spAutoFit/>
          </a:bodyPr>
          <a:lstStyle/>
          <a:p>
            <a:r>
              <a:rPr lang="en-US" sz="2400" b="1" dirty="0" err="1">
                <a:solidFill>
                  <a:schemeClr val="bg2">
                    <a:lumMod val="10000"/>
                  </a:schemeClr>
                </a:solidFill>
              </a:rPr>
              <a:t>ApoC</a:t>
            </a:r>
            <a:r>
              <a:rPr lang="en-US" sz="2400" b="1" dirty="0">
                <a:solidFill>
                  <a:schemeClr val="bg2">
                    <a:lumMod val="10000"/>
                  </a:schemeClr>
                </a:solidFill>
              </a:rPr>
              <a:t>-II, </a:t>
            </a:r>
            <a:r>
              <a:rPr lang="en-US" sz="2400" b="1" dirty="0" err="1">
                <a:solidFill>
                  <a:schemeClr val="bg2">
                    <a:lumMod val="10000"/>
                  </a:schemeClr>
                </a:solidFill>
              </a:rPr>
              <a:t>apoE</a:t>
            </a:r>
            <a:endParaRPr lang="en-US" sz="2400" b="1" dirty="0">
              <a:solidFill>
                <a:schemeClr val="bg2">
                  <a:lumMod val="10000"/>
                </a:schemeClr>
              </a:solidFill>
            </a:endParaRPr>
          </a:p>
        </p:txBody>
      </p:sp>
      <p:cxnSp>
        <p:nvCxnSpPr>
          <p:cNvPr id="64" name="رابط كسهم مستقيم 63"/>
          <p:cNvCxnSpPr/>
          <p:nvPr/>
        </p:nvCxnSpPr>
        <p:spPr>
          <a:xfrm>
            <a:off x="2178609" y="1918074"/>
            <a:ext cx="2584279" cy="16925"/>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Oval 7"/>
          <p:cNvSpPr>
            <a:spLocks noChangeArrowheads="1"/>
          </p:cNvSpPr>
          <p:nvPr/>
        </p:nvSpPr>
        <p:spPr bwMode="auto">
          <a:xfrm>
            <a:off x="6831415" y="4585320"/>
            <a:ext cx="609600" cy="6096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B48</a:t>
            </a:r>
          </a:p>
        </p:txBody>
      </p:sp>
      <p:sp>
        <p:nvSpPr>
          <p:cNvPr id="49" name="Oval 7"/>
          <p:cNvSpPr>
            <a:spLocks noChangeArrowheads="1"/>
          </p:cNvSpPr>
          <p:nvPr/>
        </p:nvSpPr>
        <p:spPr bwMode="auto">
          <a:xfrm>
            <a:off x="3003423" y="4707889"/>
            <a:ext cx="609600" cy="6096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B48</a:t>
            </a:r>
          </a:p>
        </p:txBody>
      </p:sp>
      <p:sp>
        <p:nvSpPr>
          <p:cNvPr id="50" name="Oval 26"/>
          <p:cNvSpPr>
            <a:spLocks noChangeArrowheads="1"/>
          </p:cNvSpPr>
          <p:nvPr/>
        </p:nvSpPr>
        <p:spPr bwMode="auto">
          <a:xfrm>
            <a:off x="3826768" y="4737720"/>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CII</a:t>
            </a:r>
          </a:p>
        </p:txBody>
      </p:sp>
      <p:sp>
        <p:nvSpPr>
          <p:cNvPr id="53" name="Oval 50"/>
          <p:cNvSpPr>
            <a:spLocks noChangeArrowheads="1"/>
          </p:cNvSpPr>
          <p:nvPr/>
        </p:nvSpPr>
        <p:spPr bwMode="auto">
          <a:xfrm>
            <a:off x="3151387" y="5916372"/>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E</a:t>
            </a:r>
          </a:p>
        </p:txBody>
      </p:sp>
      <p:sp>
        <p:nvSpPr>
          <p:cNvPr id="57" name="Oval 7"/>
          <p:cNvSpPr>
            <a:spLocks noChangeArrowheads="1"/>
          </p:cNvSpPr>
          <p:nvPr/>
        </p:nvSpPr>
        <p:spPr bwMode="auto">
          <a:xfrm>
            <a:off x="4639408" y="1264582"/>
            <a:ext cx="609600" cy="6096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B48</a:t>
            </a:r>
          </a:p>
        </p:txBody>
      </p:sp>
      <p:sp>
        <p:nvSpPr>
          <p:cNvPr id="58" name="Oval 50"/>
          <p:cNvSpPr>
            <a:spLocks noChangeArrowheads="1"/>
          </p:cNvSpPr>
          <p:nvPr/>
        </p:nvSpPr>
        <p:spPr bwMode="auto">
          <a:xfrm>
            <a:off x="5141004" y="2236932"/>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E</a:t>
            </a:r>
          </a:p>
        </p:txBody>
      </p:sp>
      <p:sp>
        <p:nvSpPr>
          <p:cNvPr id="37" name="Oval 26"/>
          <p:cNvSpPr>
            <a:spLocks noChangeArrowheads="1"/>
          </p:cNvSpPr>
          <p:nvPr/>
        </p:nvSpPr>
        <p:spPr bwMode="auto">
          <a:xfrm>
            <a:off x="1864079" y="3430522"/>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CII</a:t>
            </a:r>
          </a:p>
        </p:txBody>
      </p:sp>
      <p:sp>
        <p:nvSpPr>
          <p:cNvPr id="6" name="Rectangle 5"/>
          <p:cNvSpPr/>
          <p:nvPr/>
        </p:nvSpPr>
        <p:spPr>
          <a:xfrm>
            <a:off x="7977789" y="1771133"/>
            <a:ext cx="797334" cy="461665"/>
          </a:xfrm>
          <a:prstGeom prst="rect">
            <a:avLst/>
          </a:prstGeom>
        </p:spPr>
        <p:txBody>
          <a:bodyPr wrap="none">
            <a:spAutoFit/>
          </a:bodyPr>
          <a:lstStyle/>
          <a:p>
            <a:r>
              <a:rPr lang="en-US" sz="2400" b="1" dirty="0">
                <a:solidFill>
                  <a:schemeClr val="bg2">
                    <a:lumMod val="10000"/>
                  </a:schemeClr>
                </a:solidFill>
              </a:rPr>
              <a:t>Liver</a:t>
            </a:r>
            <a:endParaRPr lang="ar-LY" sz="2400" b="1" dirty="0"/>
          </a:p>
        </p:txBody>
      </p:sp>
    </p:spTree>
    <p:extLst>
      <p:ext uri="{BB962C8B-B14F-4D97-AF65-F5344CB8AC3E}">
        <p14:creationId xmlns:p14="http://schemas.microsoft.com/office/powerpoint/2010/main" val="2012719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7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3"/>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58"/>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7"/>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8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75"/>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12" grpId="0" animBg="1"/>
      <p:bldP spid="16" grpId="0" animBg="1"/>
      <p:bldP spid="28" grpId="0" animBg="1"/>
      <p:bldP spid="72" grpId="0"/>
      <p:bldP spid="73" grpId="0"/>
      <p:bldP spid="74" grpId="0"/>
      <p:bldP spid="83" grpId="0"/>
      <p:bldP spid="84" grpId="0"/>
      <p:bldP spid="85" grpId="0"/>
      <p:bldP spid="86" grpId="0"/>
      <p:bldP spid="87" grpId="0"/>
      <p:bldP spid="77" grpId="0"/>
      <p:bldP spid="5" grpId="0" animBg="1"/>
      <p:bldP spid="34" grpId="0" animBg="1"/>
      <p:bldP spid="49" grpId="0" animBg="1"/>
      <p:bldP spid="50" grpId="0" animBg="1"/>
      <p:bldP spid="53" grpId="0" animBg="1"/>
      <p:bldP spid="57" grpId="0" animBg="1"/>
      <p:bldP spid="58" grpId="0" animBg="1"/>
      <p:bldP spid="37" grpId="0" animBg="1"/>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a:spLocks/>
          </p:cNvSpPr>
          <p:nvPr/>
        </p:nvSpPr>
        <p:spPr bwMode="auto">
          <a:xfrm>
            <a:off x="775859" y="260648"/>
            <a:ext cx="4464496" cy="3024336"/>
          </a:xfrm>
          <a:custGeom>
            <a:avLst/>
            <a:gdLst/>
            <a:ahLst/>
            <a:cxnLst>
              <a:cxn ang="0">
                <a:pos x="28" y="659"/>
              </a:cxn>
              <a:cxn ang="0">
                <a:pos x="34" y="507"/>
              </a:cxn>
              <a:cxn ang="0">
                <a:pos x="55" y="430"/>
              </a:cxn>
              <a:cxn ang="0">
                <a:pos x="118" y="222"/>
              </a:cxn>
              <a:cxn ang="0">
                <a:pos x="194" y="132"/>
              </a:cxn>
              <a:cxn ang="0">
                <a:pos x="284" y="63"/>
              </a:cxn>
              <a:cxn ang="0">
                <a:pos x="527" y="28"/>
              </a:cxn>
              <a:cxn ang="0">
                <a:pos x="777" y="21"/>
              </a:cxn>
              <a:cxn ang="0">
                <a:pos x="1062" y="49"/>
              </a:cxn>
              <a:cxn ang="0">
                <a:pos x="1409" y="90"/>
              </a:cxn>
              <a:cxn ang="0">
                <a:pos x="1492" y="104"/>
              </a:cxn>
              <a:cxn ang="0">
                <a:pos x="1533" y="118"/>
              </a:cxn>
              <a:cxn ang="0">
                <a:pos x="1554" y="125"/>
              </a:cxn>
              <a:cxn ang="0">
                <a:pos x="1575" y="236"/>
              </a:cxn>
              <a:cxn ang="0">
                <a:pos x="1568" y="298"/>
              </a:cxn>
              <a:cxn ang="0">
                <a:pos x="1527" y="326"/>
              </a:cxn>
              <a:cxn ang="0">
                <a:pos x="1409" y="354"/>
              </a:cxn>
              <a:cxn ang="0">
                <a:pos x="1256" y="396"/>
              </a:cxn>
              <a:cxn ang="0">
                <a:pos x="1193" y="416"/>
              </a:cxn>
              <a:cxn ang="0">
                <a:pos x="1131" y="451"/>
              </a:cxn>
              <a:cxn ang="0">
                <a:pos x="1075" y="493"/>
              </a:cxn>
              <a:cxn ang="0">
                <a:pos x="1062" y="514"/>
              </a:cxn>
              <a:cxn ang="0">
                <a:pos x="1041" y="521"/>
              </a:cxn>
              <a:cxn ang="0">
                <a:pos x="1034" y="541"/>
              </a:cxn>
              <a:cxn ang="0">
                <a:pos x="1013" y="548"/>
              </a:cxn>
              <a:cxn ang="0">
                <a:pos x="971" y="576"/>
              </a:cxn>
              <a:cxn ang="0">
                <a:pos x="951" y="590"/>
              </a:cxn>
              <a:cxn ang="0">
                <a:pos x="853" y="666"/>
              </a:cxn>
              <a:cxn ang="0">
                <a:pos x="833" y="680"/>
              </a:cxn>
              <a:cxn ang="0">
                <a:pos x="812" y="701"/>
              </a:cxn>
              <a:cxn ang="0">
                <a:pos x="708" y="736"/>
              </a:cxn>
              <a:cxn ang="0">
                <a:pos x="604" y="812"/>
              </a:cxn>
              <a:cxn ang="0">
                <a:pos x="520" y="847"/>
              </a:cxn>
              <a:cxn ang="0">
                <a:pos x="458" y="881"/>
              </a:cxn>
              <a:cxn ang="0">
                <a:pos x="375" y="937"/>
              </a:cxn>
              <a:cxn ang="0">
                <a:pos x="333" y="951"/>
              </a:cxn>
              <a:cxn ang="0">
                <a:pos x="132" y="944"/>
              </a:cxn>
              <a:cxn ang="0">
                <a:pos x="90" y="930"/>
              </a:cxn>
              <a:cxn ang="0">
                <a:pos x="14" y="812"/>
              </a:cxn>
              <a:cxn ang="0">
                <a:pos x="0" y="625"/>
              </a:cxn>
            </a:cxnLst>
            <a:rect l="0" t="0" r="r" b="b"/>
            <a:pathLst>
              <a:path w="1575" h="951">
                <a:moveTo>
                  <a:pt x="28" y="659"/>
                </a:moveTo>
                <a:cubicBezTo>
                  <a:pt x="30" y="608"/>
                  <a:pt x="30" y="558"/>
                  <a:pt x="34" y="507"/>
                </a:cubicBezTo>
                <a:cubicBezTo>
                  <a:pt x="36" y="482"/>
                  <a:pt x="47" y="453"/>
                  <a:pt x="55" y="430"/>
                </a:cubicBezTo>
                <a:cubicBezTo>
                  <a:pt x="78" y="361"/>
                  <a:pt x="95" y="291"/>
                  <a:pt x="118" y="222"/>
                </a:cubicBezTo>
                <a:cubicBezTo>
                  <a:pt x="130" y="186"/>
                  <a:pt x="158" y="144"/>
                  <a:pt x="194" y="132"/>
                </a:cubicBezTo>
                <a:cubicBezTo>
                  <a:pt x="206" y="95"/>
                  <a:pt x="248" y="74"/>
                  <a:pt x="284" y="63"/>
                </a:cubicBezTo>
                <a:cubicBezTo>
                  <a:pt x="352" y="18"/>
                  <a:pt x="455" y="31"/>
                  <a:pt x="527" y="28"/>
                </a:cubicBezTo>
                <a:cubicBezTo>
                  <a:pt x="610" y="0"/>
                  <a:pt x="685" y="17"/>
                  <a:pt x="777" y="21"/>
                </a:cubicBezTo>
                <a:cubicBezTo>
                  <a:pt x="874" y="25"/>
                  <a:pt x="966" y="35"/>
                  <a:pt x="1062" y="49"/>
                </a:cubicBezTo>
                <a:cubicBezTo>
                  <a:pt x="1174" y="87"/>
                  <a:pt x="1291" y="85"/>
                  <a:pt x="1409" y="90"/>
                </a:cubicBezTo>
                <a:cubicBezTo>
                  <a:pt x="1428" y="93"/>
                  <a:pt x="1471" y="98"/>
                  <a:pt x="1492" y="104"/>
                </a:cubicBezTo>
                <a:cubicBezTo>
                  <a:pt x="1506" y="108"/>
                  <a:pt x="1519" y="113"/>
                  <a:pt x="1533" y="118"/>
                </a:cubicBezTo>
                <a:cubicBezTo>
                  <a:pt x="1540" y="120"/>
                  <a:pt x="1554" y="125"/>
                  <a:pt x="1554" y="125"/>
                </a:cubicBezTo>
                <a:cubicBezTo>
                  <a:pt x="1566" y="161"/>
                  <a:pt x="1570" y="198"/>
                  <a:pt x="1575" y="236"/>
                </a:cubicBezTo>
                <a:cubicBezTo>
                  <a:pt x="1573" y="257"/>
                  <a:pt x="1573" y="278"/>
                  <a:pt x="1568" y="298"/>
                </a:cubicBezTo>
                <a:cubicBezTo>
                  <a:pt x="1561" y="324"/>
                  <a:pt x="1548" y="320"/>
                  <a:pt x="1527" y="326"/>
                </a:cubicBezTo>
                <a:cubicBezTo>
                  <a:pt x="1487" y="338"/>
                  <a:pt x="1451" y="347"/>
                  <a:pt x="1409" y="354"/>
                </a:cubicBezTo>
                <a:cubicBezTo>
                  <a:pt x="1359" y="337"/>
                  <a:pt x="1301" y="374"/>
                  <a:pt x="1256" y="396"/>
                </a:cubicBezTo>
                <a:cubicBezTo>
                  <a:pt x="1237" y="405"/>
                  <a:pt x="1213" y="409"/>
                  <a:pt x="1193" y="416"/>
                </a:cubicBezTo>
                <a:cubicBezTo>
                  <a:pt x="1146" y="448"/>
                  <a:pt x="1168" y="439"/>
                  <a:pt x="1131" y="451"/>
                </a:cubicBezTo>
                <a:cubicBezTo>
                  <a:pt x="1114" y="476"/>
                  <a:pt x="1100" y="477"/>
                  <a:pt x="1075" y="493"/>
                </a:cubicBezTo>
                <a:cubicBezTo>
                  <a:pt x="1071" y="500"/>
                  <a:pt x="1068" y="509"/>
                  <a:pt x="1062" y="514"/>
                </a:cubicBezTo>
                <a:cubicBezTo>
                  <a:pt x="1056" y="519"/>
                  <a:pt x="1046" y="516"/>
                  <a:pt x="1041" y="521"/>
                </a:cubicBezTo>
                <a:cubicBezTo>
                  <a:pt x="1036" y="526"/>
                  <a:pt x="1039" y="536"/>
                  <a:pt x="1034" y="541"/>
                </a:cubicBezTo>
                <a:cubicBezTo>
                  <a:pt x="1029" y="546"/>
                  <a:pt x="1019" y="544"/>
                  <a:pt x="1013" y="548"/>
                </a:cubicBezTo>
                <a:cubicBezTo>
                  <a:pt x="998" y="556"/>
                  <a:pt x="985" y="567"/>
                  <a:pt x="971" y="576"/>
                </a:cubicBezTo>
                <a:cubicBezTo>
                  <a:pt x="964" y="581"/>
                  <a:pt x="951" y="590"/>
                  <a:pt x="951" y="590"/>
                </a:cubicBezTo>
                <a:cubicBezTo>
                  <a:pt x="924" y="631"/>
                  <a:pt x="894" y="639"/>
                  <a:pt x="853" y="666"/>
                </a:cubicBezTo>
                <a:cubicBezTo>
                  <a:pt x="846" y="670"/>
                  <a:pt x="839" y="674"/>
                  <a:pt x="833" y="680"/>
                </a:cubicBezTo>
                <a:cubicBezTo>
                  <a:pt x="826" y="687"/>
                  <a:pt x="820" y="696"/>
                  <a:pt x="812" y="701"/>
                </a:cubicBezTo>
                <a:cubicBezTo>
                  <a:pt x="782" y="721"/>
                  <a:pt x="743" y="729"/>
                  <a:pt x="708" y="736"/>
                </a:cubicBezTo>
                <a:cubicBezTo>
                  <a:pt x="674" y="759"/>
                  <a:pt x="643" y="799"/>
                  <a:pt x="604" y="812"/>
                </a:cubicBezTo>
                <a:cubicBezTo>
                  <a:pt x="588" y="817"/>
                  <a:pt x="528" y="842"/>
                  <a:pt x="520" y="847"/>
                </a:cubicBezTo>
                <a:cubicBezTo>
                  <a:pt x="473" y="878"/>
                  <a:pt x="495" y="869"/>
                  <a:pt x="458" y="881"/>
                </a:cubicBezTo>
                <a:cubicBezTo>
                  <a:pt x="444" y="895"/>
                  <a:pt x="390" y="932"/>
                  <a:pt x="375" y="937"/>
                </a:cubicBezTo>
                <a:cubicBezTo>
                  <a:pt x="361" y="942"/>
                  <a:pt x="333" y="951"/>
                  <a:pt x="333" y="951"/>
                </a:cubicBezTo>
                <a:cubicBezTo>
                  <a:pt x="266" y="949"/>
                  <a:pt x="199" y="950"/>
                  <a:pt x="132" y="944"/>
                </a:cubicBezTo>
                <a:cubicBezTo>
                  <a:pt x="117" y="943"/>
                  <a:pt x="90" y="930"/>
                  <a:pt x="90" y="930"/>
                </a:cubicBezTo>
                <a:cubicBezTo>
                  <a:pt x="73" y="879"/>
                  <a:pt x="60" y="844"/>
                  <a:pt x="14" y="812"/>
                </a:cubicBezTo>
                <a:cubicBezTo>
                  <a:pt x="16" y="783"/>
                  <a:pt x="47" y="649"/>
                  <a:pt x="0" y="625"/>
                </a:cubicBezTo>
              </a:path>
            </a:pathLst>
          </a:custGeom>
          <a:noFill/>
          <a:ln w="28575" cmpd="sng">
            <a:solidFill>
              <a:schemeClr val="bg2">
                <a:lumMod val="10000"/>
              </a:schemeClr>
            </a:solidFill>
            <a:round/>
            <a:headEnd/>
            <a:tailEnd/>
          </a:ln>
          <a:effectLst/>
        </p:spPr>
        <p:txBody>
          <a:bodyPr/>
          <a:lstStyle/>
          <a:p>
            <a:endParaRPr lang="en-US">
              <a:solidFill>
                <a:schemeClr val="bg2">
                  <a:lumMod val="10000"/>
                </a:schemeClr>
              </a:solidFill>
            </a:endParaRPr>
          </a:p>
        </p:txBody>
      </p:sp>
      <p:sp>
        <p:nvSpPr>
          <p:cNvPr id="78" name="مربع نص 77"/>
          <p:cNvSpPr txBox="1"/>
          <p:nvPr/>
        </p:nvSpPr>
        <p:spPr>
          <a:xfrm>
            <a:off x="955911" y="1716891"/>
            <a:ext cx="2160240" cy="707886"/>
          </a:xfrm>
          <a:prstGeom prst="rect">
            <a:avLst/>
          </a:prstGeom>
          <a:noFill/>
        </p:spPr>
        <p:txBody>
          <a:bodyPr wrap="square" rtlCol="0">
            <a:spAutoFit/>
          </a:bodyPr>
          <a:lstStyle/>
          <a:p>
            <a:r>
              <a:rPr lang="en-US" sz="2000" b="1" dirty="0">
                <a:solidFill>
                  <a:schemeClr val="bg2">
                    <a:lumMod val="10000"/>
                  </a:schemeClr>
                </a:solidFill>
              </a:rPr>
              <a:t>Free Fatty Acids</a:t>
            </a:r>
          </a:p>
          <a:p>
            <a:r>
              <a:rPr lang="en-US" sz="2000" b="1" dirty="0">
                <a:solidFill>
                  <a:schemeClr val="bg2">
                    <a:lumMod val="10000"/>
                  </a:schemeClr>
                </a:solidFill>
              </a:rPr>
              <a:t>Free Cholesterol</a:t>
            </a:r>
          </a:p>
        </p:txBody>
      </p:sp>
      <p:sp>
        <p:nvSpPr>
          <p:cNvPr id="82" name="مربع نص 81"/>
          <p:cNvSpPr txBox="1"/>
          <p:nvPr/>
        </p:nvSpPr>
        <p:spPr>
          <a:xfrm>
            <a:off x="6528048" y="88376"/>
            <a:ext cx="5332648" cy="1200329"/>
          </a:xfrm>
          <a:prstGeom prst="rect">
            <a:avLst/>
          </a:prstGeom>
          <a:noFill/>
        </p:spPr>
        <p:txBody>
          <a:bodyPr wrap="square" rtlCol="0">
            <a:spAutoFit/>
          </a:bodyPr>
          <a:lstStyle/>
          <a:p>
            <a:r>
              <a:rPr lang="en-US" sz="2400" b="1" dirty="0">
                <a:solidFill>
                  <a:srgbClr val="FF0000"/>
                </a:solidFill>
              </a:rPr>
              <a:t>Endogenous Lipoprotein Pathway </a:t>
            </a:r>
          </a:p>
          <a:p>
            <a:r>
              <a:rPr lang="en-US" sz="2400" b="1" dirty="0">
                <a:solidFill>
                  <a:srgbClr val="FF0000"/>
                </a:solidFill>
              </a:rPr>
              <a:t>(VLDL Metabolism) </a:t>
            </a:r>
          </a:p>
          <a:p>
            <a:endParaRPr lang="en-US" sz="2400" b="1" dirty="0">
              <a:solidFill>
                <a:schemeClr val="bg2">
                  <a:lumMod val="10000"/>
                </a:schemeClr>
              </a:solidFill>
            </a:endParaRPr>
          </a:p>
        </p:txBody>
      </p:sp>
      <p:sp>
        <p:nvSpPr>
          <p:cNvPr id="48" name="مربع نص 47"/>
          <p:cNvSpPr txBox="1"/>
          <p:nvPr/>
        </p:nvSpPr>
        <p:spPr>
          <a:xfrm>
            <a:off x="1624256" y="1268760"/>
            <a:ext cx="2319957" cy="400110"/>
          </a:xfrm>
          <a:prstGeom prst="rect">
            <a:avLst/>
          </a:prstGeom>
          <a:noFill/>
        </p:spPr>
        <p:txBody>
          <a:bodyPr wrap="square" rtlCol="0">
            <a:spAutoFit/>
          </a:bodyPr>
          <a:lstStyle/>
          <a:p>
            <a:r>
              <a:rPr lang="en-US" sz="2000" b="1" dirty="0" err="1">
                <a:solidFill>
                  <a:schemeClr val="bg2">
                    <a:lumMod val="10000"/>
                  </a:schemeClr>
                </a:solidFill>
              </a:rPr>
              <a:t>Apolipoprotein</a:t>
            </a:r>
            <a:r>
              <a:rPr lang="en-US" sz="2000" b="1" dirty="0">
                <a:solidFill>
                  <a:schemeClr val="bg2">
                    <a:lumMod val="10000"/>
                  </a:schemeClr>
                </a:solidFill>
              </a:rPr>
              <a:t> B</a:t>
            </a:r>
          </a:p>
        </p:txBody>
      </p:sp>
      <p:cxnSp>
        <p:nvCxnSpPr>
          <p:cNvPr id="49" name="رابط كسهم مستقيم 48"/>
          <p:cNvCxnSpPr/>
          <p:nvPr/>
        </p:nvCxnSpPr>
        <p:spPr>
          <a:xfrm>
            <a:off x="4376259" y="1340768"/>
            <a:ext cx="1224136" cy="504056"/>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55" name="Oval 6"/>
          <p:cNvSpPr>
            <a:spLocks noChangeArrowheads="1"/>
          </p:cNvSpPr>
          <p:nvPr/>
        </p:nvSpPr>
        <p:spPr bwMode="auto">
          <a:xfrm>
            <a:off x="5526631" y="1481882"/>
            <a:ext cx="1537320" cy="1371054"/>
          </a:xfrm>
          <a:prstGeom prst="ellipse">
            <a:avLst/>
          </a:prstGeom>
          <a:solidFill>
            <a:srgbClr val="92D050"/>
          </a:solidFill>
          <a:ln w="9525">
            <a:solidFill>
              <a:schemeClr val="tx1"/>
            </a:solidFill>
            <a:round/>
            <a:headEnd/>
            <a:tailEnd/>
          </a:ln>
          <a:effectLst/>
        </p:spPr>
        <p:txBody>
          <a:bodyPr wrap="none" anchor="ctr"/>
          <a:lstStyle/>
          <a:p>
            <a:pPr algn="ctr"/>
            <a:r>
              <a:rPr lang="en-US" sz="4400" b="1" dirty="0">
                <a:solidFill>
                  <a:schemeClr val="bg2">
                    <a:lumMod val="10000"/>
                  </a:schemeClr>
                </a:solidFill>
              </a:rPr>
              <a:t>TG</a:t>
            </a:r>
            <a:r>
              <a:rPr lang="en-US" sz="2600" b="1" dirty="0">
                <a:solidFill>
                  <a:schemeClr val="bg2">
                    <a:lumMod val="10000"/>
                  </a:schemeClr>
                </a:solidFill>
              </a:rPr>
              <a:t>&gt;</a:t>
            </a:r>
            <a:r>
              <a:rPr lang="en-US" sz="2600" dirty="0">
                <a:solidFill>
                  <a:schemeClr val="bg2">
                    <a:lumMod val="10000"/>
                  </a:schemeClr>
                </a:solidFill>
              </a:rPr>
              <a:t> </a:t>
            </a:r>
            <a:r>
              <a:rPr lang="en-US" sz="2600" b="1" dirty="0">
                <a:solidFill>
                  <a:schemeClr val="bg2">
                    <a:lumMod val="10000"/>
                  </a:schemeClr>
                </a:solidFill>
              </a:rPr>
              <a:t>C,CE</a:t>
            </a:r>
          </a:p>
        </p:txBody>
      </p:sp>
      <p:sp>
        <p:nvSpPr>
          <p:cNvPr id="65" name="Oval 6"/>
          <p:cNvSpPr>
            <a:spLocks noChangeArrowheads="1"/>
          </p:cNvSpPr>
          <p:nvPr/>
        </p:nvSpPr>
        <p:spPr bwMode="auto">
          <a:xfrm>
            <a:off x="9023867" y="1591541"/>
            <a:ext cx="1296144" cy="1296144"/>
          </a:xfrm>
          <a:prstGeom prst="ellipse">
            <a:avLst/>
          </a:prstGeom>
          <a:solidFill>
            <a:srgbClr val="92D050"/>
          </a:solidFill>
          <a:ln w="9525">
            <a:solidFill>
              <a:schemeClr val="tx1"/>
            </a:solidFill>
            <a:round/>
            <a:headEnd/>
            <a:tailEnd/>
          </a:ln>
          <a:effectLst/>
        </p:spPr>
        <p:txBody>
          <a:bodyPr wrap="none" anchor="ctr"/>
          <a:lstStyle/>
          <a:p>
            <a:pPr algn="ctr"/>
            <a:r>
              <a:rPr lang="en-US" sz="4000" b="1" dirty="0">
                <a:solidFill>
                  <a:schemeClr val="bg2">
                    <a:lumMod val="10000"/>
                  </a:schemeClr>
                </a:solidFill>
              </a:rPr>
              <a:t>TG</a:t>
            </a:r>
            <a:r>
              <a:rPr lang="en-US" sz="2600" b="1" dirty="0">
                <a:solidFill>
                  <a:schemeClr val="bg2">
                    <a:lumMod val="10000"/>
                  </a:schemeClr>
                </a:solidFill>
              </a:rPr>
              <a:t>&gt;</a:t>
            </a:r>
            <a:r>
              <a:rPr lang="en-US" sz="2600" dirty="0">
                <a:solidFill>
                  <a:schemeClr val="bg2">
                    <a:lumMod val="10000"/>
                  </a:schemeClr>
                </a:solidFill>
              </a:rPr>
              <a:t> </a:t>
            </a:r>
            <a:r>
              <a:rPr lang="en-US" sz="2600" b="1" dirty="0">
                <a:solidFill>
                  <a:schemeClr val="bg2">
                    <a:lumMod val="10000"/>
                  </a:schemeClr>
                </a:solidFill>
              </a:rPr>
              <a:t>CE</a:t>
            </a:r>
          </a:p>
        </p:txBody>
      </p:sp>
      <p:sp>
        <p:nvSpPr>
          <p:cNvPr id="89" name="مربع نص 88"/>
          <p:cNvSpPr txBox="1"/>
          <p:nvPr/>
        </p:nvSpPr>
        <p:spPr>
          <a:xfrm>
            <a:off x="6716519" y="979925"/>
            <a:ext cx="1296144" cy="830997"/>
          </a:xfrm>
          <a:prstGeom prst="rect">
            <a:avLst/>
          </a:prstGeom>
          <a:noFill/>
        </p:spPr>
        <p:txBody>
          <a:bodyPr wrap="square" rtlCol="0">
            <a:spAutoFit/>
          </a:bodyPr>
          <a:lstStyle/>
          <a:p>
            <a:r>
              <a:rPr lang="en-US" sz="2400" b="1" dirty="0">
                <a:solidFill>
                  <a:schemeClr val="bg2">
                    <a:lumMod val="10000"/>
                  </a:schemeClr>
                </a:solidFill>
              </a:rPr>
              <a:t>Nascent VLDL</a:t>
            </a:r>
          </a:p>
        </p:txBody>
      </p:sp>
      <p:sp>
        <p:nvSpPr>
          <p:cNvPr id="90" name="مربع نص 89"/>
          <p:cNvSpPr txBox="1"/>
          <p:nvPr/>
        </p:nvSpPr>
        <p:spPr>
          <a:xfrm>
            <a:off x="9387896" y="1057876"/>
            <a:ext cx="1296144" cy="461665"/>
          </a:xfrm>
          <a:prstGeom prst="rect">
            <a:avLst/>
          </a:prstGeom>
          <a:noFill/>
        </p:spPr>
        <p:txBody>
          <a:bodyPr wrap="square" rtlCol="0">
            <a:spAutoFit/>
          </a:bodyPr>
          <a:lstStyle/>
          <a:p>
            <a:r>
              <a:rPr lang="en-US" sz="2400" b="1" dirty="0">
                <a:solidFill>
                  <a:schemeClr val="bg2">
                    <a:lumMod val="10000"/>
                  </a:schemeClr>
                </a:solidFill>
              </a:rPr>
              <a:t>VLDL</a:t>
            </a:r>
          </a:p>
        </p:txBody>
      </p:sp>
      <p:cxnSp>
        <p:nvCxnSpPr>
          <p:cNvPr id="91" name="رابط كسهم مستقيم 90"/>
          <p:cNvCxnSpPr/>
          <p:nvPr/>
        </p:nvCxnSpPr>
        <p:spPr>
          <a:xfrm>
            <a:off x="7093777" y="2200827"/>
            <a:ext cx="1930091" cy="25534"/>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2" name="مجموعة 10"/>
          <p:cNvGrpSpPr/>
          <p:nvPr/>
        </p:nvGrpSpPr>
        <p:grpSpPr>
          <a:xfrm>
            <a:off x="8952960" y="3138487"/>
            <a:ext cx="864096" cy="3004440"/>
            <a:chOff x="1043608" y="4437112"/>
            <a:chExt cx="864096" cy="2088232"/>
          </a:xfrm>
        </p:grpSpPr>
        <p:sp>
          <p:nvSpPr>
            <p:cNvPr id="101" name="مخطط انسيابي: قرص ممغنط 100"/>
            <p:cNvSpPr/>
            <p:nvPr/>
          </p:nvSpPr>
          <p:spPr>
            <a:xfrm>
              <a:off x="1043608" y="4437112"/>
              <a:ext cx="864096" cy="2088232"/>
            </a:xfrm>
            <a:prstGeom prst="flowChartMagneticDisk">
              <a:avLst/>
            </a:prstGeom>
            <a:no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10000"/>
                  </a:schemeClr>
                </a:solidFill>
              </a:endParaRPr>
            </a:p>
          </p:txBody>
        </p:sp>
        <p:sp>
          <p:nvSpPr>
            <p:cNvPr id="102" name="شكل بيضاوي 101"/>
            <p:cNvSpPr/>
            <p:nvPr/>
          </p:nvSpPr>
          <p:spPr>
            <a:xfrm>
              <a:off x="1187624" y="4581128"/>
              <a:ext cx="576064" cy="432048"/>
            </a:xfrm>
            <a:prstGeom prst="ellipse">
              <a:avLst/>
            </a:prstGeom>
            <a:no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10000"/>
                  </a:schemeClr>
                </a:solidFill>
              </a:endParaRPr>
            </a:p>
          </p:txBody>
        </p:sp>
      </p:grpSp>
      <p:cxnSp>
        <p:nvCxnSpPr>
          <p:cNvPr id="103" name="رابط كسهم مستقيم 102"/>
          <p:cNvCxnSpPr/>
          <p:nvPr/>
        </p:nvCxnSpPr>
        <p:spPr>
          <a:xfrm flipH="1">
            <a:off x="9398567" y="2887685"/>
            <a:ext cx="16060" cy="3520092"/>
          </a:xfrm>
          <a:prstGeom prst="straightConnector1">
            <a:avLst/>
          </a:prstGeom>
          <a:ln w="38100">
            <a:solidFill>
              <a:schemeClr val="bg2">
                <a:lumMod val="1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05" name="رابط كسهم مستقيم 104"/>
          <p:cNvCxnSpPr/>
          <p:nvPr/>
        </p:nvCxnSpPr>
        <p:spPr>
          <a:xfrm flipV="1">
            <a:off x="9385008" y="5135609"/>
            <a:ext cx="792088" cy="1588"/>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6" name="رابط كسهم مستقيم 105"/>
          <p:cNvCxnSpPr>
            <a:endCxn id="108" idx="0"/>
          </p:cNvCxnSpPr>
          <p:nvPr/>
        </p:nvCxnSpPr>
        <p:spPr>
          <a:xfrm>
            <a:off x="9674629" y="5135614"/>
            <a:ext cx="609971" cy="1080119"/>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07" name="مربع نص 106"/>
          <p:cNvSpPr txBox="1"/>
          <p:nvPr/>
        </p:nvSpPr>
        <p:spPr>
          <a:xfrm rot="16200000">
            <a:off x="8738524" y="4752431"/>
            <a:ext cx="864096" cy="461665"/>
          </a:xfrm>
          <a:prstGeom prst="rect">
            <a:avLst/>
          </a:prstGeom>
          <a:noFill/>
        </p:spPr>
        <p:txBody>
          <a:bodyPr wrap="square" rtlCol="0">
            <a:spAutoFit/>
          </a:bodyPr>
          <a:lstStyle/>
          <a:p>
            <a:r>
              <a:rPr lang="en-US" sz="2400" b="1" dirty="0">
                <a:solidFill>
                  <a:schemeClr val="bg2">
                    <a:lumMod val="10000"/>
                  </a:schemeClr>
                </a:solidFill>
              </a:rPr>
              <a:t>LPL</a:t>
            </a:r>
          </a:p>
        </p:txBody>
      </p:sp>
      <p:sp>
        <p:nvSpPr>
          <p:cNvPr id="108" name="مربع نص 107"/>
          <p:cNvSpPr txBox="1"/>
          <p:nvPr/>
        </p:nvSpPr>
        <p:spPr>
          <a:xfrm>
            <a:off x="9780544" y="6215733"/>
            <a:ext cx="1008112" cy="369332"/>
          </a:xfrm>
          <a:prstGeom prst="rect">
            <a:avLst/>
          </a:prstGeom>
          <a:noFill/>
        </p:spPr>
        <p:txBody>
          <a:bodyPr wrap="square" rtlCol="0">
            <a:spAutoFit/>
          </a:bodyPr>
          <a:lstStyle/>
          <a:p>
            <a:r>
              <a:rPr lang="en-US" b="1" dirty="0">
                <a:solidFill>
                  <a:schemeClr val="bg2">
                    <a:lumMod val="10000"/>
                  </a:schemeClr>
                </a:solidFill>
              </a:rPr>
              <a:t>Glycerol</a:t>
            </a:r>
          </a:p>
        </p:txBody>
      </p:sp>
      <p:sp>
        <p:nvSpPr>
          <p:cNvPr id="109" name="مربع نص 108"/>
          <p:cNvSpPr txBox="1"/>
          <p:nvPr/>
        </p:nvSpPr>
        <p:spPr>
          <a:xfrm>
            <a:off x="10033080" y="4775569"/>
            <a:ext cx="755576" cy="923330"/>
          </a:xfrm>
          <a:prstGeom prst="rect">
            <a:avLst/>
          </a:prstGeom>
          <a:noFill/>
        </p:spPr>
        <p:txBody>
          <a:bodyPr wrap="square" rtlCol="0">
            <a:spAutoFit/>
          </a:bodyPr>
          <a:lstStyle/>
          <a:p>
            <a:r>
              <a:rPr lang="en-US" b="1" dirty="0">
                <a:solidFill>
                  <a:schemeClr val="bg2">
                    <a:lumMod val="10000"/>
                  </a:schemeClr>
                </a:solidFill>
              </a:rPr>
              <a:t>Free Fatty Acids</a:t>
            </a:r>
          </a:p>
        </p:txBody>
      </p:sp>
      <p:cxnSp>
        <p:nvCxnSpPr>
          <p:cNvPr id="117" name="رابط كسهم مستقيم 116"/>
          <p:cNvCxnSpPr>
            <a:endCxn id="121" idx="6"/>
          </p:cNvCxnSpPr>
          <p:nvPr/>
        </p:nvCxnSpPr>
        <p:spPr>
          <a:xfrm flipH="1" flipV="1">
            <a:off x="7400595" y="5920916"/>
            <a:ext cx="1998768" cy="488450"/>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1" name="Oval 6"/>
          <p:cNvSpPr>
            <a:spLocks noChangeArrowheads="1"/>
          </p:cNvSpPr>
          <p:nvPr/>
        </p:nvSpPr>
        <p:spPr bwMode="auto">
          <a:xfrm>
            <a:off x="6248467" y="5316488"/>
            <a:ext cx="1152128" cy="1208856"/>
          </a:xfrm>
          <a:prstGeom prst="ellipse">
            <a:avLst/>
          </a:prstGeom>
          <a:solidFill>
            <a:srgbClr val="92D050"/>
          </a:solidFill>
          <a:ln w="9525">
            <a:solidFill>
              <a:schemeClr val="tx1"/>
            </a:solidFill>
            <a:round/>
            <a:headEnd/>
            <a:tailEnd/>
          </a:ln>
          <a:effectLst/>
        </p:spPr>
        <p:txBody>
          <a:bodyPr wrap="none" anchor="ctr"/>
          <a:lstStyle/>
          <a:p>
            <a:pPr algn="ctr"/>
            <a:r>
              <a:rPr lang="en-US" sz="2400" b="1" dirty="0">
                <a:solidFill>
                  <a:schemeClr val="bg2">
                    <a:lumMod val="10000"/>
                  </a:schemeClr>
                </a:solidFill>
              </a:rPr>
              <a:t>TG=CE</a:t>
            </a:r>
          </a:p>
        </p:txBody>
      </p:sp>
      <p:sp>
        <p:nvSpPr>
          <p:cNvPr id="125" name="مربع نص 124"/>
          <p:cNvSpPr txBox="1"/>
          <p:nvPr/>
        </p:nvSpPr>
        <p:spPr>
          <a:xfrm>
            <a:off x="5672401" y="6165313"/>
            <a:ext cx="1296144" cy="461665"/>
          </a:xfrm>
          <a:prstGeom prst="rect">
            <a:avLst/>
          </a:prstGeom>
          <a:noFill/>
        </p:spPr>
        <p:txBody>
          <a:bodyPr wrap="square" rtlCol="0">
            <a:spAutoFit/>
          </a:bodyPr>
          <a:lstStyle/>
          <a:p>
            <a:r>
              <a:rPr lang="en-US" sz="2400" b="1" dirty="0">
                <a:solidFill>
                  <a:schemeClr val="bg2">
                    <a:lumMod val="10000"/>
                  </a:schemeClr>
                </a:solidFill>
              </a:rPr>
              <a:t>IDL</a:t>
            </a:r>
          </a:p>
        </p:txBody>
      </p:sp>
      <p:cxnSp>
        <p:nvCxnSpPr>
          <p:cNvPr id="126" name="رابط كسهم مستقيم 125"/>
          <p:cNvCxnSpPr/>
          <p:nvPr/>
        </p:nvCxnSpPr>
        <p:spPr>
          <a:xfrm rot="10800000">
            <a:off x="4808307" y="5949280"/>
            <a:ext cx="1440160" cy="1588"/>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8" name="Oval 6"/>
          <p:cNvSpPr>
            <a:spLocks noChangeArrowheads="1"/>
          </p:cNvSpPr>
          <p:nvPr/>
        </p:nvSpPr>
        <p:spPr bwMode="auto">
          <a:xfrm>
            <a:off x="3584171" y="5316488"/>
            <a:ext cx="1152128" cy="1208856"/>
          </a:xfrm>
          <a:prstGeom prst="ellipse">
            <a:avLst/>
          </a:prstGeom>
          <a:solidFill>
            <a:srgbClr val="92D050"/>
          </a:solidFill>
          <a:ln w="9525">
            <a:solidFill>
              <a:schemeClr val="tx1"/>
            </a:solidFill>
            <a:round/>
            <a:headEnd/>
            <a:tailEnd/>
          </a:ln>
          <a:effectLst/>
        </p:spPr>
        <p:txBody>
          <a:bodyPr wrap="none" anchor="ctr"/>
          <a:lstStyle/>
          <a:p>
            <a:pPr algn="ctr"/>
            <a:r>
              <a:rPr lang="en-US" sz="4000" b="1" dirty="0">
                <a:solidFill>
                  <a:schemeClr val="bg2">
                    <a:lumMod val="10000"/>
                  </a:schemeClr>
                </a:solidFill>
              </a:rPr>
              <a:t>CE</a:t>
            </a:r>
            <a:r>
              <a:rPr lang="en-US" sz="2800" b="1" dirty="0">
                <a:solidFill>
                  <a:schemeClr val="bg2">
                    <a:lumMod val="10000"/>
                  </a:schemeClr>
                </a:solidFill>
              </a:rPr>
              <a:t>&gt;TG</a:t>
            </a:r>
          </a:p>
        </p:txBody>
      </p:sp>
      <p:sp>
        <p:nvSpPr>
          <p:cNvPr id="132" name="مربع نص 131"/>
          <p:cNvSpPr txBox="1"/>
          <p:nvPr/>
        </p:nvSpPr>
        <p:spPr>
          <a:xfrm>
            <a:off x="3008107" y="6165313"/>
            <a:ext cx="1296144" cy="461665"/>
          </a:xfrm>
          <a:prstGeom prst="rect">
            <a:avLst/>
          </a:prstGeom>
          <a:noFill/>
        </p:spPr>
        <p:txBody>
          <a:bodyPr wrap="square" rtlCol="0">
            <a:spAutoFit/>
          </a:bodyPr>
          <a:lstStyle/>
          <a:p>
            <a:r>
              <a:rPr lang="en-US" sz="2400" b="1" dirty="0">
                <a:solidFill>
                  <a:schemeClr val="bg2">
                    <a:lumMod val="10000"/>
                  </a:schemeClr>
                </a:solidFill>
              </a:rPr>
              <a:t>LDL</a:t>
            </a:r>
          </a:p>
        </p:txBody>
      </p:sp>
      <p:cxnSp>
        <p:nvCxnSpPr>
          <p:cNvPr id="135" name="رابط كسهم مستقيم 134"/>
          <p:cNvCxnSpPr/>
          <p:nvPr/>
        </p:nvCxnSpPr>
        <p:spPr>
          <a:xfrm rot="16200000" flipV="1">
            <a:off x="1496552" y="3070103"/>
            <a:ext cx="2534062" cy="1800200"/>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39" name="شكل حر 138"/>
          <p:cNvSpPr/>
          <p:nvPr/>
        </p:nvSpPr>
        <p:spPr>
          <a:xfrm>
            <a:off x="660741" y="4584879"/>
            <a:ext cx="1906075" cy="2266682"/>
          </a:xfrm>
          <a:custGeom>
            <a:avLst/>
            <a:gdLst>
              <a:gd name="connsiteX0" fmla="*/ 0 w 1906074"/>
              <a:gd name="connsiteY0" fmla="*/ 0 h 2266682"/>
              <a:gd name="connsiteX1" fmla="*/ 167426 w 1906074"/>
              <a:gd name="connsiteY1" fmla="*/ 25758 h 2266682"/>
              <a:gd name="connsiteX2" fmla="*/ 914400 w 1906074"/>
              <a:gd name="connsiteY2" fmla="*/ 386366 h 2266682"/>
              <a:gd name="connsiteX3" fmla="*/ 978795 w 1906074"/>
              <a:gd name="connsiteY3" fmla="*/ 425003 h 2266682"/>
              <a:gd name="connsiteX4" fmla="*/ 1017431 w 1906074"/>
              <a:gd name="connsiteY4" fmla="*/ 463639 h 2266682"/>
              <a:gd name="connsiteX5" fmla="*/ 1146220 w 1906074"/>
              <a:gd name="connsiteY5" fmla="*/ 631065 h 2266682"/>
              <a:gd name="connsiteX6" fmla="*/ 1262130 w 1906074"/>
              <a:gd name="connsiteY6" fmla="*/ 746975 h 2266682"/>
              <a:gd name="connsiteX7" fmla="*/ 1326524 w 1906074"/>
              <a:gd name="connsiteY7" fmla="*/ 798490 h 2266682"/>
              <a:gd name="connsiteX8" fmla="*/ 1352282 w 1906074"/>
              <a:gd name="connsiteY8" fmla="*/ 837127 h 2266682"/>
              <a:gd name="connsiteX9" fmla="*/ 1442434 w 1906074"/>
              <a:gd name="connsiteY9" fmla="*/ 927279 h 2266682"/>
              <a:gd name="connsiteX10" fmla="*/ 1571223 w 1906074"/>
              <a:gd name="connsiteY10" fmla="*/ 1056067 h 2266682"/>
              <a:gd name="connsiteX11" fmla="*/ 1648496 w 1906074"/>
              <a:gd name="connsiteY11" fmla="*/ 1184856 h 2266682"/>
              <a:gd name="connsiteX12" fmla="*/ 1712891 w 1906074"/>
              <a:gd name="connsiteY12" fmla="*/ 1300766 h 2266682"/>
              <a:gd name="connsiteX13" fmla="*/ 1725769 w 1906074"/>
              <a:gd name="connsiteY13" fmla="*/ 1378039 h 2266682"/>
              <a:gd name="connsiteX14" fmla="*/ 1738648 w 1906074"/>
              <a:gd name="connsiteY14" fmla="*/ 1429555 h 2266682"/>
              <a:gd name="connsiteX15" fmla="*/ 1751527 w 1906074"/>
              <a:gd name="connsiteY15" fmla="*/ 1571222 h 2266682"/>
              <a:gd name="connsiteX16" fmla="*/ 1777285 w 1906074"/>
              <a:gd name="connsiteY16" fmla="*/ 1687132 h 2266682"/>
              <a:gd name="connsiteX17" fmla="*/ 1790164 w 1906074"/>
              <a:gd name="connsiteY17" fmla="*/ 1777284 h 2266682"/>
              <a:gd name="connsiteX18" fmla="*/ 1841679 w 1906074"/>
              <a:gd name="connsiteY18" fmla="*/ 1957589 h 2266682"/>
              <a:gd name="connsiteX19" fmla="*/ 1867437 w 1906074"/>
              <a:gd name="connsiteY19" fmla="*/ 2034862 h 2266682"/>
              <a:gd name="connsiteX20" fmla="*/ 1893195 w 1906074"/>
              <a:gd name="connsiteY20" fmla="*/ 2189408 h 2266682"/>
              <a:gd name="connsiteX21" fmla="*/ 1906074 w 1906074"/>
              <a:gd name="connsiteY21" fmla="*/ 2266682 h 2266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06074" h="2266682">
                <a:moveTo>
                  <a:pt x="0" y="0"/>
                </a:moveTo>
                <a:cubicBezTo>
                  <a:pt x="55809" y="8586"/>
                  <a:pt x="115413" y="3781"/>
                  <a:pt x="167426" y="25758"/>
                </a:cubicBezTo>
                <a:cubicBezTo>
                  <a:pt x="422111" y="133372"/>
                  <a:pt x="666319" y="264295"/>
                  <a:pt x="914400" y="386366"/>
                </a:cubicBezTo>
                <a:cubicBezTo>
                  <a:pt x="936860" y="397418"/>
                  <a:pt x="958769" y="409984"/>
                  <a:pt x="978795" y="425003"/>
                </a:cubicBezTo>
                <a:cubicBezTo>
                  <a:pt x="993366" y="435931"/>
                  <a:pt x="1005946" y="449503"/>
                  <a:pt x="1017431" y="463639"/>
                </a:cubicBezTo>
                <a:cubicBezTo>
                  <a:pt x="1061831" y="518285"/>
                  <a:pt x="1089892" y="588820"/>
                  <a:pt x="1146220" y="631065"/>
                </a:cubicBezTo>
                <a:cubicBezTo>
                  <a:pt x="1264574" y="719828"/>
                  <a:pt x="1121490" y="606334"/>
                  <a:pt x="1262130" y="746975"/>
                </a:cubicBezTo>
                <a:cubicBezTo>
                  <a:pt x="1281567" y="766412"/>
                  <a:pt x="1307087" y="779053"/>
                  <a:pt x="1326524" y="798490"/>
                </a:cubicBezTo>
                <a:cubicBezTo>
                  <a:pt x="1337469" y="809435"/>
                  <a:pt x="1342995" y="824744"/>
                  <a:pt x="1352282" y="837127"/>
                </a:cubicBezTo>
                <a:cubicBezTo>
                  <a:pt x="1405818" y="908508"/>
                  <a:pt x="1385234" y="889144"/>
                  <a:pt x="1442434" y="927279"/>
                </a:cubicBezTo>
                <a:cubicBezTo>
                  <a:pt x="1512958" y="1033062"/>
                  <a:pt x="1399195" y="869702"/>
                  <a:pt x="1571223" y="1056067"/>
                </a:cubicBezTo>
                <a:cubicBezTo>
                  <a:pt x="1615062" y="1103559"/>
                  <a:pt x="1620258" y="1134029"/>
                  <a:pt x="1648496" y="1184856"/>
                </a:cubicBezTo>
                <a:cubicBezTo>
                  <a:pt x="1729354" y="1330399"/>
                  <a:pt x="1651132" y="1177251"/>
                  <a:pt x="1712891" y="1300766"/>
                </a:cubicBezTo>
                <a:cubicBezTo>
                  <a:pt x="1717184" y="1326524"/>
                  <a:pt x="1720648" y="1352433"/>
                  <a:pt x="1725769" y="1378039"/>
                </a:cubicBezTo>
                <a:cubicBezTo>
                  <a:pt x="1729240" y="1395396"/>
                  <a:pt x="1736309" y="1412010"/>
                  <a:pt x="1738648" y="1429555"/>
                </a:cubicBezTo>
                <a:cubicBezTo>
                  <a:pt x="1744915" y="1476556"/>
                  <a:pt x="1745646" y="1524171"/>
                  <a:pt x="1751527" y="1571222"/>
                </a:cubicBezTo>
                <a:cubicBezTo>
                  <a:pt x="1761754" y="1653034"/>
                  <a:pt x="1764048" y="1614331"/>
                  <a:pt x="1777285" y="1687132"/>
                </a:cubicBezTo>
                <a:cubicBezTo>
                  <a:pt x="1782715" y="1716998"/>
                  <a:pt x="1784889" y="1747390"/>
                  <a:pt x="1790164" y="1777284"/>
                </a:cubicBezTo>
                <a:cubicBezTo>
                  <a:pt x="1829794" y="2001859"/>
                  <a:pt x="1791909" y="1833166"/>
                  <a:pt x="1841679" y="1957589"/>
                </a:cubicBezTo>
                <a:cubicBezTo>
                  <a:pt x="1851763" y="1982798"/>
                  <a:pt x="1867437" y="2034862"/>
                  <a:pt x="1867437" y="2034862"/>
                </a:cubicBezTo>
                <a:cubicBezTo>
                  <a:pt x="1896378" y="2266390"/>
                  <a:pt x="1864830" y="2047584"/>
                  <a:pt x="1893195" y="2189408"/>
                </a:cubicBezTo>
                <a:cubicBezTo>
                  <a:pt x="1898316" y="2215014"/>
                  <a:pt x="1906074" y="2266682"/>
                  <a:pt x="1906074" y="2266682"/>
                </a:cubicBezTo>
              </a:path>
            </a:pathLst>
          </a:cu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2">
                  <a:lumMod val="10000"/>
                </a:schemeClr>
              </a:solidFill>
            </a:endParaRPr>
          </a:p>
        </p:txBody>
      </p:sp>
      <p:cxnSp>
        <p:nvCxnSpPr>
          <p:cNvPr id="140" name="رابط كسهم مستقيم 139"/>
          <p:cNvCxnSpPr/>
          <p:nvPr/>
        </p:nvCxnSpPr>
        <p:spPr>
          <a:xfrm rot="10800000">
            <a:off x="1711963" y="5877272"/>
            <a:ext cx="1800200" cy="1588"/>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43" name="مربع نص 142"/>
          <p:cNvSpPr txBox="1"/>
          <p:nvPr/>
        </p:nvSpPr>
        <p:spPr>
          <a:xfrm>
            <a:off x="596347" y="6093305"/>
            <a:ext cx="1475656" cy="646331"/>
          </a:xfrm>
          <a:prstGeom prst="rect">
            <a:avLst/>
          </a:prstGeom>
          <a:noFill/>
        </p:spPr>
        <p:txBody>
          <a:bodyPr wrap="square" rtlCol="0">
            <a:spAutoFit/>
          </a:bodyPr>
          <a:lstStyle/>
          <a:p>
            <a:r>
              <a:rPr lang="en-US" b="1" dirty="0">
                <a:solidFill>
                  <a:schemeClr val="bg2">
                    <a:lumMod val="10000"/>
                  </a:schemeClr>
                </a:solidFill>
              </a:rPr>
              <a:t>Peripheral tissue</a:t>
            </a:r>
          </a:p>
        </p:txBody>
      </p:sp>
      <p:sp>
        <p:nvSpPr>
          <p:cNvPr id="144" name="مربع نص 143"/>
          <p:cNvSpPr txBox="1"/>
          <p:nvPr/>
        </p:nvSpPr>
        <p:spPr>
          <a:xfrm>
            <a:off x="2648067" y="5445224"/>
            <a:ext cx="792088" cy="400110"/>
          </a:xfrm>
          <a:prstGeom prst="rect">
            <a:avLst/>
          </a:prstGeom>
          <a:noFill/>
        </p:spPr>
        <p:txBody>
          <a:bodyPr wrap="square" rtlCol="0">
            <a:spAutoFit/>
          </a:bodyPr>
          <a:lstStyle/>
          <a:p>
            <a:r>
              <a:rPr lang="en-US" sz="2000" b="1" dirty="0">
                <a:solidFill>
                  <a:schemeClr val="bg2">
                    <a:lumMod val="10000"/>
                  </a:schemeClr>
                </a:solidFill>
              </a:rPr>
              <a:t>≈50%</a:t>
            </a:r>
          </a:p>
        </p:txBody>
      </p:sp>
      <p:sp>
        <p:nvSpPr>
          <p:cNvPr id="145" name="مربع نص 144"/>
          <p:cNvSpPr txBox="1"/>
          <p:nvPr/>
        </p:nvSpPr>
        <p:spPr>
          <a:xfrm>
            <a:off x="1711963" y="3573016"/>
            <a:ext cx="792088" cy="400110"/>
          </a:xfrm>
          <a:prstGeom prst="rect">
            <a:avLst/>
          </a:prstGeom>
          <a:noFill/>
        </p:spPr>
        <p:txBody>
          <a:bodyPr wrap="square" rtlCol="0">
            <a:spAutoFit/>
          </a:bodyPr>
          <a:lstStyle/>
          <a:p>
            <a:r>
              <a:rPr lang="en-US" sz="2000" b="1" dirty="0">
                <a:solidFill>
                  <a:schemeClr val="bg2">
                    <a:lumMod val="10000"/>
                  </a:schemeClr>
                </a:solidFill>
              </a:rPr>
              <a:t>≈50%</a:t>
            </a:r>
          </a:p>
        </p:txBody>
      </p:sp>
      <p:sp>
        <p:nvSpPr>
          <p:cNvPr id="54" name="مربع نص 53"/>
          <p:cNvSpPr txBox="1"/>
          <p:nvPr/>
        </p:nvSpPr>
        <p:spPr>
          <a:xfrm>
            <a:off x="3116119" y="883459"/>
            <a:ext cx="1800200" cy="400110"/>
          </a:xfrm>
          <a:prstGeom prst="rect">
            <a:avLst/>
          </a:prstGeom>
          <a:noFill/>
        </p:spPr>
        <p:txBody>
          <a:bodyPr wrap="square" rtlCol="0">
            <a:spAutoFit/>
          </a:bodyPr>
          <a:lstStyle/>
          <a:p>
            <a:r>
              <a:rPr lang="en-US" sz="2000" b="1" dirty="0">
                <a:solidFill>
                  <a:schemeClr val="bg2">
                    <a:lumMod val="10000"/>
                  </a:schemeClr>
                </a:solidFill>
              </a:rPr>
              <a:t>Triglycerides</a:t>
            </a:r>
            <a:endParaRPr lang="en-US" sz="2400" dirty="0">
              <a:solidFill>
                <a:schemeClr val="bg2">
                  <a:lumMod val="10000"/>
                </a:schemeClr>
              </a:solidFill>
            </a:endParaRPr>
          </a:p>
        </p:txBody>
      </p:sp>
      <p:cxnSp>
        <p:nvCxnSpPr>
          <p:cNvPr id="61" name="رابط كسهم مستقيم 60"/>
          <p:cNvCxnSpPr/>
          <p:nvPr/>
        </p:nvCxnSpPr>
        <p:spPr>
          <a:xfrm>
            <a:off x="3584171" y="1556792"/>
            <a:ext cx="1872208" cy="432048"/>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3" name="رابط كسهم مستقيم 62"/>
          <p:cNvCxnSpPr/>
          <p:nvPr/>
        </p:nvCxnSpPr>
        <p:spPr>
          <a:xfrm flipV="1">
            <a:off x="2864091" y="2132856"/>
            <a:ext cx="2664296" cy="72008"/>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66" name="مربع نص 65"/>
          <p:cNvSpPr txBox="1"/>
          <p:nvPr/>
        </p:nvSpPr>
        <p:spPr>
          <a:xfrm>
            <a:off x="10198240" y="3680490"/>
            <a:ext cx="971600" cy="646331"/>
          </a:xfrm>
          <a:prstGeom prst="rect">
            <a:avLst/>
          </a:prstGeom>
          <a:noFill/>
        </p:spPr>
        <p:txBody>
          <a:bodyPr wrap="square" rtlCol="0">
            <a:spAutoFit/>
          </a:bodyPr>
          <a:lstStyle/>
          <a:p>
            <a:r>
              <a:rPr lang="en-US" b="1" dirty="0">
                <a:solidFill>
                  <a:schemeClr val="bg2">
                    <a:lumMod val="10000"/>
                  </a:schemeClr>
                </a:solidFill>
              </a:rPr>
              <a:t>Adipose Muscle</a:t>
            </a:r>
          </a:p>
        </p:txBody>
      </p:sp>
      <p:sp>
        <p:nvSpPr>
          <p:cNvPr id="75" name="مربع نص 74"/>
          <p:cNvSpPr txBox="1"/>
          <p:nvPr/>
        </p:nvSpPr>
        <p:spPr>
          <a:xfrm>
            <a:off x="2360035" y="2845895"/>
            <a:ext cx="1152128" cy="646331"/>
          </a:xfrm>
          <a:prstGeom prst="rect">
            <a:avLst/>
          </a:prstGeom>
          <a:noFill/>
        </p:spPr>
        <p:txBody>
          <a:bodyPr wrap="square" rtlCol="0">
            <a:spAutoFit/>
          </a:bodyPr>
          <a:lstStyle/>
          <a:p>
            <a:r>
              <a:rPr lang="en-US" b="1" dirty="0">
                <a:solidFill>
                  <a:schemeClr val="bg2">
                    <a:lumMod val="10000"/>
                  </a:schemeClr>
                </a:solidFill>
              </a:rPr>
              <a:t>LDL Receptor</a:t>
            </a:r>
          </a:p>
        </p:txBody>
      </p:sp>
      <p:sp>
        <p:nvSpPr>
          <p:cNvPr id="79" name="قوس ممتلئ 78"/>
          <p:cNvSpPr/>
          <p:nvPr/>
        </p:nvSpPr>
        <p:spPr>
          <a:xfrm rot="19332921">
            <a:off x="2044656" y="2910389"/>
            <a:ext cx="360040" cy="504056"/>
          </a:xfrm>
          <a:prstGeom prst="blockArc">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10000"/>
                </a:schemeClr>
              </a:solidFill>
            </a:endParaRPr>
          </a:p>
        </p:txBody>
      </p:sp>
      <p:sp>
        <p:nvSpPr>
          <p:cNvPr id="83" name="قوس ممتلئ 82"/>
          <p:cNvSpPr/>
          <p:nvPr/>
        </p:nvSpPr>
        <p:spPr>
          <a:xfrm rot="15863837">
            <a:off x="2376405" y="5612985"/>
            <a:ext cx="360040" cy="504056"/>
          </a:xfrm>
          <a:prstGeom prst="blockArc">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10000"/>
                </a:schemeClr>
              </a:solidFill>
            </a:endParaRPr>
          </a:p>
        </p:txBody>
      </p:sp>
      <p:sp>
        <p:nvSpPr>
          <p:cNvPr id="84" name="مربع نص 83"/>
          <p:cNvSpPr txBox="1"/>
          <p:nvPr/>
        </p:nvSpPr>
        <p:spPr>
          <a:xfrm>
            <a:off x="1927987" y="6021293"/>
            <a:ext cx="1152128" cy="646331"/>
          </a:xfrm>
          <a:prstGeom prst="rect">
            <a:avLst/>
          </a:prstGeom>
          <a:noFill/>
        </p:spPr>
        <p:txBody>
          <a:bodyPr wrap="square" rtlCol="0">
            <a:spAutoFit/>
          </a:bodyPr>
          <a:lstStyle/>
          <a:p>
            <a:r>
              <a:rPr lang="en-US" b="1" dirty="0">
                <a:solidFill>
                  <a:schemeClr val="bg2">
                    <a:lumMod val="10000"/>
                  </a:schemeClr>
                </a:solidFill>
              </a:rPr>
              <a:t>LDL Receptor</a:t>
            </a:r>
          </a:p>
        </p:txBody>
      </p:sp>
      <p:cxnSp>
        <p:nvCxnSpPr>
          <p:cNvPr id="64" name="رابط كسهم مستقيم 63"/>
          <p:cNvCxnSpPr/>
          <p:nvPr/>
        </p:nvCxnSpPr>
        <p:spPr>
          <a:xfrm flipV="1">
            <a:off x="6716519" y="2263746"/>
            <a:ext cx="1436832" cy="1228476"/>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70" name="مربع نص 69"/>
          <p:cNvSpPr txBox="1"/>
          <p:nvPr/>
        </p:nvSpPr>
        <p:spPr>
          <a:xfrm>
            <a:off x="6078347" y="3519497"/>
            <a:ext cx="1080120" cy="461665"/>
          </a:xfrm>
          <a:prstGeom prst="rect">
            <a:avLst/>
          </a:prstGeom>
          <a:noFill/>
        </p:spPr>
        <p:txBody>
          <a:bodyPr wrap="square" rtlCol="0">
            <a:spAutoFit/>
          </a:bodyPr>
          <a:lstStyle/>
          <a:p>
            <a:r>
              <a:rPr lang="en-US" sz="2400" b="1" dirty="0">
                <a:solidFill>
                  <a:schemeClr val="bg2">
                    <a:lumMod val="10000"/>
                  </a:schemeClr>
                </a:solidFill>
              </a:rPr>
              <a:t>HDL</a:t>
            </a:r>
          </a:p>
        </p:txBody>
      </p:sp>
      <p:sp>
        <p:nvSpPr>
          <p:cNvPr id="71" name="مربع نص 70"/>
          <p:cNvSpPr txBox="1"/>
          <p:nvPr/>
        </p:nvSpPr>
        <p:spPr>
          <a:xfrm>
            <a:off x="7012636" y="2514701"/>
            <a:ext cx="1991072" cy="830997"/>
          </a:xfrm>
          <a:prstGeom prst="rect">
            <a:avLst/>
          </a:prstGeom>
          <a:solidFill>
            <a:schemeClr val="bg1"/>
          </a:solidFill>
        </p:spPr>
        <p:txBody>
          <a:bodyPr wrap="square" rtlCol="0">
            <a:spAutoFit/>
          </a:bodyPr>
          <a:lstStyle/>
          <a:p>
            <a:r>
              <a:rPr lang="en-US" sz="2400" b="1" dirty="0" err="1">
                <a:solidFill>
                  <a:schemeClr val="bg2">
                    <a:lumMod val="10000"/>
                  </a:schemeClr>
                </a:solidFill>
              </a:rPr>
              <a:t>ApoC</a:t>
            </a:r>
            <a:r>
              <a:rPr lang="en-US" sz="2400" b="1" dirty="0">
                <a:solidFill>
                  <a:schemeClr val="bg2">
                    <a:lumMod val="10000"/>
                  </a:schemeClr>
                </a:solidFill>
              </a:rPr>
              <a:t>-II</a:t>
            </a:r>
          </a:p>
          <a:p>
            <a:r>
              <a:rPr lang="en-US" sz="2400" b="1" dirty="0" err="1">
                <a:solidFill>
                  <a:schemeClr val="bg2">
                    <a:lumMod val="10000"/>
                  </a:schemeClr>
                </a:solidFill>
              </a:rPr>
              <a:t>ApoE</a:t>
            </a:r>
            <a:endParaRPr lang="en-US" sz="2400" b="1" dirty="0">
              <a:solidFill>
                <a:schemeClr val="bg2">
                  <a:lumMod val="10000"/>
                </a:schemeClr>
              </a:solidFill>
            </a:endParaRPr>
          </a:p>
        </p:txBody>
      </p:sp>
      <p:sp>
        <p:nvSpPr>
          <p:cNvPr id="92" name="قوس ممتلئ 91"/>
          <p:cNvSpPr/>
          <p:nvPr/>
        </p:nvSpPr>
        <p:spPr>
          <a:xfrm rot="18685657">
            <a:off x="2828087" y="2449083"/>
            <a:ext cx="360040" cy="504056"/>
          </a:xfrm>
          <a:prstGeom prst="blockArc">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96" name="رابط كسهم مستقيم 95"/>
          <p:cNvCxnSpPr/>
          <p:nvPr/>
        </p:nvCxnSpPr>
        <p:spPr>
          <a:xfrm flipH="1" flipV="1">
            <a:off x="2637068" y="2399373"/>
            <a:ext cx="3780125" cy="3094148"/>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97" name="مربع نص 96"/>
          <p:cNvSpPr txBox="1"/>
          <p:nvPr/>
        </p:nvSpPr>
        <p:spPr>
          <a:xfrm>
            <a:off x="4093832" y="3753882"/>
            <a:ext cx="1431065" cy="461665"/>
          </a:xfrm>
          <a:prstGeom prst="rect">
            <a:avLst/>
          </a:prstGeom>
          <a:solidFill>
            <a:schemeClr val="bg1"/>
          </a:solidFill>
        </p:spPr>
        <p:txBody>
          <a:bodyPr wrap="square" rtlCol="0">
            <a:spAutoFit/>
          </a:bodyPr>
          <a:lstStyle/>
          <a:p>
            <a:r>
              <a:rPr lang="en-US" sz="2400" b="1" dirty="0" err="1">
                <a:solidFill>
                  <a:schemeClr val="bg2">
                    <a:lumMod val="10000"/>
                  </a:schemeClr>
                </a:solidFill>
              </a:rPr>
              <a:t>ApoE</a:t>
            </a:r>
            <a:endParaRPr lang="en-US" sz="2400" b="1" dirty="0">
              <a:solidFill>
                <a:schemeClr val="bg2">
                  <a:lumMod val="10000"/>
                </a:schemeClr>
              </a:solidFill>
            </a:endParaRPr>
          </a:p>
        </p:txBody>
      </p:sp>
      <p:sp>
        <p:nvSpPr>
          <p:cNvPr id="50" name="Oval 7"/>
          <p:cNvSpPr>
            <a:spLocks noChangeArrowheads="1"/>
          </p:cNvSpPr>
          <p:nvPr/>
        </p:nvSpPr>
        <p:spPr bwMode="auto">
          <a:xfrm>
            <a:off x="5980495" y="1205393"/>
            <a:ext cx="609600" cy="6096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B100</a:t>
            </a:r>
          </a:p>
        </p:txBody>
      </p:sp>
      <p:sp>
        <p:nvSpPr>
          <p:cNvPr id="51" name="Oval 7"/>
          <p:cNvSpPr>
            <a:spLocks noChangeArrowheads="1"/>
          </p:cNvSpPr>
          <p:nvPr/>
        </p:nvSpPr>
        <p:spPr bwMode="auto">
          <a:xfrm>
            <a:off x="8952960" y="1340134"/>
            <a:ext cx="609600" cy="6096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B100</a:t>
            </a:r>
          </a:p>
        </p:txBody>
      </p:sp>
      <p:sp>
        <p:nvSpPr>
          <p:cNvPr id="52" name="Oval 26"/>
          <p:cNvSpPr>
            <a:spLocks noChangeArrowheads="1"/>
          </p:cNvSpPr>
          <p:nvPr/>
        </p:nvSpPr>
        <p:spPr bwMode="auto">
          <a:xfrm>
            <a:off x="9845003" y="1548293"/>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CII</a:t>
            </a:r>
          </a:p>
        </p:txBody>
      </p:sp>
      <p:sp>
        <p:nvSpPr>
          <p:cNvPr id="53" name="Oval 50"/>
          <p:cNvSpPr>
            <a:spLocks noChangeArrowheads="1"/>
          </p:cNvSpPr>
          <p:nvPr/>
        </p:nvSpPr>
        <p:spPr bwMode="auto">
          <a:xfrm>
            <a:off x="9645625" y="2540238"/>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E</a:t>
            </a:r>
          </a:p>
        </p:txBody>
      </p:sp>
      <p:sp>
        <p:nvSpPr>
          <p:cNvPr id="58" name="Oval 7"/>
          <p:cNvSpPr>
            <a:spLocks noChangeArrowheads="1"/>
          </p:cNvSpPr>
          <p:nvPr/>
        </p:nvSpPr>
        <p:spPr bwMode="auto">
          <a:xfrm>
            <a:off x="6464863" y="5043741"/>
            <a:ext cx="609600" cy="6096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B100</a:t>
            </a:r>
          </a:p>
        </p:txBody>
      </p:sp>
      <p:sp>
        <p:nvSpPr>
          <p:cNvPr id="59" name="Oval 50"/>
          <p:cNvSpPr>
            <a:spLocks noChangeArrowheads="1"/>
          </p:cNvSpPr>
          <p:nvPr/>
        </p:nvSpPr>
        <p:spPr bwMode="auto">
          <a:xfrm>
            <a:off x="6824903" y="6123861"/>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E</a:t>
            </a:r>
          </a:p>
        </p:txBody>
      </p:sp>
      <p:sp>
        <p:nvSpPr>
          <p:cNvPr id="60" name="Oval 7"/>
          <p:cNvSpPr>
            <a:spLocks noChangeArrowheads="1"/>
          </p:cNvSpPr>
          <p:nvPr/>
        </p:nvSpPr>
        <p:spPr bwMode="auto">
          <a:xfrm>
            <a:off x="3746601" y="5022653"/>
            <a:ext cx="609600" cy="6096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B100</a:t>
            </a:r>
          </a:p>
        </p:txBody>
      </p:sp>
      <p:sp>
        <p:nvSpPr>
          <p:cNvPr id="62" name="Oval 50"/>
          <p:cNvSpPr>
            <a:spLocks noChangeArrowheads="1"/>
          </p:cNvSpPr>
          <p:nvPr/>
        </p:nvSpPr>
        <p:spPr bwMode="auto">
          <a:xfrm>
            <a:off x="4106641" y="6102773"/>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E</a:t>
            </a:r>
          </a:p>
        </p:txBody>
      </p:sp>
      <p:sp>
        <p:nvSpPr>
          <p:cNvPr id="56" name="Oval 26"/>
          <p:cNvSpPr>
            <a:spLocks noChangeArrowheads="1"/>
          </p:cNvSpPr>
          <p:nvPr/>
        </p:nvSpPr>
        <p:spPr bwMode="auto">
          <a:xfrm>
            <a:off x="9170572" y="4174501"/>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CII</a:t>
            </a:r>
          </a:p>
        </p:txBody>
      </p:sp>
    </p:spTree>
    <p:extLst>
      <p:ext uri="{BB962C8B-B14F-4D97-AF65-F5344CB8AC3E}">
        <p14:creationId xmlns:p14="http://schemas.microsoft.com/office/powerpoint/2010/main" val="4169332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par>
                                <p:cTn id="8" presetID="22" presetClass="entr" presetSubtype="8"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wipe(left)">
                                      <p:cBhvr>
                                        <p:cTn id="10" dur="500"/>
                                        <p:tgtEl>
                                          <p:spTgt spid="61"/>
                                        </p:tgtEl>
                                      </p:cBhvr>
                                    </p:animEffect>
                                  </p:childTnLst>
                                </p:cTn>
                              </p:par>
                              <p:par>
                                <p:cTn id="11" presetID="22" presetClass="entr" presetSubtype="8"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wipe(left)">
                                      <p:cBhvr>
                                        <p:cTn id="13" dur="500"/>
                                        <p:tgtEl>
                                          <p:spTgt spid="4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wipe(left)">
                                      <p:cBhvr>
                                        <p:cTn id="16" dur="500"/>
                                        <p:tgtEl>
                                          <p:spTgt spid="5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9"/>
                                        </p:tgtEl>
                                        <p:attrNameLst>
                                          <p:attrName>style.visibility</p:attrName>
                                        </p:attrNameLst>
                                      </p:cBhvr>
                                      <p:to>
                                        <p:strVal val="visible"/>
                                      </p:to>
                                    </p:set>
                                    <p:animEffect transition="in" filter="wipe(left)">
                                      <p:cBhvr>
                                        <p:cTn id="22" dur="500"/>
                                        <p:tgtEl>
                                          <p:spTgt spid="8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wipe(left)">
                                      <p:cBhvr>
                                        <p:cTn id="27" dur="500"/>
                                        <p:tgtEl>
                                          <p:spTgt spid="91"/>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70"/>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64"/>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51"/>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52"/>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53"/>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65"/>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90"/>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103"/>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2"/>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56"/>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66"/>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07"/>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nodeType="clickEffect">
                                  <p:stCondLst>
                                    <p:cond delay="0"/>
                                  </p:stCondLst>
                                  <p:childTnLst>
                                    <p:set>
                                      <p:cBhvr>
                                        <p:cTn id="63" dur="1" fill="hold">
                                          <p:stCondLst>
                                            <p:cond delay="0"/>
                                          </p:stCondLst>
                                        </p:cTn>
                                        <p:tgtEl>
                                          <p:spTgt spid="106"/>
                                        </p:tgtEl>
                                        <p:attrNameLst>
                                          <p:attrName>style.visibility</p:attrName>
                                        </p:attrNameLst>
                                      </p:cBhvr>
                                      <p:to>
                                        <p:strVal val="visible"/>
                                      </p:to>
                                    </p:set>
                                    <p:animEffect transition="in" filter="wipe(left)">
                                      <p:cBhvr>
                                        <p:cTn id="64" dur="500"/>
                                        <p:tgtEl>
                                          <p:spTgt spid="106"/>
                                        </p:tgtEl>
                                      </p:cBhvr>
                                    </p:animEffect>
                                  </p:childTnLst>
                                </p:cTn>
                              </p:par>
                              <p:par>
                                <p:cTn id="65" presetID="22" presetClass="entr" presetSubtype="8" fill="hold" nodeType="withEffect">
                                  <p:stCondLst>
                                    <p:cond delay="0"/>
                                  </p:stCondLst>
                                  <p:childTnLst>
                                    <p:set>
                                      <p:cBhvr>
                                        <p:cTn id="66" dur="1" fill="hold">
                                          <p:stCondLst>
                                            <p:cond delay="0"/>
                                          </p:stCondLst>
                                        </p:cTn>
                                        <p:tgtEl>
                                          <p:spTgt spid="105"/>
                                        </p:tgtEl>
                                        <p:attrNameLst>
                                          <p:attrName>style.visibility</p:attrName>
                                        </p:attrNameLst>
                                      </p:cBhvr>
                                      <p:to>
                                        <p:strVal val="visible"/>
                                      </p:to>
                                    </p:set>
                                    <p:animEffect transition="in" filter="wipe(left)">
                                      <p:cBhvr>
                                        <p:cTn id="67" dur="500"/>
                                        <p:tgtEl>
                                          <p:spTgt spid="10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09"/>
                                        </p:tgtEl>
                                        <p:attrNameLst>
                                          <p:attrName>style.visibility</p:attrName>
                                        </p:attrNameLst>
                                      </p:cBhvr>
                                      <p:to>
                                        <p:strVal val="visible"/>
                                      </p:to>
                                    </p:set>
                                    <p:animEffect transition="in" filter="wipe(left)">
                                      <p:cBhvr>
                                        <p:cTn id="70" dur="500"/>
                                        <p:tgtEl>
                                          <p:spTgt spid="109"/>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left)">
                                      <p:cBhvr>
                                        <p:cTn id="73" dur="500"/>
                                        <p:tgtEl>
                                          <p:spTgt spid="108"/>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2" fill="hold" nodeType="clickEffect">
                                  <p:stCondLst>
                                    <p:cond delay="0"/>
                                  </p:stCondLst>
                                  <p:childTnLst>
                                    <p:set>
                                      <p:cBhvr>
                                        <p:cTn id="77" dur="1" fill="hold">
                                          <p:stCondLst>
                                            <p:cond delay="0"/>
                                          </p:stCondLst>
                                        </p:cTn>
                                        <p:tgtEl>
                                          <p:spTgt spid="117"/>
                                        </p:tgtEl>
                                        <p:attrNameLst>
                                          <p:attrName>style.visibility</p:attrName>
                                        </p:attrNameLst>
                                      </p:cBhvr>
                                      <p:to>
                                        <p:strVal val="visible"/>
                                      </p:to>
                                    </p:set>
                                    <p:animEffect transition="in" filter="wipe(right)">
                                      <p:cBhvr>
                                        <p:cTn id="78" dur="500"/>
                                        <p:tgtEl>
                                          <p:spTgt spid="117"/>
                                        </p:tgtEl>
                                      </p:cBhvr>
                                    </p:animEffec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59"/>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25"/>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21"/>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22" presetClass="entr" presetSubtype="2" fill="hold" grpId="0" nodeType="clickEffect">
                                  <p:stCondLst>
                                    <p:cond delay="0"/>
                                  </p:stCondLst>
                                  <p:childTnLst>
                                    <p:set>
                                      <p:cBhvr>
                                        <p:cTn id="92" dur="1" fill="hold">
                                          <p:stCondLst>
                                            <p:cond delay="0"/>
                                          </p:stCondLst>
                                        </p:cTn>
                                        <p:tgtEl>
                                          <p:spTgt spid="97"/>
                                        </p:tgtEl>
                                        <p:attrNameLst>
                                          <p:attrName>style.visibility</p:attrName>
                                        </p:attrNameLst>
                                      </p:cBhvr>
                                      <p:to>
                                        <p:strVal val="visible"/>
                                      </p:to>
                                    </p:set>
                                    <p:animEffect transition="in" filter="wipe(right)">
                                      <p:cBhvr>
                                        <p:cTn id="93" dur="500"/>
                                        <p:tgtEl>
                                          <p:spTgt spid="97"/>
                                        </p:tgtEl>
                                      </p:cBhvr>
                                    </p:animEffect>
                                  </p:childTnLst>
                                </p:cTn>
                              </p:par>
                              <p:par>
                                <p:cTn id="94" presetID="22" presetClass="entr" presetSubtype="2" fill="hold" nodeType="withEffect">
                                  <p:stCondLst>
                                    <p:cond delay="0"/>
                                  </p:stCondLst>
                                  <p:childTnLst>
                                    <p:set>
                                      <p:cBhvr>
                                        <p:cTn id="95" dur="1" fill="hold">
                                          <p:stCondLst>
                                            <p:cond delay="0"/>
                                          </p:stCondLst>
                                        </p:cTn>
                                        <p:tgtEl>
                                          <p:spTgt spid="96"/>
                                        </p:tgtEl>
                                        <p:attrNameLst>
                                          <p:attrName>style.visibility</p:attrName>
                                        </p:attrNameLst>
                                      </p:cBhvr>
                                      <p:to>
                                        <p:strVal val="visible"/>
                                      </p:to>
                                    </p:set>
                                    <p:animEffect transition="in" filter="wipe(right)">
                                      <p:cBhvr>
                                        <p:cTn id="96" dur="500"/>
                                        <p:tgtEl>
                                          <p:spTgt spid="96"/>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92"/>
                                        </p:tgtEl>
                                        <p:attrNameLst>
                                          <p:attrName>style.visibility</p:attrName>
                                        </p:attrNameLst>
                                      </p:cBhvr>
                                      <p:to>
                                        <p:strVal val="visible"/>
                                      </p:to>
                                    </p:set>
                                    <p:animEffect transition="in" filter="wipe(right)">
                                      <p:cBhvr>
                                        <p:cTn id="99" dur="500"/>
                                        <p:tgtEl>
                                          <p:spTgt spid="92"/>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75"/>
                                        </p:tgtEl>
                                        <p:attrNameLst>
                                          <p:attrName>style.visibility</p:attrName>
                                        </p:attrNameLst>
                                      </p:cBhvr>
                                      <p:to>
                                        <p:strVal val="visible"/>
                                      </p:to>
                                    </p:set>
                                    <p:animEffect transition="in" filter="wipe(right)">
                                      <p:cBhvr>
                                        <p:cTn id="102" dur="500"/>
                                        <p:tgtEl>
                                          <p:spTgt spid="75"/>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2" fill="hold" nodeType="clickEffect">
                                  <p:stCondLst>
                                    <p:cond delay="0"/>
                                  </p:stCondLst>
                                  <p:childTnLst>
                                    <p:set>
                                      <p:cBhvr>
                                        <p:cTn id="106" dur="1" fill="hold">
                                          <p:stCondLst>
                                            <p:cond delay="0"/>
                                          </p:stCondLst>
                                        </p:cTn>
                                        <p:tgtEl>
                                          <p:spTgt spid="126"/>
                                        </p:tgtEl>
                                        <p:attrNameLst>
                                          <p:attrName>style.visibility</p:attrName>
                                        </p:attrNameLst>
                                      </p:cBhvr>
                                      <p:to>
                                        <p:strVal val="visible"/>
                                      </p:to>
                                    </p:set>
                                    <p:animEffect transition="in" filter="wipe(right)">
                                      <p:cBhvr>
                                        <p:cTn id="107" dur="500"/>
                                        <p:tgtEl>
                                          <p:spTgt spid="126"/>
                                        </p:tgtEl>
                                      </p:cBhvr>
                                    </p:animEffect>
                                  </p:childTnLst>
                                </p:cTn>
                              </p:par>
                            </p:childTnLst>
                          </p:cTn>
                        </p:par>
                      </p:childTnLst>
                    </p:cTn>
                  </p:par>
                  <p:par>
                    <p:cTn id="108" fill="hold">
                      <p:stCondLst>
                        <p:cond delay="indefinite"/>
                      </p:stCondLst>
                      <p:childTnLst>
                        <p:par>
                          <p:cTn id="109" fill="hold">
                            <p:stCondLst>
                              <p:cond delay="0"/>
                            </p:stCondLst>
                            <p:childTnLst>
                              <p:par>
                                <p:cTn id="110" presetID="1" presetClass="entr" presetSubtype="0" fill="hold" grpId="0" nodeType="clickEffect">
                                  <p:stCondLst>
                                    <p:cond delay="0"/>
                                  </p:stCondLst>
                                  <p:childTnLst>
                                    <p:set>
                                      <p:cBhvr>
                                        <p:cTn id="111" dur="1" fill="hold">
                                          <p:stCondLst>
                                            <p:cond delay="0"/>
                                          </p:stCondLst>
                                        </p:cTn>
                                        <p:tgtEl>
                                          <p:spTgt spid="128"/>
                                        </p:tgtEl>
                                        <p:attrNameLst>
                                          <p:attrName>style.visibility</p:attrName>
                                        </p:attrNameLst>
                                      </p:cBhvr>
                                      <p:to>
                                        <p:strVal val="visible"/>
                                      </p:to>
                                    </p:set>
                                  </p:childTnLst>
                                </p:cTn>
                              </p:par>
                              <p:par>
                                <p:cTn id="112" presetID="1" presetClass="entr" presetSubtype="0" fill="hold" grpId="0" nodeType="withEffect">
                                  <p:stCondLst>
                                    <p:cond delay="0"/>
                                  </p:stCondLst>
                                  <p:childTnLst>
                                    <p:set>
                                      <p:cBhvr>
                                        <p:cTn id="113" dur="1" fill="hold">
                                          <p:stCondLst>
                                            <p:cond delay="0"/>
                                          </p:stCondLst>
                                        </p:cTn>
                                        <p:tgtEl>
                                          <p:spTgt spid="60"/>
                                        </p:tgtEl>
                                        <p:attrNameLst>
                                          <p:attrName>style.visibility</p:attrName>
                                        </p:attrNameLst>
                                      </p:cBhvr>
                                      <p:to>
                                        <p:strVal val="visible"/>
                                      </p:to>
                                    </p:set>
                                  </p:childTnLst>
                                </p:cTn>
                              </p:par>
                              <p:par>
                                <p:cTn id="114" presetID="1" presetClass="entr" presetSubtype="0"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childTnLst>
                                </p:cTn>
                              </p:par>
                              <p:par>
                                <p:cTn id="116" presetID="1" presetClass="entr" presetSubtype="0" fill="hold" grpId="0" nodeType="withEffect">
                                  <p:stCondLst>
                                    <p:cond delay="0"/>
                                  </p:stCondLst>
                                  <p:childTnLst>
                                    <p:set>
                                      <p:cBhvr>
                                        <p:cTn id="117" dur="1" fill="hold">
                                          <p:stCondLst>
                                            <p:cond delay="0"/>
                                          </p:stCondLst>
                                        </p:cTn>
                                        <p:tgtEl>
                                          <p:spTgt spid="132"/>
                                        </p:tgtEl>
                                        <p:attrNameLst>
                                          <p:attrName>style.visibility</p:attrName>
                                        </p:attrNameLst>
                                      </p:cBhvr>
                                      <p:to>
                                        <p:strVal val="visible"/>
                                      </p:to>
                                    </p:set>
                                  </p:childTnLst>
                                </p:cTn>
                              </p:par>
                            </p:childTnLst>
                          </p:cTn>
                        </p:par>
                      </p:childTnLst>
                    </p:cTn>
                  </p:par>
                  <p:par>
                    <p:cTn id="118" fill="hold">
                      <p:stCondLst>
                        <p:cond delay="indefinite"/>
                      </p:stCondLst>
                      <p:childTnLst>
                        <p:par>
                          <p:cTn id="119" fill="hold">
                            <p:stCondLst>
                              <p:cond delay="0"/>
                            </p:stCondLst>
                            <p:childTnLst>
                              <p:par>
                                <p:cTn id="120" presetID="22" presetClass="entr" presetSubtype="4" fill="hold" nodeType="clickEffect">
                                  <p:stCondLst>
                                    <p:cond delay="0"/>
                                  </p:stCondLst>
                                  <p:childTnLst>
                                    <p:set>
                                      <p:cBhvr>
                                        <p:cTn id="121" dur="1" fill="hold">
                                          <p:stCondLst>
                                            <p:cond delay="0"/>
                                          </p:stCondLst>
                                        </p:cTn>
                                        <p:tgtEl>
                                          <p:spTgt spid="135"/>
                                        </p:tgtEl>
                                        <p:attrNameLst>
                                          <p:attrName>style.visibility</p:attrName>
                                        </p:attrNameLst>
                                      </p:cBhvr>
                                      <p:to>
                                        <p:strVal val="visible"/>
                                      </p:to>
                                    </p:set>
                                    <p:animEffect transition="in" filter="wipe(down)">
                                      <p:cBhvr>
                                        <p:cTn id="122" dur="500"/>
                                        <p:tgtEl>
                                          <p:spTgt spid="135"/>
                                        </p:tgtEl>
                                      </p:cBhvr>
                                    </p:animEffect>
                                  </p:childTnLst>
                                </p:cTn>
                              </p:par>
                              <p:par>
                                <p:cTn id="123" presetID="22" presetClass="entr" presetSubtype="4" fill="hold" grpId="0" nodeType="withEffect">
                                  <p:stCondLst>
                                    <p:cond delay="0"/>
                                  </p:stCondLst>
                                  <p:childTnLst>
                                    <p:set>
                                      <p:cBhvr>
                                        <p:cTn id="124" dur="1" fill="hold">
                                          <p:stCondLst>
                                            <p:cond delay="0"/>
                                          </p:stCondLst>
                                        </p:cTn>
                                        <p:tgtEl>
                                          <p:spTgt spid="145"/>
                                        </p:tgtEl>
                                        <p:attrNameLst>
                                          <p:attrName>style.visibility</p:attrName>
                                        </p:attrNameLst>
                                      </p:cBhvr>
                                      <p:to>
                                        <p:strVal val="visible"/>
                                      </p:to>
                                    </p:set>
                                    <p:animEffect transition="in" filter="wipe(down)">
                                      <p:cBhvr>
                                        <p:cTn id="125" dur="500"/>
                                        <p:tgtEl>
                                          <p:spTgt spid="145"/>
                                        </p:tgtEl>
                                      </p:cBhvr>
                                    </p:animEffect>
                                  </p:childTnLst>
                                </p:cTn>
                              </p:par>
                              <p:par>
                                <p:cTn id="126" presetID="22" presetClass="entr" presetSubtype="4" fill="hold" grpId="0" nodeType="withEffect">
                                  <p:stCondLst>
                                    <p:cond delay="0"/>
                                  </p:stCondLst>
                                  <p:childTnLst>
                                    <p:set>
                                      <p:cBhvr>
                                        <p:cTn id="127" dur="1" fill="hold">
                                          <p:stCondLst>
                                            <p:cond delay="0"/>
                                          </p:stCondLst>
                                        </p:cTn>
                                        <p:tgtEl>
                                          <p:spTgt spid="79"/>
                                        </p:tgtEl>
                                        <p:attrNameLst>
                                          <p:attrName>style.visibility</p:attrName>
                                        </p:attrNameLst>
                                      </p:cBhvr>
                                      <p:to>
                                        <p:strVal val="visible"/>
                                      </p:to>
                                    </p:set>
                                    <p:animEffect transition="in" filter="wipe(down)">
                                      <p:cBhvr>
                                        <p:cTn id="128" dur="500"/>
                                        <p:tgtEl>
                                          <p:spTgt spid="79"/>
                                        </p:tgtEl>
                                      </p:cBhvr>
                                    </p:animEffec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143"/>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139"/>
                                        </p:tgtEl>
                                        <p:attrNameLst>
                                          <p:attrName>style.visibility</p:attrName>
                                        </p:attrNameLst>
                                      </p:cBhvr>
                                      <p:to>
                                        <p:strVal val="visible"/>
                                      </p:to>
                                    </p:set>
                                  </p:childTnLst>
                                </p:cTn>
                              </p:par>
                            </p:childTnLst>
                          </p:cTn>
                        </p:par>
                        <p:par>
                          <p:cTn id="135" fill="hold">
                            <p:stCondLst>
                              <p:cond delay="0"/>
                            </p:stCondLst>
                            <p:childTnLst>
                              <p:par>
                                <p:cTn id="136" presetID="22" presetClass="entr" presetSubtype="2" fill="hold" grpId="0" nodeType="afterEffect">
                                  <p:stCondLst>
                                    <p:cond delay="0"/>
                                  </p:stCondLst>
                                  <p:childTnLst>
                                    <p:set>
                                      <p:cBhvr>
                                        <p:cTn id="137" dur="1" fill="hold">
                                          <p:stCondLst>
                                            <p:cond delay="0"/>
                                          </p:stCondLst>
                                        </p:cTn>
                                        <p:tgtEl>
                                          <p:spTgt spid="144"/>
                                        </p:tgtEl>
                                        <p:attrNameLst>
                                          <p:attrName>style.visibility</p:attrName>
                                        </p:attrNameLst>
                                      </p:cBhvr>
                                      <p:to>
                                        <p:strVal val="visible"/>
                                      </p:to>
                                    </p:set>
                                    <p:animEffect transition="in" filter="wipe(right)">
                                      <p:cBhvr>
                                        <p:cTn id="138" dur="750"/>
                                        <p:tgtEl>
                                          <p:spTgt spid="144"/>
                                        </p:tgtEl>
                                      </p:cBhvr>
                                    </p:animEffect>
                                  </p:childTnLst>
                                </p:cTn>
                              </p:par>
                            </p:childTnLst>
                          </p:cTn>
                        </p:par>
                        <p:par>
                          <p:cTn id="139" fill="hold">
                            <p:stCondLst>
                              <p:cond delay="750"/>
                            </p:stCondLst>
                            <p:childTnLst>
                              <p:par>
                                <p:cTn id="140" presetID="22" presetClass="entr" presetSubtype="2" fill="hold" grpId="0" nodeType="afterEffect">
                                  <p:stCondLst>
                                    <p:cond delay="0"/>
                                  </p:stCondLst>
                                  <p:childTnLst>
                                    <p:set>
                                      <p:cBhvr>
                                        <p:cTn id="141" dur="1" fill="hold">
                                          <p:stCondLst>
                                            <p:cond delay="0"/>
                                          </p:stCondLst>
                                        </p:cTn>
                                        <p:tgtEl>
                                          <p:spTgt spid="83"/>
                                        </p:tgtEl>
                                        <p:attrNameLst>
                                          <p:attrName>style.visibility</p:attrName>
                                        </p:attrNameLst>
                                      </p:cBhvr>
                                      <p:to>
                                        <p:strVal val="visible"/>
                                      </p:to>
                                    </p:set>
                                    <p:animEffect transition="in" filter="wipe(right)">
                                      <p:cBhvr>
                                        <p:cTn id="142" dur="750"/>
                                        <p:tgtEl>
                                          <p:spTgt spid="83"/>
                                        </p:tgtEl>
                                      </p:cBhvr>
                                    </p:animEffect>
                                  </p:childTnLst>
                                </p:cTn>
                              </p:par>
                            </p:childTnLst>
                          </p:cTn>
                        </p:par>
                        <p:par>
                          <p:cTn id="143" fill="hold">
                            <p:stCondLst>
                              <p:cond delay="1500"/>
                            </p:stCondLst>
                            <p:childTnLst>
                              <p:par>
                                <p:cTn id="144" presetID="22" presetClass="entr" presetSubtype="2" fill="hold" nodeType="afterEffect">
                                  <p:stCondLst>
                                    <p:cond delay="0"/>
                                  </p:stCondLst>
                                  <p:childTnLst>
                                    <p:set>
                                      <p:cBhvr>
                                        <p:cTn id="145" dur="1" fill="hold">
                                          <p:stCondLst>
                                            <p:cond delay="0"/>
                                          </p:stCondLst>
                                        </p:cTn>
                                        <p:tgtEl>
                                          <p:spTgt spid="140"/>
                                        </p:tgtEl>
                                        <p:attrNameLst>
                                          <p:attrName>style.visibility</p:attrName>
                                        </p:attrNameLst>
                                      </p:cBhvr>
                                      <p:to>
                                        <p:strVal val="visible"/>
                                      </p:to>
                                    </p:set>
                                    <p:animEffect transition="in" filter="wipe(right)">
                                      <p:cBhvr>
                                        <p:cTn id="146" dur="750"/>
                                        <p:tgtEl>
                                          <p:spTgt spid="140"/>
                                        </p:tgtEl>
                                      </p:cBhvr>
                                    </p:animEffect>
                                  </p:childTnLst>
                                </p:cTn>
                              </p:par>
                              <p:par>
                                <p:cTn id="147" presetID="1" presetClass="entr" presetSubtype="0" fill="hold" grpId="0" nodeType="withEffect">
                                  <p:stCondLst>
                                    <p:cond delay="0"/>
                                  </p:stCondLst>
                                  <p:childTnLst>
                                    <p:set>
                                      <p:cBhvr>
                                        <p:cTn id="148"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65" grpId="0" animBg="1"/>
      <p:bldP spid="89" grpId="0"/>
      <p:bldP spid="90" grpId="0"/>
      <p:bldP spid="107" grpId="0"/>
      <p:bldP spid="108" grpId="0"/>
      <p:bldP spid="109" grpId="0"/>
      <p:bldP spid="121" grpId="0" animBg="1"/>
      <p:bldP spid="125" grpId="0"/>
      <p:bldP spid="128" grpId="0" animBg="1"/>
      <p:bldP spid="132" grpId="0"/>
      <p:bldP spid="139" grpId="0" animBg="1"/>
      <p:bldP spid="143" grpId="0"/>
      <p:bldP spid="144" grpId="0"/>
      <p:bldP spid="145" grpId="0"/>
      <p:bldP spid="66" grpId="0"/>
      <p:bldP spid="75" grpId="0"/>
      <p:bldP spid="79" grpId="0" animBg="1"/>
      <p:bldP spid="83" grpId="0" animBg="1"/>
      <p:bldP spid="84" grpId="0"/>
      <p:bldP spid="70" grpId="0"/>
      <p:bldP spid="71" grpId="0" animBg="1"/>
      <p:bldP spid="92" grpId="0" animBg="1"/>
      <p:bldP spid="97" grpId="0" animBg="1"/>
      <p:bldP spid="50" grpId="0" animBg="1"/>
      <p:bldP spid="51" grpId="0" animBg="1"/>
      <p:bldP spid="52" grpId="0" animBg="1"/>
      <p:bldP spid="53" grpId="0" animBg="1"/>
      <p:bldP spid="58" grpId="0" animBg="1"/>
      <p:bldP spid="59" grpId="0" animBg="1"/>
      <p:bldP spid="60" grpId="0" animBg="1"/>
      <p:bldP spid="62" grpId="0" animBg="1"/>
      <p:bldP spid="5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2"/>
          <p:cNvSpPr>
            <a:spLocks noGrp="1" noChangeArrowheads="1"/>
          </p:cNvSpPr>
          <p:nvPr>
            <p:ph type="title"/>
          </p:nvPr>
        </p:nvSpPr>
        <p:spPr>
          <a:xfrm>
            <a:off x="914400" y="228600"/>
            <a:ext cx="10363200" cy="1143000"/>
          </a:xfrm>
          <a:noFill/>
        </p:spPr>
        <p:txBody>
          <a:bodyPr/>
          <a:lstStyle/>
          <a:p>
            <a:pPr eaLnBrk="1" hangingPunct="1"/>
            <a:r>
              <a:rPr lang="en-US" altLang="en-US" sz="3600" smtClean="0">
                <a:solidFill>
                  <a:srgbClr val="FFFF00"/>
                </a:solidFill>
              </a:rPr>
              <a:t>HDL Metabolism and </a:t>
            </a:r>
            <a:br>
              <a:rPr lang="en-US" altLang="en-US" sz="3600" smtClean="0">
                <a:solidFill>
                  <a:srgbClr val="FFFF00"/>
                </a:solidFill>
              </a:rPr>
            </a:br>
            <a:r>
              <a:rPr lang="en-US" altLang="en-US" sz="3600" smtClean="0">
                <a:solidFill>
                  <a:srgbClr val="FFFF00"/>
                </a:solidFill>
              </a:rPr>
              <a:t>Reverse Cholesterol Transport</a:t>
            </a:r>
          </a:p>
        </p:txBody>
      </p:sp>
      <p:sp>
        <p:nvSpPr>
          <p:cNvPr id="39941" name="Text Box 3"/>
          <p:cNvSpPr txBox="1">
            <a:spLocks noChangeArrowheads="1"/>
          </p:cNvSpPr>
          <p:nvPr/>
        </p:nvSpPr>
        <p:spPr bwMode="auto">
          <a:xfrm>
            <a:off x="372535" y="4486278"/>
            <a:ext cx="208491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Liver</a:t>
            </a:r>
          </a:p>
        </p:txBody>
      </p:sp>
      <p:sp>
        <p:nvSpPr>
          <p:cNvPr id="39942" name="Text Box 4"/>
          <p:cNvSpPr txBox="1">
            <a:spLocks noChangeArrowheads="1"/>
          </p:cNvSpPr>
          <p:nvPr/>
        </p:nvSpPr>
        <p:spPr bwMode="auto">
          <a:xfrm>
            <a:off x="73028" y="5546725"/>
            <a:ext cx="6691842"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fontAlgn="base">
              <a:spcBef>
                <a:spcPct val="50000"/>
              </a:spcBef>
              <a:spcAft>
                <a:spcPct val="0"/>
              </a:spcAft>
            </a:pPr>
            <a:r>
              <a:rPr lang="en-US" altLang="en-US" sz="2000" dirty="0" smtClean="0">
                <a:solidFill>
                  <a:srgbClr val="FFFFFF"/>
                </a:solidFill>
                <a:latin typeface="Arial Narrow" pitchFamily="34" charset="0"/>
              </a:rPr>
              <a:t>ABC1 = ATP-binding cassette protein 1; A-I = apolipoprotein A-I; </a:t>
            </a:r>
            <a:br>
              <a:rPr lang="en-US" altLang="en-US" sz="2000" dirty="0" smtClean="0">
                <a:solidFill>
                  <a:srgbClr val="FFFFFF"/>
                </a:solidFill>
                <a:latin typeface="Arial Narrow" pitchFamily="34" charset="0"/>
              </a:rPr>
            </a:br>
            <a:r>
              <a:rPr lang="en-US" altLang="en-US" sz="2000" dirty="0" smtClean="0">
                <a:solidFill>
                  <a:srgbClr val="FFFFFF"/>
                </a:solidFill>
                <a:latin typeface="Arial Narrow" pitchFamily="34" charset="0"/>
              </a:rPr>
              <a:t>CE = cholesteryl ester; FC = free cholesterol; </a:t>
            </a:r>
            <a:br>
              <a:rPr lang="en-US" altLang="en-US" sz="2000" dirty="0" smtClean="0">
                <a:solidFill>
                  <a:srgbClr val="FFFFFF"/>
                </a:solidFill>
                <a:latin typeface="Arial Narrow" pitchFamily="34" charset="0"/>
              </a:rPr>
            </a:br>
            <a:r>
              <a:rPr lang="en-US" altLang="en-US" sz="2000" dirty="0" smtClean="0">
                <a:solidFill>
                  <a:srgbClr val="FFFFFF"/>
                </a:solidFill>
                <a:latin typeface="Arial Narrow" pitchFamily="34" charset="0"/>
              </a:rPr>
              <a:t>LCAT = lecithin:cholesterol acyltransferase; </a:t>
            </a:r>
            <a:br>
              <a:rPr lang="en-US" altLang="en-US" sz="2000" dirty="0" smtClean="0">
                <a:solidFill>
                  <a:srgbClr val="FFFFFF"/>
                </a:solidFill>
                <a:latin typeface="Arial Narrow" pitchFamily="34" charset="0"/>
              </a:rPr>
            </a:br>
            <a:r>
              <a:rPr lang="en-US" altLang="en-US" sz="2000" dirty="0" smtClean="0">
                <a:solidFill>
                  <a:srgbClr val="FFFFFF"/>
                </a:solidFill>
                <a:latin typeface="Arial Narrow" pitchFamily="34" charset="0"/>
              </a:rPr>
              <a:t>SR-</a:t>
            </a:r>
            <a:r>
              <a:rPr lang="en-US" altLang="en-US" sz="2000" dirty="0" smtClean="0">
                <a:solidFill>
                  <a:srgbClr val="FFFFFF"/>
                </a:solidFill>
                <a:latin typeface="Arial Narrow" pitchFamily="34" charset="0"/>
                <a:sym typeface="Symbol" pitchFamily="18" charset="2"/>
              </a:rPr>
              <a:t>B</a:t>
            </a:r>
            <a:r>
              <a:rPr lang="en-US" altLang="en-US" sz="2000" dirty="0" smtClean="0">
                <a:solidFill>
                  <a:srgbClr val="FFFFFF"/>
                </a:solidFill>
                <a:latin typeface="Arial Narrow" pitchFamily="34" charset="0"/>
              </a:rPr>
              <a:t>I = scavenger receptor class BI</a:t>
            </a:r>
          </a:p>
        </p:txBody>
      </p:sp>
      <p:sp>
        <p:nvSpPr>
          <p:cNvPr id="39943" name="Text Box 5"/>
          <p:cNvSpPr txBox="1">
            <a:spLocks noChangeArrowheads="1"/>
          </p:cNvSpPr>
          <p:nvPr/>
        </p:nvSpPr>
        <p:spPr bwMode="auto">
          <a:xfrm>
            <a:off x="2946400" y="4556128"/>
            <a:ext cx="3556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Mature HDL</a:t>
            </a:r>
          </a:p>
        </p:txBody>
      </p:sp>
      <p:pic>
        <p:nvPicPr>
          <p:cNvPr id="3994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2801" y="2946400"/>
            <a:ext cx="2178051" cy="132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5"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26502" y="2635253"/>
            <a:ext cx="2444751" cy="133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6" name="Oval 11"/>
          <p:cNvSpPr>
            <a:spLocks noChangeArrowheads="1"/>
          </p:cNvSpPr>
          <p:nvPr/>
        </p:nvSpPr>
        <p:spPr bwMode="auto">
          <a:xfrm>
            <a:off x="6866467" y="3502025"/>
            <a:ext cx="1432984" cy="293688"/>
          </a:xfrm>
          <a:prstGeom prst="ellipse">
            <a:avLst/>
          </a:prstGeom>
          <a:solidFill>
            <a:srgbClr val="33CCCC"/>
          </a:solidFill>
          <a:ln w="9525">
            <a:solidFill>
              <a:schemeClr val="tx1"/>
            </a:solidFill>
            <a:round/>
            <a:headEnd/>
            <a:tailEnd/>
          </a:ln>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47" name="AutoShape 12"/>
          <p:cNvSpPr>
            <a:spLocks noChangeArrowheads="1"/>
          </p:cNvSpPr>
          <p:nvPr/>
        </p:nvSpPr>
        <p:spPr bwMode="auto">
          <a:xfrm>
            <a:off x="7427384" y="3265491"/>
            <a:ext cx="268816" cy="357187"/>
          </a:xfrm>
          <a:prstGeom prst="flowChartOffpageConnector">
            <a:avLst/>
          </a:prstGeom>
          <a:solidFill>
            <a:schemeClr val="tx2"/>
          </a:solidFill>
          <a:ln w="9525">
            <a:solidFill>
              <a:schemeClr val="tx1"/>
            </a:solidFill>
            <a:miter lim="800000"/>
            <a:headEnd/>
            <a:tailEnd/>
          </a:ln>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48" name="Text Box 13"/>
          <p:cNvSpPr txBox="1">
            <a:spLocks noChangeArrowheads="1"/>
          </p:cNvSpPr>
          <p:nvPr/>
        </p:nvSpPr>
        <p:spPr bwMode="auto">
          <a:xfrm>
            <a:off x="10085919" y="3113088"/>
            <a:ext cx="1003300"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300" smtClean="0">
                <a:solidFill>
                  <a:srgbClr val="000022"/>
                </a:solidFill>
                <a:latin typeface="Verdana" pitchFamily="34" charset="0"/>
              </a:rPr>
              <a:t>CE</a:t>
            </a:r>
            <a:endParaRPr lang="en-US" altLang="en-US" sz="2300" smtClean="0">
              <a:solidFill>
                <a:srgbClr val="FFFFFF"/>
              </a:solidFill>
              <a:latin typeface="Verdana" pitchFamily="34" charset="0"/>
            </a:endParaRPr>
          </a:p>
        </p:txBody>
      </p:sp>
      <p:grpSp>
        <p:nvGrpSpPr>
          <p:cNvPr id="39949" name="Group 34"/>
          <p:cNvGrpSpPr>
            <a:grpSpLocks/>
          </p:cNvGrpSpPr>
          <p:nvPr/>
        </p:nvGrpSpPr>
        <p:grpSpPr bwMode="auto">
          <a:xfrm>
            <a:off x="4146552" y="2581275"/>
            <a:ext cx="1253067" cy="1690688"/>
            <a:chOff x="1959" y="1626"/>
            <a:chExt cx="592" cy="1065"/>
          </a:xfrm>
        </p:grpSpPr>
        <p:sp>
          <p:nvSpPr>
            <p:cNvPr id="39969" name="Oval 7"/>
            <p:cNvSpPr>
              <a:spLocks noChangeArrowheads="1"/>
            </p:cNvSpPr>
            <p:nvPr/>
          </p:nvSpPr>
          <p:spPr bwMode="auto">
            <a:xfrm>
              <a:off x="1959" y="2039"/>
              <a:ext cx="592" cy="652"/>
            </a:xfrm>
            <a:prstGeom prst="ellipse">
              <a:avLst/>
            </a:prstGeom>
            <a:solidFill>
              <a:srgbClr val="FF0000"/>
            </a:solidFill>
            <a:ln w="9525">
              <a:solidFill>
                <a:schemeClr val="tx1"/>
              </a:solidFill>
              <a:round/>
              <a:headEnd/>
              <a:tailEnd/>
            </a:ln>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70" name="AutoShape 8"/>
            <p:cNvSpPr>
              <a:spLocks noChangeArrowheads="1"/>
            </p:cNvSpPr>
            <p:nvPr/>
          </p:nvSpPr>
          <p:spPr bwMode="auto">
            <a:xfrm>
              <a:off x="2194" y="1911"/>
              <a:ext cx="126" cy="224"/>
            </a:xfrm>
            <a:prstGeom prst="flowChartOffpageConnector">
              <a:avLst/>
            </a:prstGeom>
            <a:solidFill>
              <a:schemeClr val="tx2"/>
            </a:solidFill>
            <a:ln w="9525">
              <a:solidFill>
                <a:schemeClr val="tx1"/>
              </a:solidFill>
              <a:miter lim="800000"/>
              <a:headEnd/>
              <a:tailEnd/>
            </a:ln>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71" name="Text Box 9"/>
            <p:cNvSpPr txBox="1">
              <a:spLocks noChangeArrowheads="1"/>
            </p:cNvSpPr>
            <p:nvPr/>
          </p:nvSpPr>
          <p:spPr bwMode="auto">
            <a:xfrm>
              <a:off x="2015" y="1626"/>
              <a:ext cx="48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400" smtClean="0">
                  <a:solidFill>
                    <a:srgbClr val="FFCC00"/>
                  </a:solidFill>
                  <a:latin typeface="Verdana" pitchFamily="34" charset="0"/>
                </a:rPr>
                <a:t>A-I</a:t>
              </a:r>
            </a:p>
          </p:txBody>
        </p:sp>
        <p:sp>
          <p:nvSpPr>
            <p:cNvPr id="39972" name="Text Box 14"/>
            <p:cNvSpPr txBox="1">
              <a:spLocks noChangeArrowheads="1"/>
            </p:cNvSpPr>
            <p:nvPr/>
          </p:nvSpPr>
          <p:spPr bwMode="auto">
            <a:xfrm>
              <a:off x="2022" y="2220"/>
              <a:ext cx="467"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300" smtClean="0">
                  <a:solidFill>
                    <a:srgbClr val="FFFFFF"/>
                  </a:solidFill>
                  <a:latin typeface="Verdana" pitchFamily="34" charset="0"/>
                </a:rPr>
                <a:t>CE</a:t>
              </a:r>
            </a:p>
          </p:txBody>
        </p:sp>
      </p:grpSp>
      <p:sp>
        <p:nvSpPr>
          <p:cNvPr id="39950" name="Text Box 15"/>
          <p:cNvSpPr txBox="1">
            <a:spLocks noChangeArrowheads="1"/>
          </p:cNvSpPr>
          <p:nvPr/>
        </p:nvSpPr>
        <p:spPr bwMode="auto">
          <a:xfrm>
            <a:off x="1758953" y="3184528"/>
            <a:ext cx="98636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CE</a:t>
            </a:r>
            <a:endParaRPr lang="en-US" altLang="en-US" sz="2100" smtClean="0">
              <a:solidFill>
                <a:srgbClr val="FFFFFF"/>
              </a:solidFill>
              <a:latin typeface="Verdana" pitchFamily="34" charset="0"/>
            </a:endParaRPr>
          </a:p>
        </p:txBody>
      </p:sp>
      <p:sp>
        <p:nvSpPr>
          <p:cNvPr id="39951" name="Text Box 16"/>
          <p:cNvSpPr txBox="1">
            <a:spLocks noChangeArrowheads="1"/>
          </p:cNvSpPr>
          <p:nvPr/>
        </p:nvSpPr>
        <p:spPr bwMode="auto">
          <a:xfrm>
            <a:off x="8879419" y="3403600"/>
            <a:ext cx="1636183"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300" smtClean="0">
                <a:solidFill>
                  <a:srgbClr val="000022"/>
                </a:solidFill>
                <a:latin typeface="Verdana" pitchFamily="34" charset="0"/>
              </a:rPr>
              <a:t>FC</a:t>
            </a:r>
            <a:endParaRPr lang="en-US" altLang="en-US" sz="2300" smtClean="0">
              <a:solidFill>
                <a:srgbClr val="FFFFFF"/>
              </a:solidFill>
              <a:latin typeface="Verdana" pitchFamily="34" charset="0"/>
            </a:endParaRPr>
          </a:p>
        </p:txBody>
      </p:sp>
      <p:sp>
        <p:nvSpPr>
          <p:cNvPr id="39952" name="Line 17"/>
          <p:cNvSpPr>
            <a:spLocks noChangeShapeType="1"/>
          </p:cNvSpPr>
          <p:nvPr/>
        </p:nvSpPr>
        <p:spPr bwMode="auto">
          <a:xfrm flipH="1">
            <a:off x="8377767" y="3613150"/>
            <a:ext cx="977900" cy="0"/>
          </a:xfrm>
          <a:prstGeom prst="line">
            <a:avLst/>
          </a:prstGeom>
          <a:noFill/>
          <a:ln w="28575">
            <a:solidFill>
              <a:srgbClr val="F9E697"/>
            </a:solidFill>
            <a:round/>
            <a:headEnd/>
            <a:tailEnd type="triangle" w="med" len="med"/>
          </a:ln>
          <a:extLst>
            <a:ext uri="{909E8E84-426E-40DD-AFC4-6F175D3DCCD1}">
              <a14:hiddenFill xmlns:a14="http://schemas.microsoft.com/office/drawing/2010/main">
                <a:noFill/>
              </a14:hiddenFill>
            </a:ext>
          </a:extLst>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53" name="Text Box 18"/>
          <p:cNvSpPr txBox="1">
            <a:spLocks noChangeArrowheads="1"/>
          </p:cNvSpPr>
          <p:nvPr/>
        </p:nvSpPr>
        <p:spPr bwMode="auto">
          <a:xfrm>
            <a:off x="7509933" y="3451225"/>
            <a:ext cx="92286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FC</a:t>
            </a:r>
          </a:p>
        </p:txBody>
      </p:sp>
      <p:sp>
        <p:nvSpPr>
          <p:cNvPr id="39954" name="Line 19"/>
          <p:cNvSpPr>
            <a:spLocks noChangeShapeType="1"/>
          </p:cNvSpPr>
          <p:nvPr/>
        </p:nvSpPr>
        <p:spPr bwMode="auto">
          <a:xfrm flipH="1">
            <a:off x="5535086" y="3609975"/>
            <a:ext cx="1229783" cy="0"/>
          </a:xfrm>
          <a:prstGeom prst="line">
            <a:avLst/>
          </a:prstGeom>
          <a:noFill/>
          <a:ln w="28575">
            <a:solidFill>
              <a:srgbClr val="F9E697"/>
            </a:solidFill>
            <a:round/>
            <a:headEnd/>
            <a:tailEnd type="triangle" w="med" len="med"/>
          </a:ln>
          <a:extLst>
            <a:ext uri="{909E8E84-426E-40DD-AFC4-6F175D3DCCD1}">
              <a14:hiddenFill xmlns:a14="http://schemas.microsoft.com/office/drawing/2010/main">
                <a:noFill/>
              </a14:hiddenFill>
            </a:ext>
          </a:extLst>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55" name="Text Box 20"/>
          <p:cNvSpPr txBox="1">
            <a:spLocks noChangeArrowheads="1"/>
          </p:cNvSpPr>
          <p:nvPr/>
        </p:nvSpPr>
        <p:spPr bwMode="auto">
          <a:xfrm>
            <a:off x="5509684" y="3214691"/>
            <a:ext cx="142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LCAT</a:t>
            </a:r>
          </a:p>
        </p:txBody>
      </p:sp>
      <p:sp>
        <p:nvSpPr>
          <p:cNvPr id="39956" name="Line 21"/>
          <p:cNvSpPr>
            <a:spLocks noChangeShapeType="1"/>
          </p:cNvSpPr>
          <p:nvPr/>
        </p:nvSpPr>
        <p:spPr bwMode="auto">
          <a:xfrm flipH="1">
            <a:off x="3096684" y="3609975"/>
            <a:ext cx="939800" cy="0"/>
          </a:xfrm>
          <a:prstGeom prst="line">
            <a:avLst/>
          </a:prstGeom>
          <a:noFill/>
          <a:ln w="28575">
            <a:solidFill>
              <a:srgbClr val="F9E697"/>
            </a:solidFill>
            <a:round/>
            <a:headEnd/>
            <a:tailEnd type="triangle" w="med" len="med"/>
          </a:ln>
          <a:extLst>
            <a:ext uri="{909E8E84-426E-40DD-AFC4-6F175D3DCCD1}">
              <a14:hiddenFill xmlns:a14="http://schemas.microsoft.com/office/drawing/2010/main">
                <a:noFill/>
              </a14:hiddenFill>
            </a:ext>
          </a:extLst>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57" name="Freeform 22"/>
          <p:cNvSpPr>
            <a:spLocks/>
          </p:cNvSpPr>
          <p:nvPr/>
        </p:nvSpPr>
        <p:spPr bwMode="auto">
          <a:xfrm>
            <a:off x="2954868" y="3392488"/>
            <a:ext cx="281517" cy="449262"/>
          </a:xfrm>
          <a:custGeom>
            <a:avLst/>
            <a:gdLst>
              <a:gd name="T0" fmla="*/ 2147483647 w 179"/>
              <a:gd name="T1" fmla="*/ 0 h 350"/>
              <a:gd name="T2" fmla="*/ 0 w 179"/>
              <a:gd name="T3" fmla="*/ 2147483647 h 350"/>
              <a:gd name="T4" fmla="*/ 2147483647 w 179"/>
              <a:gd name="T5" fmla="*/ 2147483647 h 350"/>
              <a:gd name="T6" fmla="*/ 0 60000 65536"/>
              <a:gd name="T7" fmla="*/ 0 60000 65536"/>
              <a:gd name="T8" fmla="*/ 0 60000 65536"/>
              <a:gd name="T9" fmla="*/ 0 w 179"/>
              <a:gd name="T10" fmla="*/ 0 h 350"/>
              <a:gd name="T11" fmla="*/ 179 w 179"/>
              <a:gd name="T12" fmla="*/ 350 h 350"/>
            </a:gdLst>
            <a:ahLst/>
            <a:cxnLst>
              <a:cxn ang="T6">
                <a:pos x="T0" y="T1"/>
              </a:cxn>
              <a:cxn ang="T7">
                <a:pos x="T2" y="T3"/>
              </a:cxn>
              <a:cxn ang="T8">
                <a:pos x="T4" y="T5"/>
              </a:cxn>
            </a:cxnLst>
            <a:rect l="T9" t="T10" r="T11" b="T12"/>
            <a:pathLst>
              <a:path w="179" h="350">
                <a:moveTo>
                  <a:pt x="179" y="0"/>
                </a:moveTo>
                <a:lnTo>
                  <a:pt x="0" y="179"/>
                </a:lnTo>
                <a:lnTo>
                  <a:pt x="171" y="350"/>
                </a:lnTo>
              </a:path>
            </a:pathLst>
          </a:custGeom>
          <a:noFill/>
          <a:ln w="28575">
            <a:solidFill>
              <a:srgbClr val="F9E697"/>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58" name="Line 23"/>
          <p:cNvSpPr>
            <a:spLocks noChangeShapeType="1"/>
          </p:cNvSpPr>
          <p:nvPr/>
        </p:nvSpPr>
        <p:spPr bwMode="auto">
          <a:xfrm flipH="1" flipV="1">
            <a:off x="2283884" y="3536953"/>
            <a:ext cx="649816" cy="73025"/>
          </a:xfrm>
          <a:prstGeom prst="line">
            <a:avLst/>
          </a:prstGeom>
          <a:noFill/>
          <a:ln w="28575">
            <a:solidFill>
              <a:srgbClr val="F9E697"/>
            </a:solidFill>
            <a:round/>
            <a:headEnd/>
            <a:tailEnd/>
          </a:ln>
          <a:extLst>
            <a:ext uri="{909E8E84-426E-40DD-AFC4-6F175D3DCCD1}">
              <a14:hiddenFill xmlns:a14="http://schemas.microsoft.com/office/drawing/2010/main">
                <a:noFill/>
              </a14:hiddenFill>
            </a:ext>
          </a:extLst>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59" name="Line 24"/>
          <p:cNvSpPr>
            <a:spLocks noChangeShapeType="1"/>
          </p:cNvSpPr>
          <p:nvPr/>
        </p:nvSpPr>
        <p:spPr bwMode="auto">
          <a:xfrm flipH="1" flipV="1">
            <a:off x="1445684" y="3246441"/>
            <a:ext cx="330200" cy="147637"/>
          </a:xfrm>
          <a:prstGeom prst="line">
            <a:avLst/>
          </a:prstGeom>
          <a:noFill/>
          <a:ln w="28575">
            <a:solidFill>
              <a:srgbClr val="F9E697"/>
            </a:solidFill>
            <a:round/>
            <a:headEnd/>
            <a:tailEnd type="triangle" w="med" len="med"/>
          </a:ln>
          <a:extLst>
            <a:ext uri="{909E8E84-426E-40DD-AFC4-6F175D3DCCD1}">
              <a14:hiddenFill xmlns:a14="http://schemas.microsoft.com/office/drawing/2010/main">
                <a:noFill/>
              </a14:hiddenFill>
            </a:ext>
          </a:extLst>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60" name="Text Box 25"/>
          <p:cNvSpPr txBox="1">
            <a:spLocks noChangeArrowheads="1"/>
          </p:cNvSpPr>
          <p:nvPr/>
        </p:nvSpPr>
        <p:spPr bwMode="auto">
          <a:xfrm>
            <a:off x="935567" y="3041651"/>
            <a:ext cx="6328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mtClean="0">
                <a:solidFill>
                  <a:srgbClr val="FFFFFF"/>
                </a:solidFill>
                <a:latin typeface="Verdana" pitchFamily="34" charset="0"/>
              </a:rPr>
              <a:t>FC</a:t>
            </a:r>
          </a:p>
        </p:txBody>
      </p:sp>
      <p:sp>
        <p:nvSpPr>
          <p:cNvPr id="39961" name="Freeform 26"/>
          <p:cNvSpPr>
            <a:spLocks/>
          </p:cNvSpPr>
          <p:nvPr/>
        </p:nvSpPr>
        <p:spPr bwMode="auto">
          <a:xfrm>
            <a:off x="1094317" y="2514600"/>
            <a:ext cx="211667" cy="585788"/>
          </a:xfrm>
          <a:custGeom>
            <a:avLst/>
            <a:gdLst>
              <a:gd name="T0" fmla="*/ 2147483647 w 119"/>
              <a:gd name="T1" fmla="*/ 2147483647 h 400"/>
              <a:gd name="T2" fmla="*/ 2147483647 w 119"/>
              <a:gd name="T3" fmla="*/ 2147483647 h 400"/>
              <a:gd name="T4" fmla="*/ 2147483647 w 119"/>
              <a:gd name="T5" fmla="*/ 0 h 400"/>
              <a:gd name="T6" fmla="*/ 0 60000 65536"/>
              <a:gd name="T7" fmla="*/ 0 60000 65536"/>
              <a:gd name="T8" fmla="*/ 0 60000 65536"/>
              <a:gd name="T9" fmla="*/ 0 w 119"/>
              <a:gd name="T10" fmla="*/ 0 h 400"/>
              <a:gd name="T11" fmla="*/ 119 w 119"/>
              <a:gd name="T12" fmla="*/ 400 h 400"/>
            </a:gdLst>
            <a:ahLst/>
            <a:cxnLst>
              <a:cxn ang="T6">
                <a:pos x="T0" y="T1"/>
              </a:cxn>
              <a:cxn ang="T7">
                <a:pos x="T2" y="T3"/>
              </a:cxn>
              <a:cxn ang="T8">
                <a:pos x="T4" y="T5"/>
              </a:cxn>
            </a:cxnLst>
            <a:rect l="T9" t="T10" r="T11" b="T12"/>
            <a:pathLst>
              <a:path w="119" h="400">
                <a:moveTo>
                  <a:pt x="48" y="400"/>
                </a:moveTo>
                <a:cubicBezTo>
                  <a:pt x="24" y="347"/>
                  <a:pt x="0" y="295"/>
                  <a:pt x="12" y="229"/>
                </a:cubicBezTo>
                <a:cubicBezTo>
                  <a:pt x="23" y="162"/>
                  <a:pt x="71" y="81"/>
                  <a:pt x="119" y="0"/>
                </a:cubicBezTo>
              </a:path>
            </a:pathLst>
          </a:custGeom>
          <a:noFill/>
          <a:ln w="28575">
            <a:solidFill>
              <a:srgbClr val="F9E697"/>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62" name="Text Box 27"/>
          <p:cNvSpPr txBox="1">
            <a:spLocks noChangeArrowheads="1"/>
          </p:cNvSpPr>
          <p:nvPr/>
        </p:nvSpPr>
        <p:spPr bwMode="auto">
          <a:xfrm>
            <a:off x="1094319" y="2133603"/>
            <a:ext cx="1231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Bile</a:t>
            </a:r>
          </a:p>
        </p:txBody>
      </p:sp>
      <p:sp>
        <p:nvSpPr>
          <p:cNvPr id="39963" name="Text Box 28"/>
          <p:cNvSpPr txBox="1">
            <a:spLocks noChangeArrowheads="1"/>
          </p:cNvSpPr>
          <p:nvPr/>
        </p:nvSpPr>
        <p:spPr bwMode="auto">
          <a:xfrm>
            <a:off x="2127253" y="3790950"/>
            <a:ext cx="148378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SR-</a:t>
            </a:r>
            <a:r>
              <a:rPr lang="en-US" altLang="en-US" sz="2000" smtClean="0">
                <a:solidFill>
                  <a:srgbClr val="FFFFFF"/>
                </a:solidFill>
                <a:latin typeface="Verdana" pitchFamily="34" charset="0"/>
                <a:sym typeface="Symbol" pitchFamily="18" charset="2"/>
              </a:rPr>
              <a:t>B</a:t>
            </a:r>
            <a:r>
              <a:rPr lang="en-US" altLang="en-US" sz="2000" smtClean="0">
                <a:solidFill>
                  <a:srgbClr val="FFFFFF"/>
                </a:solidFill>
                <a:latin typeface="Verdana" pitchFamily="34" charset="0"/>
              </a:rPr>
              <a:t>I</a:t>
            </a:r>
          </a:p>
        </p:txBody>
      </p:sp>
      <p:sp>
        <p:nvSpPr>
          <p:cNvPr id="39964" name="Line 29"/>
          <p:cNvSpPr>
            <a:spLocks noChangeShapeType="1"/>
          </p:cNvSpPr>
          <p:nvPr/>
        </p:nvSpPr>
        <p:spPr bwMode="auto">
          <a:xfrm flipH="1">
            <a:off x="9977967" y="3398838"/>
            <a:ext cx="342900" cy="220662"/>
          </a:xfrm>
          <a:prstGeom prst="line">
            <a:avLst/>
          </a:prstGeom>
          <a:noFill/>
          <a:ln w="28575">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65" name="Text Box 30"/>
          <p:cNvSpPr txBox="1">
            <a:spLocks noChangeArrowheads="1"/>
          </p:cNvSpPr>
          <p:nvPr/>
        </p:nvSpPr>
        <p:spPr bwMode="auto">
          <a:xfrm>
            <a:off x="6976533" y="2816225"/>
            <a:ext cx="1128184"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400" smtClean="0">
                <a:solidFill>
                  <a:srgbClr val="FFCC00"/>
                </a:solidFill>
                <a:latin typeface="Verdana" pitchFamily="34" charset="0"/>
              </a:rPr>
              <a:t>A-I</a:t>
            </a:r>
          </a:p>
        </p:txBody>
      </p:sp>
      <p:sp>
        <p:nvSpPr>
          <p:cNvPr id="39966" name="Text Box 31"/>
          <p:cNvSpPr txBox="1">
            <a:spLocks noChangeArrowheads="1"/>
          </p:cNvSpPr>
          <p:nvPr/>
        </p:nvSpPr>
        <p:spPr bwMode="auto">
          <a:xfrm>
            <a:off x="8269817" y="3567113"/>
            <a:ext cx="142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ABC1</a:t>
            </a:r>
          </a:p>
        </p:txBody>
      </p:sp>
      <p:sp>
        <p:nvSpPr>
          <p:cNvPr id="39967" name="Text Box 32"/>
          <p:cNvSpPr txBox="1">
            <a:spLocks noChangeArrowheads="1"/>
          </p:cNvSpPr>
          <p:nvPr/>
        </p:nvSpPr>
        <p:spPr bwMode="auto">
          <a:xfrm>
            <a:off x="8707969" y="3930653"/>
            <a:ext cx="265641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Macrophage</a:t>
            </a:r>
          </a:p>
        </p:txBody>
      </p:sp>
      <p:sp>
        <p:nvSpPr>
          <p:cNvPr id="39968" name="Text Box 33"/>
          <p:cNvSpPr txBox="1">
            <a:spLocks noChangeArrowheads="1"/>
          </p:cNvSpPr>
          <p:nvPr/>
        </p:nvSpPr>
        <p:spPr bwMode="auto">
          <a:xfrm>
            <a:off x="6394453" y="3733803"/>
            <a:ext cx="2457449"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Nascent </a:t>
            </a:r>
            <a:br>
              <a:rPr lang="en-US" altLang="en-US" sz="2000" smtClean="0">
                <a:solidFill>
                  <a:srgbClr val="FFFFFF"/>
                </a:solidFill>
                <a:latin typeface="Verdana" pitchFamily="34" charset="0"/>
              </a:rPr>
            </a:br>
            <a:r>
              <a:rPr lang="en-US" altLang="en-US" sz="2000" smtClean="0">
                <a:solidFill>
                  <a:srgbClr val="FFFFFF"/>
                </a:solidFill>
                <a:latin typeface="Verdana" pitchFamily="34" charset="0"/>
              </a:rPr>
              <a:t>HDL</a:t>
            </a:r>
          </a:p>
        </p:txBody>
      </p:sp>
    </p:spTree>
    <p:extLst>
      <p:ext uri="{BB962C8B-B14F-4D97-AF65-F5344CB8AC3E}">
        <p14:creationId xmlns:p14="http://schemas.microsoft.com/office/powerpoint/2010/main" val="4054988251"/>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مخصص 3">
      <a:dk1>
        <a:srgbClr val="0071C2"/>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ibbons">
  <a:themeElements>
    <a:clrScheme name="Ribbons 6">
      <a:dk1>
        <a:srgbClr val="000022"/>
      </a:dk1>
      <a:lt1>
        <a:srgbClr val="FFFFFF"/>
      </a:lt1>
      <a:dk2>
        <a:srgbClr val="000066"/>
      </a:dk2>
      <a:lt2>
        <a:srgbClr val="FFCC00"/>
      </a:lt2>
      <a:accent1>
        <a:srgbClr val="666699"/>
      </a:accent1>
      <a:accent2>
        <a:srgbClr val="000048"/>
      </a:accent2>
      <a:accent3>
        <a:srgbClr val="AAAAB8"/>
      </a:accent3>
      <a:accent4>
        <a:srgbClr val="DADADA"/>
      </a:accent4>
      <a:accent5>
        <a:srgbClr val="B8B8CA"/>
      </a:accent5>
      <a:accent6>
        <a:srgbClr val="000040"/>
      </a:accent6>
      <a:hlink>
        <a:srgbClr val="9999FF"/>
      </a:hlink>
      <a:folHlink>
        <a:srgbClr val="000099"/>
      </a:folHlink>
    </a:clrScheme>
    <a:fontScheme name="Ribbon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Ribbons 1">
        <a:dk1>
          <a:srgbClr val="220011"/>
        </a:dk1>
        <a:lt1>
          <a:srgbClr val="FFFFCC"/>
        </a:lt1>
        <a:dk2>
          <a:srgbClr val="660033"/>
        </a:dk2>
        <a:lt2>
          <a:srgbClr val="FFCC00"/>
        </a:lt2>
        <a:accent1>
          <a:srgbClr val="CC0099"/>
        </a:accent1>
        <a:accent2>
          <a:srgbClr val="56002B"/>
        </a:accent2>
        <a:accent3>
          <a:srgbClr val="B8AAAD"/>
        </a:accent3>
        <a:accent4>
          <a:srgbClr val="DADAAE"/>
        </a:accent4>
        <a:accent5>
          <a:srgbClr val="E2AACA"/>
        </a:accent5>
        <a:accent6>
          <a:srgbClr val="4D0026"/>
        </a:accent6>
        <a:hlink>
          <a:srgbClr val="9C004E"/>
        </a:hlink>
        <a:folHlink>
          <a:srgbClr val="FF6600"/>
        </a:folHlink>
      </a:clrScheme>
      <a:clrMap bg1="dk2" tx1="lt1" bg2="dk1" tx2="lt2" accent1="accent1" accent2="accent2" accent3="accent3" accent4="accent4" accent5="accent5" accent6="accent6" hlink="hlink" folHlink="folHlink"/>
    </a:extraClrScheme>
    <a:extraClrScheme>
      <a:clrScheme name="Ribbons 2">
        <a:dk1>
          <a:srgbClr val="001600"/>
        </a:dk1>
        <a:lt1>
          <a:srgbClr val="669900"/>
        </a:lt1>
        <a:dk2>
          <a:srgbClr val="000000"/>
        </a:dk2>
        <a:lt2>
          <a:srgbClr val="006600"/>
        </a:lt2>
        <a:accent1>
          <a:srgbClr val="336600"/>
        </a:accent1>
        <a:accent2>
          <a:srgbClr val="89BA00"/>
        </a:accent2>
        <a:accent3>
          <a:srgbClr val="B8CAAA"/>
        </a:accent3>
        <a:accent4>
          <a:srgbClr val="001100"/>
        </a:accent4>
        <a:accent5>
          <a:srgbClr val="ADB8AA"/>
        </a:accent5>
        <a:accent6>
          <a:srgbClr val="7CA800"/>
        </a:accent6>
        <a:hlink>
          <a:srgbClr val="FFCC00"/>
        </a:hlink>
        <a:folHlink>
          <a:srgbClr val="FF7C80"/>
        </a:folHlink>
      </a:clrScheme>
      <a:clrMap bg1="lt1" tx1="dk1" bg2="lt2" tx2="dk2" accent1="accent1" accent2="accent2" accent3="accent3" accent4="accent4" accent5="accent5" accent6="accent6" hlink="hlink" folHlink="folHlink"/>
    </a:extraClrScheme>
    <a:extraClrScheme>
      <a:clrScheme name="Ribbons 3">
        <a:dk1>
          <a:srgbClr val="000000"/>
        </a:dk1>
        <a:lt1>
          <a:srgbClr val="B2B2B2"/>
        </a:lt1>
        <a:dk2>
          <a:srgbClr val="000000"/>
        </a:dk2>
        <a:lt2>
          <a:srgbClr val="777777"/>
        </a:lt2>
        <a:accent1>
          <a:srgbClr val="CBCBCB"/>
        </a:accent1>
        <a:accent2>
          <a:srgbClr val="969696"/>
        </a:accent2>
        <a:accent3>
          <a:srgbClr val="D5D5D5"/>
        </a:accent3>
        <a:accent4>
          <a:srgbClr val="000000"/>
        </a:accent4>
        <a:accent5>
          <a:srgbClr val="E2E2E2"/>
        </a:accent5>
        <a:accent6>
          <a:srgbClr val="878787"/>
        </a:accent6>
        <a:hlink>
          <a:srgbClr val="333333"/>
        </a:hlink>
        <a:folHlink>
          <a:srgbClr val="777777"/>
        </a:folHlink>
      </a:clrScheme>
      <a:clrMap bg1="lt1" tx1="dk1" bg2="lt2" tx2="dk2" accent1="accent1" accent2="accent2" accent3="accent3" accent4="accent4" accent5="accent5" accent6="accent6" hlink="hlink" folHlink="folHlink"/>
    </a:extraClrScheme>
    <a:extraClrScheme>
      <a:clrScheme name="Ribbons 4">
        <a:dk1>
          <a:srgbClr val="000F1E"/>
        </a:dk1>
        <a:lt1>
          <a:srgbClr val="FFFFFF"/>
        </a:lt1>
        <a:dk2>
          <a:srgbClr val="003366"/>
        </a:dk2>
        <a:lt2>
          <a:srgbClr val="33CCCC"/>
        </a:lt2>
        <a:accent1>
          <a:srgbClr val="006699"/>
        </a:accent1>
        <a:accent2>
          <a:srgbClr val="003366"/>
        </a:accent2>
        <a:accent3>
          <a:srgbClr val="AAADB8"/>
        </a:accent3>
        <a:accent4>
          <a:srgbClr val="DADADA"/>
        </a:accent4>
        <a:accent5>
          <a:srgbClr val="AAB8CA"/>
        </a:accent5>
        <a:accent6>
          <a:srgbClr val="002D5C"/>
        </a:accent6>
        <a:hlink>
          <a:srgbClr val="0099CC"/>
        </a:hlink>
        <a:folHlink>
          <a:srgbClr val="009999"/>
        </a:folHlink>
      </a:clrScheme>
      <a:clrMap bg1="dk2" tx1="lt1" bg2="dk1" tx2="lt2" accent1="accent1" accent2="accent2" accent3="accent3" accent4="accent4" accent5="accent5" accent6="accent6" hlink="hlink" folHlink="folHlink"/>
    </a:extraClrScheme>
    <a:extraClrScheme>
      <a:clrScheme name="Ribbons 5">
        <a:dk1>
          <a:srgbClr val="002F2E"/>
        </a:dk1>
        <a:lt1>
          <a:srgbClr val="FFFFFF"/>
        </a:lt1>
        <a:dk2>
          <a:srgbClr val="008080"/>
        </a:dk2>
        <a:lt2>
          <a:srgbClr val="66FFCC"/>
        </a:lt2>
        <a:accent1>
          <a:srgbClr val="0099CC"/>
        </a:accent1>
        <a:accent2>
          <a:srgbClr val="005250"/>
        </a:accent2>
        <a:accent3>
          <a:srgbClr val="AAC0C0"/>
        </a:accent3>
        <a:accent4>
          <a:srgbClr val="DADADA"/>
        </a:accent4>
        <a:accent5>
          <a:srgbClr val="AACAE2"/>
        </a:accent5>
        <a:accent6>
          <a:srgbClr val="004948"/>
        </a:accent6>
        <a:hlink>
          <a:srgbClr val="00CC99"/>
        </a:hlink>
        <a:folHlink>
          <a:srgbClr val="009999"/>
        </a:folHlink>
      </a:clrScheme>
      <a:clrMap bg1="dk2" tx1="lt1" bg2="dk1" tx2="lt2" accent1="accent1" accent2="accent2" accent3="accent3" accent4="accent4" accent5="accent5" accent6="accent6" hlink="hlink" folHlink="folHlink"/>
    </a:extraClrScheme>
    <a:extraClrScheme>
      <a:clrScheme name="Ribbons 6">
        <a:dk1>
          <a:srgbClr val="000022"/>
        </a:dk1>
        <a:lt1>
          <a:srgbClr val="FFFFFF"/>
        </a:lt1>
        <a:dk2>
          <a:srgbClr val="000066"/>
        </a:dk2>
        <a:lt2>
          <a:srgbClr val="FFCC00"/>
        </a:lt2>
        <a:accent1>
          <a:srgbClr val="666699"/>
        </a:accent1>
        <a:accent2>
          <a:srgbClr val="000048"/>
        </a:accent2>
        <a:accent3>
          <a:srgbClr val="AAAAB8"/>
        </a:accent3>
        <a:accent4>
          <a:srgbClr val="DADADA"/>
        </a:accent4>
        <a:accent5>
          <a:srgbClr val="B8B8CA"/>
        </a:accent5>
        <a:accent6>
          <a:srgbClr val="000040"/>
        </a:accent6>
        <a:hlink>
          <a:srgbClr val="9999FF"/>
        </a:hlink>
        <a:folHlink>
          <a:srgbClr val="000099"/>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Ribbons">
  <a:themeElements>
    <a:clrScheme name="Ribbons 6">
      <a:dk1>
        <a:srgbClr val="000022"/>
      </a:dk1>
      <a:lt1>
        <a:srgbClr val="FFFFFF"/>
      </a:lt1>
      <a:dk2>
        <a:srgbClr val="000066"/>
      </a:dk2>
      <a:lt2>
        <a:srgbClr val="FFCC00"/>
      </a:lt2>
      <a:accent1>
        <a:srgbClr val="666699"/>
      </a:accent1>
      <a:accent2>
        <a:srgbClr val="000048"/>
      </a:accent2>
      <a:accent3>
        <a:srgbClr val="AAAAB8"/>
      </a:accent3>
      <a:accent4>
        <a:srgbClr val="DADADA"/>
      </a:accent4>
      <a:accent5>
        <a:srgbClr val="B8B8CA"/>
      </a:accent5>
      <a:accent6>
        <a:srgbClr val="000040"/>
      </a:accent6>
      <a:hlink>
        <a:srgbClr val="9999FF"/>
      </a:hlink>
      <a:folHlink>
        <a:srgbClr val="000099"/>
      </a:folHlink>
    </a:clrScheme>
    <a:fontScheme name="Ribbon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Ribbons 1">
        <a:dk1>
          <a:srgbClr val="220011"/>
        </a:dk1>
        <a:lt1>
          <a:srgbClr val="FFFFCC"/>
        </a:lt1>
        <a:dk2>
          <a:srgbClr val="660033"/>
        </a:dk2>
        <a:lt2>
          <a:srgbClr val="FFCC00"/>
        </a:lt2>
        <a:accent1>
          <a:srgbClr val="CC0099"/>
        </a:accent1>
        <a:accent2>
          <a:srgbClr val="56002B"/>
        </a:accent2>
        <a:accent3>
          <a:srgbClr val="B8AAAD"/>
        </a:accent3>
        <a:accent4>
          <a:srgbClr val="DADAAE"/>
        </a:accent4>
        <a:accent5>
          <a:srgbClr val="E2AACA"/>
        </a:accent5>
        <a:accent6>
          <a:srgbClr val="4D0026"/>
        </a:accent6>
        <a:hlink>
          <a:srgbClr val="9C004E"/>
        </a:hlink>
        <a:folHlink>
          <a:srgbClr val="FF6600"/>
        </a:folHlink>
      </a:clrScheme>
      <a:clrMap bg1="dk2" tx1="lt1" bg2="dk1" tx2="lt2" accent1="accent1" accent2="accent2" accent3="accent3" accent4="accent4" accent5="accent5" accent6="accent6" hlink="hlink" folHlink="folHlink"/>
    </a:extraClrScheme>
    <a:extraClrScheme>
      <a:clrScheme name="Ribbons 2">
        <a:dk1>
          <a:srgbClr val="001600"/>
        </a:dk1>
        <a:lt1>
          <a:srgbClr val="669900"/>
        </a:lt1>
        <a:dk2>
          <a:srgbClr val="000000"/>
        </a:dk2>
        <a:lt2>
          <a:srgbClr val="006600"/>
        </a:lt2>
        <a:accent1>
          <a:srgbClr val="336600"/>
        </a:accent1>
        <a:accent2>
          <a:srgbClr val="89BA00"/>
        </a:accent2>
        <a:accent3>
          <a:srgbClr val="B8CAAA"/>
        </a:accent3>
        <a:accent4>
          <a:srgbClr val="001100"/>
        </a:accent4>
        <a:accent5>
          <a:srgbClr val="ADB8AA"/>
        </a:accent5>
        <a:accent6>
          <a:srgbClr val="7CA800"/>
        </a:accent6>
        <a:hlink>
          <a:srgbClr val="FFCC00"/>
        </a:hlink>
        <a:folHlink>
          <a:srgbClr val="FF7C80"/>
        </a:folHlink>
      </a:clrScheme>
      <a:clrMap bg1="lt1" tx1="dk1" bg2="lt2" tx2="dk2" accent1="accent1" accent2="accent2" accent3="accent3" accent4="accent4" accent5="accent5" accent6="accent6" hlink="hlink" folHlink="folHlink"/>
    </a:extraClrScheme>
    <a:extraClrScheme>
      <a:clrScheme name="Ribbons 3">
        <a:dk1>
          <a:srgbClr val="000000"/>
        </a:dk1>
        <a:lt1>
          <a:srgbClr val="B2B2B2"/>
        </a:lt1>
        <a:dk2>
          <a:srgbClr val="000000"/>
        </a:dk2>
        <a:lt2>
          <a:srgbClr val="777777"/>
        </a:lt2>
        <a:accent1>
          <a:srgbClr val="CBCBCB"/>
        </a:accent1>
        <a:accent2>
          <a:srgbClr val="969696"/>
        </a:accent2>
        <a:accent3>
          <a:srgbClr val="D5D5D5"/>
        </a:accent3>
        <a:accent4>
          <a:srgbClr val="000000"/>
        </a:accent4>
        <a:accent5>
          <a:srgbClr val="E2E2E2"/>
        </a:accent5>
        <a:accent6>
          <a:srgbClr val="878787"/>
        </a:accent6>
        <a:hlink>
          <a:srgbClr val="333333"/>
        </a:hlink>
        <a:folHlink>
          <a:srgbClr val="777777"/>
        </a:folHlink>
      </a:clrScheme>
      <a:clrMap bg1="lt1" tx1="dk1" bg2="lt2" tx2="dk2" accent1="accent1" accent2="accent2" accent3="accent3" accent4="accent4" accent5="accent5" accent6="accent6" hlink="hlink" folHlink="folHlink"/>
    </a:extraClrScheme>
    <a:extraClrScheme>
      <a:clrScheme name="Ribbons 4">
        <a:dk1>
          <a:srgbClr val="000F1E"/>
        </a:dk1>
        <a:lt1>
          <a:srgbClr val="FFFFFF"/>
        </a:lt1>
        <a:dk2>
          <a:srgbClr val="003366"/>
        </a:dk2>
        <a:lt2>
          <a:srgbClr val="33CCCC"/>
        </a:lt2>
        <a:accent1>
          <a:srgbClr val="006699"/>
        </a:accent1>
        <a:accent2>
          <a:srgbClr val="003366"/>
        </a:accent2>
        <a:accent3>
          <a:srgbClr val="AAADB8"/>
        </a:accent3>
        <a:accent4>
          <a:srgbClr val="DADADA"/>
        </a:accent4>
        <a:accent5>
          <a:srgbClr val="AAB8CA"/>
        </a:accent5>
        <a:accent6>
          <a:srgbClr val="002D5C"/>
        </a:accent6>
        <a:hlink>
          <a:srgbClr val="0099CC"/>
        </a:hlink>
        <a:folHlink>
          <a:srgbClr val="009999"/>
        </a:folHlink>
      </a:clrScheme>
      <a:clrMap bg1="dk2" tx1="lt1" bg2="dk1" tx2="lt2" accent1="accent1" accent2="accent2" accent3="accent3" accent4="accent4" accent5="accent5" accent6="accent6" hlink="hlink" folHlink="folHlink"/>
    </a:extraClrScheme>
    <a:extraClrScheme>
      <a:clrScheme name="Ribbons 5">
        <a:dk1>
          <a:srgbClr val="002F2E"/>
        </a:dk1>
        <a:lt1>
          <a:srgbClr val="FFFFFF"/>
        </a:lt1>
        <a:dk2>
          <a:srgbClr val="008080"/>
        </a:dk2>
        <a:lt2>
          <a:srgbClr val="66FFCC"/>
        </a:lt2>
        <a:accent1>
          <a:srgbClr val="0099CC"/>
        </a:accent1>
        <a:accent2>
          <a:srgbClr val="005250"/>
        </a:accent2>
        <a:accent3>
          <a:srgbClr val="AAC0C0"/>
        </a:accent3>
        <a:accent4>
          <a:srgbClr val="DADADA"/>
        </a:accent4>
        <a:accent5>
          <a:srgbClr val="AACAE2"/>
        </a:accent5>
        <a:accent6>
          <a:srgbClr val="004948"/>
        </a:accent6>
        <a:hlink>
          <a:srgbClr val="00CC99"/>
        </a:hlink>
        <a:folHlink>
          <a:srgbClr val="009999"/>
        </a:folHlink>
      </a:clrScheme>
      <a:clrMap bg1="dk2" tx1="lt1" bg2="dk1" tx2="lt2" accent1="accent1" accent2="accent2" accent3="accent3" accent4="accent4" accent5="accent5" accent6="accent6" hlink="hlink" folHlink="folHlink"/>
    </a:extraClrScheme>
    <a:extraClrScheme>
      <a:clrScheme name="Ribbons 6">
        <a:dk1>
          <a:srgbClr val="000022"/>
        </a:dk1>
        <a:lt1>
          <a:srgbClr val="FFFFFF"/>
        </a:lt1>
        <a:dk2>
          <a:srgbClr val="000066"/>
        </a:dk2>
        <a:lt2>
          <a:srgbClr val="FFCC00"/>
        </a:lt2>
        <a:accent1>
          <a:srgbClr val="666699"/>
        </a:accent1>
        <a:accent2>
          <a:srgbClr val="000048"/>
        </a:accent2>
        <a:accent3>
          <a:srgbClr val="AAAAB8"/>
        </a:accent3>
        <a:accent4>
          <a:srgbClr val="DADADA"/>
        </a:accent4>
        <a:accent5>
          <a:srgbClr val="B8B8CA"/>
        </a:accent5>
        <a:accent6>
          <a:srgbClr val="000040"/>
        </a:accent6>
        <a:hlink>
          <a:srgbClr val="9999FF"/>
        </a:hlink>
        <a:folHlink>
          <a:srgbClr val="000099"/>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olrc_master2">
  <a:themeElements>
    <a:clrScheme name="1_olrc_master2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1_olrc_master2">
      <a:majorFont>
        <a:latin typeface="Times New Roman"/>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olrc_master2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olrc_master2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olrc_master2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olrc_master2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olrc_master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olrc_master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olrc_master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Insulin therapy_july2011</Template>
  <TotalTime>11360</TotalTime>
  <Words>1608</Words>
  <Application>Microsoft Office PowerPoint</Application>
  <PresentationFormat>Widescreen</PresentationFormat>
  <Paragraphs>369</Paragraphs>
  <Slides>39</Slides>
  <Notes>4</Notes>
  <HiddenSlides>0</HiddenSlides>
  <MMClips>0</MMClips>
  <ScaleCrop>false</ScaleCrop>
  <HeadingPairs>
    <vt:vector size="8" baseType="variant">
      <vt:variant>
        <vt:lpstr>Fonts Used</vt:lpstr>
      </vt:variant>
      <vt:variant>
        <vt:i4>9</vt:i4>
      </vt:variant>
      <vt:variant>
        <vt:lpstr>Theme</vt:lpstr>
      </vt:variant>
      <vt:variant>
        <vt:i4>4</vt:i4>
      </vt:variant>
      <vt:variant>
        <vt:lpstr>Embedded OLE Servers</vt:lpstr>
      </vt:variant>
      <vt:variant>
        <vt:i4>1</vt:i4>
      </vt:variant>
      <vt:variant>
        <vt:lpstr>Slide Titles</vt:lpstr>
      </vt:variant>
      <vt:variant>
        <vt:i4>39</vt:i4>
      </vt:variant>
    </vt:vector>
  </HeadingPairs>
  <TitlesOfParts>
    <vt:vector size="53" baseType="lpstr">
      <vt:lpstr>Algerian</vt:lpstr>
      <vt:lpstr>Aparajita</vt:lpstr>
      <vt:lpstr>Arial</vt:lpstr>
      <vt:lpstr>Arial Narrow</vt:lpstr>
      <vt:lpstr>Calibri</vt:lpstr>
      <vt:lpstr>Symbol</vt:lpstr>
      <vt:lpstr>Times New Roman</vt:lpstr>
      <vt:lpstr>Verdana</vt:lpstr>
      <vt:lpstr>Wingdings</vt:lpstr>
      <vt:lpstr>سمة Office</vt:lpstr>
      <vt:lpstr>Ribbons</vt:lpstr>
      <vt:lpstr>1_Ribbons</vt:lpstr>
      <vt:lpstr>1_olrc_master2</vt:lpstr>
      <vt:lpstr>Chart</vt:lpstr>
      <vt:lpstr>Hyperlipidemia</vt:lpstr>
      <vt:lpstr>Major plasma lipids</vt:lpstr>
      <vt:lpstr>Lipoprotein</vt:lpstr>
      <vt:lpstr>Lipoproteins</vt:lpstr>
      <vt:lpstr>Lipoproteins</vt:lpstr>
      <vt:lpstr>Good, Bad, Ugly &amp; Deadly</vt:lpstr>
      <vt:lpstr>PowerPoint Presentation</vt:lpstr>
      <vt:lpstr>PowerPoint Presentation</vt:lpstr>
      <vt:lpstr>HDL Metabolism and  Reverse Cholesterol Transport</vt:lpstr>
      <vt:lpstr>Normal Lipid Profile</vt:lpstr>
      <vt:lpstr>Significance of hyperlipidemia</vt:lpstr>
      <vt:lpstr>Etiology of dyslipidemias</vt:lpstr>
      <vt:lpstr>Primary Hyperlipidemias Predominant hypercholesterolemia</vt:lpstr>
      <vt:lpstr>Familial hypercholesterolemia </vt:lpstr>
      <vt:lpstr>Polygenic hypercholesterolemia </vt:lpstr>
      <vt:lpstr>Primary Hyperlipidemias Predominant hypertriglyceridemia</vt:lpstr>
      <vt:lpstr>Hypertriglyceridemia </vt:lpstr>
      <vt:lpstr>Primary Hyperlipidemias Mixed hyperlipidemias</vt:lpstr>
      <vt:lpstr>Familial dysbetalipoproteinemia</vt:lpstr>
      <vt:lpstr>Secondary hyperlipidaemias</vt:lpstr>
      <vt:lpstr>Dyslipidemia in Type 2 diabetes </vt:lpstr>
      <vt:lpstr>Lipid measurement</vt:lpstr>
      <vt:lpstr>Management of hyperlipidemia</vt:lpstr>
      <vt:lpstr>Targets</vt:lpstr>
      <vt:lpstr>Non-pharmacological management</vt:lpstr>
      <vt:lpstr>Non-pharmacological management</vt:lpstr>
      <vt:lpstr>Pharmacological management Predominantly hypercholesterolemia</vt:lpstr>
      <vt:lpstr>Pharmacological management Predominantly hypercholesterolemia</vt:lpstr>
      <vt:lpstr>PowerPoint Presentation</vt:lpstr>
      <vt:lpstr>Pharmacological management Predominantly hypercholesterolemia</vt:lpstr>
      <vt:lpstr>Pharmacological management Predominantly hypercholesterolemia</vt:lpstr>
      <vt:lpstr>Pharmacological management Predominantly hypercholesterolemia</vt:lpstr>
      <vt:lpstr>Pharmacological management Predominantly hypertriglyceridemia</vt:lpstr>
      <vt:lpstr>Pharmacological management Predominantly hypertriglyceridemia</vt:lpstr>
      <vt:lpstr>Pharmacological management Predominantly hypertriglyceridemia</vt:lpstr>
      <vt:lpstr>Monitoring</vt:lpstr>
      <vt:lpstr>Causes of Low HDL</vt:lpstr>
      <vt:lpstr>Treatment of  ↓ HDLc</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Types of Lipid disorders</dc:title>
  <dc:creator>Abdulwahab</dc:creator>
  <cp:lastModifiedBy>SARA</cp:lastModifiedBy>
  <cp:revision>152</cp:revision>
  <dcterms:created xsi:type="dcterms:W3CDTF">2015-08-22T20:26:37Z</dcterms:created>
  <dcterms:modified xsi:type="dcterms:W3CDTF">2020-06-22T07:55:18Z</dcterms:modified>
</cp:coreProperties>
</file>