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3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8A54"/>
    <a:srgbClr val="5DD5FF"/>
    <a:srgbClr val="FF8225"/>
    <a:srgbClr val="FF2549"/>
    <a:srgbClr val="FF0D97"/>
    <a:srgbClr val="0000CC"/>
    <a:srgbClr val="003635"/>
    <a:srgbClr val="9EFF29"/>
    <a:srgbClr val="C80064"/>
    <a:srgbClr val="C33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94660"/>
  </p:normalViewPr>
  <p:slideViewPr>
    <p:cSldViewPr snapToGrid="0">
      <p:cViewPr varScale="1">
        <p:scale>
          <a:sx n="87" d="100"/>
          <a:sy n="87" d="100"/>
        </p:scale>
        <p:origin x="846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8931" y="1592826"/>
            <a:ext cx="8015750" cy="1836174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183" y="3576481"/>
            <a:ext cx="8001000" cy="678426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8BCA-293D-40F0-BC6C-BBACD5B0CD40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176A-599A-45D6-B66C-8295EEFDFB10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4806-6C6C-4A1F-9474-8EAA9A3B5FE5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B57FC-1B9D-4CD5-AEE0-F5122FA944D5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817" y="386570"/>
            <a:ext cx="8259098" cy="763526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53" y="1305232"/>
            <a:ext cx="8340212" cy="3473244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F82A6-988B-4FD1-B92E-D5F9510E1FF2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89" y="539273"/>
            <a:ext cx="6642647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948" y="1312606"/>
            <a:ext cx="6688394" cy="3355259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BBB2-A3E4-4314-A787-11584F692EC2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CF09-7519-4162-B40E-DC0470F96BC1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BA68-A56B-4127-8469-1EAFE0098DD3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441" y="397005"/>
            <a:ext cx="8093365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131" y="1611271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131" y="2083668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7252" y="1611271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7252" y="2083668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DCCD-4BB2-4775-8995-17C1AC1119AE}" type="datetime1">
              <a:rPr lang="en-US" smtClean="0"/>
              <a:t>5/10/2022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2CA-A9FD-4DF1-9EAE-890F7722FCFD}" type="datetime1">
              <a:rPr lang="en-US" smtClean="0"/>
              <a:t>5/10/2022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7101-F73A-4852-B8FB-3C8FA0B9A44F}" type="datetime1">
              <a:rPr lang="en-US" smtClean="0"/>
              <a:t>5/10/2022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5E7C0-A186-495F-978B-CB9917A9848F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F53CC-082C-4ADB-B3BE-0E50F9531F4E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oldcoastimplantspecialist.com.au/news/dental-implant-treatment-stages-surgery-duration-sedation/" TargetMode="External"/><Relationship Id="rId2" Type="http://schemas.openxmlformats.org/officeDocument/2006/relationships/hyperlink" Target="https://www.mayoclinic.org/tests-procedures/dental-implant-surgery/about/pac-20384622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rsetdentalimplants.com/dental-implants/the-history-dental-implants" TargetMode="External"/><Relationship Id="rId4" Type="http://schemas.openxmlformats.org/officeDocument/2006/relationships/hyperlink" Target="https://www.renewinstitute.com/types-dental-implants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116" y="1685138"/>
            <a:ext cx="7049730" cy="1548580"/>
          </a:xfrm>
        </p:spPr>
        <p:txBody>
          <a:bodyPr>
            <a:normAutofit/>
          </a:bodyPr>
          <a:lstStyle/>
          <a:p>
            <a:r>
              <a:rPr lang="en-US" dirty="0" smtClean="0"/>
              <a:t>Dental Implantation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82492" y="3543431"/>
            <a:ext cx="8001000" cy="678426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Name: Muhammad Khalid El-</a:t>
            </a:r>
            <a:r>
              <a:rPr lang="en-US" sz="7200" dirty="0" err="1" smtClean="0">
                <a:solidFill>
                  <a:schemeClr val="bg1"/>
                </a:solidFill>
                <a:latin typeface="Maiandra GD" panose="020E0502030308020204" pitchFamily="34" charset="0"/>
              </a:rPr>
              <a:t>Thinie</a:t>
            </a:r>
            <a:endParaRPr lang="en-US" sz="7200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r>
              <a:rPr lang="en-US" sz="72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Student No : 2979</a:t>
            </a:r>
          </a:p>
          <a:p>
            <a:r>
              <a:rPr lang="en-US" sz="72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Block : PTS</a:t>
            </a:r>
          </a:p>
          <a:p>
            <a:r>
              <a:rPr lang="en-US" sz="7200" dirty="0">
                <a:solidFill>
                  <a:schemeClr val="bg1"/>
                </a:solidFill>
                <a:latin typeface="Maiandra GD" panose="020E0502030308020204" pitchFamily="34" charset="0"/>
              </a:rPr>
              <a:t> </a:t>
            </a:r>
            <a:r>
              <a:rPr lang="en-US" sz="72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2</a:t>
            </a:r>
            <a:r>
              <a:rPr lang="en-US" sz="7200" baseline="30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nd</a:t>
            </a:r>
            <a:r>
              <a:rPr lang="en-US" sz="72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 Year Dental Student</a:t>
            </a:r>
          </a:p>
          <a:p>
            <a:r>
              <a:rPr lang="en-US" sz="72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10/May/2022</a:t>
            </a:r>
          </a:p>
          <a:p>
            <a:endParaRPr lang="ar-SA" sz="20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0319" y="1038807"/>
            <a:ext cx="300760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smtClean="0"/>
              <a:t>Role of growth factor in dental tissue regeneration</a:t>
            </a:r>
            <a:endParaRPr lang="ar-SA" b="1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824" y="-93257"/>
            <a:ext cx="149232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206"/>
            <a:ext cx="1545026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erpetua Titling MT" panose="02020502060505020804" pitchFamily="18" charset="0"/>
              </a:rPr>
              <a:t>Crown Attachment</a:t>
            </a:r>
            <a:endParaRPr lang="ar-SA" dirty="0">
              <a:latin typeface="Perpetua Titling MT" panose="020205020605050208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t="16844" r="211"/>
          <a:stretch/>
        </p:blipFill>
        <p:spPr>
          <a:xfrm>
            <a:off x="1467853" y="1221206"/>
            <a:ext cx="6396102" cy="3922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Types of Artificial Teeth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04283"/>
            <a:ext cx="3705727" cy="36625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Removable</a:t>
            </a:r>
            <a:r>
              <a:rPr lang="en-US" sz="3600" dirty="0" smtClean="0">
                <a:solidFill>
                  <a:schemeClr val="bg1"/>
                </a:solidFill>
              </a:rPr>
              <a:t> :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-artificial </a:t>
            </a:r>
            <a:r>
              <a:rPr lang="en-US" sz="2800" dirty="0">
                <a:solidFill>
                  <a:schemeClr val="bg1"/>
                </a:solidFill>
              </a:rPr>
              <a:t>white teeth surrounded by pink plastic </a:t>
            </a:r>
            <a:r>
              <a:rPr lang="en-US" sz="2800" dirty="0" smtClean="0">
                <a:solidFill>
                  <a:schemeClr val="bg1"/>
                </a:solidFill>
              </a:rPr>
              <a:t>gum </a:t>
            </a:r>
          </a:p>
          <a:p>
            <a:pPr algn="ctr"/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It can be easily removed for repair or daily cleaning</a:t>
            </a:r>
            <a:endParaRPr lang="ar-SA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1527" y="1299411"/>
            <a:ext cx="4572000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Fixed 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-an </a:t>
            </a:r>
            <a:r>
              <a:rPr lang="en-US" sz="2800" dirty="0">
                <a:solidFill>
                  <a:schemeClr val="bg1"/>
                </a:solidFill>
              </a:rPr>
              <a:t>artificial tooth is permanently screwed </a:t>
            </a:r>
            <a:r>
              <a:rPr lang="en-US" sz="2800" dirty="0" smtClean="0">
                <a:solidFill>
                  <a:schemeClr val="bg1"/>
                </a:solidFill>
              </a:rPr>
              <a:t>onto </a:t>
            </a:r>
            <a:r>
              <a:rPr lang="en-US" sz="2800" dirty="0">
                <a:solidFill>
                  <a:schemeClr val="bg1"/>
                </a:solidFill>
              </a:rPr>
              <a:t>an </a:t>
            </a:r>
            <a:r>
              <a:rPr lang="en-US" sz="2800" dirty="0" smtClean="0">
                <a:solidFill>
                  <a:schemeClr val="bg1"/>
                </a:solidFill>
              </a:rPr>
              <a:t>individual </a:t>
            </a:r>
            <a:r>
              <a:rPr lang="en-US" sz="2800" dirty="0">
                <a:solidFill>
                  <a:schemeClr val="bg1"/>
                </a:solidFill>
              </a:rPr>
              <a:t>implant </a:t>
            </a:r>
            <a:r>
              <a:rPr lang="en-US" sz="2800" dirty="0" smtClean="0">
                <a:solidFill>
                  <a:schemeClr val="bg1"/>
                </a:solidFill>
              </a:rPr>
              <a:t>abutment</a:t>
            </a:r>
          </a:p>
          <a:p>
            <a:pPr algn="ctr"/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-You </a:t>
            </a:r>
            <a:r>
              <a:rPr lang="en-US" sz="2800" dirty="0">
                <a:solidFill>
                  <a:schemeClr val="bg1"/>
                </a:solidFill>
              </a:rPr>
              <a:t>can't remove the tooth for cleaning or during sleep</a:t>
            </a:r>
            <a:endParaRPr lang="ar-SA" sz="2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53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80673" y="121758"/>
            <a:ext cx="8229600" cy="857250"/>
          </a:xfrm>
        </p:spPr>
        <p:txBody>
          <a:bodyPr/>
          <a:lstStyle/>
          <a:p>
            <a:r>
              <a:rPr lang="en-US" b="1" dirty="0" smtClean="0"/>
              <a:t>Complications</a:t>
            </a:r>
            <a:endParaRPr lang="ar-S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1579" y="1768642"/>
            <a:ext cx="8542421" cy="28315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-Swelling </a:t>
            </a:r>
            <a:r>
              <a:rPr lang="en-US" sz="4000" dirty="0">
                <a:solidFill>
                  <a:schemeClr val="bg1"/>
                </a:solidFill>
              </a:rPr>
              <a:t>of your gums and face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-Bruising </a:t>
            </a:r>
            <a:r>
              <a:rPr lang="en-US" sz="4000" dirty="0">
                <a:solidFill>
                  <a:schemeClr val="bg1"/>
                </a:solidFill>
              </a:rPr>
              <a:t>of your skin and gums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-Pain </a:t>
            </a:r>
            <a:r>
              <a:rPr lang="en-US" sz="4000" dirty="0">
                <a:solidFill>
                  <a:schemeClr val="bg1"/>
                </a:solidFill>
              </a:rPr>
              <a:t>at the implant site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-Minor </a:t>
            </a:r>
            <a:r>
              <a:rPr lang="en-US" sz="4000" dirty="0">
                <a:solidFill>
                  <a:schemeClr val="bg1"/>
                </a:solidFill>
              </a:rPr>
              <a:t>bleeding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06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700" y="279770"/>
            <a:ext cx="8602579" cy="3877985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You can help your dental work </a:t>
            </a:r>
            <a:r>
              <a:rPr lang="en-US" sz="3200" dirty="0" smtClean="0">
                <a:solidFill>
                  <a:schemeClr val="bg1"/>
                </a:solidFill>
              </a:rPr>
              <a:t>last </a:t>
            </a:r>
            <a:r>
              <a:rPr lang="en-US" sz="3200" dirty="0">
                <a:solidFill>
                  <a:schemeClr val="bg1"/>
                </a:solidFill>
              </a:rPr>
              <a:t>longer if you</a:t>
            </a:r>
            <a:r>
              <a:rPr lang="en-US" sz="3200" dirty="0" smtClean="0">
                <a:solidFill>
                  <a:schemeClr val="bg1"/>
                </a:solidFill>
              </a:rPr>
              <a:t>: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rgbClr val="948A54"/>
                </a:solidFill>
              </a:rPr>
              <a:t>Practice excellent oral hygiene</a:t>
            </a:r>
            <a:r>
              <a:rPr lang="en-US" sz="2800" b="1" dirty="0" smtClean="0">
                <a:solidFill>
                  <a:schemeClr val="bg1"/>
                </a:solidFill>
              </a:rPr>
              <a:t>. 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800" b="1" dirty="0" smtClean="0">
              <a:solidFill>
                <a:srgbClr val="948A54"/>
              </a:solidFill>
            </a:endParaRPr>
          </a:p>
          <a:p>
            <a:r>
              <a:rPr lang="en-US" sz="2800" b="1" dirty="0" smtClean="0">
                <a:solidFill>
                  <a:srgbClr val="948A54"/>
                </a:solidFill>
              </a:rPr>
              <a:t>See </a:t>
            </a:r>
            <a:r>
              <a:rPr lang="en-US" sz="2800" b="1" dirty="0">
                <a:solidFill>
                  <a:srgbClr val="948A54"/>
                </a:solidFill>
              </a:rPr>
              <a:t>your dentist regularly</a:t>
            </a:r>
            <a:r>
              <a:rPr lang="en-US" sz="2800" b="1" dirty="0" smtClean="0">
                <a:solidFill>
                  <a:schemeClr val="bg1"/>
                </a:solidFill>
              </a:rPr>
              <a:t>. 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800" b="1" dirty="0" smtClean="0">
              <a:solidFill>
                <a:srgbClr val="948A54"/>
              </a:solidFill>
            </a:endParaRPr>
          </a:p>
          <a:p>
            <a:r>
              <a:rPr lang="en-US" sz="2800" b="1" dirty="0" smtClean="0">
                <a:solidFill>
                  <a:srgbClr val="948A54"/>
                </a:solidFill>
              </a:rPr>
              <a:t>Avoid </a:t>
            </a:r>
            <a:r>
              <a:rPr lang="en-US" sz="2800" b="1" dirty="0">
                <a:solidFill>
                  <a:srgbClr val="948A54"/>
                </a:solidFill>
              </a:rPr>
              <a:t>damaging habits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  <a:r>
              <a:rPr lang="en-US" sz="2800" dirty="0">
                <a:solidFill>
                  <a:schemeClr val="bg1"/>
                </a:solidFill>
              </a:rPr>
              <a:t> 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77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19488" y="1043841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7300" b="1" dirty="0" smtClean="0">
                <a:solidFill>
                  <a:srgbClr val="948A54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Conclusion</a:t>
            </a:r>
            <a:endParaRPr lang="ar-SA" b="1" dirty="0">
              <a:solidFill>
                <a:srgbClr val="948A54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49145" y="1801939"/>
            <a:ext cx="7799943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Dentistry is beautiful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but real teeth are priceless</a:t>
            </a:r>
            <a:endParaRPr lang="ar-SA" sz="66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14703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656" y="0"/>
            <a:ext cx="6642647" cy="725349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3642" y="980336"/>
            <a:ext cx="9002559" cy="3355259"/>
          </a:xfrm>
        </p:spPr>
        <p:txBody>
          <a:bodyPr>
            <a:normAutofit/>
          </a:bodyPr>
          <a:lstStyle/>
          <a:p>
            <a:r>
              <a:rPr lang="es-ES" sz="2000" dirty="0"/>
              <a:t>Dental implant surgery - Mayo </a:t>
            </a:r>
            <a:r>
              <a:rPr lang="es-ES" sz="2000" dirty="0" smtClean="0"/>
              <a:t>Clinic</a:t>
            </a:r>
            <a:r>
              <a:rPr lang="es-ES" sz="2000" dirty="0"/>
              <a:t> </a:t>
            </a:r>
            <a:r>
              <a:rPr lang="es-ES" sz="2000" u="sng" dirty="0">
                <a:hlinkClick r:id="rId2"/>
              </a:rPr>
              <a:t>https://</a:t>
            </a:r>
            <a:r>
              <a:rPr lang="es-ES" sz="2000" u="sng" dirty="0" smtClean="0">
                <a:hlinkClick r:id="rId2"/>
              </a:rPr>
              <a:t>www.mayoclinic.org/tests-procedures/dental-implant-surgery/about/pac-20384622</a:t>
            </a:r>
            <a:endParaRPr lang="es-ES" sz="2000" u="sng" dirty="0" smtClean="0"/>
          </a:p>
          <a:p>
            <a:r>
              <a:rPr lang="en-US" sz="2000" dirty="0"/>
              <a:t>Dental Implant Treatment </a:t>
            </a:r>
            <a:r>
              <a:rPr lang="en-US" sz="2000" dirty="0">
                <a:hlinkClick r:id="rId3"/>
              </a:rPr>
              <a:t>https://goldcoastimplantspecialist.com.au/news/dental-implant-treatment-stages-surgery-duration-sedation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r>
              <a:rPr lang="en-US" sz="2000" dirty="0"/>
              <a:t>Choosing the Best Types of Dental Implants </a:t>
            </a:r>
            <a:r>
              <a:rPr lang="en-US" sz="2000" dirty="0">
                <a:hlinkClick r:id="rId4"/>
              </a:rPr>
              <a:t>https://www.renewinstitute.com/types-dental-implants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r>
              <a:rPr lang="en-US" sz="2000" dirty="0"/>
              <a:t>The History of </a:t>
            </a:r>
            <a:r>
              <a:rPr lang="en-US" sz="2000" dirty="0" smtClean="0"/>
              <a:t>Implantology</a:t>
            </a:r>
          </a:p>
          <a:p>
            <a:r>
              <a:rPr lang="en-US" sz="2000" dirty="0" smtClean="0"/>
              <a:t>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dorsetdentalimplants.com/dental-implants/the-history-dental-implants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dirty="0"/>
          </a:p>
          <a:p>
            <a:endParaRPr lang="es-ES" u="sng" dirty="0"/>
          </a:p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39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2"/>
            <a:ext cx="9144000" cy="51363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96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Dental Implantation</a:t>
            </a:r>
            <a:endParaRPr lang="en-US" dirty="0"/>
          </a:p>
          <a:p>
            <a:r>
              <a:rPr lang="en-US" dirty="0" smtClean="0"/>
              <a:t>Discuss the Types of dental Implants</a:t>
            </a:r>
            <a:endParaRPr lang="en-US" dirty="0"/>
          </a:p>
          <a:p>
            <a:r>
              <a:rPr lang="en-US" dirty="0" smtClean="0"/>
              <a:t>Describe the phases of dental implantation</a:t>
            </a:r>
            <a:endParaRPr lang="en-US" dirty="0"/>
          </a:p>
          <a:p>
            <a:r>
              <a:rPr lang="en-US" dirty="0" smtClean="0"/>
              <a:t>Outline the types of artificial teeth</a:t>
            </a:r>
          </a:p>
          <a:p>
            <a:r>
              <a:rPr lang="en-US" dirty="0" smtClean="0"/>
              <a:t>Discuss Complications and Post operative routines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77939" y="329952"/>
            <a:ext cx="6642647" cy="72534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When did it all start?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097" y="1344474"/>
            <a:ext cx="5724525" cy="321945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3" r="666"/>
          <a:stretch/>
        </p:blipFill>
        <p:spPr>
          <a:xfrm>
            <a:off x="81685" y="1344058"/>
            <a:ext cx="3366595" cy="3219866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948" y="587257"/>
            <a:ext cx="6642647" cy="725349"/>
          </a:xfrm>
        </p:spPr>
        <p:txBody>
          <a:bodyPr/>
          <a:lstStyle/>
          <a:p>
            <a:r>
              <a:rPr lang="en-US" dirty="0" smtClean="0"/>
              <a:t>What Is a Dental Implant ?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1948" y="1865359"/>
            <a:ext cx="6688394" cy="3355259"/>
          </a:xfrm>
        </p:spPr>
        <p:txBody>
          <a:bodyPr/>
          <a:lstStyle/>
          <a:p>
            <a:r>
              <a:rPr lang="en-US" dirty="0"/>
              <a:t>Dental implant surgery is a procedure that replaces tooth roots with </a:t>
            </a:r>
            <a:r>
              <a:rPr lang="en-US" dirty="0" smtClean="0"/>
              <a:t>metal posts </a:t>
            </a:r>
            <a:r>
              <a:rPr lang="en-US" dirty="0"/>
              <a:t>and replaces damaged or missing teeth with artificial teeth that look and function much like real ones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5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4553" y="205044"/>
            <a:ext cx="8229600" cy="85725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Is It </a:t>
            </a:r>
            <a:r>
              <a:rPr lang="en-US" dirty="0" smtClean="0">
                <a:solidFill>
                  <a:srgbClr val="FF0000"/>
                </a:solidFill>
              </a:rPr>
              <a:t>Painful 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474" y="-101821"/>
            <a:ext cx="2666081" cy="1777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278" y="-101821"/>
            <a:ext cx="2931375" cy="195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98302" y="1675566"/>
            <a:ext cx="8780445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chemeClr val="bg1"/>
                </a:solidFill>
              </a:rPr>
              <a:t>Procedure Itself is NOT painful ( GA, LA is used )</a:t>
            </a:r>
          </a:p>
          <a:p>
            <a:pPr marL="342900" indent="-342900">
              <a:buFontTx/>
              <a:buChar char="-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chemeClr val="bg1"/>
                </a:solidFill>
              </a:rPr>
              <a:t>After the procedure, mild pain might be felt</a:t>
            </a:r>
          </a:p>
          <a:p>
            <a:pPr marL="342900" indent="-342900">
              <a:buFontTx/>
              <a:buChar char="-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chemeClr val="bg1"/>
                </a:solidFill>
              </a:rPr>
              <a:t>Rare discomforts might be felt ( infection or unfitting implant )</a:t>
            </a:r>
          </a:p>
          <a:p>
            <a:pPr marL="342900" indent="-342900">
              <a:buFontTx/>
              <a:buChar char="-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chemeClr val="bg1"/>
                </a:solidFill>
              </a:rPr>
              <a:t>Recovery process is not as painful as expected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82659" y="119554"/>
            <a:ext cx="6642647" cy="725349"/>
          </a:xfrm>
        </p:spPr>
        <p:txBody>
          <a:bodyPr/>
          <a:lstStyle/>
          <a:p>
            <a:r>
              <a:rPr lang="en-US" dirty="0" smtClean="0"/>
              <a:t>Types Of Dental Implants </a:t>
            </a:r>
            <a:endParaRPr lang="ar-SA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b="1276"/>
          <a:stretch/>
        </p:blipFill>
        <p:spPr>
          <a:xfrm>
            <a:off x="0" y="844903"/>
            <a:ext cx="3057246" cy="3291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056" y="940596"/>
            <a:ext cx="3085214" cy="3085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9" r="12276"/>
          <a:stretch/>
        </p:blipFill>
        <p:spPr>
          <a:xfrm>
            <a:off x="6045385" y="1913861"/>
            <a:ext cx="2743201" cy="19975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7759" y="1045588"/>
            <a:ext cx="20883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Zygomatic Implant</a:t>
            </a:r>
            <a:endParaRPr lang="ar-S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428" y="4025810"/>
            <a:ext cx="274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-Most common type</a:t>
            </a:r>
            <a:endParaRPr lang="en-US" dirty="0"/>
          </a:p>
          <a:p>
            <a:r>
              <a:rPr lang="en-US" dirty="0" smtClean="0"/>
              <a:t>-Require healthy jawbone</a:t>
            </a: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2892056" y="4025810"/>
            <a:ext cx="29236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-Main Alternative</a:t>
            </a:r>
          </a:p>
          <a:p>
            <a:r>
              <a:rPr lang="en-US" dirty="0" smtClean="0"/>
              <a:t>-Rests on top of the jawbone</a:t>
            </a:r>
            <a:endParaRPr lang="ar-SA" dirty="0"/>
          </a:p>
        </p:txBody>
      </p:sp>
      <p:sp>
        <p:nvSpPr>
          <p:cNvPr id="15" name="TextBox 14"/>
          <p:cNvSpPr txBox="1"/>
          <p:nvPr/>
        </p:nvSpPr>
        <p:spPr>
          <a:xfrm>
            <a:off x="6051698" y="4025810"/>
            <a:ext cx="313444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-Least Common Type</a:t>
            </a:r>
          </a:p>
          <a:p>
            <a:r>
              <a:rPr lang="en-US" dirty="0" smtClean="0"/>
              <a:t>-Inserted in cheekbone instead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925033" y="365468"/>
            <a:ext cx="7219507" cy="6446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Phases of Dental Implantation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959" y="1265275"/>
            <a:ext cx="902704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1- Placing the implant 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Implant is placed in the jaw by surgery and is allowed to integrate from 3 to 6 months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959" y="2610293"/>
            <a:ext cx="919716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2- Attaching the post 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the combination implant and post serves as an anchor for the replacement </a:t>
            </a:r>
            <a:r>
              <a:rPr lang="en-US" sz="2400" dirty="0" smtClean="0">
                <a:solidFill>
                  <a:schemeClr val="bg1"/>
                </a:solidFill>
              </a:rPr>
              <a:t>tooth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959" y="3955312"/>
            <a:ext cx="8250865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3-Crown</a:t>
            </a:r>
            <a:r>
              <a:rPr lang="en-US" sz="2400" dirty="0">
                <a:solidFill>
                  <a:schemeClr val="bg1"/>
                </a:solidFill>
              </a:rPr>
              <a:t> attachment: The dentist attaches a customized crown (that looks like a tooth) to the implant post.</a:t>
            </a:r>
          </a:p>
          <a:p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26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24" y="807888"/>
            <a:ext cx="6744286" cy="43356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8270" y="291518"/>
            <a:ext cx="586539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latin typeface="Perpetua Titling MT" panose="02020502060505020804" pitchFamily="18" charset="0"/>
              </a:rPr>
              <a:t>Implant placement</a:t>
            </a:r>
            <a:endParaRPr lang="ar-SA" sz="4000" dirty="0">
              <a:latin typeface="Perpetua Titling MT" panose="020205020605050208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08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erpetua Titling MT" panose="02020502060505020804" pitchFamily="18" charset="0"/>
              </a:rPr>
              <a:t>Post Attachment</a:t>
            </a:r>
            <a:endParaRPr lang="ar-SA" dirty="0">
              <a:latin typeface="Perpetua Titling MT" panose="020205020605050208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02" r="375"/>
          <a:stretch/>
        </p:blipFill>
        <p:spPr>
          <a:xfrm>
            <a:off x="457200" y="1768642"/>
            <a:ext cx="7867649" cy="2815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1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Office PowerPoint</Application>
  <PresentationFormat>On-screen Show (16:9)</PresentationFormat>
  <Paragraphs>93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Microsoft JhengHei Light</vt:lpstr>
      <vt:lpstr>Aldhabi</vt:lpstr>
      <vt:lpstr>Arial</vt:lpstr>
      <vt:lpstr>Calibri</vt:lpstr>
      <vt:lpstr>Maiandra GD</vt:lpstr>
      <vt:lpstr>Perpetua Titling MT</vt:lpstr>
      <vt:lpstr>Times New Roman</vt:lpstr>
      <vt:lpstr>Office Theme</vt:lpstr>
      <vt:lpstr>Dental Implantation</vt:lpstr>
      <vt:lpstr>OBJECTIVES</vt:lpstr>
      <vt:lpstr>When did it all start?</vt:lpstr>
      <vt:lpstr>What Is a Dental Implant ?</vt:lpstr>
      <vt:lpstr>Is It Painful ?</vt:lpstr>
      <vt:lpstr>Types Of Dental Implants </vt:lpstr>
      <vt:lpstr>Phases of Dental Implantation</vt:lpstr>
      <vt:lpstr>PowerPoint Presentation</vt:lpstr>
      <vt:lpstr>Post Attachment</vt:lpstr>
      <vt:lpstr>Crown Attachment</vt:lpstr>
      <vt:lpstr>Types of Artificial Teeth</vt:lpstr>
      <vt:lpstr>Complications</vt:lpstr>
      <vt:lpstr>PowerPoint Presentation</vt:lpstr>
      <vt:lpstr>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2022-05-09T21:53:36Z</dcterms:modified>
</cp:coreProperties>
</file>