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7" r:id="rId2"/>
    <p:sldId id="296" r:id="rId3"/>
    <p:sldId id="257" r:id="rId4"/>
    <p:sldId id="278" r:id="rId5"/>
    <p:sldId id="279" r:id="rId6"/>
    <p:sldId id="280" r:id="rId7"/>
    <p:sldId id="281" r:id="rId8"/>
    <p:sldId id="282" r:id="rId9"/>
    <p:sldId id="283" r:id="rId10"/>
    <p:sldId id="259" r:id="rId11"/>
    <p:sldId id="284" r:id="rId12"/>
    <p:sldId id="285" r:id="rId13"/>
    <p:sldId id="293" r:id="rId14"/>
    <p:sldId id="286" r:id="rId15"/>
    <p:sldId id="295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F84265-13B5-4502-8EC5-9CD4415F0130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18EA6E3-084B-4EEA-90B4-8C6DA7DBA6B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658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316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9903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89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1E3598-547B-42AD-8C1F-AA3D99B88E31}" type="slidenum">
              <a:rPr lang="en-US"/>
              <a:pPr/>
              <a:t>12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Rapid </a:t>
            </a:r>
            <a:r>
              <a:rPr lang="en-US" dirty="0" err="1" smtClean="0"/>
              <a:t>urease</a:t>
            </a:r>
            <a:r>
              <a:rPr lang="en-US" dirty="0" smtClean="0"/>
              <a:t> tests are considered the endoscopic diagnostic test of choice. The presence of </a:t>
            </a:r>
            <a:r>
              <a:rPr lang="en-US" i="1" dirty="0" smtClean="0"/>
              <a:t>H pylori</a:t>
            </a:r>
            <a:r>
              <a:rPr lang="en-US" dirty="0" smtClean="0"/>
              <a:t> in gastric mucosal biopsy specimens is detected by testing for the bacterial product </a:t>
            </a:r>
            <a:r>
              <a:rPr lang="en-US" dirty="0" err="1" smtClean="0"/>
              <a:t>urease</a:t>
            </a:r>
            <a:r>
              <a:rPr lang="en-US" dirty="0" smtClean="0"/>
              <a:t>. Three kits (</a:t>
            </a:r>
            <a:r>
              <a:rPr lang="en-US" dirty="0" err="1" smtClean="0"/>
              <a:t>CLOtest</a:t>
            </a:r>
            <a:r>
              <a:rPr lang="en-US" dirty="0" smtClean="0"/>
              <a:t>, </a:t>
            </a:r>
            <a:r>
              <a:rPr lang="en-US" dirty="0" err="1" smtClean="0"/>
              <a:t>Hpfast</a:t>
            </a:r>
            <a:r>
              <a:rPr lang="en-US" dirty="0" smtClean="0"/>
              <a:t>, </a:t>
            </a:r>
            <a:r>
              <a:rPr lang="en-US" dirty="0" err="1" smtClean="0"/>
              <a:t>Pyloritek</a:t>
            </a:r>
            <a:r>
              <a:rPr lang="en-US" dirty="0" smtClean="0"/>
              <a:t>) are commercially available, each containing a combination of a urea substrate and a pH sensitive indicator. One or more gastric biopsy specimens are placed in the rapid </a:t>
            </a:r>
            <a:r>
              <a:rPr lang="en-US" dirty="0" err="1" smtClean="0"/>
              <a:t>urease</a:t>
            </a:r>
            <a:r>
              <a:rPr lang="en-US" dirty="0" smtClean="0"/>
              <a:t> test kit. If </a:t>
            </a:r>
            <a:r>
              <a:rPr lang="en-US" i="1" dirty="0" smtClean="0"/>
              <a:t>H pylori</a:t>
            </a:r>
            <a:r>
              <a:rPr lang="en-US" dirty="0" smtClean="0"/>
              <a:t> are present, bacterial </a:t>
            </a:r>
            <a:r>
              <a:rPr lang="en-US" dirty="0" err="1" smtClean="0"/>
              <a:t>urease</a:t>
            </a:r>
            <a:r>
              <a:rPr lang="en-US" dirty="0" smtClean="0"/>
              <a:t> converts urea to ammonia, which changes pH and produces a color change </a:t>
            </a:r>
          </a:p>
        </p:txBody>
      </p:sp>
    </p:spTree>
    <p:extLst>
      <p:ext uri="{BB962C8B-B14F-4D97-AF65-F5344CB8AC3E}">
        <p14:creationId xmlns:p14="http://schemas.microsoft.com/office/powerpoint/2010/main" val="2760519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1265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07386E-C57B-4F2F-B7D0-CEACE44EA05B}" type="slidenum">
              <a:rPr lang="en-US"/>
              <a:pPr/>
              <a:t>14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Want a 50-60% improvement in ulcer.</a:t>
            </a:r>
          </a:p>
        </p:txBody>
      </p:sp>
    </p:spTree>
    <p:extLst>
      <p:ext uri="{BB962C8B-B14F-4D97-AF65-F5344CB8AC3E}">
        <p14:creationId xmlns:p14="http://schemas.microsoft.com/office/powerpoint/2010/main" val="3909664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714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169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47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24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96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5468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52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EA6E3-084B-4EEA-90B4-8C6DA7DBA6B1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5092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69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47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7E4BB-A183-4A52-8879-8411D53A923E}" type="slidenum">
              <a:rPr lang="en-US"/>
              <a:pPr/>
              <a:t>6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Socioeconomic status may play into risk factors as well.</a:t>
            </a:r>
          </a:p>
        </p:txBody>
      </p:sp>
    </p:spTree>
    <p:extLst>
      <p:ext uri="{BB962C8B-B14F-4D97-AF65-F5344CB8AC3E}">
        <p14:creationId xmlns:p14="http://schemas.microsoft.com/office/powerpoint/2010/main" val="720831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7A1E08-D543-40FC-A36C-35531551E980}" type="slidenum">
              <a:rPr lang="en-US"/>
              <a:pPr/>
              <a:t>8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In both types of peptic ulceration, gastric and duodenal, there is an imbalance between secretion and neutralization of secreted acid.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 duodenal ulcers there is an oversecretion of acid whilst in gastric ulcers there is an impairment of mucosal protection </a:t>
            </a:r>
          </a:p>
        </p:txBody>
      </p:sp>
    </p:spTree>
    <p:extLst>
      <p:ext uri="{BB962C8B-B14F-4D97-AF65-F5344CB8AC3E}">
        <p14:creationId xmlns:p14="http://schemas.microsoft.com/office/powerpoint/2010/main" val="1972299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59484-BC35-4731-A3F1-D4C43BC6A1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4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458200" cy="2819400"/>
          </a:xfrm>
        </p:spPr>
        <p:txBody>
          <a:bodyPr/>
          <a:lstStyle/>
          <a:p>
            <a:pPr algn="ctr" eaLnBrk="1" hangingPunct="1"/>
            <a:r>
              <a:rPr lang="en-US" sz="6600" dirty="0" smtClean="0">
                <a:solidFill>
                  <a:schemeClr val="bg1"/>
                </a:solidFill>
              </a:rPr>
              <a:t>Peptic Ulcer Disease</a:t>
            </a:r>
            <a:r>
              <a:rPr lang="en-US" dirty="0" smtClean="0"/>
              <a:t>	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Dr.Nadia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zawi</a:t>
            </a:r>
            <a:endParaRPr lang="en-US" dirty="0" smtClean="0"/>
          </a:p>
          <a:p>
            <a:pPr eaLnBrk="1" hangingPunct="1"/>
            <a:r>
              <a:rPr lang="en-US" dirty="0" smtClean="0"/>
              <a:t>Department of gastroenterology</a:t>
            </a:r>
          </a:p>
          <a:p>
            <a:pPr eaLnBrk="1" hangingPunct="1"/>
            <a:r>
              <a:rPr lang="en-US" dirty="0" smtClean="0"/>
              <a:t>BMC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Epigastric</a:t>
            </a:r>
            <a:r>
              <a:rPr lang="en-US" sz="2600" dirty="0" smtClean="0">
                <a:solidFill>
                  <a:schemeClr val="bg1"/>
                </a:solidFill>
              </a:rPr>
              <a:t> tenderness</a:t>
            </a:r>
          </a:p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Guaic</a:t>
            </a:r>
            <a:r>
              <a:rPr lang="en-US" sz="2600" dirty="0" smtClean="0">
                <a:solidFill>
                  <a:schemeClr val="bg1"/>
                </a:solidFill>
              </a:rPr>
              <a:t>-positive stool resulting from occult blood loss</a:t>
            </a:r>
          </a:p>
          <a:p>
            <a:pPr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Succussion</a:t>
            </a:r>
            <a:r>
              <a:rPr lang="en-US" sz="2600" dirty="0" smtClean="0">
                <a:solidFill>
                  <a:schemeClr val="bg1"/>
                </a:solidFill>
              </a:rPr>
              <a:t> splash resulting from scaring or edema due to partial or complete gastric outlet obstruction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 </a:t>
            </a:r>
            <a:r>
              <a:rPr lang="en-US" sz="2200" dirty="0" err="1" smtClean="0">
                <a:solidFill>
                  <a:schemeClr val="bg1"/>
                </a:solidFill>
              </a:rPr>
              <a:t>succussion</a:t>
            </a:r>
            <a:r>
              <a:rPr lang="en-US" sz="2200" dirty="0" smtClean="0">
                <a:solidFill>
                  <a:schemeClr val="bg1"/>
                </a:solidFill>
              </a:rPr>
              <a:t> splash describes the sound obtained by shaking an individual who has free fluid and air or gas in a hollow organ or body cavity.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Usually elicited to confirm intestinal or pyloric obstruction.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Done by gently shaking the abdomen by holding either side of the pelvis. A positive test occurs when a splashing noise is heard, either with or without a stethoscope. It is not valid if the pt has eaten or drunk fluid within the last three hours.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Differential Diagnosis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Neoplasm of the stomach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Pancreatitis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Pancreatic cancer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Diverticulitis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Nonulcer</a:t>
            </a:r>
            <a:r>
              <a:rPr lang="en-US" sz="2600" dirty="0" smtClean="0">
                <a:solidFill>
                  <a:schemeClr val="bg1"/>
                </a:solidFill>
              </a:rPr>
              <a:t> dyspepsia (also called functional dyspepsia)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Cholecystitis</a:t>
            </a:r>
            <a:endParaRPr lang="en-US" sz="2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Gastritis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GERD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MI—not to be missed if having chest pain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Diagnostic Plan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Stool for fecal occult blood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Labs: CBC (R/O bleeding), liver function test, amylase, and lipase.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H. Pylori can be diagnosed by urea breath test, blood test, stool antigen assays, &amp; rapid </a:t>
            </a:r>
            <a:r>
              <a:rPr lang="en-US" sz="2600" dirty="0" err="1" smtClean="0">
                <a:solidFill>
                  <a:schemeClr val="bg1"/>
                </a:solidFill>
              </a:rPr>
              <a:t>urease</a:t>
            </a:r>
            <a:r>
              <a:rPr lang="en-US" sz="2600" dirty="0" smtClean="0">
                <a:solidFill>
                  <a:schemeClr val="bg1"/>
                </a:solidFill>
              </a:rPr>
              <a:t> test on a biopsy sample.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Upper GI Endoscopy: Any pt &gt;50 </a:t>
            </a:r>
            <a:r>
              <a:rPr lang="en-US" sz="2600" dirty="0" err="1" smtClean="0">
                <a:solidFill>
                  <a:schemeClr val="bg1"/>
                </a:solidFill>
              </a:rPr>
              <a:t>yo</a:t>
            </a:r>
            <a:r>
              <a:rPr lang="en-US" sz="2600" dirty="0" smtClean="0">
                <a:solidFill>
                  <a:schemeClr val="bg1"/>
                </a:solidFill>
              </a:rPr>
              <a:t> with new onset of symptoms or those with alarm markings including anemia, weight loss, or GI bleeding.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Preferred diagnostic test b/c its highly sensitive for </a:t>
            </a:r>
            <a:r>
              <a:rPr lang="en-US" sz="2200" dirty="0" err="1" smtClean="0">
                <a:solidFill>
                  <a:schemeClr val="bg1"/>
                </a:solidFill>
              </a:rPr>
              <a:t>dx</a:t>
            </a:r>
            <a:r>
              <a:rPr lang="en-US" sz="2200" dirty="0" smtClean="0">
                <a:solidFill>
                  <a:schemeClr val="bg1"/>
                </a:solidFill>
              </a:rPr>
              <a:t> of ulcers and allows for biopsy to rule out malignancy and rapid </a:t>
            </a:r>
            <a:r>
              <a:rPr lang="en-US" sz="2200" dirty="0" err="1" smtClean="0">
                <a:solidFill>
                  <a:schemeClr val="bg1"/>
                </a:solidFill>
              </a:rPr>
              <a:t>urease</a:t>
            </a:r>
            <a:r>
              <a:rPr lang="en-US" sz="2200" dirty="0" smtClean="0">
                <a:solidFill>
                  <a:schemeClr val="bg1"/>
                </a:solidFill>
              </a:rPr>
              <a:t> tests for testing for H. Pylori. 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 Pylori	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Urease</a:t>
            </a:r>
            <a:r>
              <a:rPr lang="en-US" dirty="0" smtClean="0">
                <a:solidFill>
                  <a:schemeClr val="bg1"/>
                </a:solidFill>
              </a:rPr>
              <a:t> producing, gram negative bacillus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Developing countries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Infection increases with age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Infects mucosa of stomach &gt; inflammatory response &gt; gastritis &gt; increased </a:t>
            </a:r>
            <a:r>
              <a:rPr lang="en-US" dirty="0" err="1" smtClean="0">
                <a:solidFill>
                  <a:schemeClr val="bg1"/>
                </a:solidFill>
              </a:rPr>
              <a:t>gastrin</a:t>
            </a:r>
            <a:r>
              <a:rPr lang="en-US" dirty="0" smtClean="0">
                <a:solidFill>
                  <a:schemeClr val="bg1"/>
                </a:solidFill>
              </a:rPr>
              <a:t> secretion  &gt; damage to mucosa &gt; ulceration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Increased risk of developing gastric </a:t>
            </a:r>
            <a:r>
              <a:rPr lang="en-US" dirty="0" err="1" smtClean="0">
                <a:solidFill>
                  <a:schemeClr val="bg1"/>
                </a:solidFill>
              </a:rPr>
              <a:t>adenocarcinoma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Treatment Plan: H. Pylori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Medications:</a:t>
            </a:r>
            <a:r>
              <a:rPr lang="en-US" sz="2100" i="1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Triple therapy for 14 days is considered the treatment of choice.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Proton Pump Inhibitor + </a:t>
            </a:r>
            <a:r>
              <a:rPr lang="en-US" sz="2000" dirty="0" err="1" smtClean="0">
                <a:solidFill>
                  <a:schemeClr val="bg1"/>
                </a:solidFill>
              </a:rPr>
              <a:t>clarithromycin</a:t>
            </a:r>
            <a:r>
              <a:rPr lang="en-US" sz="2000" dirty="0" smtClean="0">
                <a:solidFill>
                  <a:schemeClr val="bg1"/>
                </a:solidFill>
              </a:rPr>
              <a:t> and amoxicillin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err="1" smtClean="0">
                <a:solidFill>
                  <a:schemeClr val="bg1"/>
                </a:solidFill>
              </a:rPr>
              <a:t>Omeprazole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Prilosec</a:t>
            </a:r>
            <a:r>
              <a:rPr lang="en-US" sz="1800" dirty="0" smtClean="0">
                <a:solidFill>
                  <a:schemeClr val="bg1"/>
                </a:solidFill>
              </a:rPr>
              <a:t>): 20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Lansoprazole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Prevacid</a:t>
            </a:r>
            <a:r>
              <a:rPr lang="en-US" sz="1800" dirty="0" smtClean="0">
                <a:solidFill>
                  <a:schemeClr val="bg1"/>
                </a:solidFill>
              </a:rPr>
              <a:t>): 30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Rabeprazole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Aciphex</a:t>
            </a:r>
            <a:r>
              <a:rPr lang="en-US" sz="1800" dirty="0" smtClean="0">
                <a:solidFill>
                  <a:schemeClr val="bg1"/>
                </a:solidFill>
              </a:rPr>
              <a:t>): 20 mg PO bid for 14 d </a:t>
            </a:r>
            <a:r>
              <a:rPr lang="en-US" sz="1800" b="1" dirty="0" smtClean="0">
                <a:solidFill>
                  <a:schemeClr val="bg1"/>
                </a:solidFill>
              </a:rPr>
              <a:t>or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Esomeprazole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Nexium</a:t>
            </a:r>
            <a:r>
              <a:rPr lang="en-US" sz="1800" dirty="0" smtClean="0">
                <a:solidFill>
                  <a:schemeClr val="bg1"/>
                </a:solidFill>
              </a:rPr>
              <a:t>): 40 mg PO </a:t>
            </a:r>
            <a:r>
              <a:rPr lang="en-US" sz="1800" dirty="0" err="1" smtClean="0">
                <a:solidFill>
                  <a:schemeClr val="bg1"/>
                </a:solidFill>
              </a:rPr>
              <a:t>qd</a:t>
            </a:r>
            <a:r>
              <a:rPr lang="en-US" sz="1800" dirty="0" smtClean="0">
                <a:solidFill>
                  <a:schemeClr val="bg1"/>
                </a:solidFill>
              </a:rPr>
              <a:t> for 14 d </a:t>
            </a:r>
            <a:r>
              <a:rPr lang="en-US" sz="1800" b="1" dirty="0" smtClean="0">
                <a:solidFill>
                  <a:schemeClr val="bg1"/>
                </a:solidFill>
              </a:rPr>
              <a:t>plus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</a:rPr>
              <a:t>Clarithromycin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Biaxin</a:t>
            </a:r>
            <a:r>
              <a:rPr lang="en-US" sz="1800" dirty="0" smtClean="0">
                <a:solidFill>
                  <a:schemeClr val="bg1"/>
                </a:solidFill>
              </a:rPr>
              <a:t>): 500 mg PO bid for 14 </a:t>
            </a:r>
            <a:r>
              <a:rPr lang="en-US" sz="1800" b="1" dirty="0" smtClean="0">
                <a:solidFill>
                  <a:schemeClr val="bg1"/>
                </a:solidFill>
              </a:rPr>
              <a:t>and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Amoxicillin (</a:t>
            </a:r>
            <a:r>
              <a:rPr lang="en-US" sz="1800" dirty="0" err="1" smtClean="0">
                <a:solidFill>
                  <a:schemeClr val="bg1"/>
                </a:solidFill>
              </a:rPr>
              <a:t>Amoxil</a:t>
            </a:r>
            <a:r>
              <a:rPr lang="en-US" sz="1800" dirty="0" smtClean="0">
                <a:solidFill>
                  <a:schemeClr val="bg1"/>
                </a:solidFill>
              </a:rPr>
              <a:t>): 1 g PO bid for 14 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Can substitute Flagyl 500 mg PO bid for 14 d if allergic to Penicillin.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In the setting of an active ulcer, continue </a:t>
            </a:r>
            <a:r>
              <a:rPr lang="en-US" sz="2000" dirty="0" err="1" smtClean="0">
                <a:solidFill>
                  <a:schemeClr val="bg1"/>
                </a:solidFill>
              </a:rPr>
              <a:t>qd</a:t>
            </a:r>
            <a:r>
              <a:rPr lang="en-US" sz="2000" dirty="0" smtClean="0">
                <a:solidFill>
                  <a:schemeClr val="bg1"/>
                </a:solidFill>
              </a:rPr>
              <a:t> proton pump inhibitor therapy for additional 2 weeks.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Goal: complete elimination of H. Pylori.  Once achieved </a:t>
            </a:r>
            <a:r>
              <a:rPr lang="en-US" sz="2100" dirty="0" err="1" smtClean="0">
                <a:solidFill>
                  <a:schemeClr val="bg1"/>
                </a:solidFill>
              </a:rPr>
              <a:t>reinfection</a:t>
            </a:r>
            <a:r>
              <a:rPr lang="en-US" sz="2100" dirty="0" smtClean="0">
                <a:solidFill>
                  <a:schemeClr val="bg1"/>
                </a:solidFill>
              </a:rPr>
              <a:t> rates are low.  Compliance!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Evaluation/Follow-up/Referrals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H. Pylori Positive: retesting for </a:t>
            </a:r>
            <a:r>
              <a:rPr lang="en-US" dirty="0" err="1" smtClean="0">
                <a:solidFill>
                  <a:schemeClr val="bg1"/>
                </a:solidFill>
              </a:rPr>
              <a:t>tx</a:t>
            </a:r>
            <a:r>
              <a:rPr lang="en-US" dirty="0" smtClean="0">
                <a:solidFill>
                  <a:schemeClr val="bg1"/>
                </a:solidFill>
              </a:rPr>
              <a:t> efficacy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Urea breath test—no sooner than 4 weeks after therapy to avoid false negative results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Stool antigen test—an 8 week interval must be allowed after therapy.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H. Pylori Negative: evaluate symptoms after one month.  Patients who are controlled should cont. 2-4 more weeks.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If symptoms persist then refer to specialist for additional diagnostic testing. 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Treatment Plan: Not H. Pylori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Medications—treat with Proton Pump Inhibitors or H2 receptor antagonists to assist ulcer healing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H2: </a:t>
            </a:r>
            <a:r>
              <a:rPr lang="en-US" dirty="0" err="1" smtClean="0">
                <a:solidFill>
                  <a:schemeClr val="bg1"/>
                </a:solidFill>
              </a:rPr>
              <a:t>Tagament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Pepcid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Axid</a:t>
            </a:r>
            <a:r>
              <a:rPr lang="en-US" dirty="0" smtClean="0">
                <a:solidFill>
                  <a:schemeClr val="bg1"/>
                </a:solidFill>
              </a:rPr>
              <a:t>, or Zantac for up to 8 weeks</a:t>
            </a:r>
          </a:p>
          <a:p>
            <a:pPr lvl="1" eaLnBrk="1" hangingPunct="1"/>
            <a:r>
              <a:rPr lang="en-US" dirty="0" smtClean="0">
                <a:solidFill>
                  <a:schemeClr val="bg1"/>
                </a:solidFill>
              </a:rPr>
              <a:t>PPI: </a:t>
            </a:r>
            <a:r>
              <a:rPr lang="en-US" dirty="0" err="1" smtClean="0">
                <a:solidFill>
                  <a:schemeClr val="bg1"/>
                </a:solidFill>
              </a:rPr>
              <a:t>Prilosec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Prevacid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Nexium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Protonix</a:t>
            </a:r>
            <a:r>
              <a:rPr lang="en-US" dirty="0" smtClean="0">
                <a:solidFill>
                  <a:schemeClr val="bg1"/>
                </a:solidFill>
              </a:rPr>
              <a:t>, or </a:t>
            </a:r>
            <a:r>
              <a:rPr lang="en-US" dirty="0" err="1" smtClean="0">
                <a:solidFill>
                  <a:schemeClr val="bg1"/>
                </a:solidFill>
              </a:rPr>
              <a:t>Aciphex</a:t>
            </a:r>
            <a:r>
              <a:rPr lang="en-US" dirty="0" smtClean="0">
                <a:solidFill>
                  <a:schemeClr val="bg1"/>
                </a:solidFill>
              </a:rPr>
              <a:t> for 4-8 weeks.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Lifestyle Changes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Discontinue NSAIDs and use Acetaminophen for pain control if possible.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Acid suppression--Antacids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Smoking cessation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dietary restrictions if certain foods are associated with problems.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Stop Alcohol </a:t>
            </a:r>
            <a:endParaRPr lang="en-US" sz="2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Stress reduction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Prevention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Consider </a:t>
            </a:r>
            <a:r>
              <a:rPr lang="en-US" sz="2100" dirty="0" smtClean="0">
                <a:solidFill>
                  <a:srgbClr val="FF0000"/>
                </a:solidFill>
              </a:rPr>
              <a:t>prophylactic therapy </a:t>
            </a:r>
            <a:r>
              <a:rPr lang="en-US" sz="2100" dirty="0" smtClean="0">
                <a:solidFill>
                  <a:schemeClr val="bg1"/>
                </a:solidFill>
              </a:rPr>
              <a:t>for the following patients: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with NSAID-induced ulcers who require daily NSAID therapy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with a history of PUD or a complication such as GI bleeding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Pts taking steroids or anticoagulants or patients with significant </a:t>
            </a:r>
            <a:r>
              <a:rPr lang="en-US" sz="2000" dirty="0" err="1" smtClean="0">
                <a:solidFill>
                  <a:schemeClr val="bg1"/>
                </a:solidFill>
              </a:rPr>
              <a:t>comorbid</a:t>
            </a:r>
            <a:r>
              <a:rPr lang="en-US" sz="2000" dirty="0" smtClean="0">
                <a:solidFill>
                  <a:schemeClr val="bg1"/>
                </a:solidFill>
              </a:rPr>
              <a:t> medical illnesses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Prophylactic regimens that have been shown to dramatically reduce the risk of NSAID-induced gastric and duodenal ulcers include the use of a prostaglandin analogue or a proton pump inhibitor.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Misoprostol</a:t>
            </a:r>
            <a:r>
              <a:rPr lang="en-US" sz="2000" dirty="0" smtClean="0">
                <a:solidFill>
                  <a:schemeClr val="bg1"/>
                </a:solidFill>
              </a:rPr>
              <a:t>  (</a:t>
            </a:r>
            <a:r>
              <a:rPr lang="en-US" sz="2000" dirty="0" err="1" smtClean="0">
                <a:solidFill>
                  <a:schemeClr val="bg1"/>
                </a:solidFill>
              </a:rPr>
              <a:t>Cytotec</a:t>
            </a:r>
            <a:r>
              <a:rPr lang="en-US" sz="2000" dirty="0" smtClean="0">
                <a:solidFill>
                  <a:schemeClr val="bg1"/>
                </a:solidFill>
              </a:rPr>
              <a:t>) 100-200 mcg PO 4 times per day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Omeprazole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Prilosec</a:t>
            </a:r>
            <a:r>
              <a:rPr lang="en-US" sz="2000" dirty="0" smtClean="0">
                <a:solidFill>
                  <a:schemeClr val="bg1"/>
                </a:solidFill>
              </a:rPr>
              <a:t>) 20-40 mg PO every day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Lansoprazole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Prevacid</a:t>
            </a:r>
            <a:r>
              <a:rPr lang="en-US" sz="2000" dirty="0" smtClean="0">
                <a:solidFill>
                  <a:schemeClr val="bg1"/>
                </a:solidFill>
              </a:rPr>
              <a:t>) 15-30 mg PO every day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Complications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Perforation &amp; Penetration—into pancreas, liver and retroperitoneal space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Peritonitis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Bowel obstruction, Gastric outflow obstruction, &amp; Pyloric </a:t>
            </a:r>
            <a:r>
              <a:rPr lang="en-US" dirty="0" err="1" smtClean="0">
                <a:solidFill>
                  <a:schemeClr val="bg1"/>
                </a:solidFill>
              </a:rPr>
              <a:t>stenosis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Bleeding--occurs in 25% to 33% of cases and accounts for 25% of ulcer deaths. 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Gastric Cancer ( more common with gastric ulcers).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objectives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Definition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Types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Epidemiology&amp; etiology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Clinical picture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Differential diagnosis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Diagnosis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Treatment  </a:t>
            </a:r>
          </a:p>
          <a:p>
            <a:endParaRPr lang="ar-S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Surgery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People who do not respond to medication, or who develop complications: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 - cutting the </a:t>
            </a:r>
            <a:r>
              <a:rPr lang="en-US" sz="2200" dirty="0" err="1" smtClean="0">
                <a:solidFill>
                  <a:schemeClr val="bg1"/>
                </a:solidFill>
              </a:rPr>
              <a:t>vagus</a:t>
            </a:r>
            <a:r>
              <a:rPr lang="en-US" sz="2200" dirty="0" smtClean="0">
                <a:solidFill>
                  <a:schemeClr val="bg1"/>
                </a:solidFill>
              </a:rPr>
              <a:t> nerve to interrupt messages sent from the brain to the stomach to reducing acid secretion.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Antrectomy</a:t>
            </a:r>
            <a:r>
              <a:rPr lang="en-US" sz="2200" dirty="0" smtClean="0">
                <a:solidFill>
                  <a:schemeClr val="bg1"/>
                </a:solidFill>
              </a:rPr>
              <a:t> - remove the lower part of the stomach (</a:t>
            </a:r>
            <a:r>
              <a:rPr lang="en-US" sz="2200" dirty="0" err="1" smtClean="0">
                <a:solidFill>
                  <a:schemeClr val="bg1"/>
                </a:solidFill>
              </a:rPr>
              <a:t>antrum</a:t>
            </a:r>
            <a:r>
              <a:rPr lang="en-US" sz="2200" dirty="0" smtClean="0">
                <a:solidFill>
                  <a:schemeClr val="bg1"/>
                </a:solidFill>
              </a:rPr>
              <a:t>), which produces a hormone that stimulates the stomach to secrete digestive juices. A </a:t>
            </a: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 is usually done in conjunction with an </a:t>
            </a:r>
            <a:r>
              <a:rPr lang="en-US" sz="2200" dirty="0" err="1" smtClean="0">
                <a:solidFill>
                  <a:schemeClr val="bg1"/>
                </a:solidFill>
              </a:rPr>
              <a:t>antrectomy</a:t>
            </a:r>
            <a:r>
              <a:rPr lang="en-US" sz="2200" dirty="0" smtClean="0">
                <a:solidFill>
                  <a:schemeClr val="bg1"/>
                </a:solidFill>
              </a:rPr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</a:rPr>
              <a:t>Pyloroplasty</a:t>
            </a:r>
            <a:r>
              <a:rPr lang="en-US" sz="2200" dirty="0" smtClean="0">
                <a:solidFill>
                  <a:schemeClr val="bg1"/>
                </a:solidFill>
              </a:rPr>
              <a:t> - the opening into the duodenum and small intestine (pylorus) are enlarged, enabling contents to pass more freely from the stomach.  May be performed along with a </a:t>
            </a:r>
            <a:r>
              <a:rPr lang="en-US" sz="2200" dirty="0" err="1" smtClean="0">
                <a:solidFill>
                  <a:schemeClr val="bg1"/>
                </a:solidFill>
              </a:rPr>
              <a:t>vagotomy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Definition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break in superficial epithelial cells penetrating down to </a:t>
            </a:r>
            <a:r>
              <a:rPr lang="en-US" dirty="0" err="1" smtClean="0">
                <a:solidFill>
                  <a:schemeClr val="bg1"/>
                </a:solidFill>
              </a:rPr>
              <a:t>muscularis</a:t>
            </a:r>
            <a:r>
              <a:rPr lang="en-US" dirty="0" smtClean="0">
                <a:solidFill>
                  <a:schemeClr val="bg1"/>
                </a:solidFill>
              </a:rPr>
              <a:t> mucosa 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circumscribed ulceration of the gastrointestinal mucosa occurring in areas exposed to acid and pepsin and most often caused by Helicobacter pylori infection</a:t>
            </a:r>
            <a:r>
              <a:rPr lang="en-US" dirty="0" smtClean="0"/>
              <a:t>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Peptic Ulcers: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Gastric &amp; </a:t>
            </a:r>
            <a:r>
              <a:rPr lang="en-US" dirty="0" err="1" smtClean="0">
                <a:solidFill>
                  <a:schemeClr val="bg1"/>
                </a:solidFill>
              </a:rPr>
              <a:t>Dudodenal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pic>
        <p:nvPicPr>
          <p:cNvPr id="15364" name="Picture 7" descr="editedulc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28800"/>
            <a:ext cx="41148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Editedgul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28800"/>
            <a:ext cx="411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47796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bg1"/>
                </a:solidFill>
              </a:rPr>
              <a:t>Comparing Duodenal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and Gastric Ulcers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pPr eaLnBrk="1" hangingPunct="1"/>
            <a:endParaRPr lang="fa-IR" smtClean="0"/>
          </a:p>
        </p:txBody>
      </p:sp>
      <p:pic>
        <p:nvPicPr>
          <p:cNvPr id="17412" name="Picture 4" descr="peptic_ulc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807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Duodenal Ulcers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Incidence: duodenal  are 4x as common as gastric ulcers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most common in middle age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peak 30-50 years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Male to female ratio—4:1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hereditory</a:t>
            </a:r>
            <a:r>
              <a:rPr lang="en-US" sz="2600" dirty="0" smtClean="0">
                <a:solidFill>
                  <a:schemeClr val="bg1"/>
                </a:solidFill>
              </a:rPr>
              <a:t>: 3x more common in 1</a:t>
            </a:r>
            <a:r>
              <a:rPr lang="en-US" sz="2600" baseline="30000" dirty="0" smtClean="0">
                <a:solidFill>
                  <a:schemeClr val="bg1"/>
                </a:solidFill>
              </a:rPr>
              <a:t>st</a:t>
            </a:r>
            <a:r>
              <a:rPr lang="en-US" sz="2600" dirty="0" smtClean="0">
                <a:solidFill>
                  <a:schemeClr val="bg1"/>
                </a:solidFill>
              </a:rPr>
              <a:t> degree relatives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more common in patients with blood group O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associated with increased serum </a:t>
            </a:r>
            <a:r>
              <a:rPr lang="en-US" sz="2600" dirty="0" err="1" smtClean="0">
                <a:solidFill>
                  <a:schemeClr val="bg1"/>
                </a:solidFill>
              </a:rPr>
              <a:t>pepsinogen</a:t>
            </a:r>
            <a:endParaRPr lang="en-US" sz="2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chemeClr val="bg1"/>
                </a:solidFill>
              </a:rPr>
              <a:t>Helicopacter</a:t>
            </a:r>
            <a:r>
              <a:rPr lang="en-US" sz="2600" dirty="0" smtClean="0">
                <a:solidFill>
                  <a:schemeClr val="bg1"/>
                </a:solidFill>
              </a:rPr>
              <a:t> pylori( H . Pylori)  infection common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up to 95%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smoking is twice as common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Gastric Ulcers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common in late middle 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incidence increases with age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Male to female ratio—2:1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More common in patients with blood group A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Use of NSAIDs - associated with a three- to four-fold increase in risk of gastric ulcer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Less related to H. pylori than duodenal ulcers – about 80%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10 - 20% of patients with a gastric ulcer have a concomitant duodenal ulcer 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Etiology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The most important contributing factors are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i="1" dirty="0" smtClean="0">
                <a:solidFill>
                  <a:schemeClr val="bg1"/>
                </a:solidFill>
              </a:rPr>
              <a:t>H pylori.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NSAIDs.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acid, and pepsin </a:t>
            </a:r>
            <a:r>
              <a:rPr lang="en-US" sz="2600" dirty="0" err="1" smtClean="0">
                <a:solidFill>
                  <a:schemeClr val="bg1"/>
                </a:solidFill>
              </a:rPr>
              <a:t>hypersecretion</a:t>
            </a:r>
            <a:r>
              <a:rPr lang="en-US" sz="2600" dirty="0" smtClean="0">
                <a:solidFill>
                  <a:schemeClr val="bg1"/>
                </a:solidFill>
              </a:rPr>
              <a:t> .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Additional aggressive factors include: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smoking.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ethanol.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bile acids.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aspirin, steroids.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 and stress.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Clinical features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Symptoms:</a:t>
            </a:r>
          </a:p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Pain—”gnawing”, “aching”, or “burning”</a:t>
            </a:r>
          </a:p>
          <a:p>
            <a:pPr lvl="1" eaLnBrk="1" hangingPunct="1"/>
            <a:r>
              <a:rPr lang="en-US" sz="2200" dirty="0" smtClean="0">
                <a:solidFill>
                  <a:srgbClr val="FF0000"/>
                </a:solidFill>
              </a:rPr>
              <a:t>Duodenal ulcers: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occurs 1-3 hours after a meal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and may awaken patient from sleep.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 Pain is relieved by food, antacids, or vomiting.  </a:t>
            </a:r>
          </a:p>
          <a:p>
            <a:pPr lvl="1" eaLnBrk="1" hangingPunct="1"/>
            <a:r>
              <a:rPr lang="en-US" sz="2200" dirty="0" smtClean="0">
                <a:solidFill>
                  <a:srgbClr val="FF0000"/>
                </a:solidFill>
              </a:rPr>
              <a:t>Gastric ulcers: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food may exacerbate the pain while vomiting relieves it.</a:t>
            </a:r>
          </a:p>
          <a:p>
            <a:pPr eaLnBrk="1" hangingPunct="1"/>
            <a:r>
              <a:rPr lang="en-US" sz="2600" dirty="0" smtClean="0">
                <a:solidFill>
                  <a:schemeClr val="bg1"/>
                </a:solidFill>
              </a:rPr>
              <a:t>Nausea, vomiting, belching, dyspepsia, bloating, chest discomfort, anorexia, </a:t>
            </a:r>
            <a:r>
              <a:rPr lang="en-US" sz="2600" dirty="0" err="1" smtClean="0">
                <a:solidFill>
                  <a:schemeClr val="bg1"/>
                </a:solidFill>
              </a:rPr>
              <a:t>hematemesis</a:t>
            </a:r>
            <a:r>
              <a:rPr lang="en-US" sz="2600" dirty="0" smtClean="0">
                <a:solidFill>
                  <a:schemeClr val="bg1"/>
                </a:solidFill>
              </a:rPr>
              <a:t>, &amp;/or </a:t>
            </a:r>
            <a:r>
              <a:rPr lang="en-US" sz="2600" dirty="0" err="1" smtClean="0">
                <a:solidFill>
                  <a:schemeClr val="bg1"/>
                </a:solidFill>
              </a:rPr>
              <a:t>melena</a:t>
            </a:r>
            <a:r>
              <a:rPr lang="en-US" sz="2600" dirty="0" smtClean="0">
                <a:solidFill>
                  <a:schemeClr val="bg1"/>
                </a:solidFill>
              </a:rPr>
              <a:t> may also occur. </a:t>
            </a:r>
          </a:p>
          <a:p>
            <a:pPr lvl="1" eaLnBrk="1" hangingPunct="1"/>
            <a:r>
              <a:rPr lang="en-US" sz="2200" dirty="0" smtClean="0">
                <a:solidFill>
                  <a:schemeClr val="bg1"/>
                </a:solidFill>
              </a:rPr>
              <a:t>nausea, vomiting, &amp; weight loss more common with Gastric ulcers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1246</Words>
  <Application>Microsoft Office PowerPoint</Application>
  <PresentationFormat>On-screen Show (4:3)</PresentationFormat>
  <Paragraphs>157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Office Theme</vt:lpstr>
      <vt:lpstr>Peptic Ulcer Disease </vt:lpstr>
      <vt:lpstr>objectives</vt:lpstr>
      <vt:lpstr>Definition </vt:lpstr>
      <vt:lpstr>Peptic Ulcers:  Gastric &amp; Dudodenal</vt:lpstr>
      <vt:lpstr>Comparing Duodenal  and Gastric Ulcers</vt:lpstr>
      <vt:lpstr>Duodenal Ulcers</vt:lpstr>
      <vt:lpstr>Gastric Ulcers</vt:lpstr>
      <vt:lpstr>Etiology</vt:lpstr>
      <vt:lpstr>Clinical features</vt:lpstr>
      <vt:lpstr>PowerPoint Presentation</vt:lpstr>
      <vt:lpstr>Differential Diagnosis</vt:lpstr>
      <vt:lpstr>Diagnostic Plan</vt:lpstr>
      <vt:lpstr>H Pylori </vt:lpstr>
      <vt:lpstr>Treatment Plan: H. Pylori</vt:lpstr>
      <vt:lpstr>Evaluation/Follow-up/Referrals</vt:lpstr>
      <vt:lpstr>Treatment Plan: Not H. Pylori</vt:lpstr>
      <vt:lpstr>Lifestyle Changes</vt:lpstr>
      <vt:lpstr>Prevention</vt:lpstr>
      <vt:lpstr>Complications</vt:lpstr>
      <vt:lpstr>Surgery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46</cp:revision>
  <dcterms:created xsi:type="dcterms:W3CDTF">2006-08-16T00:00:00Z</dcterms:created>
  <dcterms:modified xsi:type="dcterms:W3CDTF">2020-06-20T07:55:10Z</dcterms:modified>
</cp:coreProperties>
</file>