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26"/>
  </p:notesMasterIdLst>
  <p:sldIdLst>
    <p:sldId id="401" r:id="rId5"/>
    <p:sldId id="402" r:id="rId6"/>
    <p:sldId id="403" r:id="rId7"/>
    <p:sldId id="404" r:id="rId8"/>
    <p:sldId id="427" r:id="rId9"/>
    <p:sldId id="445" r:id="rId10"/>
    <p:sldId id="418" r:id="rId11"/>
    <p:sldId id="446" r:id="rId12"/>
    <p:sldId id="430" r:id="rId13"/>
    <p:sldId id="443" r:id="rId14"/>
    <p:sldId id="436" r:id="rId15"/>
    <p:sldId id="442" r:id="rId16"/>
    <p:sldId id="437" r:id="rId17"/>
    <p:sldId id="444" r:id="rId18"/>
    <p:sldId id="438" r:id="rId19"/>
    <p:sldId id="441" r:id="rId20"/>
    <p:sldId id="439" r:id="rId21"/>
    <p:sldId id="432" r:id="rId22"/>
    <p:sldId id="434" r:id="rId23"/>
    <p:sldId id="435" r:id="rId24"/>
    <p:sldId id="40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FA52415C-469F-488C-AFC4-8B81CC5CECE8}">
          <p14:sldIdLst>
            <p14:sldId id="401"/>
            <p14:sldId id="402"/>
            <p14:sldId id="403"/>
            <p14:sldId id="404"/>
            <p14:sldId id="427"/>
            <p14:sldId id="445"/>
            <p14:sldId id="418"/>
            <p14:sldId id="446"/>
            <p14:sldId id="430"/>
            <p14:sldId id="443"/>
            <p14:sldId id="436"/>
            <p14:sldId id="442"/>
            <p14:sldId id="437"/>
            <p14:sldId id="444"/>
            <p14:sldId id="438"/>
            <p14:sldId id="441"/>
            <p14:sldId id="439"/>
            <p14:sldId id="432"/>
            <p14:sldId id="434"/>
            <p14:sldId id="435"/>
            <p14:sldId id="40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1" autoAdjust="0"/>
    <p:restoredTop sz="95126" autoAdjust="0"/>
  </p:normalViewPr>
  <p:slideViewPr>
    <p:cSldViewPr snapToGrid="0">
      <p:cViewPr varScale="1">
        <p:scale>
          <a:sx n="85" d="100"/>
          <a:sy n="85" d="100"/>
        </p:scale>
        <p:origin x="1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C7-45BF-A36D-056045BD766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EE-4AED-BC9B-036780B6E4D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C7-45BF-A36D-056045BD766F}"/>
              </c:ext>
            </c:extLst>
          </c:dPt>
          <c:cat>
            <c:strRef>
              <c:f>ورقة1!$A$2:$A$4</c:f>
              <c:strCache>
                <c:ptCount val="3"/>
                <c:pt idx="0">
                  <c:v>smoking cigarettes</c:v>
                </c:pt>
                <c:pt idx="1">
                  <c:v>pregnant women 15-20 years old </c:v>
                </c:pt>
                <c:pt idx="2">
                  <c:v>alcohol abuse </c:v>
                </c:pt>
              </c:strCache>
            </c:strRef>
          </c:cat>
          <c:val>
            <c:numRef>
              <c:f>ورقة1!$B$2:$B$4</c:f>
              <c:numCache>
                <c:formatCode>General</c:formatCode>
                <c:ptCount val="3"/>
                <c:pt idx="0">
                  <c:v>18</c:v>
                </c:pt>
                <c:pt idx="1">
                  <c:v>4.3</c:v>
                </c:pt>
                <c:pt idx="2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EE-4AED-BC9B-036780B6E4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696727427392339E-2"/>
          <c:y val="0.84978824580362089"/>
          <c:w val="0.95130776263277284"/>
          <c:h val="0.150211754196379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A124A9-D208-45B2-995A-8431EF57C406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95A7729F-1688-4222-A560-07AA140A9517}">
      <dgm:prSet phldrT="[نص]" phldr="1"/>
      <dgm:spPr/>
      <dgm:t>
        <a:bodyPr/>
        <a:lstStyle/>
        <a:p>
          <a:pPr rtl="1"/>
          <a:endParaRPr lang="ar-SA" dirty="0"/>
        </a:p>
      </dgm:t>
    </dgm:pt>
    <dgm:pt modelId="{AD98CF18-3FD7-4A81-BF7E-AB0E47B64CB9}" type="parTrans" cxnId="{9B096E64-F629-45A3-95C8-A59CB86F2777}">
      <dgm:prSet/>
      <dgm:spPr/>
      <dgm:t>
        <a:bodyPr/>
        <a:lstStyle/>
        <a:p>
          <a:pPr rtl="1"/>
          <a:endParaRPr lang="ar-SA"/>
        </a:p>
      </dgm:t>
    </dgm:pt>
    <dgm:pt modelId="{8108EF10-E564-4855-9E54-4EF0BA05CF17}" type="sibTrans" cxnId="{9B096E64-F629-45A3-95C8-A59CB86F2777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2092F918-1CDE-4D83-9307-D9345A3FC678}" type="pres">
      <dgm:prSet presAssocID="{9EA124A9-D208-45B2-995A-8431EF57C406}" presName="Name0" presStyleCnt="0">
        <dgm:presLayoutVars>
          <dgm:chMax val="7"/>
          <dgm:chPref val="7"/>
          <dgm:dir/>
        </dgm:presLayoutVars>
      </dgm:prSet>
      <dgm:spPr/>
    </dgm:pt>
    <dgm:pt modelId="{124EE317-6C07-4FC6-AC23-B8A2A5370DAC}" type="pres">
      <dgm:prSet presAssocID="{9EA124A9-D208-45B2-995A-8431EF57C406}" presName="Name1" presStyleCnt="0"/>
      <dgm:spPr/>
    </dgm:pt>
    <dgm:pt modelId="{6996FE13-9378-47C6-BF9A-9339EE1F223A}" type="pres">
      <dgm:prSet presAssocID="{8108EF10-E564-4855-9E54-4EF0BA05CF17}" presName="picture_1" presStyleCnt="0"/>
      <dgm:spPr/>
    </dgm:pt>
    <dgm:pt modelId="{3BDA503C-7E5B-4E71-8A55-C0CEC15342B4}" type="pres">
      <dgm:prSet presAssocID="{8108EF10-E564-4855-9E54-4EF0BA05CF17}" presName="pictureRepeatNode" presStyleLbl="alignImgPlace1" presStyleIdx="0" presStyleCnt="1" custScaleX="200000" custScaleY="174086" custLinFactX="-157815" custLinFactNeighborX="-200000" custLinFactNeighborY="-31387"/>
      <dgm:spPr/>
      <dgm:t>
        <a:bodyPr/>
        <a:lstStyle/>
        <a:p>
          <a:pPr rtl="1"/>
          <a:endParaRPr lang="ar-SA"/>
        </a:p>
      </dgm:t>
    </dgm:pt>
    <dgm:pt modelId="{E0604051-371A-46E1-871F-E38EA9DFF1CA}" type="pres">
      <dgm:prSet presAssocID="{95A7729F-1688-4222-A560-07AA140A9517}" presName="text_1" presStyleLbl="node1" presStyleIdx="0" presStyleCnt="0" custFlipVert="1" custFlipHor="1" custScaleX="35094" custScaleY="17855" custLinFactX="-283419" custLinFactNeighborX="-300000" custLinFactNeighborY="4227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3E90D8B-1DE1-49C1-844D-B88C267CCFFC}" type="presOf" srcId="{8108EF10-E564-4855-9E54-4EF0BA05CF17}" destId="{3BDA503C-7E5B-4E71-8A55-C0CEC15342B4}" srcOrd="0" destOrd="0" presId="urn:microsoft.com/office/officeart/2008/layout/CircularPictureCallout"/>
    <dgm:cxn modelId="{7CA13FEB-596B-4FDA-8C07-B34F9FCA5A44}" type="presOf" srcId="{9EA124A9-D208-45B2-995A-8431EF57C406}" destId="{2092F918-1CDE-4D83-9307-D9345A3FC678}" srcOrd="0" destOrd="0" presId="urn:microsoft.com/office/officeart/2008/layout/CircularPictureCallout"/>
    <dgm:cxn modelId="{6AD2E1DF-7145-4FF2-B4D3-5F230C39BDE6}" type="presOf" srcId="{95A7729F-1688-4222-A560-07AA140A9517}" destId="{E0604051-371A-46E1-871F-E38EA9DFF1CA}" srcOrd="0" destOrd="0" presId="urn:microsoft.com/office/officeart/2008/layout/CircularPictureCallout"/>
    <dgm:cxn modelId="{9B096E64-F629-45A3-95C8-A59CB86F2777}" srcId="{9EA124A9-D208-45B2-995A-8431EF57C406}" destId="{95A7729F-1688-4222-A560-07AA140A9517}" srcOrd="0" destOrd="0" parTransId="{AD98CF18-3FD7-4A81-BF7E-AB0E47B64CB9}" sibTransId="{8108EF10-E564-4855-9E54-4EF0BA05CF17}"/>
    <dgm:cxn modelId="{81ABDEF7-78B5-4BC5-8FF2-76618532B5FD}" type="presParOf" srcId="{2092F918-1CDE-4D83-9307-D9345A3FC678}" destId="{124EE317-6C07-4FC6-AC23-B8A2A5370DAC}" srcOrd="0" destOrd="0" presId="urn:microsoft.com/office/officeart/2008/layout/CircularPictureCallout"/>
    <dgm:cxn modelId="{B29128C9-4F91-4236-A6FE-2AF0A234F3FC}" type="presParOf" srcId="{124EE317-6C07-4FC6-AC23-B8A2A5370DAC}" destId="{6996FE13-9378-47C6-BF9A-9339EE1F223A}" srcOrd="0" destOrd="0" presId="urn:microsoft.com/office/officeart/2008/layout/CircularPictureCallout"/>
    <dgm:cxn modelId="{A5C43D89-BE48-48BA-8D80-25641CDAE56D}" type="presParOf" srcId="{6996FE13-9378-47C6-BF9A-9339EE1F223A}" destId="{3BDA503C-7E5B-4E71-8A55-C0CEC15342B4}" srcOrd="0" destOrd="0" presId="urn:microsoft.com/office/officeart/2008/layout/CircularPictureCallout"/>
    <dgm:cxn modelId="{776BF5F8-65C4-4B62-ACF5-9A88F0E2CEC2}" type="presParOf" srcId="{124EE317-6C07-4FC6-AC23-B8A2A5370DAC}" destId="{E0604051-371A-46E1-871F-E38EA9DFF1CA}" srcOrd="1" destOrd="0" presId="urn:microsoft.com/office/officeart/2008/layout/CircularPictureCallout"/>
  </dgm:cxnLst>
  <dgm:bg>
    <a:gradFill>
      <a:gsLst>
        <a:gs pos="73000">
          <a:schemeClr val="accent1">
            <a:lumMod val="5000"/>
            <a:lumOff val="95000"/>
          </a:schemeClr>
        </a:gs>
        <a:gs pos="100000">
          <a:srgbClr val="FEF7F9"/>
        </a:gs>
        <a:gs pos="100000">
          <a:schemeClr val="accent1">
            <a:lumMod val="45000"/>
            <a:lumOff val="55000"/>
          </a:schemeClr>
        </a:gs>
        <a:gs pos="100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A503C-7E5B-4E71-8A55-C0CEC15342B4}">
      <dsp:nvSpPr>
        <dsp:cNvPr id="0" name=""/>
        <dsp:cNvSpPr/>
      </dsp:nvSpPr>
      <dsp:spPr>
        <a:xfrm>
          <a:off x="0" y="-112360"/>
          <a:ext cx="3318932" cy="28888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604051-371A-46E1-871F-E38EA9DFF1CA}">
      <dsp:nvSpPr>
        <dsp:cNvPr id="0" name=""/>
        <dsp:cNvSpPr/>
      </dsp:nvSpPr>
      <dsp:spPr>
        <a:xfrm flipH="1" flipV="1">
          <a:off x="0" y="1839946"/>
          <a:ext cx="372718" cy="9777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700" kern="1200" dirty="0"/>
        </a:p>
      </dsp:txBody>
      <dsp:txXfrm rot="10800000">
        <a:off x="0" y="1839946"/>
        <a:ext cx="372718" cy="97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0.45932</cdr:x>
      <cdr:y>0.58367</cdr:y>
    </cdr:from>
    <cdr:to>
      <cdr:x>0.59208</cdr:x>
      <cdr:y>0.68492</cdr:y>
    </cdr:to>
    <cdr:sp macro="" textlink="">
      <cdr:nvSpPr>
        <cdr:cNvPr id="2" name="مستطيل 1"/>
        <cdr:cNvSpPr/>
      </cdr:nvSpPr>
      <cdr:spPr>
        <a:xfrm xmlns:a="http://schemas.openxmlformats.org/drawingml/2006/main" rot="19322312">
          <a:off x="5563733" y="3015990"/>
          <a:ext cx="1608119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ar-SA" sz="28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rPr>
            <a:t>%18</a:t>
          </a:r>
          <a:endParaRPr lang="ar-SA" sz="4000" b="1" cap="none" spc="50" dirty="0">
            <a:ln w="9525" cmpd="sng">
              <a:solidFill>
                <a:schemeClr val="accent1"/>
              </a:solidFill>
              <a:prstDash val="solid"/>
            </a:ln>
            <a:solidFill>
              <a:srgbClr val="70AD47">
                <a:tint val="1000"/>
              </a:srgbClr>
            </a:solidFill>
            <a:effectLst>
              <a:glow rad="38100">
                <a:schemeClr val="accent1">
                  <a:alpha val="40000"/>
                </a:schemeClr>
              </a:glow>
            </a:effectLst>
          </a:endParaRPr>
        </a:p>
      </cdr:txBody>
    </cdr:sp>
  </cdr:relSizeAnchor>
  <cdr:relSizeAnchor xmlns:cdr="http://schemas.openxmlformats.org/drawingml/2006/chartDrawing">
    <cdr:from>
      <cdr:x>0.30303</cdr:x>
      <cdr:y>0.39386</cdr:y>
    </cdr:from>
    <cdr:to>
      <cdr:x>0.49224</cdr:x>
      <cdr:y>0.49511</cdr:y>
    </cdr:to>
    <cdr:sp macro="" textlink="">
      <cdr:nvSpPr>
        <cdr:cNvPr id="3" name="مستطيل 2"/>
        <cdr:cNvSpPr/>
      </cdr:nvSpPr>
      <cdr:spPr>
        <a:xfrm xmlns:a="http://schemas.openxmlformats.org/drawingml/2006/main" rot="21273113">
          <a:off x="3670596" y="2035182"/>
          <a:ext cx="2291896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ar-SA" sz="28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rPr>
            <a:t>%4.3</a:t>
          </a:r>
          <a:endParaRPr lang="ar-SA" sz="2000" b="1" cap="none" spc="50" dirty="0">
            <a:ln w="9525" cmpd="sng">
              <a:solidFill>
                <a:schemeClr val="accent1"/>
              </a:solidFill>
              <a:prstDash val="solid"/>
            </a:ln>
            <a:solidFill>
              <a:srgbClr val="70AD47">
                <a:tint val="1000"/>
              </a:srgbClr>
            </a:solidFill>
            <a:effectLst>
              <a:glow rad="38100">
                <a:schemeClr val="accent1">
                  <a:alpha val="40000"/>
                </a:schemeClr>
              </a:glow>
            </a:effectLst>
          </a:endParaRPr>
        </a:p>
      </cdr:txBody>
    </cdr:sp>
  </cdr:relSizeAnchor>
  <cdr:relSizeAnchor xmlns:cdr="http://schemas.openxmlformats.org/drawingml/2006/chartDrawing">
    <cdr:from>
      <cdr:x>0.37093</cdr:x>
      <cdr:y>0.25024</cdr:y>
    </cdr:from>
    <cdr:to>
      <cdr:x>0.52986</cdr:x>
      <cdr:y>0.35149</cdr:y>
    </cdr:to>
    <cdr:sp macro="" textlink="">
      <cdr:nvSpPr>
        <cdr:cNvPr id="4" name="مستطيل 3"/>
        <cdr:cNvSpPr/>
      </cdr:nvSpPr>
      <cdr:spPr>
        <a:xfrm xmlns:a="http://schemas.openxmlformats.org/drawingml/2006/main" rot="20739612">
          <a:off x="4493032" y="1293084"/>
          <a:ext cx="1925185" cy="52315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ar-SA" sz="2800" b="1" cap="none" spc="0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rPr>
            <a:t>%4.1</a:t>
          </a:r>
          <a:endParaRPr lang="ar-SA" sz="2800" b="1" cap="none" spc="0" dirty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0B616-BCB2-4E7C-BAA6-B90DF21B9EDF}" type="datetimeFigureOut">
              <a:rPr lang="en-US" smtClean="0"/>
              <a:t>5/18/2022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EDF81-139F-488C-872B-4720FBA6BF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DF81-139F-488C-872B-4720FBA6BF9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276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Obesity and infertility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EDF81-139F-488C-872B-4720FBA6BF9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88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DF81-139F-488C-872B-4720FBA6BF9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191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DF81-139F-488C-872B-4720FBA6BF9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70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DF81-139F-488C-872B-4720FBA6BF9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01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2688" y="1673352"/>
            <a:ext cx="5596128" cy="351129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0728" y="1674546"/>
            <a:ext cx="3401568" cy="3508908"/>
          </a:xfrm>
        </p:spPr>
        <p:txBody>
          <a:bodyPr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41520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41520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43252" y="2011680"/>
            <a:ext cx="31089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43252" y="3127248"/>
            <a:ext cx="31089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9128" y="365760"/>
            <a:ext cx="4617720" cy="2578608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128" y="3127248"/>
            <a:ext cx="4617720" cy="3054096"/>
          </a:xfrm>
        </p:spPr>
        <p:txBody>
          <a:bodyPr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4443984" cy="213969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2898648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3639312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4389120"/>
            <a:ext cx="4443984" cy="59436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200400" cy="210343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43186"/>
            <a:ext cx="3816096" cy="3529014"/>
          </a:xfrm>
        </p:spPr>
        <p:txBody>
          <a:bodyPr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Presentation Title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35763" y="712788"/>
            <a:ext cx="4618037" cy="5432425"/>
          </a:xfrm>
        </p:spPr>
        <p:txBody>
          <a:bodyPr anchor="ctr"/>
          <a:lstStyle>
            <a:lvl1pPr marL="0" indent="0"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416" y="2002536"/>
            <a:ext cx="5541264" cy="214884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77056" y="4297680"/>
            <a:ext cx="4434840" cy="118872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3" name="Text Placeholder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70" name="Text Placeholder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13C8C-8E70-45D5-AE59-23E6016825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DEFF3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Drug abuse in pregnancy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846A93-FB55-4494-815D-2A208A4CBE1F}"/>
              </a:ext>
            </a:extLst>
          </p:cNvPr>
          <p:cNvSpPr txBox="1"/>
          <p:nvPr/>
        </p:nvSpPr>
        <p:spPr>
          <a:xfrm>
            <a:off x="7625541" y="4694704"/>
            <a:ext cx="44750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Name: </a:t>
            </a:r>
            <a:r>
              <a:rPr lang="en-US" sz="2400" b="1" smtClean="0"/>
              <a:t>Belquees</a:t>
            </a:r>
            <a:r>
              <a:rPr lang="en-US" sz="2400" b="1" dirty="0" smtClean="0"/>
              <a:t> </a:t>
            </a:r>
            <a:r>
              <a:rPr lang="en-US" sz="2400" b="1" dirty="0" err="1"/>
              <a:t>A</a:t>
            </a:r>
            <a:r>
              <a:rPr lang="en-US" sz="2400" b="1" dirty="0" err="1" smtClean="0"/>
              <a:t>lsonosi</a:t>
            </a:r>
            <a:endParaRPr lang="en-US" sz="2400" b="1" dirty="0" smtClean="0"/>
          </a:p>
          <a:p>
            <a:pPr algn="ctr"/>
            <a:r>
              <a:rPr lang="en-US" sz="2400" b="1" dirty="0"/>
              <a:t>Student </a:t>
            </a:r>
            <a:r>
              <a:rPr lang="en-US" sz="2400" b="1" dirty="0" smtClean="0"/>
              <a:t>number:2875</a:t>
            </a:r>
          </a:p>
          <a:p>
            <a:pPr algn="ctr"/>
            <a:r>
              <a:rPr lang="en-US" sz="2400" b="1" dirty="0"/>
              <a:t>Block : PTS</a:t>
            </a:r>
          </a:p>
          <a:p>
            <a:pPr algn="ctr"/>
            <a:endParaRPr lang="en-US" sz="2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508EC8-D43B-4499-B0CA-FD7578365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7123" y="0"/>
            <a:ext cx="1444877" cy="15032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81F5FB-E182-4298-AE23-44626FAE4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9101"/>
            <a:ext cx="1952043" cy="11613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77A57E-1037-49C2-AA1B-CB7A709B4A60}"/>
              </a:ext>
            </a:extLst>
          </p:cNvPr>
          <p:cNvSpPr txBox="1"/>
          <p:nvPr/>
        </p:nvSpPr>
        <p:spPr>
          <a:xfrm>
            <a:off x="11649456" y="6488667"/>
            <a:ext cx="4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3330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management of  nicotine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1931831"/>
            <a:ext cx="12192000" cy="4789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Cessation </a:t>
            </a:r>
            <a:r>
              <a:rPr lang="en-US" sz="3200" dirty="0"/>
              <a:t>of smoking </a:t>
            </a:r>
            <a:r>
              <a:rPr lang="en-US" sz="3200" dirty="0" smtClean="0"/>
              <a:t>during </a:t>
            </a:r>
            <a:r>
              <a:rPr lang="en-US" sz="3200" dirty="0"/>
              <a:t>pregnancy can benefit the infant, improving birth weight and reducing the risk of </a:t>
            </a:r>
            <a:r>
              <a:rPr lang="en-US" sz="3200" dirty="0" smtClean="0"/>
              <a:t>prematurity.</a:t>
            </a:r>
            <a:endParaRPr lang="ar-SA" sz="320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39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90764"/>
            <a:ext cx="10515600" cy="1325563"/>
          </a:xfrm>
        </p:spPr>
        <p:txBody>
          <a:bodyPr/>
          <a:lstStyle/>
          <a:p>
            <a:r>
              <a:rPr lang="en-US" dirty="0" smtClean="0"/>
              <a:t>Alcohol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1329087"/>
            <a:ext cx="12192000" cy="6024895"/>
          </a:xfrm>
        </p:spPr>
        <p:txBody>
          <a:bodyPr>
            <a:noAutofit/>
          </a:bodyPr>
          <a:lstStyle/>
          <a:p>
            <a:r>
              <a:rPr lang="en-US" dirty="0" smtClean="0"/>
              <a:t>Fetal alcohol syndrome.</a:t>
            </a:r>
          </a:p>
          <a:p>
            <a:r>
              <a:rPr lang="en-US" dirty="0"/>
              <a:t>Alcohol induced central nervous system </a:t>
            </a:r>
            <a:r>
              <a:rPr lang="en-US" dirty="0" smtClean="0"/>
              <a:t>dysfunction.</a:t>
            </a:r>
            <a:endParaRPr lang="en-US" dirty="0"/>
          </a:p>
          <a:p>
            <a:r>
              <a:rPr lang="en-US" dirty="0"/>
              <a:t>Low fetal </a:t>
            </a:r>
            <a:r>
              <a:rPr lang="en-US" dirty="0" smtClean="0"/>
              <a:t>weight, length </a:t>
            </a:r>
            <a:r>
              <a:rPr lang="en-US" dirty="0"/>
              <a:t>and head </a:t>
            </a:r>
            <a:r>
              <a:rPr lang="en-US" dirty="0" smtClean="0"/>
              <a:t>circumference. </a:t>
            </a:r>
            <a:endParaRPr lang="en-US" dirty="0"/>
          </a:p>
          <a:p>
            <a:r>
              <a:rPr lang="en-US" dirty="0"/>
              <a:t>Facial </a:t>
            </a:r>
            <a:r>
              <a:rPr lang="en-US" dirty="0" smtClean="0"/>
              <a:t>abnormality.</a:t>
            </a:r>
            <a:endParaRPr lang="en-US" dirty="0"/>
          </a:p>
          <a:p>
            <a:r>
              <a:rPr lang="en-US" dirty="0"/>
              <a:t>Cardiac </a:t>
            </a:r>
            <a:r>
              <a:rPr lang="en-US" dirty="0" smtClean="0"/>
              <a:t>defect.</a:t>
            </a:r>
            <a:endParaRPr lang="en-US" dirty="0"/>
          </a:p>
          <a:p>
            <a:r>
              <a:rPr lang="en-US" dirty="0"/>
              <a:t>Joint </a:t>
            </a:r>
            <a:r>
              <a:rPr lang="en-US" dirty="0" smtClean="0"/>
              <a:t>malformation.</a:t>
            </a:r>
            <a:endParaRPr lang="en-US" dirty="0"/>
          </a:p>
          <a:p>
            <a:r>
              <a:rPr lang="en-US" dirty="0" smtClean="0"/>
              <a:t>Fetal </a:t>
            </a:r>
            <a:r>
              <a:rPr lang="en-US" dirty="0"/>
              <a:t>alcohol </a:t>
            </a:r>
            <a:r>
              <a:rPr lang="en-US" dirty="0" smtClean="0"/>
              <a:t>syndrome. </a:t>
            </a:r>
            <a:endParaRPr lang="en-US" dirty="0"/>
          </a:p>
          <a:p>
            <a:r>
              <a:rPr lang="en-US" dirty="0" smtClean="0"/>
              <a:t>Others. </a:t>
            </a:r>
            <a:endParaRPr lang="en-US" dirty="0"/>
          </a:p>
          <a:p>
            <a:r>
              <a:rPr lang="en-US" dirty="0" smtClean="0"/>
              <a:t>Pancreatitis. </a:t>
            </a:r>
            <a:endParaRPr lang="en-US" dirty="0"/>
          </a:p>
          <a:p>
            <a:r>
              <a:rPr lang="en-US" dirty="0"/>
              <a:t>Liver </a:t>
            </a:r>
            <a:r>
              <a:rPr lang="en-US" dirty="0" smtClean="0"/>
              <a:t>cirrhosis.</a:t>
            </a:r>
            <a:endParaRPr lang="ar-SA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83" y="2813959"/>
            <a:ext cx="4191000" cy="3542391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43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" y="352247"/>
            <a:ext cx="7585656" cy="1325563"/>
          </a:xfrm>
        </p:spPr>
        <p:txBody>
          <a:bodyPr/>
          <a:lstStyle/>
          <a:p>
            <a:r>
              <a:rPr lang="en-US" dirty="0" smtClean="0"/>
              <a:t>Management of alcohol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1769423"/>
            <a:ext cx="12115799" cy="5088577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Treatment should begin with vitamin and mineral substitution like: </a:t>
            </a:r>
          </a:p>
          <a:p>
            <a:pPr marL="0" indent="0">
              <a:buNone/>
            </a:pPr>
            <a:r>
              <a:rPr lang="en-US" sz="3200" dirty="0" smtClean="0"/>
              <a:t>1- thiamine. </a:t>
            </a:r>
          </a:p>
          <a:p>
            <a:pPr marL="0" indent="0">
              <a:buNone/>
            </a:pPr>
            <a:r>
              <a:rPr lang="en-US" sz="3200" dirty="0" smtClean="0"/>
              <a:t>2-Folic acid.</a:t>
            </a:r>
          </a:p>
          <a:p>
            <a:pPr marL="0" indent="0">
              <a:buNone/>
            </a:pPr>
            <a:r>
              <a:rPr lang="en-US" sz="3200" dirty="0" smtClean="0"/>
              <a:t>3-Prenatal iron.</a:t>
            </a:r>
          </a:p>
          <a:p>
            <a:r>
              <a:rPr lang="en-US" sz="3200" b="1" dirty="0" smtClean="0"/>
              <a:t>Furthermore</a:t>
            </a:r>
            <a:r>
              <a:rPr lang="en-US" sz="3200" dirty="0" smtClean="0"/>
              <a:t> </a:t>
            </a:r>
          </a:p>
          <a:p>
            <a:pPr marL="0" indent="0">
              <a:buNone/>
            </a:pPr>
            <a:r>
              <a:rPr lang="en-US" sz="3200" dirty="0" smtClean="0"/>
              <a:t>1-Alcohol elimination.</a:t>
            </a:r>
          </a:p>
          <a:p>
            <a:pPr marL="0" indent="0">
              <a:buNone/>
            </a:pPr>
            <a:r>
              <a:rPr lang="en-US" sz="3200" dirty="0" smtClean="0"/>
              <a:t>2-Social support and provision of reassurance.</a:t>
            </a:r>
          </a:p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46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Opioid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910962"/>
            <a:ext cx="10515600" cy="4947038"/>
          </a:xfrm>
        </p:spPr>
        <p:txBody>
          <a:bodyPr>
            <a:normAutofit/>
          </a:bodyPr>
          <a:lstStyle/>
          <a:p>
            <a:r>
              <a:rPr lang="en-US" sz="3200" dirty="0"/>
              <a:t>Increase the risk of infection </a:t>
            </a:r>
            <a:r>
              <a:rPr lang="en-US" sz="3200" dirty="0" smtClean="0"/>
              <a:t>disease.</a:t>
            </a:r>
            <a:endParaRPr lang="en-US" sz="3200" dirty="0"/>
          </a:p>
          <a:p>
            <a:r>
              <a:rPr lang="en-US" sz="3200" dirty="0"/>
              <a:t>Abscess </a:t>
            </a:r>
            <a:r>
              <a:rPr lang="en-US" sz="3200" dirty="0" smtClean="0"/>
              <a:t>formation.</a:t>
            </a:r>
            <a:endParaRPr lang="en-US" sz="3200" dirty="0"/>
          </a:p>
          <a:p>
            <a:r>
              <a:rPr lang="en-US" sz="3200" dirty="0" smtClean="0"/>
              <a:t>endocarditis.</a:t>
            </a:r>
            <a:endParaRPr lang="en-US" sz="3200" dirty="0"/>
          </a:p>
          <a:p>
            <a:r>
              <a:rPr lang="en-US" sz="3200" dirty="0"/>
              <a:t>Congenital </a:t>
            </a:r>
            <a:r>
              <a:rPr lang="en-US" sz="3200" dirty="0" smtClean="0"/>
              <a:t>abnormality.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61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26488"/>
            <a:ext cx="10515600" cy="1325563"/>
          </a:xfrm>
        </p:spPr>
        <p:txBody>
          <a:bodyPr/>
          <a:lstStyle/>
          <a:p>
            <a:r>
              <a:rPr lang="en-US" dirty="0" smtClean="0"/>
              <a:t>Management of opioid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011680"/>
            <a:ext cx="11353800" cy="416052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Can </a:t>
            </a:r>
            <a:r>
              <a:rPr lang="en-US" sz="3200" dirty="0"/>
              <a:t>be replaced during pregnancy by synthetic opioids in the from of replacement program in addition of multi-team work for better outcome of the mother and her </a:t>
            </a:r>
            <a:r>
              <a:rPr lang="en-US" sz="3200" dirty="0" smtClean="0"/>
              <a:t>baby.</a:t>
            </a:r>
            <a:endParaRPr lang="en-US" sz="3200" dirty="0"/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85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47582"/>
            <a:ext cx="10515600" cy="1325563"/>
          </a:xfrm>
        </p:spPr>
        <p:txBody>
          <a:bodyPr/>
          <a:lstStyle/>
          <a:p>
            <a:r>
              <a:rPr lang="en-US" dirty="0"/>
              <a:t>Cocaine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-1" y="1442434"/>
            <a:ext cx="6259133" cy="5415566"/>
          </a:xfrm>
        </p:spPr>
        <p:txBody>
          <a:bodyPr>
            <a:normAutofit/>
          </a:bodyPr>
          <a:lstStyle/>
          <a:p>
            <a:r>
              <a:rPr lang="en-US" sz="3200" dirty="0"/>
              <a:t>Malignant hypertension </a:t>
            </a:r>
          </a:p>
          <a:p>
            <a:r>
              <a:rPr lang="en-US" sz="3200" dirty="0"/>
              <a:t>Cardiac </a:t>
            </a:r>
            <a:r>
              <a:rPr lang="en-US" sz="3200" dirty="0" smtClean="0"/>
              <a:t>ischemia</a:t>
            </a:r>
          </a:p>
          <a:p>
            <a:r>
              <a:rPr lang="en-US" sz="3200" dirty="0" smtClean="0"/>
              <a:t>Cerebral infection  </a:t>
            </a:r>
            <a:endParaRPr lang="en-US" sz="3200" dirty="0"/>
          </a:p>
          <a:p>
            <a:r>
              <a:rPr lang="en-US" sz="3200" dirty="0"/>
              <a:t>Sudden death of the mother </a:t>
            </a:r>
          </a:p>
          <a:p>
            <a:r>
              <a:rPr lang="en-US" sz="3200" dirty="0" smtClean="0"/>
              <a:t>Intrauterine </a:t>
            </a:r>
            <a:r>
              <a:rPr lang="en-US" sz="3200" dirty="0"/>
              <a:t>growth retardation </a:t>
            </a:r>
            <a:endParaRPr lang="en-US" sz="3200" dirty="0" smtClean="0"/>
          </a:p>
          <a:p>
            <a:r>
              <a:rPr lang="en-US" sz="3200" dirty="0" smtClean="0"/>
              <a:t>Multi </a:t>
            </a:r>
            <a:r>
              <a:rPr lang="en-US" sz="3200" dirty="0"/>
              <a:t>systems congenital anomaly </a:t>
            </a:r>
          </a:p>
          <a:p>
            <a:r>
              <a:rPr lang="en-US" sz="3200" dirty="0"/>
              <a:t>Placenta </a:t>
            </a:r>
            <a:r>
              <a:rPr lang="en-US" sz="3200" dirty="0" smtClean="0"/>
              <a:t>pre-vi</a:t>
            </a:r>
            <a:r>
              <a:rPr lang="en-US" dirty="0" smtClean="0"/>
              <a:t>a</a:t>
            </a: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133" y="1815921"/>
            <a:ext cx="5649532" cy="3734872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13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501967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Management of cocaine 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Most effect treatment approach is multi- professional treatment which include obstetrician, pediatrician ,psychiatric ,behavioral therapy  plus elimination off course. </a:t>
            </a:r>
            <a:endParaRPr lang="ar-SA" sz="32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94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71864" y="300731"/>
            <a:ext cx="10515600" cy="1325563"/>
          </a:xfrm>
        </p:spPr>
        <p:txBody>
          <a:bodyPr/>
          <a:lstStyle/>
          <a:p>
            <a:r>
              <a:rPr lang="en-US" dirty="0" smtClean="0"/>
              <a:t>Cannabis (marijuana 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-1" y="1790163"/>
            <a:ext cx="7456869" cy="50678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Decrease maternal weight gain. </a:t>
            </a:r>
          </a:p>
          <a:p>
            <a:r>
              <a:rPr lang="en-US" sz="3200" dirty="0" smtClean="0"/>
              <a:t>Immature nervous system.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The management same as nicotine </a:t>
            </a:r>
            <a:r>
              <a:rPr lang="en-US" sz="3200" b="1" dirty="0" smtClean="0"/>
              <a:t>abuse.</a:t>
            </a:r>
            <a:endParaRPr lang="en-US" sz="3200" b="1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17</a:t>
            </a:fld>
            <a:endParaRPr lang="en-US" dirty="0"/>
          </a:p>
        </p:txBody>
      </p:sp>
      <p:pic>
        <p:nvPicPr>
          <p:cNvPr id="11" name="عنصر نائب للمحتوى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875" y="2445921"/>
            <a:ext cx="4937125" cy="2847297"/>
          </a:xfrm>
        </p:spPr>
      </p:pic>
    </p:spTree>
    <p:extLst>
      <p:ext uri="{BB962C8B-B14F-4D97-AF65-F5344CB8AC3E}">
        <p14:creationId xmlns:p14="http://schemas.microsoft.com/office/powerpoint/2010/main" val="289503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08681"/>
            <a:ext cx="10515600" cy="1325563"/>
          </a:xfrm>
        </p:spPr>
        <p:txBody>
          <a:bodyPr/>
          <a:lstStyle/>
          <a:p>
            <a:r>
              <a:rPr lang="en-US" dirty="0" smtClean="0"/>
              <a:t>Future direction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044700"/>
            <a:ext cx="10680700" cy="41275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Many health problem associated with the perinatal period can be prevented with adequate and timely medical care or intervention.</a:t>
            </a:r>
          </a:p>
          <a:p>
            <a:r>
              <a:rPr lang="en-US" sz="3200" dirty="0" smtClean="0"/>
              <a:t>Pregnancy is a time during which women tend to become more motivated to reduce substance abuse ,so orientation and education in antenatal care to the mother about this problem can help.</a:t>
            </a:r>
            <a:endParaRPr lang="ar-SA" sz="32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5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98778" y="342547"/>
            <a:ext cx="10515600" cy="1325563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931970"/>
            <a:ext cx="10515600" cy="41605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Substance abuse </a:t>
            </a:r>
            <a:r>
              <a:rPr lang="en-US" sz="3200" dirty="0"/>
              <a:t>in pregnancy is </a:t>
            </a:r>
            <a:r>
              <a:rPr lang="en-US" sz="3200" dirty="0" smtClean="0"/>
              <a:t>significant problem and had to a number of deleterious effect in mother and her offspring. </a:t>
            </a:r>
          </a:p>
          <a:p>
            <a:r>
              <a:rPr lang="en-US" sz="3200" dirty="0" smtClean="0"/>
              <a:t>The impact of use in pregnancy varies depending the drug , point of exposure and extend of use.</a:t>
            </a:r>
            <a:endParaRPr lang="ar-SA" sz="32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83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67F229A-48C3-4BE7-96EC-3C05DC7FB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3"/>
          </p:nvPr>
        </p:nvSpPr>
        <p:spPr>
          <a:xfrm>
            <a:off x="-90152" y="775602"/>
            <a:ext cx="12282152" cy="6327803"/>
          </a:xfrm>
          <a:gradFill>
            <a:gsLst>
              <a:gs pos="43000">
                <a:schemeClr val="accent1">
                  <a:lumMod val="5000"/>
                  <a:lumOff val="95000"/>
                </a:schemeClr>
              </a:gs>
              <a:gs pos="100000">
                <a:srgbClr val="FEF7F9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The use of drug during pregnancy still represent challenge to the health care ponders and in the last years there is another problem which drug abuse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it is a major problem ,but unfortunately there is no document about the cases become of all the information in this update express</a:t>
            </a:r>
          </a:p>
          <a:p>
            <a:r>
              <a:rPr lang="en-US" sz="3600" dirty="0" smtClean="0"/>
              <a:t>Studies done in USA.</a:t>
            </a:r>
          </a:p>
          <a:p>
            <a:endParaRPr lang="ar-SA" sz="3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776FD4-BC45-4B02-AC6C-34E2D87730FB}"/>
              </a:ext>
            </a:extLst>
          </p:cNvPr>
          <p:cNvSpPr txBox="1"/>
          <p:nvPr/>
        </p:nvSpPr>
        <p:spPr>
          <a:xfrm>
            <a:off x="11649456" y="6488667"/>
            <a:ext cx="4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-90152" y="6161"/>
            <a:ext cx="12372304" cy="769441"/>
          </a:xfrm>
          <a:prstGeom prst="rect">
            <a:avLst/>
          </a:prstGeom>
          <a:gradFill>
            <a:gsLst>
              <a:gs pos="84880">
                <a:srgbClr val="FEF8FA"/>
              </a:gs>
              <a:gs pos="73000">
                <a:schemeClr val="accent1">
                  <a:lumMod val="5000"/>
                  <a:lumOff val="95000"/>
                </a:schemeClr>
              </a:gs>
              <a:gs pos="100000">
                <a:srgbClr val="FEF7F9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r>
              <a:rPr lang="en-US" sz="4400" b="1" dirty="0" smtClean="0"/>
              <a:t> Introduction</a:t>
            </a:r>
            <a:endParaRPr lang="en-US" sz="4400" b="1" dirty="0" smtClean="0"/>
          </a:p>
        </p:txBody>
      </p:sp>
      <p:graphicFrame>
        <p:nvGraphicFramePr>
          <p:cNvPr id="8" name="عنصر نائب للصورة 7"/>
          <p:cNvGraphicFramePr>
            <a:graphicFrameLocks noGrp="1"/>
          </p:cNvGraphicFramePr>
          <p:nvPr>
            <p:ph type="pic" sz="quarter" idx="16"/>
            <p:extLst>
              <p:ext uri="{D42A27DB-BD31-4B8C-83A1-F6EECF244321}">
                <p14:modId xmlns:p14="http://schemas.microsoft.com/office/powerpoint/2010/main" val="401243701"/>
              </p:ext>
            </p:extLst>
          </p:nvPr>
        </p:nvGraphicFramePr>
        <p:xfrm>
          <a:off x="8128000" y="4097866"/>
          <a:ext cx="3318932" cy="2664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9151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1356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REFREENC</a:t>
            </a:r>
            <a:endParaRPr lang="ar-SA" dirty="0"/>
          </a:p>
        </p:txBody>
      </p:sp>
      <p:sp>
        <p:nvSpPr>
          <p:cNvPr id="7" name="عنوان فرعي 6"/>
          <p:cNvSpPr>
            <a:spLocks noGrp="1"/>
          </p:cNvSpPr>
          <p:nvPr>
            <p:ph type="body" idx="1"/>
          </p:nvPr>
        </p:nvSpPr>
        <p:spPr>
          <a:xfrm>
            <a:off x="143905" y="1700463"/>
            <a:ext cx="11909778" cy="5141699"/>
          </a:xfrm>
        </p:spPr>
        <p:txBody>
          <a:bodyPr>
            <a:normAutofit/>
          </a:bodyPr>
          <a:lstStyle/>
          <a:p>
            <a:r>
              <a:rPr lang="en-US" sz="2000" dirty="0"/>
              <a:t>1-Kuczkowski KM. The effects of drug abuse on pregnancy. Current Opinion in Obstetrics and Gynecology. 2007 Dec 1;19(6):578-85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2-Worley J. Identification and management of prescription drug abuse in pregnancy. The Journal of perinatal &amp; neonatal nursing. 2014 Jul 1;28(3):196-203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3-Ludlow J, </a:t>
            </a:r>
            <a:r>
              <a:rPr lang="en-US" sz="2000" dirty="0" err="1"/>
              <a:t>Chrislmas</a:t>
            </a:r>
            <a:r>
              <a:rPr lang="en-US" sz="2000" dirty="0"/>
              <a:t> L, </a:t>
            </a:r>
            <a:r>
              <a:rPr lang="en-US" sz="2000" dirty="0" err="1"/>
              <a:t>Paech</a:t>
            </a:r>
            <a:r>
              <a:rPr lang="en-US" sz="2000" dirty="0"/>
              <a:t> MJ, Orr B. Drug abuse and dependency during pregnancy: </a:t>
            </a:r>
            <a:r>
              <a:rPr lang="en-US" sz="2000" dirty="0" err="1"/>
              <a:t>anaesthetic</a:t>
            </a:r>
            <a:r>
              <a:rPr lang="en-US" sz="2000" dirty="0"/>
              <a:t> issues. </a:t>
            </a:r>
            <a:r>
              <a:rPr lang="en-US" sz="2000" dirty="0" err="1"/>
              <a:t>Anaesthesia</a:t>
            </a:r>
            <a:r>
              <a:rPr lang="en-US" sz="2000" dirty="0"/>
              <a:t> and intensive care. 2007 Dec;35(6):</a:t>
            </a:r>
            <a:r>
              <a:rPr lang="en-US" sz="2000" dirty="0" smtClean="0"/>
              <a:t>881-93</a:t>
            </a:r>
          </a:p>
          <a:p>
            <a:r>
              <a:rPr lang="en-US" sz="2000" dirty="0"/>
              <a:t>4-Kendler KS, </a:t>
            </a:r>
            <a:r>
              <a:rPr lang="en-US" sz="2000" dirty="0" err="1"/>
              <a:t>Ohlsson</a:t>
            </a:r>
            <a:r>
              <a:rPr lang="en-US" sz="2000" dirty="0"/>
              <a:t> H, </a:t>
            </a:r>
            <a:r>
              <a:rPr lang="en-US" sz="2000" dirty="0" err="1"/>
              <a:t>Svikis</a:t>
            </a:r>
            <a:r>
              <a:rPr lang="en-US" sz="2000" dirty="0"/>
              <a:t> DS, </a:t>
            </a:r>
            <a:r>
              <a:rPr lang="en-US" sz="2000" dirty="0" err="1"/>
              <a:t>Sundquist</a:t>
            </a:r>
            <a:r>
              <a:rPr lang="en-US" sz="2000" dirty="0"/>
              <a:t> K, </a:t>
            </a:r>
            <a:r>
              <a:rPr lang="en-US" sz="2000" dirty="0" err="1"/>
              <a:t>Sundquist</a:t>
            </a:r>
            <a:r>
              <a:rPr lang="en-US" sz="2000" dirty="0"/>
              <a:t> J. The protective effect of pregnancy on risk for drug abuse: a population, co-relative, co-spouse, and within-individual analysis. American Journal of Psychiatry. 2017 Oct 1;174(10):954-62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5-Patrick SW, Schumacher RE, </a:t>
            </a:r>
            <a:r>
              <a:rPr lang="en-US" sz="2000" dirty="0" err="1"/>
              <a:t>Benneyworth</a:t>
            </a:r>
            <a:r>
              <a:rPr lang="en-US" sz="2000" dirty="0"/>
              <a:t> BD, </a:t>
            </a:r>
            <a:r>
              <a:rPr lang="en-US" sz="2000" dirty="0" err="1"/>
              <a:t>Krans</a:t>
            </a:r>
            <a:r>
              <a:rPr lang="en-US" sz="2000" dirty="0"/>
              <a:t> EE, McAllister JM, Davis MM. Neonatal abstinence syndrome and associated health care expenditures: United States, 2000-2009. </a:t>
            </a:r>
            <a:r>
              <a:rPr lang="en-US" sz="2000" dirty="0" err="1"/>
              <a:t>Jama</a:t>
            </a:r>
            <a:r>
              <a:rPr lang="en-US" sz="2000" dirty="0"/>
              <a:t>. 2012 May 9;307(18):1934-40</a:t>
            </a:r>
            <a:endParaRPr lang="en-US" sz="2000" dirty="0" smtClean="0"/>
          </a:p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1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A6E381-7CDD-4999-B9C7-CD31E749F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10" y="788205"/>
            <a:ext cx="4443984" cy="3279776"/>
          </a:xfrm>
        </p:spPr>
        <p:txBody>
          <a:bodyPr>
            <a:normAutofit/>
          </a:bodyPr>
          <a:lstStyle/>
          <a:p>
            <a:r>
              <a:rPr lang="en-US" sz="5400" dirty="0"/>
              <a:t>Thank you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F0C78961-9DAB-4BF6-A080-2148F950BFB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23267" b="23267"/>
          <a:stretch>
            <a:fillRect/>
          </a:stretch>
        </p:blipFill>
        <p:spPr>
          <a:xfrm>
            <a:off x="4986694" y="4323898"/>
            <a:ext cx="7113866" cy="2534101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1E25B24-AA41-41EC-9A7F-4ADB7C584417}"/>
              </a:ext>
            </a:extLst>
          </p:cNvPr>
          <p:cNvSpPr txBox="1"/>
          <p:nvPr/>
        </p:nvSpPr>
        <p:spPr>
          <a:xfrm>
            <a:off x="11649456" y="6488667"/>
            <a:ext cx="4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pic>
        <p:nvPicPr>
          <p:cNvPr id="10" name="عنصر نائب للصورة 9"/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" b="530"/>
          <a:stretch>
            <a:fillRect/>
          </a:stretch>
        </p:blipFill>
        <p:spPr>
          <a:xfrm>
            <a:off x="6083881" y="107712"/>
            <a:ext cx="6108119" cy="4216186"/>
          </a:xfrm>
        </p:spPr>
      </p:pic>
    </p:spTree>
    <p:extLst>
      <p:ext uri="{BB962C8B-B14F-4D97-AF65-F5344CB8AC3E}">
        <p14:creationId xmlns:p14="http://schemas.microsoft.com/office/powerpoint/2010/main" val="2420767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DEFF3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A85D8F-96DF-414F-96F0-8F01B9758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60" y="0"/>
            <a:ext cx="4978068" cy="148916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OBJECTIVES:</a:t>
            </a:r>
            <a:endParaRPr lang="en-US" sz="4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F79409-2936-4FDC-BF6F-45FC9FDA8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" y="1524782"/>
            <a:ext cx="7319684" cy="5172232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900" dirty="0" smtClean="0"/>
              <a:t>Define substance abuse in pregnancy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900" dirty="0" smtClean="0"/>
              <a:t>Outline Prevalence of substance abuse among pregnant woman.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900" dirty="0" smtClean="0"/>
              <a:t>Outline of prenatal substance abuse.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900" dirty="0" smtClean="0"/>
              <a:t>Discus effect of nicotine, alcohol ,cannabis ,cocaine, opioid, use in pregnant and management.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4869E1-39F9-420C-8F74-C8A9D547C727}"/>
              </a:ext>
            </a:extLst>
          </p:cNvPr>
          <p:cNvSpPr txBox="1"/>
          <p:nvPr/>
        </p:nvSpPr>
        <p:spPr>
          <a:xfrm>
            <a:off x="11466576" y="6488668"/>
            <a:ext cx="4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pic>
        <p:nvPicPr>
          <p:cNvPr id="12" name="عنصر نائب للصورة 11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7" r="11837"/>
          <a:stretch>
            <a:fillRect/>
          </a:stretch>
        </p:blipFill>
        <p:spPr>
          <a:xfrm>
            <a:off x="7424186" y="208346"/>
            <a:ext cx="4767814" cy="6488668"/>
          </a:xfrm>
        </p:spPr>
      </p:pic>
    </p:spTree>
    <p:extLst>
      <p:ext uri="{BB962C8B-B14F-4D97-AF65-F5344CB8AC3E}">
        <p14:creationId xmlns:p14="http://schemas.microsoft.com/office/powerpoint/2010/main" val="191294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00">
              <a:schemeClr val="accent1">
                <a:lumMod val="5000"/>
                <a:lumOff val="95000"/>
              </a:schemeClr>
            </a:gs>
            <a:gs pos="100000">
              <a:srgbClr val="FCE7ED"/>
            </a:gs>
            <a:gs pos="86056">
              <a:srgbClr val="F9D0DA"/>
            </a:gs>
            <a:gs pos="100000">
              <a:schemeClr val="accent1">
                <a:lumMod val="45000"/>
                <a:lumOff val="5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8D8ACF41-061E-463D-9FFD-8766B35731D2}"/>
              </a:ext>
            </a:extLst>
          </p:cNvPr>
          <p:cNvSpPr txBox="1"/>
          <p:nvPr/>
        </p:nvSpPr>
        <p:spPr>
          <a:xfrm>
            <a:off x="11649456" y="6488667"/>
            <a:ext cx="4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pic>
        <p:nvPicPr>
          <p:cNvPr id="18" name="عنصر نائب للصورة 17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0" r="25120"/>
          <a:stretch>
            <a:fillRect/>
          </a:stretch>
        </p:blipFill>
        <p:spPr>
          <a:xfrm>
            <a:off x="25614" y="0"/>
            <a:ext cx="7392473" cy="6873955"/>
          </a:xfr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22" name="عنصر نائب للصورة 21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7" b="10777"/>
          <a:stretch>
            <a:fillRect/>
          </a:stretch>
        </p:blipFill>
        <p:spPr>
          <a:xfrm>
            <a:off x="7250112" y="830332"/>
            <a:ext cx="4941888" cy="3876675"/>
          </a:xfrm>
        </p:spPr>
      </p:pic>
    </p:spTree>
    <p:extLst>
      <p:ext uri="{BB962C8B-B14F-4D97-AF65-F5344CB8AC3E}">
        <p14:creationId xmlns:p14="http://schemas.microsoft.com/office/powerpoint/2010/main" val="1633727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14837" y="286401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Overview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90918"/>
            <a:ext cx="12192000" cy="5467082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In the 1980s show an overall increase in substance abuse </a:t>
            </a:r>
          </a:p>
          <a:p>
            <a:pPr marL="0" indent="0">
              <a:buNone/>
            </a:pPr>
            <a:r>
              <a:rPr lang="en-US" sz="3600" dirty="0"/>
              <a:t>Average age 20 to 30 years </a:t>
            </a:r>
            <a:r>
              <a:rPr lang="en-US" sz="3600" dirty="0" smtClean="0"/>
              <a:t>old. </a:t>
            </a:r>
            <a:endParaRPr lang="en-US" sz="3600" dirty="0"/>
          </a:p>
          <a:p>
            <a:r>
              <a:rPr lang="en-US" sz="3600" dirty="0" smtClean="0"/>
              <a:t>1/3 of this population are female of child bearing age.</a:t>
            </a:r>
          </a:p>
          <a:p>
            <a:r>
              <a:rPr lang="en-US" sz="3600" dirty="0" smtClean="0"/>
              <a:t>Most of them with low  socioeconomic state, having psychological problem or dealing with domestic violence.</a:t>
            </a:r>
          </a:p>
          <a:p>
            <a:r>
              <a:rPr lang="en-US" sz="3600" dirty="0" smtClean="0"/>
              <a:t>This pregnant drug addict often do not take advantage of medical treatment.</a:t>
            </a:r>
          </a:p>
          <a:p>
            <a:r>
              <a:rPr lang="en-US" sz="3600" dirty="0" smtClean="0"/>
              <a:t>They often feel threatened by legal confrontation</a:t>
            </a:r>
            <a:r>
              <a:rPr lang="en-US" dirty="0" smtClean="0"/>
              <a:t>. 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7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 smtClean="0"/>
              <a:t>According to national surety conduced in the united states (2002-2003)</a:t>
            </a:r>
            <a:endParaRPr lang="ar-SA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980427"/>
              </p:ext>
            </p:extLst>
          </p:nvPr>
        </p:nvGraphicFramePr>
        <p:xfrm>
          <a:off x="0" y="1690688"/>
          <a:ext cx="12112978" cy="516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3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26489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Overview 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1481660"/>
            <a:ext cx="11797048" cy="52059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Obstetrical complication of drug abuse include </a:t>
            </a:r>
          </a:p>
          <a:p>
            <a:r>
              <a:rPr lang="en-US" sz="3200" dirty="0" smtClean="0"/>
              <a:t>Pregnancy include HTN </a:t>
            </a:r>
          </a:p>
          <a:p>
            <a:r>
              <a:rPr lang="en-US" sz="3200" dirty="0" smtClean="0"/>
              <a:t>Spontaneous abortion </a:t>
            </a:r>
          </a:p>
          <a:p>
            <a:r>
              <a:rPr lang="en-US" sz="3200" dirty="0" smtClean="0"/>
              <a:t>Intrauterine growth retardation </a:t>
            </a:r>
          </a:p>
          <a:p>
            <a:r>
              <a:rPr lang="en-US" sz="3200" dirty="0" smtClean="0"/>
              <a:t>Intrauterine fetal death </a:t>
            </a:r>
          </a:p>
          <a:p>
            <a:r>
              <a:rPr lang="en-US" sz="3200" dirty="0" smtClean="0"/>
              <a:t>A abruption placenta </a:t>
            </a:r>
          </a:p>
          <a:p>
            <a:r>
              <a:rPr lang="en-US" sz="3200" dirty="0" smtClean="0"/>
              <a:t>Preterm labor</a:t>
            </a:r>
          </a:p>
          <a:p>
            <a:r>
              <a:rPr lang="en-US" sz="3200" dirty="0" smtClean="0"/>
              <a:t>Fetal alcohol syndrome </a:t>
            </a:r>
          </a:p>
          <a:p>
            <a:r>
              <a:rPr lang="en-US" sz="3200" dirty="0" smtClean="0"/>
              <a:t>Increase the risk of infection disease </a:t>
            </a:r>
          </a:p>
          <a:p>
            <a:endParaRPr lang="en-US" sz="800" dirty="0" smtClean="0"/>
          </a:p>
          <a:p>
            <a:pPr marL="0" indent="0">
              <a:buNone/>
            </a:pPr>
            <a:r>
              <a:rPr lang="en-US" sz="1000" dirty="0"/>
              <a:t> </a:t>
            </a:r>
            <a:endParaRPr lang="en-US" sz="1000" dirty="0" smtClean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7</a:t>
            </a:fld>
            <a:endParaRPr lang="en-US" dirty="0"/>
          </a:p>
        </p:txBody>
      </p:sp>
      <p:pic>
        <p:nvPicPr>
          <p:cNvPr id="10" name="عنصر نائب للمحتوى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038215"/>
            <a:ext cx="5486400" cy="4500697"/>
          </a:xfrm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78279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7556">
              <a:srgbClr val="F8C4D1"/>
            </a:gs>
            <a:gs pos="0">
              <a:schemeClr val="accent1">
                <a:lumMod val="5000"/>
                <a:lumOff val="95000"/>
              </a:schemeClr>
            </a:gs>
            <a:gs pos="11000">
              <a:schemeClr val="accent1">
                <a:lumMod val="5000"/>
                <a:lumOff val="95000"/>
              </a:schemeClr>
            </a:gs>
            <a:gs pos="55000">
              <a:schemeClr val="accent1">
                <a:lumMod val="45000"/>
                <a:lumOff val="5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95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2449689" y="1478844"/>
            <a:ext cx="6965244" cy="1670756"/>
          </a:xfrm>
        </p:spPr>
        <p:txBody>
          <a:bodyPr>
            <a:normAutofit/>
          </a:bodyPr>
          <a:lstStyle/>
          <a:p>
            <a:r>
              <a:rPr lang="en-US" i="0" dirty="0" smtClean="0"/>
              <a:t>Effect substance abuse and management</a:t>
            </a:r>
            <a:endParaRPr lang="ar-SA" i="0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9/3/20XX</a:t>
            </a:r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771" y="3560919"/>
            <a:ext cx="2660917" cy="181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832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0" y="216309"/>
            <a:ext cx="10515600" cy="1325563"/>
          </a:xfrm>
        </p:spPr>
        <p:txBody>
          <a:bodyPr/>
          <a:lstStyle/>
          <a:p>
            <a:r>
              <a:rPr lang="en-US" dirty="0" smtClean="0"/>
              <a:t>Nicotine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0" y="1643588"/>
            <a:ext cx="7134896" cy="52144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1)</a:t>
            </a:r>
            <a:r>
              <a:rPr lang="en-US" sz="3200" dirty="0" smtClean="0"/>
              <a:t>increase risk </a:t>
            </a:r>
            <a:r>
              <a:rPr lang="en-US" sz="3200" dirty="0"/>
              <a:t>of Intrauterine growth </a:t>
            </a:r>
            <a:r>
              <a:rPr lang="en-US" sz="3200" dirty="0" smtClean="0"/>
              <a:t>retardation.</a:t>
            </a:r>
          </a:p>
          <a:p>
            <a:pPr marL="0" indent="0">
              <a:buNone/>
            </a:pPr>
            <a:r>
              <a:rPr lang="en-US" sz="3200" dirty="0" smtClean="0"/>
              <a:t>2) Spontaneous abortion.</a:t>
            </a:r>
          </a:p>
          <a:p>
            <a:pPr marL="0" indent="0">
              <a:buNone/>
            </a:pPr>
            <a:r>
              <a:rPr lang="en-US" sz="3200" dirty="0" smtClean="0"/>
              <a:t>3)Premature rupture of membrane. </a:t>
            </a:r>
          </a:p>
          <a:p>
            <a:pPr marL="0" indent="0">
              <a:buNone/>
            </a:pPr>
            <a:r>
              <a:rPr lang="en-US" sz="3200" dirty="0" smtClean="0"/>
              <a:t>4)Placenta Previa.</a:t>
            </a:r>
          </a:p>
          <a:p>
            <a:pPr marL="0" indent="0">
              <a:buNone/>
            </a:pPr>
            <a:r>
              <a:rPr lang="en-US" sz="3200" dirty="0" smtClean="0"/>
              <a:t>5)abruption placenta.</a:t>
            </a:r>
          </a:p>
          <a:p>
            <a:pPr marL="0" indent="0">
              <a:buNone/>
            </a:pPr>
            <a:r>
              <a:rPr lang="en-US" sz="3200" dirty="0" smtClean="0"/>
              <a:t>6)Sudden </a:t>
            </a:r>
            <a:r>
              <a:rPr lang="en-US" sz="3200" dirty="0"/>
              <a:t>infant </a:t>
            </a:r>
            <a:r>
              <a:rPr lang="en-US" sz="3200" dirty="0" smtClean="0"/>
              <a:t>death syndrome.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3C8C-8E70-45D5-AE59-23E60168254E}" type="slidenum">
              <a:rPr lang="en-US" smtClean="0"/>
              <a:t>9</a:t>
            </a:fld>
            <a:endParaRPr lang="en-US" dirty="0"/>
          </a:p>
        </p:txBody>
      </p:sp>
      <p:pic>
        <p:nvPicPr>
          <p:cNvPr id="13" name="عنصر نائب للمحتوى 1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896" y="2075235"/>
            <a:ext cx="4937125" cy="3747751"/>
          </a:xfrm>
        </p:spPr>
      </p:pic>
    </p:spTree>
    <p:extLst>
      <p:ext uri="{BB962C8B-B14F-4D97-AF65-F5344CB8AC3E}">
        <p14:creationId xmlns:p14="http://schemas.microsoft.com/office/powerpoint/2010/main" val="280475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Brush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" id="{83ACE2F6-3F27-4C0C-9F26-3A644E012A31}" vid="{2791EB26-28CE-473B-9B2E-6D68997E89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Brush presentation</Template>
  <TotalTime>1790</TotalTime>
  <Words>754</Words>
  <Application>Microsoft Office PowerPoint</Application>
  <PresentationFormat>شاشة عريضة</PresentationFormat>
  <Paragraphs>134</Paragraphs>
  <Slides>21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6" baseType="lpstr">
      <vt:lpstr>Arial</vt:lpstr>
      <vt:lpstr>Calibri</vt:lpstr>
      <vt:lpstr>Century Gothic</vt:lpstr>
      <vt:lpstr>Elephant</vt:lpstr>
      <vt:lpstr>Brush</vt:lpstr>
      <vt:lpstr>Drug abuse in pregnancy</vt:lpstr>
      <vt:lpstr> </vt:lpstr>
      <vt:lpstr>OBJECTIVES:</vt:lpstr>
      <vt:lpstr>عرض تقديمي في PowerPoint</vt:lpstr>
      <vt:lpstr>Overview</vt:lpstr>
      <vt:lpstr>According to national surety conduced in the united states (2002-2003)</vt:lpstr>
      <vt:lpstr>Overview </vt:lpstr>
      <vt:lpstr>Effect substance abuse and management</vt:lpstr>
      <vt:lpstr>Nicotine</vt:lpstr>
      <vt:lpstr> management of  nicotine  </vt:lpstr>
      <vt:lpstr>Alcohol </vt:lpstr>
      <vt:lpstr>Management of alcohol </vt:lpstr>
      <vt:lpstr>Opioid</vt:lpstr>
      <vt:lpstr>Management of opioid  </vt:lpstr>
      <vt:lpstr>Cocaine </vt:lpstr>
      <vt:lpstr>Management of cocaine </vt:lpstr>
      <vt:lpstr>Cannabis (marijuana )</vt:lpstr>
      <vt:lpstr>Future direction </vt:lpstr>
      <vt:lpstr>Conclusion </vt:lpstr>
      <vt:lpstr>REFREENC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Obesity in Pregnancy</dc:title>
  <dc:creator>Azow Alobiedi</dc:creator>
  <cp:lastModifiedBy>LENOVO</cp:lastModifiedBy>
  <cp:revision>143</cp:revision>
  <dcterms:created xsi:type="dcterms:W3CDTF">2021-04-10T22:06:46Z</dcterms:created>
  <dcterms:modified xsi:type="dcterms:W3CDTF">2022-05-18T12:18:39Z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