
<file path=[Content_Types].xml><?xml version="1.0" encoding="utf-8"?>
<Types xmlns="http://schemas.openxmlformats.org/package/2006/content-types">
  <Default Extension="png" ContentType="image/png"/>
  <Default Extension="jfif" ContentType="image/jpeg"/>
  <Default Extension="emf" ContentType="image/x-emf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media/image114.jpg" ContentType="image/jpeg"/>
  <Override PartName="/ppt/media/image115.jpg" ContentType="image/jpeg"/>
  <Override PartName="/ppt/notesSlides/notesSlide22.xml" ContentType="application/vnd.openxmlformats-officedocument.presentationml.notesSlide+xml"/>
  <Override PartName="/ppt/media/image116.jpg" ContentType="image/jpeg"/>
  <Override PartName="/ppt/notesSlides/notesSlide23.xml" ContentType="application/vnd.openxmlformats-officedocument.presentationml.notesSlide+xml"/>
  <Override PartName="/ppt/media/image119.jpg" ContentType="image/jpeg"/>
  <Override PartName="/ppt/media/image120.jpg" ContentType="image/jpeg"/>
  <Override PartName="/ppt/notesSlides/notesSlide24.xml" ContentType="application/vnd.openxmlformats-officedocument.presentationml.notesSlide+xml"/>
  <Override PartName="/ppt/media/image121.jpg" ContentType="image/jpeg"/>
  <Override PartName="/ppt/notesSlides/notesSlide25.xml" ContentType="application/vnd.openxmlformats-officedocument.presentationml.notesSlide+xml"/>
  <Override PartName="/ppt/media/image123.jpg" ContentType="image/jpeg"/>
  <Override PartName="/ppt/media/image124.jpg" ContentType="image/jpeg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media/image131.jpg" ContentType="image/jpeg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media/image136.jpg" ContentType="image/jpeg"/>
  <Override PartName="/ppt/notesSlides/notesSlide35.xml" ContentType="application/vnd.openxmlformats-officedocument.presentationml.notesSlide+xml"/>
  <Override PartName="/ppt/media/image137.jpg" ContentType="image/jpe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3" r:id="rId1"/>
  </p:sldMasterIdLst>
  <p:notesMasterIdLst>
    <p:notesMasterId r:id="rId60"/>
  </p:notesMasterIdLst>
  <p:sldIdLst>
    <p:sldId id="256" r:id="rId2"/>
    <p:sldId id="266" r:id="rId3"/>
    <p:sldId id="258" r:id="rId4"/>
    <p:sldId id="340" r:id="rId5"/>
    <p:sldId id="341" r:id="rId6"/>
    <p:sldId id="334" r:id="rId7"/>
    <p:sldId id="352" r:id="rId8"/>
    <p:sldId id="353" r:id="rId9"/>
    <p:sldId id="354" r:id="rId10"/>
    <p:sldId id="355" r:id="rId11"/>
    <p:sldId id="356" r:id="rId12"/>
    <p:sldId id="357" r:id="rId13"/>
    <p:sldId id="358" r:id="rId14"/>
    <p:sldId id="359" r:id="rId15"/>
    <p:sldId id="360" r:id="rId16"/>
    <p:sldId id="361" r:id="rId17"/>
    <p:sldId id="260" r:id="rId18"/>
    <p:sldId id="261" r:id="rId19"/>
    <p:sldId id="307" r:id="rId20"/>
    <p:sldId id="308" r:id="rId21"/>
    <p:sldId id="310" r:id="rId22"/>
    <p:sldId id="311" r:id="rId23"/>
    <p:sldId id="312" r:id="rId24"/>
    <p:sldId id="313" r:id="rId25"/>
    <p:sldId id="269" r:id="rId26"/>
    <p:sldId id="314" r:id="rId27"/>
    <p:sldId id="315" r:id="rId28"/>
    <p:sldId id="316" r:id="rId29"/>
    <p:sldId id="317" r:id="rId30"/>
    <p:sldId id="342" r:id="rId31"/>
    <p:sldId id="343" r:id="rId32"/>
    <p:sldId id="345" r:id="rId33"/>
    <p:sldId id="346" r:id="rId34"/>
    <p:sldId id="347" r:id="rId35"/>
    <p:sldId id="348" r:id="rId36"/>
    <p:sldId id="349" r:id="rId37"/>
    <p:sldId id="350" r:id="rId38"/>
    <p:sldId id="351" r:id="rId39"/>
    <p:sldId id="344" r:id="rId40"/>
    <p:sldId id="330" r:id="rId41"/>
    <p:sldId id="331" r:id="rId42"/>
    <p:sldId id="321" r:id="rId43"/>
    <p:sldId id="262" r:id="rId44"/>
    <p:sldId id="322" r:id="rId45"/>
    <p:sldId id="323" r:id="rId46"/>
    <p:sldId id="324" r:id="rId47"/>
    <p:sldId id="333" r:id="rId48"/>
    <p:sldId id="325" r:id="rId49"/>
    <p:sldId id="362" r:id="rId50"/>
    <p:sldId id="336" r:id="rId51"/>
    <p:sldId id="326" r:id="rId52"/>
    <p:sldId id="337" r:id="rId53"/>
    <p:sldId id="327" r:id="rId54"/>
    <p:sldId id="328" r:id="rId55"/>
    <p:sldId id="335" r:id="rId56"/>
    <p:sldId id="329" r:id="rId57"/>
    <p:sldId id="264" r:id="rId58"/>
    <p:sldId id="279" r:id="rId59"/>
  </p:sldIdLst>
  <p:sldSz cx="9144000" cy="5143500" type="screen16x9"/>
  <p:notesSz cx="6858000" cy="9144000"/>
  <p:embeddedFontLst>
    <p:embeddedFont>
      <p:font typeface="Roboto" panose="020B0604020202020204" charset="0"/>
      <p:regular r:id="rId61"/>
      <p:bold r:id="rId62"/>
      <p:italic r:id="rId63"/>
      <p:boldItalic r:id="rId64"/>
    </p:embeddedFont>
    <p:embeddedFont>
      <p:font typeface="Calibri" panose="020F0502020204030204" pitchFamily="34" charset="0"/>
      <p:regular r:id="rId65"/>
      <p:bold r:id="rId66"/>
      <p:italic r:id="rId67"/>
      <p:boldItalic r:id="rId68"/>
    </p:embeddedFont>
    <p:embeddedFont>
      <p:font typeface="Agency FB" panose="020B0503020202020204" pitchFamily="34" charset="0"/>
      <p:regular r:id="rId69"/>
      <p:bold r:id="rId70"/>
    </p:embeddedFont>
    <p:embeddedFont>
      <p:font typeface="Oswald" panose="020B0604020202020204" charset="0"/>
      <p:regular r:id="rId71"/>
      <p:bold r:id="rId72"/>
    </p:embeddedFont>
    <p:embeddedFont>
      <p:font typeface="Palatino Linotype" panose="02040502050505030304" pitchFamily="18" charset="0"/>
      <p:regular r:id="rId73"/>
      <p:bold r:id="rId74"/>
      <p:italic r:id="rId75"/>
      <p:boldItalic r:id="rId76"/>
    </p:embeddedFont>
    <p:embeddedFont>
      <p:font typeface="Century Gothic" panose="020B0502020202020204" pitchFamily="34" charset="0"/>
      <p:regular r:id="rId77"/>
      <p:bold r:id="rId78"/>
      <p:italic r:id="rId79"/>
      <p:boldItalic r:id="rId8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000C0"/>
    <a:srgbClr val="404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E1F9FCDA-EEFF-4D8D-9DA5-44EAA06B5825}">
  <a:tblStyle styleId="{E1F9FCDA-EEFF-4D8D-9DA5-44EAA06B5825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58" autoAdjust="0"/>
    <p:restoredTop sz="94660"/>
  </p:normalViewPr>
  <p:slideViewPr>
    <p:cSldViewPr snapToGrid="0">
      <p:cViewPr varScale="1">
        <p:scale>
          <a:sx n="85" d="100"/>
          <a:sy n="85" d="100"/>
        </p:scale>
        <p:origin x="70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font" Target="fonts/font3.fntdata"/><Relationship Id="rId68" Type="http://schemas.openxmlformats.org/officeDocument/2006/relationships/font" Target="fonts/font8.fntdata"/><Relationship Id="rId76" Type="http://schemas.openxmlformats.org/officeDocument/2006/relationships/font" Target="fonts/font16.fntdata"/><Relationship Id="rId84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font" Target="fonts/font11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font" Target="fonts/font6.fntdata"/><Relationship Id="rId74" Type="http://schemas.openxmlformats.org/officeDocument/2006/relationships/font" Target="fonts/font14.fntdata"/><Relationship Id="rId79" Type="http://schemas.openxmlformats.org/officeDocument/2006/relationships/font" Target="fonts/font19.fntdata"/><Relationship Id="rId5" Type="http://schemas.openxmlformats.org/officeDocument/2006/relationships/slide" Target="slides/slide4.xml"/><Relationship Id="rId61" Type="http://schemas.openxmlformats.org/officeDocument/2006/relationships/font" Target="fonts/font1.fntdata"/><Relationship Id="rId82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notesMaster" Target="notesMasters/notesMaster1.xml"/><Relationship Id="rId65" Type="http://schemas.openxmlformats.org/officeDocument/2006/relationships/font" Target="fonts/font5.fntdata"/><Relationship Id="rId73" Type="http://schemas.openxmlformats.org/officeDocument/2006/relationships/font" Target="fonts/font13.fntdata"/><Relationship Id="rId78" Type="http://schemas.openxmlformats.org/officeDocument/2006/relationships/font" Target="fonts/font18.fntdata"/><Relationship Id="rId8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font" Target="fonts/font4.fntdata"/><Relationship Id="rId69" Type="http://schemas.openxmlformats.org/officeDocument/2006/relationships/font" Target="fonts/font9.fntdata"/><Relationship Id="rId77" Type="http://schemas.openxmlformats.org/officeDocument/2006/relationships/font" Target="fonts/font17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font" Target="fonts/font12.fntdata"/><Relationship Id="rId80" Type="http://schemas.openxmlformats.org/officeDocument/2006/relationships/font" Target="fonts/font20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font" Target="fonts/font7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font" Target="fonts/font2.fntdata"/><Relationship Id="rId70" Type="http://schemas.openxmlformats.org/officeDocument/2006/relationships/font" Target="fonts/font10.fntdata"/><Relationship Id="rId75" Type="http://schemas.openxmlformats.org/officeDocument/2006/relationships/font" Target="fonts/font15.fntdata"/><Relationship Id="rId83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28655561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8" name="Google Shape;37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72640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g93bbbbee3b_1_14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0" name="Google Shape;520;g93bbbbee3b_1_14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955762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" name="Google Shape;389;g9013a88f51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0" name="Google Shape;390;g9013a88f51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672987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g9013a88f5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8" name="Google Shape;418;g9013a88f5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220241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g8fbc70d16d_1_22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2" name="Google Shape;412;g8fbc70d16d_1_22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296639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g9013a88f5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8" name="Google Shape;418;g9013a88f5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294308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g9013a88f5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8" name="Google Shape;418;g9013a88f5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788198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g9013a88f5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8" name="Google Shape;418;g9013a88f5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273407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g9013a88f5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8" name="Google Shape;418;g9013a88f5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493114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g9013a88f5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8" name="Google Shape;418;g9013a88f5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173537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g9013a88f5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8" name="Google Shape;418;g9013a88f5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914080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g9013a88f5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8" name="Google Shape;418;g9013a88f5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006769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Google Shape;549;g93bbbbee3b_1_6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0" name="Google Shape;550;g93bbbbee3b_1_6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968265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Google Shape;549;g93bbbbee3b_1_6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0" name="Google Shape;550;g93bbbbee3b_1_6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416155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Google Shape;549;g93bbbbee3b_1_6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0" name="Google Shape;550;g93bbbbee3b_1_6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728145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Google Shape;549;g93bbbbee3b_1_6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0" name="Google Shape;550;g93bbbbee3b_1_6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658906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g8fbc70d16d_1_22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2" name="Google Shape;412;g8fbc70d16d_1_22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947999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g9013a88f5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8" name="Google Shape;418;g9013a88f5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1179772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g9013a88f5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8" name="Google Shape;418;g9013a88f5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4473980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g8fbc70d16d_1_22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2" name="Google Shape;412;g8fbc70d16d_1_22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007319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g9013a88f51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9" name="Google Shape;429;g9013a88f51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618805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g9013a88f51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9" name="Google Shape;429;g9013a88f51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2472838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g9013a88f51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9" name="Google Shape;429;g9013a88f51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147245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g9013a88f51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9" name="Google Shape;429;g9013a88f51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6457334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g9013a88f51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9" name="Google Shape;429;g9013a88f51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8077609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g8fbc70d16d_1_22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2" name="Google Shape;412;g8fbc70d16d_1_22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1577754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g9013a88f51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9" name="Google Shape;429;g9013a88f51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5252971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g9013a88f51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9" name="Google Shape;429;g9013a88f51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825047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g9013a88f51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9" name="Google Shape;429;g9013a88f51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1021198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g8fbc70d16d_1_22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2" name="Google Shape;412;g8fbc70d16d_1_22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0682307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g9013a88f51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9" name="Google Shape;429;g9013a88f51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9977927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g9013a88f51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9" name="Google Shape;429;g9013a88f51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1595695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g9013a88f51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9" name="Google Shape;429;g9013a88f51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2335982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" name="Google Shape;474;g908c8202b4_0_94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5" name="Google Shape;475;g908c8202b4_0_94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3218300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Google Shape;825;g93bbbbee3b_1_19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6" name="Google Shape;826;g93bbbbee3b_1_19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006609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6495099" y="2775636"/>
            <a:ext cx="1853400" cy="18534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10;p2"/>
          <p:cNvSpPr/>
          <p:nvPr/>
        </p:nvSpPr>
        <p:spPr>
          <a:xfrm>
            <a:off x="4535928" y="146375"/>
            <a:ext cx="2179500" cy="21795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5597757" y="2790894"/>
            <a:ext cx="784500" cy="7845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6869852" y="1758298"/>
            <a:ext cx="784500" cy="7845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6912975" y="703475"/>
            <a:ext cx="822000" cy="82200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/>
          <p:nvPr/>
        </p:nvSpPr>
        <p:spPr>
          <a:xfrm>
            <a:off x="4047550" y="3287725"/>
            <a:ext cx="1709400" cy="170940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2"/>
          <p:cNvSpPr/>
          <p:nvPr/>
        </p:nvSpPr>
        <p:spPr>
          <a:xfrm>
            <a:off x="6189513" y="2240210"/>
            <a:ext cx="416100" cy="4161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2"/>
          <p:cNvSpPr/>
          <p:nvPr/>
        </p:nvSpPr>
        <p:spPr>
          <a:xfrm>
            <a:off x="5917963" y="3978552"/>
            <a:ext cx="416100" cy="4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2"/>
          <p:cNvSpPr/>
          <p:nvPr/>
        </p:nvSpPr>
        <p:spPr>
          <a:xfrm>
            <a:off x="4936044" y="2598756"/>
            <a:ext cx="416100" cy="41610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2"/>
          <p:cNvSpPr/>
          <p:nvPr/>
        </p:nvSpPr>
        <p:spPr>
          <a:xfrm>
            <a:off x="7808769" y="1409756"/>
            <a:ext cx="416100" cy="4161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2"/>
          <p:cNvSpPr/>
          <p:nvPr/>
        </p:nvSpPr>
        <p:spPr>
          <a:xfrm>
            <a:off x="7808769" y="2325881"/>
            <a:ext cx="416100" cy="4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ctrTitle"/>
          </p:nvPr>
        </p:nvSpPr>
        <p:spPr>
          <a:xfrm>
            <a:off x="713225" y="1202225"/>
            <a:ext cx="3392700" cy="236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5500">
                <a:latin typeface="Oswald"/>
                <a:ea typeface="Oswald"/>
                <a:cs typeface="Oswald"/>
                <a:sym typeface="Oswa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21" name="Google Shape;21;p2"/>
          <p:cNvSpPr txBox="1">
            <a:spLocks noGrp="1"/>
          </p:cNvSpPr>
          <p:nvPr>
            <p:ph type="subTitle" idx="1"/>
          </p:nvPr>
        </p:nvSpPr>
        <p:spPr>
          <a:xfrm>
            <a:off x="713225" y="3148675"/>
            <a:ext cx="33927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3"/>
          <p:cNvSpPr txBox="1">
            <a:spLocks noGrp="1"/>
          </p:cNvSpPr>
          <p:nvPr>
            <p:ph type="title"/>
          </p:nvPr>
        </p:nvSpPr>
        <p:spPr>
          <a:xfrm>
            <a:off x="4957250" y="1891375"/>
            <a:ext cx="3240600" cy="184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4000">
                <a:latin typeface="Oswald"/>
                <a:ea typeface="Oswald"/>
                <a:cs typeface="Oswald"/>
                <a:sym typeface="Oswa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title" idx="2" hasCustomPrompt="1"/>
          </p:nvPr>
        </p:nvSpPr>
        <p:spPr>
          <a:xfrm>
            <a:off x="4957250" y="1539000"/>
            <a:ext cx="3240600" cy="64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25" name="Google Shape;25;p3"/>
          <p:cNvSpPr/>
          <p:nvPr/>
        </p:nvSpPr>
        <p:spPr>
          <a:xfrm flipH="1">
            <a:off x="2028043" y="608574"/>
            <a:ext cx="2086500" cy="20865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3"/>
          <p:cNvSpPr/>
          <p:nvPr/>
        </p:nvSpPr>
        <p:spPr>
          <a:xfrm flipH="1">
            <a:off x="737595" y="2695110"/>
            <a:ext cx="1774500" cy="17745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3"/>
          <p:cNvSpPr/>
          <p:nvPr/>
        </p:nvSpPr>
        <p:spPr>
          <a:xfrm flipH="1">
            <a:off x="1249497" y="1837300"/>
            <a:ext cx="750900" cy="7509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3"/>
          <p:cNvSpPr/>
          <p:nvPr/>
        </p:nvSpPr>
        <p:spPr>
          <a:xfrm flipH="1">
            <a:off x="1524639" y="1160790"/>
            <a:ext cx="398400" cy="3984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3"/>
          <p:cNvSpPr/>
          <p:nvPr/>
        </p:nvSpPr>
        <p:spPr>
          <a:xfrm flipH="1">
            <a:off x="2760449" y="2984602"/>
            <a:ext cx="750900" cy="7509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3"/>
          <p:cNvSpPr/>
          <p:nvPr/>
        </p:nvSpPr>
        <p:spPr>
          <a:xfrm flipH="1">
            <a:off x="2192788" y="2554793"/>
            <a:ext cx="331800" cy="3318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31;p3"/>
          <p:cNvSpPr/>
          <p:nvPr/>
        </p:nvSpPr>
        <p:spPr>
          <a:xfrm flipH="1">
            <a:off x="2626260" y="3864668"/>
            <a:ext cx="331800" cy="3318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" name="Google Shape;32;p3"/>
          <p:cNvSpPr/>
          <p:nvPr/>
        </p:nvSpPr>
        <p:spPr>
          <a:xfrm flipH="1">
            <a:off x="3796750" y="2517486"/>
            <a:ext cx="750900" cy="75090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" name="Google Shape;33;p3"/>
          <p:cNvSpPr/>
          <p:nvPr/>
        </p:nvSpPr>
        <p:spPr>
          <a:xfrm flipH="1">
            <a:off x="3669778" y="3349931"/>
            <a:ext cx="331800" cy="33180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3"/>
          <p:cNvSpPr/>
          <p:nvPr/>
        </p:nvSpPr>
        <p:spPr>
          <a:xfrm flipH="1">
            <a:off x="529444" y="2089434"/>
            <a:ext cx="527700" cy="52770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3"/>
          <p:cNvSpPr/>
          <p:nvPr/>
        </p:nvSpPr>
        <p:spPr>
          <a:xfrm flipH="1">
            <a:off x="977768" y="1485899"/>
            <a:ext cx="331800" cy="3318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5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699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6" name="Google Shape;46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8"/>
          <p:cNvSpPr txBox="1">
            <a:spLocks noGrp="1"/>
          </p:cNvSpPr>
          <p:nvPr>
            <p:ph type="title"/>
          </p:nvPr>
        </p:nvSpPr>
        <p:spPr>
          <a:xfrm>
            <a:off x="4961675" y="1073200"/>
            <a:ext cx="3236100" cy="27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74" name="Google Shape;74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75" name="Google Shape;75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</a:lstStyle>
          <a:p>
            <a:endParaRPr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"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_1"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4"/>
          <p:cNvSpPr txBox="1">
            <a:spLocks noGrp="1"/>
          </p:cNvSpPr>
          <p:nvPr>
            <p:ph type="subTitle" idx="1"/>
          </p:nvPr>
        </p:nvSpPr>
        <p:spPr>
          <a:xfrm>
            <a:off x="5131709" y="964531"/>
            <a:ext cx="2275200" cy="82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Roboto"/>
              <a:buNone/>
              <a:defRPr sz="1400">
                <a:solidFill>
                  <a:schemeClr val="accen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2pPr>
            <a:lvl3pPr lvl="2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3pPr>
            <a:lvl4pPr lvl="3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4pPr>
            <a:lvl5pPr lvl="4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5pPr>
            <a:lvl6pPr lvl="5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6pPr>
            <a:lvl7pPr lvl="6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7pPr>
            <a:lvl8pPr lvl="7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8pPr>
            <a:lvl9pPr lvl="8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93" name="Google Shape;93;p14"/>
          <p:cNvSpPr txBox="1">
            <a:spLocks noGrp="1"/>
          </p:cNvSpPr>
          <p:nvPr>
            <p:ph type="subTitle" idx="2"/>
          </p:nvPr>
        </p:nvSpPr>
        <p:spPr>
          <a:xfrm>
            <a:off x="5131709" y="1984730"/>
            <a:ext cx="2275200" cy="82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Roboto"/>
              <a:buNone/>
              <a:defRPr sz="1400">
                <a:solidFill>
                  <a:schemeClr val="accen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94" name="Google Shape;94;p14"/>
          <p:cNvSpPr txBox="1">
            <a:spLocks noGrp="1"/>
          </p:cNvSpPr>
          <p:nvPr>
            <p:ph type="subTitle" idx="3"/>
          </p:nvPr>
        </p:nvSpPr>
        <p:spPr>
          <a:xfrm>
            <a:off x="5131709" y="3004553"/>
            <a:ext cx="2275200" cy="82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Roboto"/>
              <a:buNone/>
              <a:defRPr sz="1400">
                <a:solidFill>
                  <a:schemeClr val="accen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95" name="Google Shape;95;p14"/>
          <p:cNvSpPr txBox="1">
            <a:spLocks noGrp="1"/>
          </p:cNvSpPr>
          <p:nvPr>
            <p:ph type="subTitle" idx="4"/>
          </p:nvPr>
        </p:nvSpPr>
        <p:spPr>
          <a:xfrm>
            <a:off x="5131709" y="4024376"/>
            <a:ext cx="2275200" cy="82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Roboto"/>
              <a:buNone/>
              <a:defRPr sz="1400">
                <a:solidFill>
                  <a:schemeClr val="accen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96" name="Google Shape;96;p14"/>
          <p:cNvSpPr txBox="1">
            <a:spLocks noGrp="1"/>
          </p:cNvSpPr>
          <p:nvPr>
            <p:ph type="subTitle" idx="5"/>
          </p:nvPr>
        </p:nvSpPr>
        <p:spPr>
          <a:xfrm>
            <a:off x="5131709" y="601442"/>
            <a:ext cx="2275200" cy="53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Nunito"/>
              <a:buNone/>
              <a:defRPr sz="19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2pPr>
            <a:lvl3pPr lvl="2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3pPr>
            <a:lvl4pPr lvl="3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4pPr>
            <a:lvl5pPr lvl="4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5pPr>
            <a:lvl6pPr lvl="5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6pPr>
            <a:lvl7pPr lvl="6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7pPr>
            <a:lvl8pPr lvl="7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8pPr>
            <a:lvl9pPr lvl="8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97" name="Google Shape;97;p14"/>
          <p:cNvSpPr txBox="1">
            <a:spLocks noGrp="1"/>
          </p:cNvSpPr>
          <p:nvPr>
            <p:ph type="subTitle" idx="6"/>
          </p:nvPr>
        </p:nvSpPr>
        <p:spPr>
          <a:xfrm>
            <a:off x="5131709" y="1621640"/>
            <a:ext cx="2275200" cy="53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Nunito"/>
              <a:buNone/>
              <a:defRPr sz="19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98" name="Google Shape;98;p14"/>
          <p:cNvSpPr txBox="1">
            <a:spLocks noGrp="1"/>
          </p:cNvSpPr>
          <p:nvPr>
            <p:ph type="subTitle" idx="7"/>
          </p:nvPr>
        </p:nvSpPr>
        <p:spPr>
          <a:xfrm>
            <a:off x="5131709" y="2641464"/>
            <a:ext cx="2275200" cy="53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Nunito"/>
              <a:buNone/>
              <a:defRPr sz="19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99" name="Google Shape;99;p14"/>
          <p:cNvSpPr txBox="1">
            <a:spLocks noGrp="1"/>
          </p:cNvSpPr>
          <p:nvPr>
            <p:ph type="subTitle" idx="8"/>
          </p:nvPr>
        </p:nvSpPr>
        <p:spPr>
          <a:xfrm>
            <a:off x="5131709" y="3661287"/>
            <a:ext cx="2275200" cy="53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Nunito"/>
              <a:buNone/>
              <a:defRPr sz="19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100" name="Google Shape;100;p14"/>
          <p:cNvSpPr txBox="1">
            <a:spLocks noGrp="1"/>
          </p:cNvSpPr>
          <p:nvPr>
            <p:ph type="title" hasCustomPrompt="1"/>
          </p:nvPr>
        </p:nvSpPr>
        <p:spPr>
          <a:xfrm>
            <a:off x="7335680" y="724080"/>
            <a:ext cx="983700" cy="536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r>
              <a:t>xx%</a:t>
            </a:r>
          </a:p>
        </p:txBody>
      </p:sp>
      <p:sp>
        <p:nvSpPr>
          <p:cNvPr id="101" name="Google Shape;101;p14"/>
          <p:cNvSpPr txBox="1">
            <a:spLocks noGrp="1"/>
          </p:cNvSpPr>
          <p:nvPr>
            <p:ph type="title" idx="9" hasCustomPrompt="1"/>
          </p:nvPr>
        </p:nvSpPr>
        <p:spPr>
          <a:xfrm>
            <a:off x="7366980" y="1747388"/>
            <a:ext cx="983700" cy="536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r>
              <a:t>xx%</a:t>
            </a:r>
          </a:p>
        </p:txBody>
      </p:sp>
      <p:sp>
        <p:nvSpPr>
          <p:cNvPr id="102" name="Google Shape;102;p14"/>
          <p:cNvSpPr txBox="1">
            <a:spLocks noGrp="1"/>
          </p:cNvSpPr>
          <p:nvPr>
            <p:ph type="title" idx="13" hasCustomPrompt="1"/>
          </p:nvPr>
        </p:nvSpPr>
        <p:spPr>
          <a:xfrm>
            <a:off x="7366976" y="2770307"/>
            <a:ext cx="983700" cy="536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r>
              <a:t>xx%</a:t>
            </a:r>
          </a:p>
        </p:txBody>
      </p:sp>
      <p:sp>
        <p:nvSpPr>
          <p:cNvPr id="103" name="Google Shape;103;p14"/>
          <p:cNvSpPr txBox="1">
            <a:spLocks noGrp="1"/>
          </p:cNvSpPr>
          <p:nvPr>
            <p:ph type="title" idx="14" hasCustomPrompt="1"/>
          </p:nvPr>
        </p:nvSpPr>
        <p:spPr>
          <a:xfrm>
            <a:off x="7366976" y="3809940"/>
            <a:ext cx="983700" cy="536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r>
              <a:t>xx%</a:t>
            </a:r>
          </a:p>
        </p:txBody>
      </p:sp>
      <p:sp>
        <p:nvSpPr>
          <p:cNvPr id="104" name="Google Shape;104;p14"/>
          <p:cNvSpPr/>
          <p:nvPr/>
        </p:nvSpPr>
        <p:spPr>
          <a:xfrm>
            <a:off x="272300" y="259788"/>
            <a:ext cx="2283900" cy="22839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4"/>
          <p:cNvSpPr/>
          <p:nvPr/>
        </p:nvSpPr>
        <p:spPr>
          <a:xfrm>
            <a:off x="2026325" y="2543688"/>
            <a:ext cx="1942200" cy="19422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14"/>
          <p:cNvSpPr/>
          <p:nvPr/>
        </p:nvSpPr>
        <p:spPr>
          <a:xfrm>
            <a:off x="2586425" y="1604738"/>
            <a:ext cx="822000" cy="822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14"/>
          <p:cNvSpPr/>
          <p:nvPr/>
        </p:nvSpPr>
        <p:spPr>
          <a:xfrm>
            <a:off x="2671100" y="864238"/>
            <a:ext cx="436200" cy="4362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14"/>
          <p:cNvSpPr/>
          <p:nvPr/>
        </p:nvSpPr>
        <p:spPr>
          <a:xfrm>
            <a:off x="3618900" y="2107488"/>
            <a:ext cx="436200" cy="4362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14"/>
          <p:cNvSpPr/>
          <p:nvPr/>
        </p:nvSpPr>
        <p:spPr>
          <a:xfrm>
            <a:off x="932550" y="2860563"/>
            <a:ext cx="822000" cy="822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14"/>
          <p:cNvSpPr/>
          <p:nvPr/>
        </p:nvSpPr>
        <p:spPr>
          <a:xfrm>
            <a:off x="2012650" y="2390098"/>
            <a:ext cx="363300" cy="36330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14"/>
          <p:cNvSpPr/>
          <p:nvPr/>
        </p:nvSpPr>
        <p:spPr>
          <a:xfrm>
            <a:off x="1538175" y="3823873"/>
            <a:ext cx="363300" cy="3633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three columns">
  <p:cSld name="CUSTOM_2"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5"/>
          <p:cNvSpPr/>
          <p:nvPr/>
        </p:nvSpPr>
        <p:spPr>
          <a:xfrm>
            <a:off x="7908400" y="3888375"/>
            <a:ext cx="1502700" cy="1503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15"/>
          <p:cNvSpPr/>
          <p:nvPr/>
        </p:nvSpPr>
        <p:spPr>
          <a:xfrm>
            <a:off x="7340325" y="3521275"/>
            <a:ext cx="729000" cy="729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15"/>
          <p:cNvSpPr/>
          <p:nvPr/>
        </p:nvSpPr>
        <p:spPr>
          <a:xfrm>
            <a:off x="7175800" y="4417773"/>
            <a:ext cx="363300" cy="3633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15"/>
          <p:cNvSpPr/>
          <p:nvPr/>
        </p:nvSpPr>
        <p:spPr>
          <a:xfrm rot="10800000">
            <a:off x="481800" y="700913"/>
            <a:ext cx="822000" cy="822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15"/>
          <p:cNvSpPr/>
          <p:nvPr/>
        </p:nvSpPr>
        <p:spPr>
          <a:xfrm rot="10800000">
            <a:off x="334875" y="196302"/>
            <a:ext cx="363300" cy="3633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15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accen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19" name="Google Shape;119;p15"/>
          <p:cNvSpPr txBox="1">
            <a:spLocks noGrp="1"/>
          </p:cNvSpPr>
          <p:nvPr>
            <p:ph type="subTitle" idx="1"/>
          </p:nvPr>
        </p:nvSpPr>
        <p:spPr>
          <a:xfrm>
            <a:off x="917250" y="1982225"/>
            <a:ext cx="2205600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900"/>
              <a:buFont typeface="Oswald"/>
              <a:buNone/>
              <a:defRPr sz="19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2pPr>
            <a:lvl3pPr lvl="2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3pPr>
            <a:lvl4pPr lvl="3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4pPr>
            <a:lvl5pPr lvl="4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5pPr>
            <a:lvl6pPr lvl="5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6pPr>
            <a:lvl7pPr lvl="6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7pPr>
            <a:lvl8pPr lvl="7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8pPr>
            <a:lvl9pPr lvl="8">
              <a:spcBef>
                <a:spcPts val="1600"/>
              </a:spcBef>
              <a:spcAft>
                <a:spcPts val="160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20" name="Google Shape;120;p15"/>
          <p:cNvSpPr txBox="1">
            <a:spLocks noGrp="1"/>
          </p:cNvSpPr>
          <p:nvPr>
            <p:ph type="subTitle" idx="2"/>
          </p:nvPr>
        </p:nvSpPr>
        <p:spPr>
          <a:xfrm>
            <a:off x="3469200" y="1982225"/>
            <a:ext cx="2205600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900"/>
              <a:buFont typeface="Oswald"/>
              <a:buNone/>
              <a:defRPr sz="19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21" name="Google Shape;121;p15"/>
          <p:cNvSpPr txBox="1">
            <a:spLocks noGrp="1"/>
          </p:cNvSpPr>
          <p:nvPr>
            <p:ph type="subTitle" idx="3"/>
          </p:nvPr>
        </p:nvSpPr>
        <p:spPr>
          <a:xfrm>
            <a:off x="6021150" y="1982225"/>
            <a:ext cx="2205600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900"/>
              <a:buFont typeface="Oswald"/>
              <a:buNone/>
              <a:defRPr sz="19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22" name="Google Shape;122;p15"/>
          <p:cNvSpPr txBox="1">
            <a:spLocks noGrp="1"/>
          </p:cNvSpPr>
          <p:nvPr>
            <p:ph type="subTitle" idx="4"/>
          </p:nvPr>
        </p:nvSpPr>
        <p:spPr>
          <a:xfrm>
            <a:off x="917250" y="2403745"/>
            <a:ext cx="2205600" cy="106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1"/>
                </a:solidFill>
              </a:defRPr>
            </a:lvl1pPr>
            <a:lvl2pPr lvl="1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15"/>
          <p:cNvSpPr txBox="1">
            <a:spLocks noGrp="1"/>
          </p:cNvSpPr>
          <p:nvPr>
            <p:ph type="subTitle" idx="5"/>
          </p:nvPr>
        </p:nvSpPr>
        <p:spPr>
          <a:xfrm>
            <a:off x="3469200" y="2403745"/>
            <a:ext cx="2205600" cy="106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15"/>
          <p:cNvSpPr txBox="1">
            <a:spLocks noGrp="1"/>
          </p:cNvSpPr>
          <p:nvPr>
            <p:ph type="subTitle" idx="6"/>
          </p:nvPr>
        </p:nvSpPr>
        <p:spPr>
          <a:xfrm>
            <a:off x="6021150" y="2403745"/>
            <a:ext cx="2205600" cy="106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ly title 2">
  <p:cSld name="CUSTOM_6"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7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136" name="Google Shape;136;p17"/>
          <p:cNvSpPr/>
          <p:nvPr/>
        </p:nvSpPr>
        <p:spPr>
          <a:xfrm>
            <a:off x="-365550" y="-1010675"/>
            <a:ext cx="1966500" cy="19665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17"/>
          <p:cNvSpPr/>
          <p:nvPr/>
        </p:nvSpPr>
        <p:spPr>
          <a:xfrm>
            <a:off x="1013734" y="883264"/>
            <a:ext cx="627300" cy="62730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17"/>
          <p:cNvSpPr/>
          <p:nvPr/>
        </p:nvSpPr>
        <p:spPr>
          <a:xfrm>
            <a:off x="449242" y="1059073"/>
            <a:ext cx="336900" cy="3369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" name="Google Shape;139;p17"/>
          <p:cNvSpPr/>
          <p:nvPr/>
        </p:nvSpPr>
        <p:spPr>
          <a:xfrm>
            <a:off x="8538950" y="4088638"/>
            <a:ext cx="822000" cy="8220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17"/>
          <p:cNvSpPr/>
          <p:nvPr/>
        </p:nvSpPr>
        <p:spPr>
          <a:xfrm>
            <a:off x="7930100" y="4278273"/>
            <a:ext cx="363300" cy="3633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>
    <p:circl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ly title 4">
  <p:cSld name="CUSTOM_18"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9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50" name="Google Shape;150;p19"/>
          <p:cNvSpPr/>
          <p:nvPr/>
        </p:nvSpPr>
        <p:spPr>
          <a:xfrm flipH="1">
            <a:off x="1353750" y="-275662"/>
            <a:ext cx="822000" cy="82200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19"/>
          <p:cNvSpPr/>
          <p:nvPr/>
        </p:nvSpPr>
        <p:spPr>
          <a:xfrm flipH="1">
            <a:off x="-825825" y="-835762"/>
            <a:ext cx="1942200" cy="19422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19"/>
          <p:cNvSpPr/>
          <p:nvPr/>
        </p:nvSpPr>
        <p:spPr>
          <a:xfrm flipH="1">
            <a:off x="1135425" y="737048"/>
            <a:ext cx="363300" cy="3633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19"/>
          <p:cNvSpPr/>
          <p:nvPr/>
        </p:nvSpPr>
        <p:spPr>
          <a:xfrm>
            <a:off x="7717450" y="4228499"/>
            <a:ext cx="2121000" cy="2121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19"/>
          <p:cNvSpPr/>
          <p:nvPr/>
        </p:nvSpPr>
        <p:spPr>
          <a:xfrm>
            <a:off x="8238466" y="3238225"/>
            <a:ext cx="822000" cy="822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>
    <p:circl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ly title 5">
  <p:cSld name="CUSTOM_20"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23"/>
          <p:cNvSpPr/>
          <p:nvPr/>
        </p:nvSpPr>
        <p:spPr>
          <a:xfrm>
            <a:off x="8178625" y="3678938"/>
            <a:ext cx="1942200" cy="19422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23"/>
          <p:cNvSpPr/>
          <p:nvPr/>
        </p:nvSpPr>
        <p:spPr>
          <a:xfrm>
            <a:off x="7086025" y="4562688"/>
            <a:ext cx="822000" cy="822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23"/>
          <p:cNvSpPr/>
          <p:nvPr/>
        </p:nvSpPr>
        <p:spPr>
          <a:xfrm>
            <a:off x="7713975" y="4129060"/>
            <a:ext cx="363300" cy="3633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8" name="Google Shape;208;p23"/>
          <p:cNvSpPr/>
          <p:nvPr/>
        </p:nvSpPr>
        <p:spPr>
          <a:xfrm>
            <a:off x="-787300" y="-1747351"/>
            <a:ext cx="2121000" cy="212100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" name="Google Shape;209;p23"/>
          <p:cNvSpPr/>
          <p:nvPr/>
        </p:nvSpPr>
        <p:spPr>
          <a:xfrm>
            <a:off x="533350" y="277913"/>
            <a:ext cx="822000" cy="8220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23"/>
          <p:cNvSpPr/>
          <p:nvPr/>
        </p:nvSpPr>
        <p:spPr>
          <a:xfrm>
            <a:off x="-75500" y="467548"/>
            <a:ext cx="363300" cy="3633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23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  <p:transition>
    <p:circl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8"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26"/>
          <p:cNvSpPr/>
          <p:nvPr/>
        </p:nvSpPr>
        <p:spPr>
          <a:xfrm>
            <a:off x="1741515" y="1439492"/>
            <a:ext cx="5946000" cy="594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5" name="Google Shape;235;p26"/>
          <p:cNvSpPr/>
          <p:nvPr/>
        </p:nvSpPr>
        <p:spPr>
          <a:xfrm>
            <a:off x="7139663" y="591823"/>
            <a:ext cx="2290200" cy="22902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6" name="Google Shape;236;p26"/>
          <p:cNvSpPr/>
          <p:nvPr/>
        </p:nvSpPr>
        <p:spPr>
          <a:xfrm>
            <a:off x="6329647" y="-95044"/>
            <a:ext cx="887400" cy="8874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26"/>
          <p:cNvSpPr/>
          <p:nvPr/>
        </p:nvSpPr>
        <p:spPr>
          <a:xfrm>
            <a:off x="790306" y="-340046"/>
            <a:ext cx="2097000" cy="2097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8" name="Google Shape;238;p26"/>
          <p:cNvSpPr/>
          <p:nvPr/>
        </p:nvSpPr>
        <p:spPr>
          <a:xfrm>
            <a:off x="1708693" y="1981132"/>
            <a:ext cx="392100" cy="3921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9" name="Google Shape;239;p26"/>
          <p:cNvSpPr/>
          <p:nvPr/>
        </p:nvSpPr>
        <p:spPr>
          <a:xfrm>
            <a:off x="246048" y="1857985"/>
            <a:ext cx="887400" cy="8874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0" name="Google Shape;240;p26"/>
          <p:cNvSpPr/>
          <p:nvPr/>
        </p:nvSpPr>
        <p:spPr>
          <a:xfrm>
            <a:off x="6396208" y="1122908"/>
            <a:ext cx="392100" cy="39210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1" name="Google Shape;241;p26"/>
          <p:cNvSpPr/>
          <p:nvPr/>
        </p:nvSpPr>
        <p:spPr>
          <a:xfrm>
            <a:off x="4445596" y="722488"/>
            <a:ext cx="392100" cy="392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/>
          </a:p>
        </p:txBody>
      </p:sp>
      <p:sp>
        <p:nvSpPr>
          <p:cNvPr id="242" name="Google Shape;242;p26"/>
          <p:cNvSpPr/>
          <p:nvPr/>
        </p:nvSpPr>
        <p:spPr>
          <a:xfrm>
            <a:off x="3278535" y="-135639"/>
            <a:ext cx="887400" cy="8874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3" name="Google Shape;243;p26"/>
          <p:cNvSpPr/>
          <p:nvPr/>
        </p:nvSpPr>
        <p:spPr>
          <a:xfrm>
            <a:off x="2953273" y="1005226"/>
            <a:ext cx="252300" cy="2523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/>
          </a:p>
        </p:txBody>
      </p:sp>
      <p:sp>
        <p:nvSpPr>
          <p:cNvPr id="244" name="Google Shape;244;p26"/>
          <p:cNvSpPr/>
          <p:nvPr/>
        </p:nvSpPr>
        <p:spPr>
          <a:xfrm>
            <a:off x="7049079" y="792452"/>
            <a:ext cx="252300" cy="25230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/>
          </a:p>
        </p:txBody>
      </p:sp>
      <p:sp>
        <p:nvSpPr>
          <p:cNvPr id="245" name="Google Shape;245;p26"/>
          <p:cNvSpPr/>
          <p:nvPr/>
        </p:nvSpPr>
        <p:spPr>
          <a:xfrm>
            <a:off x="5992279" y="582268"/>
            <a:ext cx="252300" cy="2523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/>
          </a:p>
        </p:txBody>
      </p:sp>
      <p:sp>
        <p:nvSpPr>
          <p:cNvPr id="246" name="Google Shape;246;p26"/>
          <p:cNvSpPr/>
          <p:nvPr/>
        </p:nvSpPr>
        <p:spPr>
          <a:xfrm>
            <a:off x="5146040" y="264684"/>
            <a:ext cx="392100" cy="3921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Google Shape;247;p26"/>
          <p:cNvSpPr/>
          <p:nvPr/>
        </p:nvSpPr>
        <p:spPr>
          <a:xfrm>
            <a:off x="-339075" y="-536950"/>
            <a:ext cx="887400" cy="8874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26"/>
          <p:cNvSpPr txBox="1">
            <a:spLocks noGrp="1"/>
          </p:cNvSpPr>
          <p:nvPr>
            <p:ph type="title"/>
          </p:nvPr>
        </p:nvSpPr>
        <p:spPr>
          <a:xfrm>
            <a:off x="2341950" y="2848350"/>
            <a:ext cx="4460100" cy="11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1900" b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Roboto"/>
                <a:ea typeface="Roboto"/>
                <a:cs typeface="Roboto"/>
                <a:sym typeface="Robo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Roboto"/>
                <a:ea typeface="Roboto"/>
                <a:cs typeface="Roboto"/>
                <a:sym typeface="Robo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Roboto"/>
                <a:ea typeface="Roboto"/>
                <a:cs typeface="Roboto"/>
                <a:sym typeface="Robo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Roboto"/>
                <a:ea typeface="Roboto"/>
                <a:cs typeface="Roboto"/>
                <a:sym typeface="Robo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Roboto"/>
                <a:ea typeface="Roboto"/>
                <a:cs typeface="Roboto"/>
                <a:sym typeface="Robo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Roboto"/>
                <a:ea typeface="Roboto"/>
                <a:cs typeface="Roboto"/>
                <a:sym typeface="Robo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Roboto"/>
                <a:ea typeface="Roboto"/>
                <a:cs typeface="Roboto"/>
                <a:sym typeface="Robo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249" name="Google Shape;249;p26"/>
          <p:cNvSpPr txBox="1">
            <a:spLocks noGrp="1"/>
          </p:cNvSpPr>
          <p:nvPr>
            <p:ph type="subTitle" idx="1"/>
          </p:nvPr>
        </p:nvSpPr>
        <p:spPr>
          <a:xfrm>
            <a:off x="2176050" y="3920800"/>
            <a:ext cx="4791900" cy="539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900"/>
              <a:buFont typeface="Oswald"/>
              <a:buNone/>
              <a:defRPr b="1">
                <a:solidFill>
                  <a:schemeClr val="lt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transition>
    <p:circl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50" b="0" i="0">
                <a:solidFill>
                  <a:srgbClr val="2E5796"/>
                </a:solidFill>
                <a:latin typeface="Palatino Linotype"/>
                <a:cs typeface="Palatino Linotyp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7E7E7E"/>
                </a:solidFill>
                <a:latin typeface="Century Gothic"/>
                <a:cs typeface="Century Gothic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11/9/2020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0197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50" b="0" i="0">
                <a:solidFill>
                  <a:srgbClr val="2E5796"/>
                </a:solidFill>
                <a:latin typeface="Palatino Linotype"/>
                <a:cs typeface="Palatino Linotyp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07341" y="992792"/>
            <a:ext cx="4003675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rgbClr val="7E7E7E"/>
                </a:solidFill>
                <a:latin typeface="Century Gothic"/>
                <a:cs typeface="Century Gothic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3005"/>
            <a:ext cx="3977640" cy="2154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11/9/2020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067648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11/9/2020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1805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699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100" y="1152475"/>
            <a:ext cx="7699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4" r:id="rId4"/>
    <p:sldLayoutId id="2147483655" r:id="rId5"/>
    <p:sldLayoutId id="2147483656" r:id="rId6"/>
    <p:sldLayoutId id="2147483658" r:id="rId7"/>
    <p:sldLayoutId id="2147483659" r:id="rId8"/>
    <p:sldLayoutId id="2147483660" r:id="rId9"/>
    <p:sldLayoutId id="2147483661" r:id="rId10"/>
    <p:sldLayoutId id="2147483663" r:id="rId11"/>
    <p:sldLayoutId id="2147483665" r:id="rId12"/>
    <p:sldLayoutId id="2147483669" r:id="rId13"/>
    <p:sldLayoutId id="2147483672" r:id="rId14"/>
    <p:sldLayoutId id="2147483690" r:id="rId15"/>
    <p:sldLayoutId id="2147483691" r:id="rId16"/>
    <p:sldLayoutId id="2147483692" r:id="rId17"/>
  </p:sldLayoutIdLst>
  <p:transition>
    <p:circle/>
  </p:transition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g"/><Relationship Id="rId3" Type="http://schemas.openxmlformats.org/officeDocument/2006/relationships/image" Target="../media/image17.png"/><Relationship Id="rId7" Type="http://schemas.openxmlformats.org/officeDocument/2006/relationships/image" Target="../media/image21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10" Type="http://schemas.openxmlformats.org/officeDocument/2006/relationships/image" Target="../media/image24.jpg"/><Relationship Id="rId4" Type="http://schemas.openxmlformats.org/officeDocument/2006/relationships/image" Target="../media/image18.jpg"/><Relationship Id="rId9" Type="http://schemas.openxmlformats.org/officeDocument/2006/relationships/image" Target="../media/image2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7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0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g"/><Relationship Id="rId3" Type="http://schemas.openxmlformats.org/officeDocument/2006/relationships/image" Target="../media/image32.jpg"/><Relationship Id="rId7" Type="http://schemas.openxmlformats.org/officeDocument/2006/relationships/image" Target="../media/image36.jp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5.jpg"/><Relationship Id="rId5" Type="http://schemas.openxmlformats.org/officeDocument/2006/relationships/image" Target="../media/image34.jpg"/><Relationship Id="rId4" Type="http://schemas.openxmlformats.org/officeDocument/2006/relationships/image" Target="../media/image3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5.jpg"/><Relationship Id="rId5" Type="http://schemas.openxmlformats.org/officeDocument/2006/relationships/image" Target="../media/image44.jpg"/><Relationship Id="rId4" Type="http://schemas.openxmlformats.org/officeDocument/2006/relationships/image" Target="../media/image43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7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9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3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5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7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9.emf"/><Relationship Id="rId4" Type="http://schemas.openxmlformats.org/officeDocument/2006/relationships/image" Target="../media/image5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1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3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5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7.emf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13" Type="http://schemas.openxmlformats.org/officeDocument/2006/relationships/image" Target="../media/image81.png"/><Relationship Id="rId18" Type="http://schemas.openxmlformats.org/officeDocument/2006/relationships/image" Target="../media/image86.pn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12" Type="http://schemas.openxmlformats.org/officeDocument/2006/relationships/image" Target="../media/image80.png"/><Relationship Id="rId17" Type="http://schemas.openxmlformats.org/officeDocument/2006/relationships/image" Target="../media/image85.png"/><Relationship Id="rId2" Type="http://schemas.openxmlformats.org/officeDocument/2006/relationships/image" Target="../media/image70.png"/><Relationship Id="rId16" Type="http://schemas.openxmlformats.org/officeDocument/2006/relationships/image" Target="../media/image84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4.png"/><Relationship Id="rId11" Type="http://schemas.openxmlformats.org/officeDocument/2006/relationships/image" Target="../media/image79.png"/><Relationship Id="rId5" Type="http://schemas.openxmlformats.org/officeDocument/2006/relationships/image" Target="../media/image73.png"/><Relationship Id="rId15" Type="http://schemas.openxmlformats.org/officeDocument/2006/relationships/image" Target="../media/image83.png"/><Relationship Id="rId10" Type="http://schemas.openxmlformats.org/officeDocument/2006/relationships/image" Target="../media/image78.png"/><Relationship Id="rId19" Type="http://schemas.openxmlformats.org/officeDocument/2006/relationships/image" Target="../media/image87.png"/><Relationship Id="rId4" Type="http://schemas.openxmlformats.org/officeDocument/2006/relationships/image" Target="../media/image72.png"/><Relationship Id="rId9" Type="http://schemas.openxmlformats.org/officeDocument/2006/relationships/image" Target="../media/image77.png"/><Relationship Id="rId14" Type="http://schemas.openxmlformats.org/officeDocument/2006/relationships/image" Target="../media/image8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91.png"/><Relationship Id="rId4" Type="http://schemas.openxmlformats.org/officeDocument/2006/relationships/image" Target="../media/image90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94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98.jpg"/><Relationship Id="rId4" Type="http://schemas.openxmlformats.org/officeDocument/2006/relationships/image" Target="../media/image97.jp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03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06.jp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09.jp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e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11.e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fi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13.emf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15.jp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17.jfi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fi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20.jpg"/><Relationship Id="rId4" Type="http://schemas.openxmlformats.org/officeDocument/2006/relationships/image" Target="../media/image119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22.emf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24.jp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g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1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27.png"/><Relationship Id="rId4" Type="http://schemas.openxmlformats.org/officeDocument/2006/relationships/notesSlide" Target="../notesSlides/notesSlide2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28.png"/><Relationship Id="rId4" Type="http://schemas.openxmlformats.org/officeDocument/2006/relationships/notesSlide" Target="../notesSlides/notesSlide28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29.png"/><Relationship Id="rId4" Type="http://schemas.openxmlformats.org/officeDocument/2006/relationships/notesSlide" Target="../notesSlides/notesSlide29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em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31.jp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em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33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em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35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p38"/>
          <p:cNvSpPr txBox="1">
            <a:spLocks noGrp="1"/>
          </p:cNvSpPr>
          <p:nvPr>
            <p:ph type="ctrTitle"/>
          </p:nvPr>
        </p:nvSpPr>
        <p:spPr>
          <a:xfrm>
            <a:off x="470770" y="1259175"/>
            <a:ext cx="3392700" cy="114674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600" dirty="0" smtClean="0"/>
              <a:t>Cataract</a:t>
            </a:r>
            <a:endParaRPr sz="6600" dirty="0"/>
          </a:p>
        </p:txBody>
      </p:sp>
      <p:sp>
        <p:nvSpPr>
          <p:cNvPr id="381" name="Google Shape;381;p38"/>
          <p:cNvSpPr txBox="1">
            <a:spLocks noGrp="1"/>
          </p:cNvSpPr>
          <p:nvPr>
            <p:ph type="subTitle" idx="1"/>
          </p:nvPr>
        </p:nvSpPr>
        <p:spPr>
          <a:xfrm>
            <a:off x="529234" y="2328537"/>
            <a:ext cx="3787933" cy="102926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 smtClean="0">
                <a:solidFill>
                  <a:schemeClr val="accent4">
                    <a:lumMod val="75000"/>
                  </a:schemeClr>
                </a:solidFill>
              </a:rPr>
              <a:t>Slides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 sz="700" dirty="0" smtClean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 dirty="0" smtClean="0">
                <a:solidFill>
                  <a:schemeClr val="tx1">
                    <a:lumMod val="75000"/>
                  </a:schemeClr>
                </a:solidFill>
                <a:latin typeface="Agency FB" panose="020B0503020202020204" pitchFamily="34" charset="0"/>
              </a:rPr>
              <a:t>By Ass Prof : Hammad Eljazwi</a:t>
            </a:r>
            <a:endParaRPr sz="2400" b="1" dirty="0">
              <a:solidFill>
                <a:schemeClr val="tx1">
                  <a:lumMod val="75000"/>
                </a:schemeClr>
              </a:solidFill>
              <a:latin typeface="Agency FB" panose="020B0503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206"/>
          <a:stretch/>
        </p:blipFill>
        <p:spPr>
          <a:xfrm>
            <a:off x="138727" y="4099560"/>
            <a:ext cx="1349535" cy="917687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>
          <a:xfrm>
            <a:off x="5618018" y="2784764"/>
            <a:ext cx="762000" cy="78970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Oval 3"/>
          <p:cNvSpPr/>
          <p:nvPr/>
        </p:nvSpPr>
        <p:spPr>
          <a:xfrm>
            <a:off x="6497320" y="2784764"/>
            <a:ext cx="1836189" cy="183572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5930958" y="3983182"/>
            <a:ext cx="393642" cy="401782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7815638" y="2332759"/>
            <a:ext cx="398722" cy="39710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7815638" y="1418359"/>
            <a:ext cx="398722" cy="39710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/>
          <p:cNvSpPr/>
          <p:nvPr/>
        </p:nvSpPr>
        <p:spPr>
          <a:xfrm>
            <a:off x="4549140" y="165735"/>
            <a:ext cx="2158944" cy="2146934"/>
          </a:xfrm>
          <a:prstGeom prst="ellipse">
            <a:avLst/>
          </a:prstGeom>
          <a:solidFill>
            <a:srgbClr val="4040FF"/>
          </a:solidFill>
          <a:ln>
            <a:solidFill>
              <a:srgbClr val="404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4063019" y="3324225"/>
            <a:ext cx="1678074" cy="1642630"/>
          </a:xfrm>
          <a:prstGeom prst="ellipse">
            <a:avLst/>
          </a:prstGeom>
          <a:solidFill>
            <a:srgbClr val="4040FF"/>
          </a:solidFill>
          <a:ln>
            <a:solidFill>
              <a:srgbClr val="404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/>
          <p:cNvSpPr/>
          <p:nvPr/>
        </p:nvSpPr>
        <p:spPr>
          <a:xfrm>
            <a:off x="4944110" y="2616428"/>
            <a:ext cx="398145" cy="377821"/>
          </a:xfrm>
          <a:prstGeom prst="ellipse">
            <a:avLst/>
          </a:prstGeom>
          <a:solidFill>
            <a:srgbClr val="4040FF"/>
          </a:solidFill>
          <a:ln>
            <a:solidFill>
              <a:srgbClr val="404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/>
          <p:cNvSpPr/>
          <p:nvPr/>
        </p:nvSpPr>
        <p:spPr>
          <a:xfrm>
            <a:off x="6918961" y="720089"/>
            <a:ext cx="794384" cy="790575"/>
          </a:xfrm>
          <a:prstGeom prst="ellipse">
            <a:avLst/>
          </a:prstGeom>
          <a:solidFill>
            <a:srgbClr val="4040FF"/>
          </a:solidFill>
          <a:ln>
            <a:solidFill>
              <a:srgbClr val="404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6197369" y="2244867"/>
            <a:ext cx="399646" cy="397106"/>
          </a:xfrm>
          <a:prstGeom prst="ellipse">
            <a:avLst/>
          </a:prstGeom>
          <a:solidFill>
            <a:srgbClr val="A000C0"/>
          </a:solidFill>
          <a:ln>
            <a:solidFill>
              <a:srgbClr val="A00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/>
          <p:cNvSpPr/>
          <p:nvPr/>
        </p:nvSpPr>
        <p:spPr>
          <a:xfrm>
            <a:off x="6878956" y="1764030"/>
            <a:ext cx="765810" cy="776463"/>
          </a:xfrm>
          <a:prstGeom prst="ellipse">
            <a:avLst/>
          </a:prstGeom>
          <a:solidFill>
            <a:srgbClr val="A000C0"/>
          </a:solidFill>
          <a:ln>
            <a:solidFill>
              <a:srgbClr val="A00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500"/>
                            </p:stCondLst>
                            <p:childTnLst>
                              <p:par>
                                <p:cTn id="5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0" grpId="0"/>
      <p:bldP spid="381" grpId="0" build="p"/>
      <p:bldP spid="3" grpId="0" animBg="1"/>
      <p:bldP spid="4" grpId="0" animBg="1"/>
      <p:bldP spid="7" grpId="0" animBg="1"/>
      <p:bldP spid="9" grpId="0" animBg="1"/>
      <p:bldP spid="5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" name="Google Shape;522;p48"/>
          <p:cNvSpPr txBox="1">
            <a:spLocks noGrp="1"/>
          </p:cNvSpPr>
          <p:nvPr>
            <p:ph type="title"/>
          </p:nvPr>
        </p:nvSpPr>
        <p:spPr>
          <a:xfrm>
            <a:off x="2272677" y="2896841"/>
            <a:ext cx="4862414" cy="136343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 smtClean="0"/>
              <a:t>“Once you stop learning , you</a:t>
            </a:r>
            <a:br>
              <a:rPr lang="en" sz="2800" dirty="0" smtClean="0"/>
            </a:br>
            <a:r>
              <a:rPr lang="en" sz="2800" dirty="0" smtClean="0"/>
              <a:t>Start dying .”</a:t>
            </a:r>
            <a:endParaRPr sz="2800" dirty="0"/>
          </a:p>
        </p:txBody>
      </p:sp>
      <p:sp>
        <p:nvSpPr>
          <p:cNvPr id="523" name="Google Shape;523;p48"/>
          <p:cNvSpPr txBox="1">
            <a:spLocks noGrp="1"/>
          </p:cNvSpPr>
          <p:nvPr>
            <p:ph type="subTitle" idx="1"/>
          </p:nvPr>
        </p:nvSpPr>
        <p:spPr>
          <a:xfrm>
            <a:off x="2176050" y="3920800"/>
            <a:ext cx="4791900" cy="539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dirty="0" smtClean="0"/>
              <a:t>—Albert Einstien </a:t>
            </a:r>
            <a:endParaRPr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40"/>
          <p:cNvSpPr txBox="1">
            <a:spLocks noGrp="1"/>
          </p:cNvSpPr>
          <p:nvPr>
            <p:ph type="subTitle" idx="5"/>
          </p:nvPr>
        </p:nvSpPr>
        <p:spPr>
          <a:xfrm>
            <a:off x="5007018" y="753842"/>
            <a:ext cx="2275200" cy="53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dirty="0" smtClean="0"/>
              <a:t>Types of cataract </a:t>
            </a:r>
            <a:endParaRPr dirty="0"/>
          </a:p>
        </p:txBody>
      </p:sp>
      <p:sp>
        <p:nvSpPr>
          <p:cNvPr id="396" name="Google Shape;396;p40"/>
          <p:cNvSpPr txBox="1">
            <a:spLocks noGrp="1"/>
          </p:cNvSpPr>
          <p:nvPr>
            <p:ph type="subTitle" idx="6"/>
          </p:nvPr>
        </p:nvSpPr>
        <p:spPr>
          <a:xfrm>
            <a:off x="4975718" y="1535818"/>
            <a:ext cx="2275200" cy="53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dirty="0" smtClean="0"/>
              <a:t>Congenital cataract</a:t>
            </a:r>
            <a:endParaRPr dirty="0"/>
          </a:p>
        </p:txBody>
      </p:sp>
      <p:sp>
        <p:nvSpPr>
          <p:cNvPr id="397" name="Google Shape;397;p40"/>
          <p:cNvSpPr txBox="1">
            <a:spLocks noGrp="1"/>
          </p:cNvSpPr>
          <p:nvPr>
            <p:ph type="subTitle" idx="7"/>
          </p:nvPr>
        </p:nvSpPr>
        <p:spPr>
          <a:xfrm>
            <a:off x="4975718" y="2317794"/>
            <a:ext cx="2275200" cy="53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US" dirty="0" smtClean="0"/>
              <a:t>P</a:t>
            </a:r>
            <a:r>
              <a:rPr lang="en" dirty="0" smtClean="0"/>
              <a:t>re operative evaluation</a:t>
            </a:r>
            <a:endParaRPr dirty="0">
              <a:solidFill>
                <a:schemeClr val="accent2"/>
              </a:solidFill>
            </a:endParaRPr>
          </a:p>
        </p:txBody>
      </p:sp>
      <p:sp>
        <p:nvSpPr>
          <p:cNvPr id="398" name="Google Shape;398;p40"/>
          <p:cNvSpPr txBox="1">
            <a:spLocks noGrp="1"/>
          </p:cNvSpPr>
          <p:nvPr>
            <p:ph type="subTitle" idx="8"/>
          </p:nvPr>
        </p:nvSpPr>
        <p:spPr>
          <a:xfrm>
            <a:off x="4975718" y="3099770"/>
            <a:ext cx="2275200" cy="53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dirty="0" smtClean="0"/>
              <a:t>Operations</a:t>
            </a:r>
            <a:endParaRPr dirty="0"/>
          </a:p>
        </p:txBody>
      </p:sp>
      <p:sp>
        <p:nvSpPr>
          <p:cNvPr id="400" name="Google Shape;400;p40"/>
          <p:cNvSpPr txBox="1">
            <a:spLocks noGrp="1"/>
          </p:cNvSpPr>
          <p:nvPr>
            <p:ph type="title"/>
          </p:nvPr>
        </p:nvSpPr>
        <p:spPr>
          <a:xfrm>
            <a:off x="7210989" y="876480"/>
            <a:ext cx="983700" cy="536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401" name="Google Shape;401;p40"/>
          <p:cNvSpPr txBox="1">
            <a:spLocks noGrp="1"/>
          </p:cNvSpPr>
          <p:nvPr>
            <p:ph type="title" idx="9"/>
          </p:nvPr>
        </p:nvSpPr>
        <p:spPr>
          <a:xfrm>
            <a:off x="7210989" y="1661566"/>
            <a:ext cx="983700" cy="536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402" name="Google Shape;402;p40"/>
          <p:cNvSpPr txBox="1">
            <a:spLocks noGrp="1"/>
          </p:cNvSpPr>
          <p:nvPr>
            <p:ph type="title" idx="13"/>
          </p:nvPr>
        </p:nvSpPr>
        <p:spPr>
          <a:xfrm>
            <a:off x="7210985" y="2446637"/>
            <a:ext cx="983700" cy="536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403" name="Google Shape;403;p40"/>
          <p:cNvSpPr txBox="1">
            <a:spLocks noGrp="1"/>
          </p:cNvSpPr>
          <p:nvPr>
            <p:ph type="title" idx="14"/>
          </p:nvPr>
        </p:nvSpPr>
        <p:spPr>
          <a:xfrm>
            <a:off x="7210985" y="3248423"/>
            <a:ext cx="983700" cy="536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18" name="Google Shape;398;p40"/>
          <p:cNvSpPr txBox="1">
            <a:spLocks noGrp="1"/>
          </p:cNvSpPr>
          <p:nvPr>
            <p:ph type="subTitle" idx="8"/>
          </p:nvPr>
        </p:nvSpPr>
        <p:spPr>
          <a:xfrm>
            <a:off x="4975718" y="3901556"/>
            <a:ext cx="2275200" cy="53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US" dirty="0" smtClean="0"/>
              <a:t>P</a:t>
            </a:r>
            <a:r>
              <a:rPr lang="en" dirty="0" smtClean="0"/>
              <a:t>ost operative complications</a:t>
            </a:r>
            <a:endParaRPr dirty="0"/>
          </a:p>
        </p:txBody>
      </p:sp>
      <p:sp>
        <p:nvSpPr>
          <p:cNvPr id="19" name="Google Shape;403;p40"/>
          <p:cNvSpPr txBox="1">
            <a:spLocks/>
          </p:cNvSpPr>
          <p:nvPr/>
        </p:nvSpPr>
        <p:spPr>
          <a:xfrm>
            <a:off x="7210985" y="4050209"/>
            <a:ext cx="983700" cy="53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 b="1" i="0" u="none" strike="noStrike" cap="none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 b="1" i="0" u="none" strike="noStrike" cap="none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 b="1" i="0" u="none" strike="noStrike" cap="none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 b="1" i="0" u="none" strike="noStrike" cap="none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 b="1" i="0" u="none" strike="noStrike" cap="none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 b="1" i="0" u="none" strike="noStrike" cap="none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 b="1" i="0" u="none" strike="noStrike" cap="none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Font typeface="Oswald"/>
              <a:buNone/>
              <a:defRPr sz="3500" b="1" i="0" u="none" strike="noStrike" cap="none">
                <a:solidFill>
                  <a:schemeClr val="accent4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r>
              <a:rPr lang="en" dirty="0" smtClean="0"/>
              <a:t>05</a:t>
            </a:r>
            <a:endParaRPr lang="en" dirty="0"/>
          </a:p>
        </p:txBody>
      </p:sp>
      <p:sp>
        <p:nvSpPr>
          <p:cNvPr id="2" name="Rectangle 1"/>
          <p:cNvSpPr/>
          <p:nvPr/>
        </p:nvSpPr>
        <p:spPr>
          <a:xfrm>
            <a:off x="2483592" y="107511"/>
            <a:ext cx="5607463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1800" b="0" cap="none" spc="0" dirty="0" smtClean="0">
                <a:ln w="0"/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By the end of this presentation  </a:t>
            </a:r>
            <a:r>
              <a:rPr lang="en-US" sz="1800" dirty="0" smtClean="0">
                <a:ln w="0"/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 must able to know the following :</a:t>
            </a:r>
            <a:endParaRPr lang="en-US" sz="1800" b="0" cap="none" spc="0" dirty="0">
              <a:ln w="0"/>
              <a:solidFill>
                <a:schemeClr val="accent3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023372" y="816964"/>
            <a:ext cx="3805047" cy="40548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/>
          <p:nvPr/>
        </p:nvSpPr>
        <p:spPr>
          <a:xfrm>
            <a:off x="2456307" y="1"/>
            <a:ext cx="4230243" cy="107899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794920" y="48578"/>
            <a:ext cx="3555683" cy="64569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dirty="0"/>
              <a:t>Crystalline</a:t>
            </a:r>
            <a:r>
              <a:rPr spc="-53" dirty="0"/>
              <a:t> </a:t>
            </a:r>
            <a:r>
              <a:rPr spc="-4" dirty="0"/>
              <a:t>lens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2171" y="820913"/>
            <a:ext cx="3730740" cy="2339262"/>
          </a:xfrm>
          <a:prstGeom prst="rect">
            <a:avLst/>
          </a:prstGeom>
        </p:spPr>
        <p:txBody>
          <a:bodyPr vert="horz" wrap="square" lIns="0" tIns="66199" rIns="0" bIns="0" rtlCol="0">
            <a:spAutoFit/>
          </a:bodyPr>
          <a:lstStyle/>
          <a:p>
            <a:pPr marL="295275" indent="-285750">
              <a:spcBef>
                <a:spcPts val="521"/>
              </a:spcBef>
              <a:buFont typeface="Wingdings" panose="05000000000000000000" pitchFamily="2" charset="2"/>
              <a:buChar char="Ø"/>
              <a:tabLst>
                <a:tab pos="266224" algn="l"/>
                <a:tab pos="266700" algn="l"/>
              </a:tabLst>
            </a:pPr>
            <a:r>
              <a:rPr sz="1800" b="1" dirty="0">
                <a:solidFill>
                  <a:srgbClr val="7E7E7E"/>
                </a:solidFill>
                <a:latin typeface="Century Gothic"/>
                <a:cs typeface="Century Gothic"/>
              </a:rPr>
              <a:t>Anatomy</a:t>
            </a:r>
            <a:endParaRPr sz="1800" b="1" dirty="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93"/>
              </a:spcBef>
              <a:buFont typeface="Wingdings" panose="05000000000000000000" pitchFamily="2" charset="2"/>
              <a:buChar char="Ø"/>
              <a:tabLst>
                <a:tab pos="567690" algn="l"/>
              </a:tabLst>
            </a:pPr>
            <a:r>
              <a:rPr sz="1200" b="1" spc="-8" dirty="0">
                <a:solidFill>
                  <a:srgbClr val="7E7E7E"/>
                </a:solidFill>
                <a:latin typeface="Century Gothic"/>
                <a:cs typeface="Century Gothic"/>
              </a:rPr>
              <a:t>Transparent</a:t>
            </a:r>
            <a:endParaRPr sz="1200" b="1" dirty="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Wingdings" panose="05000000000000000000" pitchFamily="2" charset="2"/>
              <a:buChar char="Ø"/>
              <a:tabLst>
                <a:tab pos="567690" algn="l"/>
              </a:tabLst>
            </a:pP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Biconvex</a:t>
            </a:r>
            <a:endParaRPr sz="1200" b="1" dirty="0">
              <a:latin typeface="Century Gothic"/>
              <a:cs typeface="Century Gothic"/>
            </a:endParaRPr>
          </a:p>
          <a:p>
            <a:pPr marL="567214" marR="3810" lvl="1" indent="-215265">
              <a:spcBef>
                <a:spcPts val="289"/>
              </a:spcBef>
              <a:buFont typeface="Wingdings" panose="05000000000000000000" pitchFamily="2" charset="2"/>
              <a:buChar char="Ø"/>
              <a:tabLst>
                <a:tab pos="567690" algn="l"/>
              </a:tabLst>
            </a:pP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Flat on </a:t>
            </a:r>
            <a:r>
              <a:rPr sz="1200" b="1" spc="-8" dirty="0">
                <a:solidFill>
                  <a:srgbClr val="7E7E7E"/>
                </a:solidFill>
                <a:latin typeface="Century Gothic"/>
                <a:cs typeface="Century Gothic"/>
              </a:rPr>
              <a:t>ant. </a:t>
            </a: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surface more </a:t>
            </a:r>
            <a:r>
              <a:rPr sz="1200" b="1" spc="-8" dirty="0">
                <a:solidFill>
                  <a:srgbClr val="7E7E7E"/>
                </a:solidFill>
                <a:latin typeface="Century Gothic"/>
                <a:cs typeface="Century Gothic"/>
              </a:rPr>
              <a:t>than  posterior</a:t>
            </a:r>
            <a:endParaRPr sz="1200" b="1" dirty="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Wingdings" panose="05000000000000000000" pitchFamily="2" charset="2"/>
              <a:buChar char="Ø"/>
              <a:tabLst>
                <a:tab pos="567690" algn="l"/>
              </a:tabLst>
            </a:pPr>
            <a:r>
              <a:rPr sz="1200" b="1" dirty="0">
                <a:solidFill>
                  <a:srgbClr val="7E7E7E"/>
                </a:solidFill>
                <a:latin typeface="Century Gothic"/>
                <a:cs typeface="Century Gothic"/>
              </a:rPr>
              <a:t>Avascular</a:t>
            </a:r>
            <a:endParaRPr sz="1200" b="1" dirty="0">
              <a:latin typeface="Century Gothic"/>
              <a:cs typeface="Century Gothic"/>
            </a:endParaRPr>
          </a:p>
          <a:p>
            <a:pPr marL="295275" indent="-285750">
              <a:spcBef>
                <a:spcPts val="428"/>
              </a:spcBef>
              <a:buFont typeface="Wingdings" panose="05000000000000000000" pitchFamily="2" charset="2"/>
              <a:buChar char="Ø"/>
              <a:tabLst>
                <a:tab pos="266224" algn="l"/>
                <a:tab pos="266700" algn="l"/>
              </a:tabLst>
            </a:pPr>
            <a:r>
              <a:rPr sz="18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Approx. 18</a:t>
            </a:r>
            <a:r>
              <a:rPr sz="1800" b="1" dirty="0">
                <a:solidFill>
                  <a:srgbClr val="7E7E7E"/>
                </a:solidFill>
                <a:latin typeface="Century Gothic"/>
                <a:cs typeface="Century Gothic"/>
              </a:rPr>
              <a:t> diopters</a:t>
            </a:r>
            <a:endParaRPr sz="1800" b="1" dirty="0">
              <a:latin typeface="Century Gothic"/>
              <a:cs typeface="Century Gothic"/>
            </a:endParaRPr>
          </a:p>
          <a:p>
            <a:pPr marL="295275" indent="-285750">
              <a:spcBef>
                <a:spcPts val="431"/>
              </a:spcBef>
              <a:buFont typeface="Wingdings" panose="05000000000000000000" pitchFamily="2" charset="2"/>
              <a:buChar char="Ø"/>
              <a:tabLst>
                <a:tab pos="266224" algn="l"/>
                <a:tab pos="266700" algn="l"/>
              </a:tabLst>
            </a:pPr>
            <a:r>
              <a:rPr sz="1800" b="1" dirty="0">
                <a:solidFill>
                  <a:srgbClr val="7E7E7E"/>
                </a:solidFill>
                <a:latin typeface="Century Gothic"/>
                <a:cs typeface="Century Gothic"/>
              </a:rPr>
              <a:t>Refractive</a:t>
            </a:r>
            <a:r>
              <a:rPr sz="1800" b="1" spc="-23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b="1" dirty="0">
                <a:solidFill>
                  <a:srgbClr val="7E7E7E"/>
                </a:solidFill>
                <a:latin typeface="Century Gothic"/>
                <a:cs typeface="Century Gothic"/>
              </a:rPr>
              <a:t>index</a:t>
            </a:r>
            <a:endParaRPr sz="1800" b="1" dirty="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96"/>
              </a:spcBef>
              <a:buFont typeface="Wingdings" panose="05000000000000000000" pitchFamily="2" charset="2"/>
              <a:buChar char="Ø"/>
              <a:tabLst>
                <a:tab pos="567690" algn="l"/>
              </a:tabLst>
            </a:pPr>
            <a:r>
              <a:rPr sz="1200" b="1" spc="-8" dirty="0">
                <a:solidFill>
                  <a:srgbClr val="7E7E7E"/>
                </a:solidFill>
                <a:latin typeface="Century Gothic"/>
                <a:cs typeface="Century Gothic"/>
              </a:rPr>
              <a:t>Cortex:</a:t>
            </a:r>
            <a:r>
              <a:rPr sz="1200" b="1" spc="8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b="1" spc="-8" dirty="0">
                <a:solidFill>
                  <a:srgbClr val="7E7E7E"/>
                </a:solidFill>
                <a:latin typeface="Century Gothic"/>
                <a:cs typeface="Century Gothic"/>
              </a:rPr>
              <a:t>1.38</a:t>
            </a:r>
            <a:endParaRPr sz="1200" b="1" dirty="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88"/>
              </a:spcBef>
              <a:buFont typeface="Wingdings" panose="05000000000000000000" pitchFamily="2" charset="2"/>
              <a:buChar char="Ø"/>
              <a:tabLst>
                <a:tab pos="567690" algn="l"/>
              </a:tabLst>
            </a:pP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Nucleus: </a:t>
            </a:r>
            <a:r>
              <a:rPr sz="1200" b="1" spc="-8" dirty="0">
                <a:solidFill>
                  <a:srgbClr val="7E7E7E"/>
                </a:solidFill>
                <a:latin typeface="Century Gothic"/>
                <a:cs typeface="Century Gothic"/>
              </a:rPr>
              <a:t>1.42</a:t>
            </a:r>
            <a:endParaRPr sz="1200" b="1" dirty="0">
              <a:latin typeface="Century Gothic"/>
              <a:cs typeface="Century Gothic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92350" y="3331766"/>
            <a:ext cx="4047302" cy="1382590"/>
          </a:xfrm>
          <a:prstGeom prst="rect">
            <a:avLst/>
          </a:prstGeom>
        </p:spPr>
        <p:txBody>
          <a:bodyPr vert="horz" wrap="square" lIns="0" tIns="66199" rIns="0" bIns="0" rtlCol="0">
            <a:spAutoFit/>
          </a:bodyPr>
          <a:lstStyle/>
          <a:p>
            <a:pPr marL="295275" indent="-285750">
              <a:spcBef>
                <a:spcPts val="521"/>
              </a:spcBef>
              <a:buFont typeface="Wingdings" panose="05000000000000000000" pitchFamily="2" charset="2"/>
              <a:buChar char="Ø"/>
              <a:tabLst>
                <a:tab pos="266224" algn="l"/>
                <a:tab pos="266700" algn="l"/>
              </a:tabLst>
            </a:pPr>
            <a:r>
              <a:rPr sz="1800" b="1" dirty="0">
                <a:solidFill>
                  <a:srgbClr val="7E7E7E"/>
                </a:solidFill>
                <a:latin typeface="Century Gothic"/>
                <a:cs typeface="Century Gothic"/>
              </a:rPr>
              <a:t>Functions</a:t>
            </a:r>
            <a:endParaRPr sz="1800" b="1" dirty="0">
              <a:latin typeface="Century Gothic"/>
              <a:cs typeface="Century Gothic"/>
            </a:endParaRPr>
          </a:p>
          <a:p>
            <a:pPr marL="580549" marR="169069" lvl="1" indent="-228600">
              <a:spcBef>
                <a:spcPts val="293"/>
              </a:spcBef>
              <a:buFont typeface="+mj-lt"/>
              <a:buAutoNum type="arabicPeriod"/>
              <a:tabLst>
                <a:tab pos="567690" algn="l"/>
              </a:tabLst>
            </a:pP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Refracts light </a:t>
            </a:r>
            <a:r>
              <a:rPr sz="1200" b="1" spc="-8" dirty="0">
                <a:solidFill>
                  <a:srgbClr val="7E7E7E"/>
                </a:solidFill>
                <a:latin typeface="Century Gothic"/>
                <a:cs typeface="Century Gothic"/>
              </a:rPr>
              <a:t>and </a:t>
            </a: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focuses it on  </a:t>
            </a:r>
            <a:r>
              <a:rPr sz="1200" b="1" spc="-8" dirty="0">
                <a:solidFill>
                  <a:srgbClr val="7E7E7E"/>
                </a:solidFill>
                <a:latin typeface="Century Gothic"/>
                <a:cs typeface="Century Gothic"/>
              </a:rPr>
              <a:t>retina </a:t>
            </a: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by </a:t>
            </a:r>
            <a:r>
              <a:rPr sz="1200" b="1" spc="-8" dirty="0">
                <a:solidFill>
                  <a:srgbClr val="7E7E7E"/>
                </a:solidFill>
                <a:latin typeface="Century Gothic"/>
                <a:cs typeface="Century Gothic"/>
              </a:rPr>
              <a:t>alteration </a:t>
            </a: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of </a:t>
            </a:r>
            <a:r>
              <a:rPr sz="1200" b="1" spc="-8" dirty="0">
                <a:solidFill>
                  <a:srgbClr val="7E7E7E"/>
                </a:solidFill>
                <a:latin typeface="Century Gothic"/>
                <a:cs typeface="Century Gothic"/>
              </a:rPr>
              <a:t>shape  (accommodation)</a:t>
            </a:r>
            <a:endParaRPr sz="1200" b="1" dirty="0">
              <a:latin typeface="Century Gothic"/>
              <a:cs typeface="Century Gothic"/>
            </a:endParaRPr>
          </a:p>
          <a:p>
            <a:pPr marL="580549" lvl="1" indent="-228600">
              <a:spcBef>
                <a:spcPts val="293"/>
              </a:spcBef>
              <a:buFont typeface="+mj-lt"/>
              <a:buAutoNum type="arabicPeriod"/>
              <a:tabLst>
                <a:tab pos="567690" algn="l"/>
              </a:tabLst>
            </a:pP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Retinal </a:t>
            </a:r>
            <a:r>
              <a:rPr sz="1200" b="1" spc="-8" dirty="0">
                <a:solidFill>
                  <a:srgbClr val="7E7E7E"/>
                </a:solidFill>
                <a:latin typeface="Century Gothic"/>
                <a:cs typeface="Century Gothic"/>
              </a:rPr>
              <a:t>protection </a:t>
            </a: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from </a:t>
            </a:r>
            <a:r>
              <a:rPr sz="1200" b="1" spc="-15" dirty="0">
                <a:solidFill>
                  <a:srgbClr val="7E7E7E"/>
                </a:solidFill>
                <a:latin typeface="Century Gothic"/>
                <a:cs typeface="Century Gothic"/>
              </a:rPr>
              <a:t>UV</a:t>
            </a:r>
            <a:r>
              <a:rPr sz="1200" b="1" spc="68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rays</a:t>
            </a:r>
            <a:endParaRPr sz="1200" b="1" dirty="0">
              <a:latin typeface="Century Gothic"/>
              <a:cs typeface="Century Gothic"/>
            </a:endParaRPr>
          </a:p>
          <a:p>
            <a:pPr marL="580549" marR="3810" lvl="1" indent="-228600">
              <a:spcBef>
                <a:spcPts val="285"/>
              </a:spcBef>
              <a:buFont typeface="+mj-lt"/>
              <a:buAutoNum type="arabicPeriod"/>
              <a:tabLst>
                <a:tab pos="567690" algn="l"/>
              </a:tabLst>
            </a:pP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Neutralizes spherical </a:t>
            </a:r>
            <a:r>
              <a:rPr sz="1200" b="1" spc="-8" dirty="0">
                <a:solidFill>
                  <a:srgbClr val="7E7E7E"/>
                </a:solidFill>
                <a:latin typeface="Century Gothic"/>
                <a:cs typeface="Century Gothic"/>
              </a:rPr>
              <a:t>and  </a:t>
            </a: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chromatic aberrations of</a:t>
            </a:r>
            <a:r>
              <a:rPr sz="1200" b="1" spc="-15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cornea</a:t>
            </a:r>
            <a:endParaRPr sz="1200" b="1" dirty="0"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857004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435900" y="592112"/>
            <a:ext cx="3611337" cy="2206477"/>
            <a:chOff x="1693886" y="709535"/>
            <a:chExt cx="4815116" cy="2941968"/>
          </a:xfrm>
        </p:grpSpPr>
        <p:sp>
          <p:nvSpPr>
            <p:cNvPr id="3" name="object 3"/>
            <p:cNvSpPr/>
            <p:nvPr/>
          </p:nvSpPr>
          <p:spPr>
            <a:xfrm>
              <a:off x="2634995" y="2977896"/>
              <a:ext cx="3874007" cy="67360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4" name="object 4"/>
            <p:cNvSpPr/>
            <p:nvPr/>
          </p:nvSpPr>
          <p:spPr>
            <a:xfrm>
              <a:off x="1693886" y="709535"/>
              <a:ext cx="4606328" cy="2339987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3112017" y="878496"/>
            <a:ext cx="1977144" cy="886621"/>
          </a:xfrm>
          <a:prstGeom prst="rect">
            <a:avLst/>
          </a:prstGeom>
        </p:spPr>
        <p:txBody>
          <a:bodyPr vert="horz" wrap="square" lIns="0" tIns="103346" rIns="0" bIns="0" rtlCol="0">
            <a:spAutoFit/>
          </a:bodyPr>
          <a:lstStyle/>
          <a:p>
            <a:pPr marL="3334" algn="ctr">
              <a:spcBef>
                <a:spcPts val="814"/>
              </a:spcBef>
            </a:pPr>
            <a:r>
              <a:rPr sz="1500" dirty="0">
                <a:solidFill>
                  <a:srgbClr val="FFFFFF"/>
                </a:solidFill>
                <a:latin typeface="Palatino Linotype"/>
                <a:cs typeface="Palatino Linotype"/>
              </a:rPr>
              <a:t>Cataract</a:t>
            </a:r>
            <a:endParaRPr sz="1500" dirty="0">
              <a:latin typeface="Palatino Linotype"/>
              <a:cs typeface="Palatino Linotype"/>
            </a:endParaRPr>
          </a:p>
          <a:p>
            <a:pPr algn="ctr">
              <a:spcBef>
                <a:spcPts val="739"/>
              </a:spcBef>
            </a:pPr>
            <a:r>
              <a:rPr sz="1500" dirty="0">
                <a:solidFill>
                  <a:srgbClr val="FFFFFF"/>
                </a:solidFill>
                <a:latin typeface="Palatino Linotype"/>
                <a:cs typeface="Palatino Linotype"/>
              </a:rPr>
              <a:t>(opacity of crystalline</a:t>
            </a:r>
            <a:r>
              <a:rPr sz="1500" spc="-90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1500" dirty="0">
                <a:solidFill>
                  <a:srgbClr val="FFFFFF"/>
                </a:solidFill>
                <a:latin typeface="Palatino Linotype"/>
                <a:cs typeface="Palatino Linotype"/>
              </a:rPr>
              <a:t>lens)</a:t>
            </a:r>
            <a:endParaRPr sz="1500" dirty="0">
              <a:latin typeface="Palatino Linotype"/>
              <a:cs typeface="Palatino Linotype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883420" y="2821842"/>
            <a:ext cx="2574036" cy="125615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7" name="object 7"/>
          <p:cNvSpPr txBox="1"/>
          <p:nvPr/>
        </p:nvSpPr>
        <p:spPr>
          <a:xfrm>
            <a:off x="1998269" y="3188589"/>
            <a:ext cx="2268379" cy="24045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00" spc="-4" dirty="0">
                <a:solidFill>
                  <a:srgbClr val="FFFFFF"/>
                </a:solidFill>
                <a:latin typeface="Palatino Linotype"/>
                <a:cs typeface="Palatino Linotype"/>
              </a:rPr>
              <a:t>Congenital/developmental</a:t>
            </a:r>
            <a:endParaRPr sz="1500">
              <a:latin typeface="Palatino Linotype"/>
              <a:cs typeface="Palatino Linotype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200255" y="2814346"/>
            <a:ext cx="2444877" cy="1256157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9" name="object 9"/>
          <p:cNvSpPr txBox="1"/>
          <p:nvPr/>
        </p:nvSpPr>
        <p:spPr>
          <a:xfrm>
            <a:off x="5604224" y="3188589"/>
            <a:ext cx="813911" cy="24045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00" dirty="0">
                <a:solidFill>
                  <a:srgbClr val="FFFFFF"/>
                </a:solidFill>
                <a:latin typeface="Palatino Linotype"/>
                <a:cs typeface="Palatino Linotype"/>
              </a:rPr>
              <a:t>Acq</a:t>
            </a:r>
            <a:r>
              <a:rPr sz="1500" spc="4" dirty="0">
                <a:solidFill>
                  <a:srgbClr val="FFFFFF"/>
                </a:solidFill>
                <a:latin typeface="Palatino Linotype"/>
                <a:cs typeface="Palatino Linotype"/>
              </a:rPr>
              <a:t>u</a:t>
            </a:r>
            <a:r>
              <a:rPr sz="1500" spc="-4" dirty="0">
                <a:solidFill>
                  <a:srgbClr val="FFFFFF"/>
                </a:solidFill>
                <a:latin typeface="Palatino Linotype"/>
                <a:cs typeface="Palatino Linotype"/>
              </a:rPr>
              <a:t>ired</a:t>
            </a:r>
            <a:endParaRPr sz="1500">
              <a:latin typeface="Palatino Linotype"/>
              <a:cs typeface="Palatino Linotype"/>
            </a:endParaRPr>
          </a:p>
        </p:txBody>
      </p:sp>
    </p:spTree>
    <p:extLst>
      <p:ext uri="{BB962C8B-B14F-4D97-AF65-F5344CB8AC3E}">
        <p14:creationId xmlns:p14="http://schemas.microsoft.com/office/powerpoint/2010/main" val="584199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87483" y="695902"/>
            <a:ext cx="2008909" cy="10298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5" name="Straight Connector 34"/>
          <p:cNvCxnSpPr>
            <a:stCxn id="19" idx="2"/>
            <a:endCxn id="23" idx="0"/>
          </p:cNvCxnSpPr>
          <p:nvPr/>
        </p:nvCxnSpPr>
        <p:spPr>
          <a:xfrm flipH="1">
            <a:off x="1039468" y="2160267"/>
            <a:ext cx="1054" cy="127664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stCxn id="3" idx="2"/>
            <a:endCxn id="19" idx="0"/>
          </p:cNvCxnSpPr>
          <p:nvPr/>
        </p:nvCxnSpPr>
        <p:spPr>
          <a:xfrm flipH="1">
            <a:off x="1040522" y="1600345"/>
            <a:ext cx="1415952" cy="1670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>
            <a:stCxn id="3" idx="2"/>
            <a:endCxn id="18" idx="0"/>
          </p:cNvCxnSpPr>
          <p:nvPr/>
        </p:nvCxnSpPr>
        <p:spPr>
          <a:xfrm>
            <a:off x="2456474" y="1600345"/>
            <a:ext cx="1366998" cy="16330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18" idx="2"/>
            <a:endCxn id="27" idx="0"/>
          </p:cNvCxnSpPr>
          <p:nvPr/>
        </p:nvCxnSpPr>
        <p:spPr>
          <a:xfrm flipH="1">
            <a:off x="3089109" y="2156557"/>
            <a:ext cx="734363" cy="25586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18" idx="2"/>
            <a:endCxn id="24" idx="0"/>
          </p:cNvCxnSpPr>
          <p:nvPr/>
        </p:nvCxnSpPr>
        <p:spPr>
          <a:xfrm>
            <a:off x="3823472" y="2156557"/>
            <a:ext cx="822667" cy="25586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27" idx="2"/>
            <a:endCxn id="31" idx="0"/>
          </p:cNvCxnSpPr>
          <p:nvPr/>
        </p:nvCxnSpPr>
        <p:spPr>
          <a:xfrm>
            <a:off x="3089109" y="3056289"/>
            <a:ext cx="0" cy="138318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24" idx="2"/>
            <a:endCxn id="29" idx="0"/>
          </p:cNvCxnSpPr>
          <p:nvPr/>
        </p:nvCxnSpPr>
        <p:spPr>
          <a:xfrm>
            <a:off x="4646139" y="3056289"/>
            <a:ext cx="0" cy="138616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0" name="Google Shape;420;p43"/>
          <p:cNvSpPr txBox="1">
            <a:spLocks noGrp="1"/>
          </p:cNvSpPr>
          <p:nvPr>
            <p:ph type="title"/>
          </p:nvPr>
        </p:nvSpPr>
        <p:spPr>
          <a:xfrm>
            <a:off x="851771" y="70763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l"/>
            <a:r>
              <a:rPr lang="en-US" dirty="0" smtClean="0"/>
              <a:t>Cataract classification </a:t>
            </a:r>
            <a:endParaRPr dirty="0"/>
          </a:p>
        </p:txBody>
      </p:sp>
      <p:sp>
        <p:nvSpPr>
          <p:cNvPr id="7" name="Rectangle 6"/>
          <p:cNvSpPr/>
          <p:nvPr/>
        </p:nvSpPr>
        <p:spPr>
          <a:xfrm>
            <a:off x="7135090" y="3470564"/>
            <a:ext cx="2008909" cy="16729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195602" y="1055835"/>
            <a:ext cx="2521744" cy="54451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Acquired cataract 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5841926" y="1055835"/>
            <a:ext cx="2521744" cy="54451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Congenital cataract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7229873" y="1809932"/>
            <a:ext cx="1366998" cy="39290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2"/>
                </a:solidFill>
              </a:rPr>
              <a:t>Blue dot </a:t>
            </a: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7229873" y="2382695"/>
            <a:ext cx="1366998" cy="39290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2"/>
                </a:solidFill>
              </a:rPr>
              <a:t>Nuclear</a:t>
            </a: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229873" y="2955458"/>
            <a:ext cx="1366998" cy="39290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2"/>
                </a:solidFill>
              </a:rPr>
              <a:t>lamellar</a:t>
            </a: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5671236" y="2967437"/>
            <a:ext cx="1366998" cy="39290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2"/>
                </a:solidFill>
              </a:rPr>
              <a:t>Oil droplet</a:t>
            </a: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5671236" y="1809932"/>
            <a:ext cx="1366998" cy="39290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2"/>
                </a:solidFill>
              </a:rPr>
              <a:t>Posterior polar</a:t>
            </a: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5671236" y="2412425"/>
            <a:ext cx="1366998" cy="39290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 smtClean="0">
                <a:solidFill>
                  <a:schemeClr val="bg2"/>
                </a:solidFill>
              </a:rPr>
              <a:t>Sutral</a:t>
            </a: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3139973" y="1763651"/>
            <a:ext cx="1366998" cy="39290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2"/>
                </a:solidFill>
              </a:rPr>
              <a:t>secondary</a:t>
            </a: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357023" y="1767361"/>
            <a:ext cx="1366998" cy="39290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2"/>
                </a:solidFill>
              </a:rPr>
              <a:t>Age related</a:t>
            </a: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463029" y="2323573"/>
            <a:ext cx="1152878" cy="39290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PSC </a:t>
            </a:r>
            <a:endParaRPr lang="en-US" dirty="0"/>
          </a:p>
        </p:txBody>
      </p:sp>
      <p:sp>
        <p:nvSpPr>
          <p:cNvPr id="22" name="Rectangle 21"/>
          <p:cNvSpPr/>
          <p:nvPr/>
        </p:nvSpPr>
        <p:spPr>
          <a:xfrm>
            <a:off x="463029" y="2880243"/>
            <a:ext cx="1152878" cy="39290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Nuclear</a:t>
            </a:r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463029" y="3436913"/>
            <a:ext cx="1152878" cy="39290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Cortical </a:t>
            </a:r>
            <a:endParaRPr lang="en-US" dirty="0"/>
          </a:p>
        </p:txBody>
      </p:sp>
      <p:sp>
        <p:nvSpPr>
          <p:cNvPr id="24" name="Rectangle 23"/>
          <p:cNvSpPr/>
          <p:nvPr/>
        </p:nvSpPr>
        <p:spPr>
          <a:xfrm>
            <a:off x="3962640" y="2412425"/>
            <a:ext cx="1366998" cy="64386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Systemic diseases</a:t>
            </a:r>
            <a:endParaRPr lang="en-US" dirty="0"/>
          </a:p>
        </p:txBody>
      </p:sp>
      <p:sp>
        <p:nvSpPr>
          <p:cNvPr id="25" name="Rectangle 24"/>
          <p:cNvSpPr/>
          <p:nvPr/>
        </p:nvSpPr>
        <p:spPr>
          <a:xfrm>
            <a:off x="3962640" y="3242787"/>
            <a:ext cx="1366998" cy="39290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Snowflakes</a:t>
            </a:r>
            <a:endParaRPr lang="en-US" dirty="0"/>
          </a:p>
        </p:txBody>
      </p:sp>
      <p:sp>
        <p:nvSpPr>
          <p:cNvPr id="26" name="Rectangle 25"/>
          <p:cNvSpPr/>
          <p:nvPr/>
        </p:nvSpPr>
        <p:spPr>
          <a:xfrm>
            <a:off x="3962640" y="3799456"/>
            <a:ext cx="1366998" cy="5007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 smtClean="0"/>
              <a:t>Christmass</a:t>
            </a:r>
            <a:r>
              <a:rPr lang="en-US" dirty="0" smtClean="0"/>
              <a:t> tree</a:t>
            </a:r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2405610" y="2412425"/>
            <a:ext cx="1366998" cy="64386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Ocular disease</a:t>
            </a:r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2405610" y="3242787"/>
            <a:ext cx="1366998" cy="39290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Uveitic </a:t>
            </a:r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3962640" y="4442454"/>
            <a:ext cx="1366998" cy="5007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Shield like </a:t>
            </a:r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>
            <a:off x="2405610" y="3799455"/>
            <a:ext cx="1366998" cy="5007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2ry to ACG</a:t>
            </a:r>
            <a:endParaRPr lang="en-US" dirty="0"/>
          </a:p>
        </p:txBody>
      </p:sp>
      <p:sp>
        <p:nvSpPr>
          <p:cNvPr id="31" name="Rectangle 30"/>
          <p:cNvSpPr/>
          <p:nvPr/>
        </p:nvSpPr>
        <p:spPr>
          <a:xfrm>
            <a:off x="2405610" y="4439471"/>
            <a:ext cx="1366998" cy="5007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Myopia , RP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8391977"/>
      </p:ext>
    </p:extLst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500"/>
                            </p:stCondLst>
                            <p:childTnLst>
                              <p:par>
                                <p:cTn id="6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"/>
                            </p:stCondLst>
                            <p:childTnLst>
                              <p:par>
                                <p:cTn id="6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5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500"/>
                            </p:stCondLst>
                            <p:childTnLst>
                              <p:par>
                                <p:cTn id="8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000"/>
                            </p:stCondLst>
                            <p:childTnLst>
                              <p:par>
                                <p:cTn id="9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38267" y="184567"/>
            <a:ext cx="4759771" cy="2131413"/>
            <a:chOff x="1743329" y="1905000"/>
            <a:chExt cx="5582920" cy="1666239"/>
          </a:xfrm>
        </p:grpSpPr>
        <p:sp>
          <p:nvSpPr>
            <p:cNvPr id="3" name="object 3"/>
            <p:cNvSpPr/>
            <p:nvPr/>
          </p:nvSpPr>
          <p:spPr>
            <a:xfrm>
              <a:off x="1757934" y="3074669"/>
              <a:ext cx="5553710" cy="481965"/>
            </a:xfrm>
            <a:custGeom>
              <a:avLst/>
              <a:gdLst/>
              <a:ahLst/>
              <a:cxnLst/>
              <a:rect l="l" t="t" r="r" b="b"/>
              <a:pathLst>
                <a:path w="5553709" h="481964">
                  <a:moveTo>
                    <a:pt x="2776728" y="0"/>
                  </a:moveTo>
                  <a:lnTo>
                    <a:pt x="2776728" y="240918"/>
                  </a:lnTo>
                  <a:lnTo>
                    <a:pt x="5553202" y="240918"/>
                  </a:lnTo>
                  <a:lnTo>
                    <a:pt x="5553202" y="481838"/>
                  </a:lnTo>
                </a:path>
                <a:path w="5553709" h="481964">
                  <a:moveTo>
                    <a:pt x="2776728" y="0"/>
                  </a:moveTo>
                  <a:lnTo>
                    <a:pt x="2776728" y="481838"/>
                  </a:lnTo>
                </a:path>
                <a:path w="5553709" h="481964">
                  <a:moveTo>
                    <a:pt x="2776474" y="0"/>
                  </a:moveTo>
                  <a:lnTo>
                    <a:pt x="2776474" y="240918"/>
                  </a:lnTo>
                  <a:lnTo>
                    <a:pt x="0" y="240918"/>
                  </a:lnTo>
                  <a:lnTo>
                    <a:pt x="0" y="481838"/>
                  </a:lnTo>
                </a:path>
              </a:pathLst>
            </a:custGeom>
            <a:ln w="28956">
              <a:solidFill>
                <a:srgbClr val="9C5252"/>
              </a:solidFill>
            </a:ln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4" name="object 4"/>
            <p:cNvSpPr/>
            <p:nvPr/>
          </p:nvSpPr>
          <p:spPr>
            <a:xfrm>
              <a:off x="2680716" y="1905000"/>
              <a:ext cx="3704844" cy="1235964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113713" y="379882"/>
            <a:ext cx="2334578" cy="379752"/>
          </a:xfrm>
          <a:prstGeom prst="rect">
            <a:avLst/>
          </a:prstGeom>
        </p:spPr>
        <p:txBody>
          <a:bodyPr spcFirstLastPara="1" vert="horz" wrap="square" lIns="0" tIns="9049" rIns="0" bIns="0" rtlCol="0" anchor="t" anchorCtr="0">
            <a:spAutoFit/>
          </a:bodyPr>
          <a:lstStyle/>
          <a:p>
            <a:pPr marL="9525">
              <a:spcBef>
                <a:spcPts val="71"/>
              </a:spcBef>
            </a:pPr>
            <a:r>
              <a:rPr sz="2325" spc="-4" dirty="0">
                <a:solidFill>
                  <a:schemeClr val="accent1"/>
                </a:solidFill>
              </a:rPr>
              <a:t>Acquired</a:t>
            </a:r>
            <a:r>
              <a:rPr sz="2325" spc="-30" dirty="0">
                <a:solidFill>
                  <a:schemeClr val="accent1"/>
                </a:solidFill>
              </a:rPr>
              <a:t> </a:t>
            </a:r>
            <a:r>
              <a:rPr sz="2325" spc="-4" dirty="0">
                <a:solidFill>
                  <a:schemeClr val="accent1"/>
                </a:solidFill>
              </a:rPr>
              <a:t>cataract</a:t>
            </a:r>
            <a:endParaRPr sz="2325" dirty="0">
              <a:solidFill>
                <a:schemeClr val="accent1"/>
              </a:solidFill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23803" y="2200931"/>
            <a:ext cx="2120265" cy="116128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7" name="object 7"/>
          <p:cNvSpPr txBox="1"/>
          <p:nvPr/>
        </p:nvSpPr>
        <p:spPr>
          <a:xfrm>
            <a:off x="1638126" y="2202390"/>
            <a:ext cx="1675924" cy="818173"/>
          </a:xfrm>
          <a:prstGeom prst="rect">
            <a:avLst/>
          </a:prstGeom>
          <a:solidFill>
            <a:schemeClr val="accent2"/>
          </a:solidFill>
        </p:spPr>
        <p:txBody>
          <a:bodyPr vert="horz" wrap="square" lIns="0" tIns="9525" rIns="0" bIns="0" rtlCol="0">
            <a:spAutoFit/>
          </a:bodyPr>
          <a:lstStyle/>
          <a:p>
            <a:pPr marL="9525" marR="3810" indent="437674">
              <a:lnSpc>
                <a:spcPct val="112599"/>
              </a:lnSpc>
              <a:spcBef>
                <a:spcPts val="75"/>
              </a:spcBef>
            </a:pPr>
            <a:r>
              <a:rPr sz="2325" spc="-4" dirty="0">
                <a:solidFill>
                  <a:srgbClr val="FFFFFF"/>
                </a:solidFill>
                <a:latin typeface="Palatino Linotype"/>
                <a:cs typeface="Palatino Linotype"/>
              </a:rPr>
              <a:t>Senile  (age-</a:t>
            </a:r>
            <a:r>
              <a:rPr sz="2325" spc="-8" dirty="0">
                <a:solidFill>
                  <a:srgbClr val="FFFFFF"/>
                </a:solidFill>
                <a:latin typeface="Palatino Linotype"/>
                <a:cs typeface="Palatino Linotype"/>
              </a:rPr>
              <a:t>relate</a:t>
            </a:r>
            <a:r>
              <a:rPr sz="2325" dirty="0">
                <a:solidFill>
                  <a:srgbClr val="FFFFFF"/>
                </a:solidFill>
                <a:latin typeface="Palatino Linotype"/>
                <a:cs typeface="Palatino Linotype"/>
              </a:rPr>
              <a:t>d</a:t>
            </a:r>
            <a:r>
              <a:rPr sz="2325" spc="-4" dirty="0">
                <a:solidFill>
                  <a:srgbClr val="FFFFFF"/>
                </a:solidFill>
                <a:latin typeface="Palatino Linotype"/>
                <a:cs typeface="Palatino Linotype"/>
              </a:rPr>
              <a:t>)</a:t>
            </a:r>
            <a:endParaRPr sz="2325" dirty="0">
              <a:latin typeface="Palatino Linotype"/>
              <a:cs typeface="Palatino Linotype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694570" y="2253376"/>
            <a:ext cx="1861946" cy="92697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9" name="object 9"/>
          <p:cNvSpPr txBox="1"/>
          <p:nvPr/>
        </p:nvSpPr>
        <p:spPr>
          <a:xfrm>
            <a:off x="3814998" y="2375941"/>
            <a:ext cx="1399368" cy="366928"/>
          </a:xfrm>
          <a:prstGeom prst="rect">
            <a:avLst/>
          </a:prstGeom>
        </p:spPr>
        <p:txBody>
          <a:bodyPr vert="horz" wrap="square" lIns="0" tIns="9049" rIns="0" bIns="0" rtlCol="0">
            <a:spAutoFit/>
          </a:bodyPr>
          <a:lstStyle/>
          <a:p>
            <a:pPr marL="9525">
              <a:spcBef>
                <a:spcPts val="71"/>
              </a:spcBef>
            </a:pPr>
            <a:r>
              <a:rPr sz="2325" spc="-26" dirty="0">
                <a:solidFill>
                  <a:srgbClr val="FFFFFF"/>
                </a:solidFill>
                <a:latin typeface="Palatino Linotype"/>
                <a:cs typeface="Palatino Linotype"/>
              </a:rPr>
              <a:t>Traumatic</a:t>
            </a:r>
            <a:endParaRPr sz="2325" dirty="0">
              <a:latin typeface="Palatino Linotype"/>
              <a:cs typeface="Palatino Linotype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5607445" y="2320833"/>
            <a:ext cx="2215134" cy="926973"/>
          </a:xfrm>
          <a:prstGeom prst="rect">
            <a:avLst/>
          </a:prstGeom>
          <a:solidFill>
            <a:srgbClr val="FF0000"/>
          </a:solid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11" name="object 11"/>
          <p:cNvSpPr txBox="1"/>
          <p:nvPr/>
        </p:nvSpPr>
        <p:spPr>
          <a:xfrm>
            <a:off x="5875587" y="2411407"/>
            <a:ext cx="1695926" cy="366928"/>
          </a:xfrm>
          <a:prstGeom prst="rect">
            <a:avLst/>
          </a:prstGeom>
        </p:spPr>
        <p:txBody>
          <a:bodyPr vert="horz" wrap="square" lIns="0" tIns="9049" rIns="0" bIns="0" rtlCol="0">
            <a:spAutoFit/>
          </a:bodyPr>
          <a:lstStyle/>
          <a:p>
            <a:pPr marL="9525">
              <a:spcBef>
                <a:spcPts val="71"/>
              </a:spcBef>
            </a:pPr>
            <a:r>
              <a:rPr sz="2325" spc="-4" dirty="0">
                <a:solidFill>
                  <a:srgbClr val="FFFFFF"/>
                </a:solidFill>
                <a:latin typeface="Palatino Linotype"/>
                <a:cs typeface="Palatino Linotype"/>
              </a:rPr>
              <a:t>Complicated</a:t>
            </a:r>
            <a:endParaRPr sz="2325" dirty="0">
              <a:latin typeface="Palatino Linotype"/>
              <a:cs typeface="Palatino Linotype"/>
            </a:endParaRPr>
          </a:p>
        </p:txBody>
      </p:sp>
    </p:spTree>
    <p:extLst>
      <p:ext uri="{BB962C8B-B14F-4D97-AF65-F5344CB8AC3E}">
        <p14:creationId xmlns:p14="http://schemas.microsoft.com/office/powerpoint/2010/main" val="4267769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594609" y="92584"/>
            <a:ext cx="3953637" cy="115785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33509" y="219799"/>
            <a:ext cx="3278981" cy="64569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dirty="0"/>
              <a:t>Senile</a:t>
            </a:r>
            <a:r>
              <a:rPr spc="-60" dirty="0"/>
              <a:t> </a:t>
            </a:r>
            <a:r>
              <a:rPr dirty="0"/>
              <a:t>cataract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4955" y="937352"/>
            <a:ext cx="5575935" cy="2100896"/>
          </a:xfrm>
          <a:prstGeom prst="rect">
            <a:avLst/>
          </a:prstGeom>
        </p:spPr>
        <p:txBody>
          <a:bodyPr vert="horz" wrap="square" lIns="0" tIns="63818" rIns="0" bIns="0" rtlCol="0">
            <a:spAutoFit/>
          </a:bodyPr>
          <a:lstStyle/>
          <a:p>
            <a:pPr marL="266700" indent="-257651">
              <a:spcBef>
                <a:spcPts val="503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Old</a:t>
            </a:r>
            <a:r>
              <a:rPr sz="1800" spc="-8" dirty="0">
                <a:solidFill>
                  <a:srgbClr val="7E7E7E"/>
                </a:solidFill>
                <a:latin typeface="Century Gothic"/>
                <a:cs typeface="Century Gothic"/>
              </a:rPr>
              <a:t> people</a:t>
            </a:r>
            <a:endParaRPr sz="1800">
              <a:latin typeface="Century Gothic"/>
              <a:cs typeface="Century Gothic"/>
            </a:endParaRPr>
          </a:p>
          <a:p>
            <a:pPr marL="266700" indent="-257651">
              <a:spcBef>
                <a:spcPts val="435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Not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due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to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local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or general</a:t>
            </a:r>
            <a:r>
              <a:rPr sz="1800" spc="-19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disease</a:t>
            </a:r>
            <a:endParaRPr sz="1800">
              <a:latin typeface="Century Gothic"/>
              <a:cs typeface="Century Gothic"/>
            </a:endParaRPr>
          </a:p>
          <a:p>
            <a:pPr marL="266700" indent="-257651">
              <a:spcBef>
                <a:spcPts val="431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Bilateral with one eye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affected before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the</a:t>
            </a:r>
            <a:r>
              <a:rPr sz="1800" spc="-64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other</a:t>
            </a:r>
            <a:endParaRPr sz="1800">
              <a:latin typeface="Century Gothic"/>
              <a:cs typeface="Century Gothic"/>
            </a:endParaRPr>
          </a:p>
          <a:p>
            <a:pPr marL="266700" indent="-257651">
              <a:spcBef>
                <a:spcPts val="435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Incidence</a:t>
            </a:r>
            <a:endParaRPr sz="18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93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11" dirty="0">
                <a:solidFill>
                  <a:srgbClr val="7E7E7E"/>
                </a:solidFill>
                <a:latin typeface="Century Gothic"/>
                <a:cs typeface="Century Gothic"/>
              </a:rPr>
              <a:t>Between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65-74 </a:t>
            </a: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years</a:t>
            </a:r>
            <a:r>
              <a:rPr sz="1200" spc="60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50%</a:t>
            </a:r>
            <a:endParaRPr sz="12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75 years and </a:t>
            </a: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above</a:t>
            </a:r>
            <a:r>
              <a:rPr sz="1200" spc="-30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70%</a:t>
            </a:r>
            <a:endParaRPr sz="1200">
              <a:latin typeface="Century Gothic"/>
              <a:cs typeface="Century Gothic"/>
            </a:endParaRPr>
          </a:p>
          <a:p>
            <a:pPr marL="266700" indent="-257651">
              <a:spcBef>
                <a:spcPts val="428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Pathogenesis:</a:t>
            </a:r>
            <a:r>
              <a:rPr sz="1800" spc="-26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multifactorial</a:t>
            </a:r>
            <a:endParaRPr sz="1800">
              <a:latin typeface="Century Gothic"/>
              <a:cs typeface="Century Gothic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200400" y="3086100"/>
            <a:ext cx="2943225" cy="196710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</p:spTree>
    <p:extLst>
      <p:ext uri="{BB962C8B-B14F-4D97-AF65-F5344CB8AC3E}">
        <p14:creationId xmlns:p14="http://schemas.microsoft.com/office/powerpoint/2010/main" val="202053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509904" y="322326"/>
            <a:ext cx="6071711" cy="4535805"/>
            <a:chOff x="489204" y="429768"/>
            <a:chExt cx="8095615" cy="6047740"/>
          </a:xfrm>
        </p:grpSpPr>
        <p:sp>
          <p:nvSpPr>
            <p:cNvPr id="3" name="object 3"/>
            <p:cNvSpPr/>
            <p:nvPr/>
          </p:nvSpPr>
          <p:spPr>
            <a:xfrm>
              <a:off x="533400" y="457200"/>
              <a:ext cx="8001000" cy="6019800"/>
            </a:xfrm>
            <a:custGeom>
              <a:avLst/>
              <a:gdLst/>
              <a:ahLst/>
              <a:cxnLst/>
              <a:rect l="l" t="t" r="r" b="b"/>
              <a:pathLst>
                <a:path w="8001000" h="6019800">
                  <a:moveTo>
                    <a:pt x="8001000" y="0"/>
                  </a:moveTo>
                  <a:lnTo>
                    <a:pt x="0" y="0"/>
                  </a:lnTo>
                  <a:lnTo>
                    <a:pt x="0" y="6019800"/>
                  </a:lnTo>
                  <a:lnTo>
                    <a:pt x="8001000" y="6019800"/>
                  </a:lnTo>
                  <a:lnTo>
                    <a:pt x="8001000" y="0"/>
                  </a:lnTo>
                  <a:close/>
                </a:path>
              </a:pathLst>
            </a:custGeom>
            <a:solidFill>
              <a:srgbClr val="E3E9EE"/>
            </a:solid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4" name="object 4"/>
            <p:cNvSpPr/>
            <p:nvPr/>
          </p:nvSpPr>
          <p:spPr>
            <a:xfrm>
              <a:off x="489204" y="429768"/>
              <a:ext cx="8095488" cy="100584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1832681" y="1784686"/>
            <a:ext cx="589905" cy="1634966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9525">
              <a:lnSpc>
                <a:spcPts val="4620"/>
              </a:lnSpc>
            </a:pPr>
            <a:r>
              <a:rPr sz="4875" spc="-68" dirty="0">
                <a:latin typeface="Palatino Linotype"/>
                <a:cs typeface="Palatino Linotype"/>
              </a:rPr>
              <a:t>Types</a:t>
            </a:r>
            <a:endParaRPr sz="4875">
              <a:latin typeface="Palatino Linotype"/>
              <a:cs typeface="Palatino Linotype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949702" y="665569"/>
            <a:ext cx="1489234" cy="530754"/>
          </a:xfrm>
          <a:prstGeom prst="rect">
            <a:avLst/>
          </a:prstGeom>
        </p:spPr>
        <p:txBody>
          <a:bodyPr spcFirstLastPara="1" vert="horz" wrap="square" lIns="0" tIns="10001" rIns="0" bIns="0" rtlCol="0" anchor="t" anchorCtr="0">
            <a:spAutoFit/>
          </a:bodyPr>
          <a:lstStyle/>
          <a:p>
            <a:pPr marL="9525">
              <a:spcBef>
                <a:spcPts val="79"/>
              </a:spcBef>
            </a:pPr>
            <a:r>
              <a:rPr sz="3300" dirty="0">
                <a:solidFill>
                  <a:srgbClr val="753D3D"/>
                </a:solidFill>
              </a:rPr>
              <a:t>Cortical</a:t>
            </a:r>
            <a:endParaRPr sz="3300"/>
          </a:p>
        </p:txBody>
      </p:sp>
      <p:sp>
        <p:nvSpPr>
          <p:cNvPr id="7" name="object 7"/>
          <p:cNvSpPr txBox="1"/>
          <p:nvPr/>
        </p:nvSpPr>
        <p:spPr>
          <a:xfrm>
            <a:off x="5316188" y="598132"/>
            <a:ext cx="1490186" cy="379431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sz="2400" dirty="0">
                <a:solidFill>
                  <a:srgbClr val="2B3948"/>
                </a:solidFill>
                <a:latin typeface="Palatino Linotype"/>
                <a:cs typeface="Palatino Linotype"/>
              </a:rPr>
              <a:t>Cu</a:t>
            </a:r>
            <a:r>
              <a:rPr sz="2400" spc="-11" dirty="0">
                <a:solidFill>
                  <a:srgbClr val="2B3948"/>
                </a:solidFill>
                <a:latin typeface="Palatino Linotype"/>
                <a:cs typeface="Palatino Linotype"/>
              </a:rPr>
              <a:t>n</a:t>
            </a:r>
            <a:r>
              <a:rPr sz="2400" dirty="0">
                <a:solidFill>
                  <a:srgbClr val="2B3948"/>
                </a:solidFill>
                <a:latin typeface="Palatino Linotype"/>
                <a:cs typeface="Palatino Linotype"/>
              </a:rPr>
              <a:t>eiform</a:t>
            </a:r>
            <a:endParaRPr sz="2400">
              <a:latin typeface="Palatino Linotype"/>
              <a:cs typeface="Palatino Linotype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739771" y="628651"/>
            <a:ext cx="4804886" cy="4117181"/>
            <a:chOff x="2129027" y="838200"/>
            <a:chExt cx="6406515" cy="5489575"/>
          </a:xfrm>
        </p:grpSpPr>
        <p:sp>
          <p:nvSpPr>
            <p:cNvPr id="9" name="object 9"/>
            <p:cNvSpPr/>
            <p:nvPr/>
          </p:nvSpPr>
          <p:spPr>
            <a:xfrm>
              <a:off x="2134361" y="2230374"/>
              <a:ext cx="6400800" cy="4083050"/>
            </a:xfrm>
            <a:custGeom>
              <a:avLst/>
              <a:gdLst/>
              <a:ahLst/>
              <a:cxnLst/>
              <a:rect l="l" t="t" r="r" b="b"/>
              <a:pathLst>
                <a:path w="6400800" h="4083050">
                  <a:moveTo>
                    <a:pt x="3200400" y="0"/>
                  </a:moveTo>
                  <a:lnTo>
                    <a:pt x="6280404" y="0"/>
                  </a:lnTo>
                </a:path>
                <a:path w="6400800" h="4083050">
                  <a:moveTo>
                    <a:pt x="0" y="1610868"/>
                  </a:moveTo>
                  <a:lnTo>
                    <a:pt x="6400799" y="1610868"/>
                  </a:lnTo>
                </a:path>
                <a:path w="6400800" h="4083050">
                  <a:moveTo>
                    <a:pt x="0" y="4082796"/>
                  </a:moveTo>
                  <a:lnTo>
                    <a:pt x="6400799" y="4082796"/>
                  </a:lnTo>
                </a:path>
              </a:pathLst>
            </a:custGeom>
            <a:ln w="28956">
              <a:solidFill>
                <a:srgbClr val="5F76B4"/>
              </a:solidFill>
            </a:ln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133599" y="838200"/>
              <a:ext cx="0" cy="5257800"/>
            </a:xfrm>
            <a:custGeom>
              <a:avLst/>
              <a:gdLst/>
              <a:ahLst/>
              <a:cxnLst/>
              <a:rect l="l" t="t" r="r" b="b"/>
              <a:pathLst>
                <a:path h="5257800">
                  <a:moveTo>
                    <a:pt x="0" y="0"/>
                  </a:moveTo>
                  <a:lnTo>
                    <a:pt x="0" y="5257800"/>
                  </a:lnTo>
                </a:path>
              </a:pathLst>
            </a:custGeom>
            <a:ln w="9144">
              <a:solidFill>
                <a:srgbClr val="5C71B1"/>
              </a:solidFill>
            </a:ln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5417819" y="4059935"/>
              <a:ext cx="2479548" cy="2036064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2" name="object 12"/>
            <p:cNvSpPr/>
            <p:nvPr/>
          </p:nvSpPr>
          <p:spPr>
            <a:xfrm>
              <a:off x="2383536" y="1676400"/>
              <a:ext cx="2452116" cy="2110740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5316188" y="1806702"/>
            <a:ext cx="1623060" cy="379431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sz="2400" dirty="0">
                <a:solidFill>
                  <a:srgbClr val="2B3948"/>
                </a:solidFill>
                <a:latin typeface="Palatino Linotype"/>
                <a:cs typeface="Palatino Linotype"/>
              </a:rPr>
              <a:t>Cupuliform</a:t>
            </a:r>
            <a:endParaRPr sz="2400">
              <a:latin typeface="Palatino Linotype"/>
              <a:cs typeface="Palatino Linotype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949702" y="3203449"/>
            <a:ext cx="1505426" cy="517449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3300" spc="-4" dirty="0">
                <a:solidFill>
                  <a:srgbClr val="753D3D"/>
                </a:solidFill>
                <a:latin typeface="Palatino Linotype"/>
                <a:cs typeface="Palatino Linotype"/>
              </a:rPr>
              <a:t>Nuclear</a:t>
            </a:r>
            <a:endParaRPr sz="3300">
              <a:latin typeface="Palatino Linotype"/>
              <a:cs typeface="Palatino Linotype"/>
            </a:endParaRPr>
          </a:p>
        </p:txBody>
      </p:sp>
    </p:spTree>
    <p:extLst>
      <p:ext uri="{BB962C8B-B14F-4D97-AF65-F5344CB8AC3E}">
        <p14:creationId xmlns:p14="http://schemas.microsoft.com/office/powerpoint/2010/main" val="2847929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43051" y="2972942"/>
            <a:ext cx="2336291" cy="217055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/>
          <p:nvPr/>
        </p:nvSpPr>
        <p:spPr>
          <a:xfrm>
            <a:off x="1519047" y="50292"/>
            <a:ext cx="6104762" cy="103098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819961" y="161734"/>
            <a:ext cx="5505450" cy="57644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sz="3600" dirty="0"/>
              <a:t>Cortical cuneiform</a:t>
            </a:r>
            <a:r>
              <a:rPr sz="3600" spc="-64" dirty="0"/>
              <a:t> </a:t>
            </a:r>
            <a:r>
              <a:rPr sz="3600" dirty="0"/>
              <a:t>cataract</a:t>
            </a:r>
            <a:endParaRPr sz="3600"/>
          </a:p>
        </p:txBody>
      </p:sp>
      <p:sp>
        <p:nvSpPr>
          <p:cNvPr id="5" name="object 5"/>
          <p:cNvSpPr txBox="1"/>
          <p:nvPr/>
        </p:nvSpPr>
        <p:spPr>
          <a:xfrm>
            <a:off x="1524152" y="852250"/>
            <a:ext cx="2411730" cy="2128948"/>
          </a:xfrm>
          <a:prstGeom prst="rect">
            <a:avLst/>
          </a:prstGeom>
        </p:spPr>
        <p:txBody>
          <a:bodyPr vert="horz" wrap="square" lIns="0" tIns="66199" rIns="0" bIns="0" rtlCol="0">
            <a:spAutoFit/>
          </a:bodyPr>
          <a:lstStyle/>
          <a:p>
            <a:pPr marL="266700" indent="-257651">
              <a:spcBef>
                <a:spcPts val="521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Stages:</a:t>
            </a:r>
            <a:endParaRPr sz="18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93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Precataractous</a:t>
            </a:r>
            <a:r>
              <a:rPr sz="1200" spc="19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changes</a:t>
            </a:r>
            <a:endParaRPr sz="12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Incipient</a:t>
            </a:r>
            <a:r>
              <a:rPr sz="1200" spc="-15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stage</a:t>
            </a:r>
            <a:endParaRPr sz="12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Immature</a:t>
            </a:r>
            <a:r>
              <a:rPr sz="1200" spc="-15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stage</a:t>
            </a:r>
            <a:endParaRPr sz="12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Mature</a:t>
            </a:r>
            <a:r>
              <a:rPr sz="1200" spc="11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stage</a:t>
            </a:r>
            <a:endParaRPr sz="12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Hypermature</a:t>
            </a:r>
            <a:r>
              <a:rPr sz="1200" spc="4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stage</a:t>
            </a:r>
            <a:endParaRPr sz="1200">
              <a:latin typeface="Century Gothic"/>
              <a:cs typeface="Century Gothic"/>
            </a:endParaRPr>
          </a:p>
          <a:p>
            <a:pPr marL="866775" lvl="2" indent="-171926">
              <a:spcBef>
                <a:spcPts val="289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Shrunken</a:t>
            </a:r>
            <a:r>
              <a:rPr sz="1200" spc="8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type</a:t>
            </a:r>
            <a:endParaRPr sz="1200">
              <a:latin typeface="Century Gothic"/>
              <a:cs typeface="Century Gothic"/>
            </a:endParaRPr>
          </a:p>
          <a:p>
            <a:pPr marL="866775" lvl="2" indent="-171926">
              <a:spcBef>
                <a:spcPts val="288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Morgagnian</a:t>
            </a:r>
            <a:endParaRPr sz="12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85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Intumescent</a:t>
            </a:r>
            <a:endParaRPr sz="1200">
              <a:latin typeface="Century Gothic"/>
              <a:cs typeface="Century Gothic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135375" y="2400301"/>
            <a:ext cx="1465325" cy="126872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7" name="object 7"/>
          <p:cNvSpPr/>
          <p:nvPr/>
        </p:nvSpPr>
        <p:spPr>
          <a:xfrm>
            <a:off x="4098798" y="3765041"/>
            <a:ext cx="1501902" cy="1356741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grpSp>
        <p:nvGrpSpPr>
          <p:cNvPr id="8" name="object 8"/>
          <p:cNvGrpSpPr/>
          <p:nvPr/>
        </p:nvGrpSpPr>
        <p:grpSpPr>
          <a:xfrm>
            <a:off x="4114801" y="800100"/>
            <a:ext cx="3442811" cy="1485900"/>
            <a:chOff x="3962400" y="1066800"/>
            <a:chExt cx="4590415" cy="1981200"/>
          </a:xfrm>
        </p:grpSpPr>
        <p:sp>
          <p:nvSpPr>
            <p:cNvPr id="9" name="object 9"/>
            <p:cNvSpPr/>
            <p:nvPr/>
          </p:nvSpPr>
          <p:spPr>
            <a:xfrm>
              <a:off x="3962400" y="1066800"/>
              <a:ext cx="2008631" cy="1981200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6096000" y="1150619"/>
              <a:ext cx="2456688" cy="1813560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  <p:sp>
        <p:nvSpPr>
          <p:cNvPr id="11" name="object 11"/>
          <p:cNvSpPr/>
          <p:nvPr/>
        </p:nvSpPr>
        <p:spPr>
          <a:xfrm>
            <a:off x="5715000" y="3777614"/>
            <a:ext cx="1922526" cy="1321308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grpSp>
        <p:nvGrpSpPr>
          <p:cNvPr id="12" name="object 12"/>
          <p:cNvGrpSpPr/>
          <p:nvPr/>
        </p:nvGrpSpPr>
        <p:grpSpPr>
          <a:xfrm>
            <a:off x="5715000" y="2382012"/>
            <a:ext cx="2081689" cy="1315879"/>
            <a:chOff x="6096000" y="3176016"/>
            <a:chExt cx="2775585" cy="1754505"/>
          </a:xfrm>
        </p:grpSpPr>
        <p:sp>
          <p:nvSpPr>
            <p:cNvPr id="13" name="object 13"/>
            <p:cNvSpPr/>
            <p:nvPr/>
          </p:nvSpPr>
          <p:spPr>
            <a:xfrm>
              <a:off x="6096000" y="3176016"/>
              <a:ext cx="2676144" cy="1754124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4" name="object 14"/>
            <p:cNvSpPr/>
            <p:nvPr/>
          </p:nvSpPr>
          <p:spPr>
            <a:xfrm>
              <a:off x="8234172" y="3188208"/>
              <a:ext cx="637031" cy="1716024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</p:spTree>
    <p:extLst>
      <p:ext uri="{BB962C8B-B14F-4D97-AF65-F5344CB8AC3E}">
        <p14:creationId xmlns:p14="http://schemas.microsoft.com/office/powerpoint/2010/main" val="3717895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730385" y="0"/>
            <a:ext cx="5774625" cy="1288173"/>
          </a:xfrm>
          <a:prstGeom prst="rect">
            <a:avLst/>
          </a:prstGeom>
        </p:spPr>
        <p:txBody>
          <a:bodyPr spcFirstLastPara="1" vert="horz" wrap="square" lIns="0" tIns="81915" rIns="0" bIns="0" rtlCol="0" anchor="t" anchorCtr="0">
            <a:spAutoFit/>
          </a:bodyPr>
          <a:lstStyle/>
          <a:p>
            <a:pPr marL="1775936" marR="3810" indent="-1365409">
              <a:lnSpc>
                <a:spcPts val="4350"/>
              </a:lnSpc>
              <a:spcBef>
                <a:spcPts val="645"/>
              </a:spcBef>
            </a:pPr>
            <a:r>
              <a:rPr dirty="0"/>
              <a:t>Cortical</a:t>
            </a:r>
            <a:r>
              <a:rPr spc="-53" dirty="0"/>
              <a:t> </a:t>
            </a:r>
            <a:r>
              <a:rPr spc="-4" dirty="0"/>
              <a:t>cupuliform  </a:t>
            </a:r>
            <a:r>
              <a:rPr dirty="0"/>
              <a:t>cataract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544955" y="1165146"/>
            <a:ext cx="6052185" cy="1604285"/>
          </a:xfrm>
          <a:prstGeom prst="rect">
            <a:avLst/>
          </a:prstGeom>
        </p:spPr>
        <p:txBody>
          <a:bodyPr vert="horz" wrap="square" lIns="0" tIns="64770" rIns="0" bIns="0" rtlCol="0">
            <a:spAutoFit/>
          </a:bodyPr>
          <a:lstStyle/>
          <a:p>
            <a:pPr marL="266700" indent="-257651">
              <a:spcBef>
                <a:spcPts val="510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Posterior</a:t>
            </a:r>
            <a:r>
              <a:rPr sz="1800" spc="-11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subcapsular</a:t>
            </a:r>
            <a:endParaRPr sz="1800">
              <a:latin typeface="Century Gothic"/>
              <a:cs typeface="Century Gothic"/>
            </a:endParaRPr>
          </a:p>
          <a:p>
            <a:pPr marL="266700" indent="-257651">
              <a:spcBef>
                <a:spcPts val="435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Central</a:t>
            </a:r>
            <a:endParaRPr sz="1800">
              <a:latin typeface="Century Gothic"/>
              <a:cs typeface="Century Gothic"/>
            </a:endParaRPr>
          </a:p>
          <a:p>
            <a:pPr marL="266700" marR="3810" indent="-257651">
              <a:spcBef>
                <a:spcPts val="431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Causes glare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and poor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vision under bright</a:t>
            </a:r>
            <a:r>
              <a:rPr sz="1800" spc="-94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lightening 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conditions</a:t>
            </a:r>
            <a:endParaRPr sz="1800">
              <a:latin typeface="Century Gothic"/>
              <a:cs typeface="Century Gothic"/>
            </a:endParaRPr>
          </a:p>
          <a:p>
            <a:pPr marL="266700" indent="-257651">
              <a:spcBef>
                <a:spcPts val="435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Near vision reduced more than</a:t>
            </a:r>
            <a:r>
              <a:rPr sz="1800" spc="-41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distant</a:t>
            </a:r>
            <a:endParaRPr sz="1800">
              <a:latin typeface="Century Gothic"/>
              <a:cs typeface="Century Gothic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532762" y="3087242"/>
            <a:ext cx="1981962" cy="173278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grpSp>
        <p:nvGrpSpPr>
          <p:cNvPr id="9" name="object 9"/>
          <p:cNvGrpSpPr/>
          <p:nvPr/>
        </p:nvGrpSpPr>
        <p:grpSpPr>
          <a:xfrm>
            <a:off x="3714750" y="3010661"/>
            <a:ext cx="4015740" cy="1885950"/>
            <a:chOff x="3429000" y="4014215"/>
            <a:chExt cx="5354320" cy="2514600"/>
          </a:xfrm>
        </p:grpSpPr>
        <p:sp>
          <p:nvSpPr>
            <p:cNvPr id="10" name="object 10"/>
            <p:cNvSpPr/>
            <p:nvPr/>
          </p:nvSpPr>
          <p:spPr>
            <a:xfrm>
              <a:off x="6019800" y="4014215"/>
              <a:ext cx="2763011" cy="251460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3429000" y="4264151"/>
              <a:ext cx="2590800" cy="2182368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</p:spTree>
    <p:extLst>
      <p:ext uri="{BB962C8B-B14F-4D97-AF65-F5344CB8AC3E}">
        <p14:creationId xmlns:p14="http://schemas.microsoft.com/office/powerpoint/2010/main" val="2658556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363724" y="1"/>
            <a:ext cx="4415409" cy="113614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702338" y="105728"/>
            <a:ext cx="3740944" cy="64569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Nuclear</a:t>
            </a:r>
            <a:r>
              <a:rPr spc="-34" dirty="0"/>
              <a:t> </a:t>
            </a:r>
            <a:r>
              <a:rPr dirty="0"/>
              <a:t>cataract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4956" y="934783"/>
            <a:ext cx="3787616" cy="3205845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266700" marR="133826" indent="-257651" algn="just">
              <a:spcBef>
                <a:spcPts val="79"/>
              </a:spcBef>
              <a:buFont typeface="Arial"/>
              <a:buChar char="•"/>
              <a:tabLst>
                <a:tab pos="267176" algn="l"/>
              </a:tabLst>
            </a:pP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Due </a:t>
            </a:r>
            <a:r>
              <a:rPr sz="1500" spc="4" dirty="0">
                <a:solidFill>
                  <a:srgbClr val="7E7E7E"/>
                </a:solidFill>
                <a:latin typeface="Century Gothic"/>
                <a:cs typeface="Century Gothic"/>
              </a:rPr>
              <a:t>to </a:t>
            </a:r>
            <a:r>
              <a:rPr sz="1500" dirty="0">
                <a:solidFill>
                  <a:srgbClr val="7E7E7E"/>
                </a:solidFill>
                <a:latin typeface="Century Gothic"/>
                <a:cs typeface="Century Gothic"/>
              </a:rPr>
              <a:t>excessive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amount </a:t>
            </a:r>
            <a:r>
              <a:rPr sz="1500" dirty="0">
                <a:solidFill>
                  <a:srgbClr val="7E7E7E"/>
                </a:solidFill>
                <a:latin typeface="Century Gothic"/>
                <a:cs typeface="Century Gothic"/>
              </a:rPr>
              <a:t>of nuclear  sclerosis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and </a:t>
            </a:r>
            <a:r>
              <a:rPr sz="1500" dirty="0">
                <a:solidFill>
                  <a:srgbClr val="7E7E7E"/>
                </a:solidFill>
                <a:latin typeface="Century Gothic"/>
                <a:cs typeface="Century Gothic"/>
              </a:rPr>
              <a:t>yellowing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which </a:t>
            </a:r>
            <a:r>
              <a:rPr sz="1500" dirty="0">
                <a:solidFill>
                  <a:srgbClr val="7E7E7E"/>
                </a:solidFill>
                <a:latin typeface="Century Gothic"/>
                <a:cs typeface="Century Gothic"/>
              </a:rPr>
              <a:t>causes  central</a:t>
            </a:r>
            <a:r>
              <a:rPr sz="1500" spc="-30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opacity</a:t>
            </a:r>
            <a:endParaRPr sz="1500">
              <a:latin typeface="Century Gothic"/>
              <a:cs typeface="Century Gothic"/>
            </a:endParaRPr>
          </a:p>
          <a:p>
            <a:pPr marL="266700" indent="-257651" algn="just">
              <a:spcBef>
                <a:spcPts val="360"/>
              </a:spcBef>
              <a:buFont typeface="Arial"/>
              <a:buChar char="•"/>
              <a:tabLst>
                <a:tab pos="267176" algn="l"/>
              </a:tabLst>
            </a:pP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Slow</a:t>
            </a:r>
            <a:r>
              <a:rPr sz="1500" spc="-15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progression</a:t>
            </a:r>
            <a:endParaRPr sz="1500">
              <a:latin typeface="Century Gothic"/>
              <a:cs typeface="Century Gothic"/>
            </a:endParaRPr>
          </a:p>
          <a:p>
            <a:pPr marL="266700" marR="3810" indent="-257651">
              <a:spcBef>
                <a:spcPts val="360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500" dirty="0">
                <a:solidFill>
                  <a:srgbClr val="7E7E7E"/>
                </a:solidFill>
                <a:latin typeface="Century Gothic"/>
                <a:cs typeface="Century Gothic"/>
              </a:rPr>
              <a:t>Interferes more with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distant </a:t>
            </a:r>
            <a:r>
              <a:rPr sz="1500" dirty="0">
                <a:solidFill>
                  <a:srgbClr val="7E7E7E"/>
                </a:solidFill>
                <a:latin typeface="Century Gothic"/>
                <a:cs typeface="Century Gothic"/>
              </a:rPr>
              <a:t>vision</a:t>
            </a:r>
            <a:r>
              <a:rPr sz="1500" spc="-109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500" dirty="0">
                <a:solidFill>
                  <a:srgbClr val="7E7E7E"/>
                </a:solidFill>
                <a:latin typeface="Century Gothic"/>
                <a:cs typeface="Century Gothic"/>
              </a:rPr>
              <a:t>than 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near</a:t>
            </a:r>
            <a:endParaRPr sz="1500">
              <a:latin typeface="Century Gothic"/>
              <a:cs typeface="Century Gothic"/>
            </a:endParaRPr>
          </a:p>
          <a:p>
            <a:pPr marL="266700" indent="-257651">
              <a:spcBef>
                <a:spcPts val="360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500" dirty="0">
                <a:solidFill>
                  <a:srgbClr val="7E7E7E"/>
                </a:solidFill>
                <a:latin typeface="Century Gothic"/>
                <a:cs typeface="Century Gothic"/>
              </a:rPr>
              <a:t>Causes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myopic shift</a:t>
            </a:r>
            <a:r>
              <a:rPr sz="1500" spc="-49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500" spc="-8" dirty="0">
                <a:solidFill>
                  <a:srgbClr val="7E7E7E"/>
                </a:solidFill>
                <a:latin typeface="Century Gothic"/>
                <a:cs typeface="Century Gothic"/>
              </a:rPr>
              <a:t>(presbyopia)</a:t>
            </a:r>
            <a:endParaRPr sz="1500">
              <a:latin typeface="Century Gothic"/>
              <a:cs typeface="Century Gothic"/>
            </a:endParaRPr>
          </a:p>
          <a:p>
            <a:pPr marL="266700" indent="-257651">
              <a:spcBef>
                <a:spcPts val="360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Grades:</a:t>
            </a:r>
            <a:endParaRPr sz="15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63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050" dirty="0">
                <a:solidFill>
                  <a:srgbClr val="7E7E7E"/>
                </a:solidFill>
                <a:latin typeface="Century Gothic"/>
                <a:cs typeface="Century Gothic"/>
              </a:rPr>
              <a:t>N1-N4: </a:t>
            </a:r>
            <a:r>
              <a:rPr sz="1050" spc="-4" dirty="0">
                <a:solidFill>
                  <a:srgbClr val="7E7E7E"/>
                </a:solidFill>
                <a:latin typeface="Century Gothic"/>
                <a:cs typeface="Century Gothic"/>
              </a:rPr>
              <a:t>cataracta</a:t>
            </a:r>
            <a:r>
              <a:rPr sz="1050" spc="-19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050" spc="-4" dirty="0">
                <a:solidFill>
                  <a:srgbClr val="7E7E7E"/>
                </a:solidFill>
                <a:latin typeface="Century Gothic"/>
                <a:cs typeface="Century Gothic"/>
              </a:rPr>
              <a:t>brunesecence</a:t>
            </a:r>
            <a:endParaRPr sz="105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51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050" dirty="0">
                <a:solidFill>
                  <a:srgbClr val="7E7E7E"/>
                </a:solidFill>
                <a:latin typeface="Century Gothic"/>
                <a:cs typeface="Century Gothic"/>
              </a:rPr>
              <a:t>N5: </a:t>
            </a:r>
            <a:r>
              <a:rPr sz="1050" spc="-4" dirty="0">
                <a:solidFill>
                  <a:srgbClr val="7E7E7E"/>
                </a:solidFill>
                <a:latin typeface="Century Gothic"/>
                <a:cs typeface="Century Gothic"/>
              </a:rPr>
              <a:t>cataracta</a:t>
            </a:r>
            <a:r>
              <a:rPr sz="1050" spc="-11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050" dirty="0">
                <a:solidFill>
                  <a:srgbClr val="7E7E7E"/>
                </a:solidFill>
                <a:latin typeface="Century Gothic"/>
                <a:cs typeface="Century Gothic"/>
              </a:rPr>
              <a:t>nigra</a:t>
            </a:r>
            <a:endParaRPr sz="1050">
              <a:latin typeface="Century Gothic"/>
              <a:cs typeface="Century Gothic"/>
            </a:endParaRPr>
          </a:p>
          <a:p>
            <a:pPr marL="266700" marR="9049" indent="-257651">
              <a:spcBef>
                <a:spcPts val="353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500" dirty="0">
                <a:solidFill>
                  <a:srgbClr val="7E7E7E"/>
                </a:solidFill>
                <a:latin typeface="Century Gothic"/>
                <a:cs typeface="Century Gothic"/>
              </a:rPr>
              <a:t>Red reflex seen peripherally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around  </a:t>
            </a:r>
            <a:r>
              <a:rPr sz="1500" dirty="0">
                <a:solidFill>
                  <a:srgbClr val="7E7E7E"/>
                </a:solidFill>
                <a:latin typeface="Century Gothic"/>
                <a:cs typeface="Century Gothic"/>
              </a:rPr>
              <a:t>central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disc </a:t>
            </a:r>
            <a:r>
              <a:rPr sz="1500" dirty="0">
                <a:solidFill>
                  <a:srgbClr val="7E7E7E"/>
                </a:solidFill>
                <a:latin typeface="Century Gothic"/>
                <a:cs typeface="Century Gothic"/>
              </a:rPr>
              <a:t>of opacity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appears</a:t>
            </a:r>
            <a:r>
              <a:rPr sz="1500" spc="-94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which  appears </a:t>
            </a:r>
            <a:r>
              <a:rPr sz="1500" dirty="0">
                <a:solidFill>
                  <a:srgbClr val="7E7E7E"/>
                </a:solidFill>
                <a:latin typeface="Century Gothic"/>
                <a:cs typeface="Century Gothic"/>
              </a:rPr>
              <a:t>black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by</a:t>
            </a:r>
            <a:r>
              <a:rPr sz="1500" spc="-56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retro-illumination</a:t>
            </a:r>
            <a:endParaRPr sz="1500">
              <a:latin typeface="Century Gothic"/>
              <a:cs typeface="Century Gothic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543550" y="1085850"/>
            <a:ext cx="2286000" cy="148818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6" name="object 6"/>
          <p:cNvSpPr/>
          <p:nvPr/>
        </p:nvSpPr>
        <p:spPr>
          <a:xfrm>
            <a:off x="5679566" y="2831211"/>
            <a:ext cx="2013966" cy="178079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</p:spTree>
    <p:extLst>
      <p:ext uri="{BB962C8B-B14F-4D97-AF65-F5344CB8AC3E}">
        <p14:creationId xmlns:p14="http://schemas.microsoft.com/office/powerpoint/2010/main" val="2345617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393441" y="1"/>
            <a:ext cx="4354830" cy="102412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94337" y="104584"/>
            <a:ext cx="3757136" cy="57644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sz="3600" spc="-34" dirty="0"/>
              <a:t>Traumatic</a:t>
            </a:r>
            <a:r>
              <a:rPr sz="3600" spc="-30" dirty="0"/>
              <a:t> </a:t>
            </a:r>
            <a:r>
              <a:rPr sz="3600" dirty="0"/>
              <a:t>cataract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1544955" y="880176"/>
            <a:ext cx="3019425" cy="3776514"/>
          </a:xfrm>
          <a:prstGeom prst="rect">
            <a:avLst/>
          </a:prstGeom>
        </p:spPr>
        <p:txBody>
          <a:bodyPr vert="horz" wrap="square" lIns="0" tIns="36671" rIns="0" bIns="0" rtlCol="0">
            <a:spAutoFit/>
          </a:bodyPr>
          <a:lstStyle/>
          <a:p>
            <a:pPr marL="266700" indent="-257651">
              <a:spcBef>
                <a:spcPts val="289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Perforating</a:t>
            </a:r>
            <a:r>
              <a:rPr sz="1800" spc="-23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injury</a:t>
            </a:r>
            <a:endParaRPr sz="1800">
              <a:latin typeface="Century Gothic"/>
              <a:cs typeface="Century Gothic"/>
            </a:endParaRPr>
          </a:p>
          <a:p>
            <a:pPr marL="266700" indent="-257651">
              <a:lnSpc>
                <a:spcPts val="2055"/>
              </a:lnSpc>
              <a:spcBef>
                <a:spcPts val="214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Concussion</a:t>
            </a:r>
            <a:r>
              <a:rPr sz="1800" spc="-38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(contusion)</a:t>
            </a:r>
            <a:endParaRPr sz="1800">
              <a:latin typeface="Century Gothic"/>
              <a:cs typeface="Century Gothic"/>
            </a:endParaRPr>
          </a:p>
          <a:p>
            <a:pPr marL="266700">
              <a:lnSpc>
                <a:spcPts val="2055"/>
              </a:lnSpc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injury</a:t>
            </a:r>
            <a:endParaRPr sz="18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150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Vossius</a:t>
            </a:r>
            <a:r>
              <a:rPr sz="1200" spc="19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ring</a:t>
            </a:r>
            <a:endParaRPr sz="12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146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Rosette-Shaped</a:t>
            </a:r>
            <a:r>
              <a:rPr sz="1200" spc="34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opacity</a:t>
            </a:r>
            <a:endParaRPr sz="12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143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Subluxation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and</a:t>
            </a:r>
            <a:r>
              <a:rPr sz="1200" spc="-11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dislocation</a:t>
            </a:r>
            <a:endParaRPr sz="1200">
              <a:latin typeface="Century Gothic"/>
              <a:cs typeface="Century Gothic"/>
            </a:endParaRPr>
          </a:p>
          <a:p>
            <a:pPr marL="266700" indent="-257651">
              <a:spcBef>
                <a:spcPts val="210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Radiation</a:t>
            </a:r>
            <a:r>
              <a:rPr sz="1800" spc="-38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injury</a:t>
            </a:r>
            <a:endParaRPr sz="18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153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Ionizing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radiation</a:t>
            </a:r>
            <a:r>
              <a:rPr sz="1200" spc="-11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(X-ray)</a:t>
            </a:r>
            <a:endParaRPr sz="1200">
              <a:latin typeface="Century Gothic"/>
              <a:cs typeface="Century Gothic"/>
            </a:endParaRPr>
          </a:p>
          <a:p>
            <a:pPr marL="567214" marR="3810" lvl="1" indent="-215265">
              <a:lnSpc>
                <a:spcPts val="1298"/>
              </a:lnSpc>
              <a:spcBef>
                <a:spcPts val="304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Infra-red radiation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(glass blower’s  cataract)</a:t>
            </a:r>
            <a:endParaRPr sz="12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124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15" dirty="0">
                <a:solidFill>
                  <a:srgbClr val="7E7E7E"/>
                </a:solidFill>
                <a:latin typeface="Century Gothic"/>
                <a:cs typeface="Century Gothic"/>
              </a:rPr>
              <a:t>UV</a:t>
            </a:r>
            <a:r>
              <a:rPr sz="1200" spc="19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radiation</a:t>
            </a:r>
            <a:endParaRPr sz="1200">
              <a:latin typeface="Century Gothic"/>
              <a:cs typeface="Century Gothic"/>
            </a:endParaRPr>
          </a:p>
          <a:p>
            <a:pPr marL="266700" indent="-257651">
              <a:spcBef>
                <a:spcPts val="210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Chemical</a:t>
            </a:r>
            <a:r>
              <a:rPr sz="1800" spc="-38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injury</a:t>
            </a:r>
            <a:endParaRPr sz="18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153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Alkali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(caustic)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burn</a:t>
            </a:r>
            <a:endParaRPr sz="12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143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Chalcosis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(sunflower</a:t>
            </a:r>
            <a:r>
              <a:rPr sz="1200" spc="49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cataract)</a:t>
            </a:r>
            <a:endParaRPr sz="12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143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Siderosis</a:t>
            </a:r>
            <a:endParaRPr sz="1200">
              <a:latin typeface="Century Gothic"/>
              <a:cs typeface="Century Gothic"/>
            </a:endParaRPr>
          </a:p>
          <a:p>
            <a:pPr marL="266700" indent="-257651">
              <a:spcBef>
                <a:spcPts val="210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Electrical</a:t>
            </a:r>
            <a:r>
              <a:rPr sz="1800" spc="-38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injury</a:t>
            </a:r>
            <a:endParaRPr sz="1800">
              <a:latin typeface="Century Gothic"/>
              <a:cs typeface="Century Gothic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837176" y="2114550"/>
            <a:ext cx="1320164" cy="128587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6" name="object 6"/>
          <p:cNvSpPr/>
          <p:nvPr/>
        </p:nvSpPr>
        <p:spPr>
          <a:xfrm>
            <a:off x="4816602" y="3486150"/>
            <a:ext cx="1379600" cy="13144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grpSp>
        <p:nvGrpSpPr>
          <p:cNvPr id="7" name="object 7"/>
          <p:cNvGrpSpPr/>
          <p:nvPr/>
        </p:nvGrpSpPr>
        <p:grpSpPr>
          <a:xfrm>
            <a:off x="4857751" y="800100"/>
            <a:ext cx="2917031" cy="1200150"/>
            <a:chOff x="4953000" y="1066800"/>
            <a:chExt cx="3889375" cy="1600200"/>
          </a:xfrm>
        </p:grpSpPr>
        <p:sp>
          <p:nvSpPr>
            <p:cNvPr id="8" name="object 8"/>
            <p:cNvSpPr/>
            <p:nvPr/>
          </p:nvSpPr>
          <p:spPr>
            <a:xfrm>
              <a:off x="4953000" y="1066800"/>
              <a:ext cx="1732788" cy="1600200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9" name="object 9"/>
            <p:cNvSpPr/>
            <p:nvPr/>
          </p:nvSpPr>
          <p:spPr>
            <a:xfrm>
              <a:off x="6867144" y="1066800"/>
              <a:ext cx="1975103" cy="1524000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  <p:sp>
        <p:nvSpPr>
          <p:cNvPr id="10" name="object 10"/>
          <p:cNvSpPr/>
          <p:nvPr/>
        </p:nvSpPr>
        <p:spPr>
          <a:xfrm>
            <a:off x="6308218" y="2088261"/>
            <a:ext cx="1539620" cy="131216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11" name="object 11"/>
          <p:cNvSpPr/>
          <p:nvPr/>
        </p:nvSpPr>
        <p:spPr>
          <a:xfrm>
            <a:off x="6313933" y="3543300"/>
            <a:ext cx="1533905" cy="1200150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</p:spTree>
    <p:extLst>
      <p:ext uri="{BB962C8B-B14F-4D97-AF65-F5344CB8AC3E}">
        <p14:creationId xmlns:p14="http://schemas.microsoft.com/office/powerpoint/2010/main" val="1329031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20265" y="50292"/>
            <a:ext cx="4902326" cy="103098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21160" y="161734"/>
            <a:ext cx="4302443" cy="57644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sz="3600" spc="-4" dirty="0"/>
              <a:t>Complicated</a:t>
            </a:r>
            <a:r>
              <a:rPr sz="3600" spc="-30" dirty="0"/>
              <a:t> </a:t>
            </a:r>
            <a:r>
              <a:rPr sz="3600" dirty="0"/>
              <a:t>cataract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1544955" y="909637"/>
            <a:ext cx="5163026" cy="3488455"/>
          </a:xfrm>
          <a:prstGeom prst="rect">
            <a:avLst/>
          </a:prstGeom>
        </p:spPr>
        <p:txBody>
          <a:bodyPr vert="horz" wrap="square" lIns="0" tIns="37148" rIns="0" bIns="0" rtlCol="0">
            <a:spAutoFit/>
          </a:bodyPr>
          <a:lstStyle/>
          <a:p>
            <a:pPr marL="266700" marR="3810" indent="-257651">
              <a:lnSpc>
                <a:spcPts val="1785"/>
              </a:lnSpc>
              <a:spcBef>
                <a:spcPts val="293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650" spc="-8" dirty="0">
                <a:solidFill>
                  <a:srgbClr val="7E7E7E"/>
                </a:solidFill>
                <a:latin typeface="Century Gothic"/>
                <a:cs typeface="Century Gothic"/>
              </a:rPr>
              <a:t>Due </a:t>
            </a:r>
            <a:r>
              <a:rPr sz="1650" dirty="0">
                <a:solidFill>
                  <a:srgbClr val="7E7E7E"/>
                </a:solidFill>
                <a:latin typeface="Century Gothic"/>
                <a:cs typeface="Century Gothic"/>
              </a:rPr>
              <a:t>to </a:t>
            </a:r>
            <a:r>
              <a:rPr sz="1650" spc="-8" dirty="0">
                <a:solidFill>
                  <a:srgbClr val="7E7E7E"/>
                </a:solidFill>
                <a:latin typeface="Century Gothic"/>
                <a:cs typeface="Century Gothic"/>
              </a:rPr>
              <a:t>local eye </a:t>
            </a:r>
            <a:r>
              <a:rPr sz="1650" spc="-4" dirty="0">
                <a:solidFill>
                  <a:srgbClr val="7E7E7E"/>
                </a:solidFill>
                <a:latin typeface="Century Gothic"/>
                <a:cs typeface="Century Gothic"/>
              </a:rPr>
              <a:t>disease or general </a:t>
            </a:r>
            <a:r>
              <a:rPr sz="1650" spc="-8" dirty="0">
                <a:solidFill>
                  <a:srgbClr val="7E7E7E"/>
                </a:solidFill>
                <a:latin typeface="Century Gothic"/>
                <a:cs typeface="Century Gothic"/>
              </a:rPr>
              <a:t>(systematic)  </a:t>
            </a:r>
            <a:r>
              <a:rPr sz="1650" spc="-4" dirty="0">
                <a:solidFill>
                  <a:srgbClr val="7E7E7E"/>
                </a:solidFill>
                <a:latin typeface="Century Gothic"/>
                <a:cs typeface="Century Gothic"/>
              </a:rPr>
              <a:t>disease</a:t>
            </a:r>
            <a:endParaRPr sz="1650">
              <a:latin typeface="Century Gothic"/>
              <a:cs typeface="Century Gothic"/>
            </a:endParaRPr>
          </a:p>
          <a:p>
            <a:pPr marL="266700" indent="-257651">
              <a:spcBef>
                <a:spcPts val="172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650" spc="-4" dirty="0">
                <a:solidFill>
                  <a:srgbClr val="7E7E7E"/>
                </a:solidFill>
                <a:latin typeface="Century Gothic"/>
                <a:cs typeface="Century Gothic"/>
              </a:rPr>
              <a:t>Local </a:t>
            </a:r>
            <a:r>
              <a:rPr sz="1650" spc="-8" dirty="0">
                <a:solidFill>
                  <a:srgbClr val="7E7E7E"/>
                </a:solidFill>
                <a:latin typeface="Century Gothic"/>
                <a:cs typeface="Century Gothic"/>
              </a:rPr>
              <a:t>eye</a:t>
            </a:r>
            <a:r>
              <a:rPr sz="1650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650" spc="-4" dirty="0">
                <a:solidFill>
                  <a:srgbClr val="7E7E7E"/>
                </a:solidFill>
                <a:latin typeface="Century Gothic"/>
                <a:cs typeface="Century Gothic"/>
              </a:rPr>
              <a:t>disease</a:t>
            </a:r>
            <a:endParaRPr sz="1650">
              <a:latin typeface="Century Gothic"/>
              <a:cs typeface="Century Gothic"/>
            </a:endParaRPr>
          </a:p>
          <a:p>
            <a:pPr marL="567214" lvl="1" indent="-215265">
              <a:spcBef>
                <a:spcPts val="146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125" dirty="0">
                <a:solidFill>
                  <a:srgbClr val="7E7E7E"/>
                </a:solidFill>
                <a:latin typeface="Century Gothic"/>
                <a:cs typeface="Century Gothic"/>
              </a:rPr>
              <a:t>Perforated </a:t>
            </a:r>
            <a:r>
              <a:rPr sz="1125" spc="-4" dirty="0">
                <a:solidFill>
                  <a:srgbClr val="7E7E7E"/>
                </a:solidFill>
                <a:latin typeface="Century Gothic"/>
                <a:cs typeface="Century Gothic"/>
              </a:rPr>
              <a:t>corneal</a:t>
            </a:r>
            <a:r>
              <a:rPr sz="1125" spc="-11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125" dirty="0">
                <a:solidFill>
                  <a:srgbClr val="7E7E7E"/>
                </a:solidFill>
                <a:latin typeface="Century Gothic"/>
                <a:cs typeface="Century Gothic"/>
              </a:rPr>
              <a:t>ulcer</a:t>
            </a:r>
            <a:endParaRPr sz="1125">
              <a:latin typeface="Century Gothic"/>
              <a:cs typeface="Century Gothic"/>
            </a:endParaRPr>
          </a:p>
          <a:p>
            <a:pPr marL="567214" lvl="1" indent="-215265">
              <a:spcBef>
                <a:spcPts val="135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125" dirty="0">
                <a:solidFill>
                  <a:srgbClr val="7E7E7E"/>
                </a:solidFill>
                <a:latin typeface="Century Gothic"/>
                <a:cs typeface="Century Gothic"/>
              </a:rPr>
              <a:t>Iridocyclitis</a:t>
            </a:r>
            <a:endParaRPr sz="1125">
              <a:latin typeface="Century Gothic"/>
              <a:cs typeface="Century Gothic"/>
            </a:endParaRPr>
          </a:p>
          <a:p>
            <a:pPr marL="567214" lvl="1" indent="-215265">
              <a:spcBef>
                <a:spcPts val="135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125" dirty="0">
                <a:solidFill>
                  <a:srgbClr val="7E7E7E"/>
                </a:solidFill>
                <a:latin typeface="Century Gothic"/>
                <a:cs typeface="Century Gothic"/>
              </a:rPr>
              <a:t>Chronic</a:t>
            </a:r>
            <a:r>
              <a:rPr sz="1125" spc="-11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125" dirty="0">
                <a:solidFill>
                  <a:srgbClr val="7E7E7E"/>
                </a:solidFill>
                <a:latin typeface="Century Gothic"/>
                <a:cs typeface="Century Gothic"/>
              </a:rPr>
              <a:t>glaucoma</a:t>
            </a:r>
            <a:endParaRPr sz="1125">
              <a:latin typeface="Century Gothic"/>
              <a:cs typeface="Century Gothic"/>
            </a:endParaRPr>
          </a:p>
          <a:p>
            <a:pPr marL="567214" lvl="1" indent="-215265">
              <a:spcBef>
                <a:spcPts val="135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125" dirty="0">
                <a:solidFill>
                  <a:srgbClr val="7E7E7E"/>
                </a:solidFill>
                <a:latin typeface="Century Gothic"/>
                <a:cs typeface="Century Gothic"/>
              </a:rPr>
              <a:t>Retina </a:t>
            </a:r>
            <a:r>
              <a:rPr sz="1125" spc="-4" dirty="0">
                <a:solidFill>
                  <a:srgbClr val="7E7E7E"/>
                </a:solidFill>
                <a:latin typeface="Century Gothic"/>
                <a:cs typeface="Century Gothic"/>
              </a:rPr>
              <a:t>and </a:t>
            </a:r>
            <a:r>
              <a:rPr sz="1125" dirty="0">
                <a:solidFill>
                  <a:srgbClr val="7E7E7E"/>
                </a:solidFill>
                <a:latin typeface="Century Gothic"/>
                <a:cs typeface="Century Gothic"/>
              </a:rPr>
              <a:t>choroid</a:t>
            </a:r>
            <a:r>
              <a:rPr sz="1125" spc="-30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125" spc="-4" dirty="0">
                <a:solidFill>
                  <a:srgbClr val="7E7E7E"/>
                </a:solidFill>
                <a:latin typeface="Century Gothic"/>
                <a:cs typeface="Century Gothic"/>
              </a:rPr>
              <a:t>disease</a:t>
            </a:r>
            <a:endParaRPr sz="1125">
              <a:latin typeface="Century Gothic"/>
              <a:cs typeface="Century Gothic"/>
            </a:endParaRPr>
          </a:p>
          <a:p>
            <a:pPr marL="266700" indent="-257651">
              <a:spcBef>
                <a:spcPts val="184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650" spc="-8" dirty="0">
                <a:solidFill>
                  <a:srgbClr val="7E7E7E"/>
                </a:solidFill>
                <a:latin typeface="Century Gothic"/>
                <a:cs typeface="Century Gothic"/>
              </a:rPr>
              <a:t>General</a:t>
            </a:r>
            <a:r>
              <a:rPr sz="1650" spc="-19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650" spc="-4" dirty="0">
                <a:solidFill>
                  <a:srgbClr val="7E7E7E"/>
                </a:solidFill>
                <a:latin typeface="Century Gothic"/>
                <a:cs typeface="Century Gothic"/>
              </a:rPr>
              <a:t>disease</a:t>
            </a:r>
            <a:endParaRPr sz="1650">
              <a:latin typeface="Century Gothic"/>
              <a:cs typeface="Century Gothic"/>
            </a:endParaRPr>
          </a:p>
          <a:p>
            <a:pPr marL="567214" lvl="1" indent="-215265">
              <a:spcBef>
                <a:spcPts val="150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125" dirty="0">
                <a:solidFill>
                  <a:srgbClr val="7E7E7E"/>
                </a:solidFill>
                <a:latin typeface="Century Gothic"/>
                <a:cs typeface="Century Gothic"/>
              </a:rPr>
              <a:t>Metabolic</a:t>
            </a:r>
            <a:endParaRPr sz="1125">
              <a:latin typeface="Century Gothic"/>
              <a:cs typeface="Century Gothic"/>
            </a:endParaRPr>
          </a:p>
          <a:p>
            <a:pPr marL="866775" lvl="2" indent="-171926">
              <a:spcBef>
                <a:spcPts val="135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125" spc="-4" dirty="0">
                <a:solidFill>
                  <a:srgbClr val="7E7E7E"/>
                </a:solidFill>
                <a:latin typeface="Century Gothic"/>
                <a:cs typeface="Century Gothic"/>
              </a:rPr>
              <a:t>DM</a:t>
            </a:r>
            <a:endParaRPr sz="1125">
              <a:latin typeface="Century Gothic"/>
              <a:cs typeface="Century Gothic"/>
            </a:endParaRPr>
          </a:p>
          <a:p>
            <a:pPr marL="866775" lvl="2" indent="-171926">
              <a:spcBef>
                <a:spcPts val="135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125" dirty="0">
                <a:solidFill>
                  <a:srgbClr val="7E7E7E"/>
                </a:solidFill>
                <a:latin typeface="Century Gothic"/>
                <a:cs typeface="Century Gothic"/>
              </a:rPr>
              <a:t>Galactosemia</a:t>
            </a:r>
            <a:endParaRPr sz="1125">
              <a:latin typeface="Century Gothic"/>
              <a:cs typeface="Century Gothic"/>
            </a:endParaRPr>
          </a:p>
          <a:p>
            <a:pPr marL="567214" lvl="1" indent="-215265">
              <a:spcBef>
                <a:spcPts val="135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125" spc="-4" dirty="0">
                <a:solidFill>
                  <a:srgbClr val="7E7E7E"/>
                </a:solidFill>
                <a:latin typeface="Century Gothic"/>
                <a:cs typeface="Century Gothic"/>
              </a:rPr>
              <a:t>Endocrinal</a:t>
            </a:r>
            <a:endParaRPr sz="1125">
              <a:latin typeface="Century Gothic"/>
              <a:cs typeface="Century Gothic"/>
            </a:endParaRPr>
          </a:p>
          <a:p>
            <a:pPr marL="866775" lvl="2" indent="-171926">
              <a:spcBef>
                <a:spcPts val="135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125" spc="-4" dirty="0">
                <a:solidFill>
                  <a:srgbClr val="7E7E7E"/>
                </a:solidFill>
                <a:latin typeface="Century Gothic"/>
                <a:cs typeface="Century Gothic"/>
              </a:rPr>
              <a:t>Hyperparathyroidism</a:t>
            </a:r>
            <a:endParaRPr sz="1125">
              <a:latin typeface="Century Gothic"/>
              <a:cs typeface="Century Gothic"/>
            </a:endParaRPr>
          </a:p>
          <a:p>
            <a:pPr marL="866775" lvl="2" indent="-171926">
              <a:spcBef>
                <a:spcPts val="139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125" spc="-4" dirty="0">
                <a:solidFill>
                  <a:srgbClr val="7E7E7E"/>
                </a:solidFill>
                <a:latin typeface="Century Gothic"/>
                <a:cs typeface="Century Gothic"/>
              </a:rPr>
              <a:t>Hypothyroidism</a:t>
            </a:r>
            <a:endParaRPr sz="1125">
              <a:latin typeface="Century Gothic"/>
              <a:cs typeface="Century Gothic"/>
            </a:endParaRPr>
          </a:p>
          <a:p>
            <a:pPr marL="567214" lvl="1" indent="-215265">
              <a:spcBef>
                <a:spcPts val="135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125" dirty="0">
                <a:solidFill>
                  <a:srgbClr val="7E7E7E"/>
                </a:solidFill>
                <a:latin typeface="Century Gothic"/>
                <a:cs typeface="Century Gothic"/>
              </a:rPr>
              <a:t>Severe</a:t>
            </a:r>
            <a:r>
              <a:rPr sz="1125" spc="-11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125" spc="-4" dirty="0">
                <a:solidFill>
                  <a:srgbClr val="7E7E7E"/>
                </a:solidFill>
                <a:latin typeface="Century Gothic"/>
                <a:cs typeface="Century Gothic"/>
              </a:rPr>
              <a:t>anaemia</a:t>
            </a:r>
            <a:endParaRPr sz="1125">
              <a:latin typeface="Century Gothic"/>
              <a:cs typeface="Century Gothic"/>
            </a:endParaRPr>
          </a:p>
          <a:p>
            <a:pPr marL="567214" lvl="1" indent="-215265">
              <a:spcBef>
                <a:spcPts val="135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125" spc="-4" dirty="0">
                <a:solidFill>
                  <a:srgbClr val="7E7E7E"/>
                </a:solidFill>
                <a:latin typeface="Century Gothic"/>
                <a:cs typeface="Century Gothic"/>
              </a:rPr>
              <a:t>Hypertension</a:t>
            </a:r>
            <a:endParaRPr sz="1125">
              <a:latin typeface="Century Gothic"/>
              <a:cs typeface="Century Gothic"/>
            </a:endParaRPr>
          </a:p>
          <a:p>
            <a:pPr marL="567214" lvl="1" indent="-215265">
              <a:spcBef>
                <a:spcPts val="131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125" dirty="0">
                <a:solidFill>
                  <a:srgbClr val="7E7E7E"/>
                </a:solidFill>
                <a:latin typeface="Century Gothic"/>
                <a:cs typeface="Century Gothic"/>
              </a:rPr>
              <a:t>Idiopathic: systemic steroids </a:t>
            </a:r>
            <a:r>
              <a:rPr sz="1125" spc="4" dirty="0">
                <a:solidFill>
                  <a:srgbClr val="7E7E7E"/>
                </a:solidFill>
                <a:latin typeface="Century Gothic"/>
                <a:cs typeface="Century Gothic"/>
              </a:rPr>
              <a:t>in </a:t>
            </a:r>
            <a:r>
              <a:rPr sz="1125" dirty="0">
                <a:solidFill>
                  <a:srgbClr val="7E7E7E"/>
                </a:solidFill>
                <a:latin typeface="Century Gothic"/>
                <a:cs typeface="Century Gothic"/>
              </a:rPr>
              <a:t>genetically </a:t>
            </a:r>
            <a:r>
              <a:rPr sz="1125" spc="-4" dirty="0">
                <a:solidFill>
                  <a:srgbClr val="7E7E7E"/>
                </a:solidFill>
                <a:latin typeface="Century Gothic"/>
                <a:cs typeface="Century Gothic"/>
              </a:rPr>
              <a:t>prone</a:t>
            </a:r>
            <a:r>
              <a:rPr sz="1125" spc="-109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125" spc="-4" dirty="0">
                <a:solidFill>
                  <a:srgbClr val="7E7E7E"/>
                </a:solidFill>
                <a:latin typeface="Century Gothic"/>
                <a:cs typeface="Century Gothic"/>
              </a:rPr>
              <a:t>patients</a:t>
            </a:r>
            <a:endParaRPr sz="1125">
              <a:latin typeface="Century Gothic"/>
              <a:cs typeface="Century Gothic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514851" y="1565909"/>
            <a:ext cx="2582036" cy="18002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</p:spTree>
    <p:extLst>
      <p:ext uri="{BB962C8B-B14F-4D97-AF65-F5344CB8AC3E}">
        <p14:creationId xmlns:p14="http://schemas.microsoft.com/office/powerpoint/2010/main" val="961636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03044" y="40005"/>
            <a:ext cx="6135624" cy="9486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779955" y="142304"/>
            <a:ext cx="5580698" cy="530273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sz="3300" dirty="0"/>
              <a:t>Diabetes mellitus and </a:t>
            </a:r>
            <a:r>
              <a:rPr sz="3300" spc="-4" dirty="0"/>
              <a:t>the</a:t>
            </a:r>
            <a:r>
              <a:rPr sz="3300" spc="-90" dirty="0"/>
              <a:t> </a:t>
            </a:r>
            <a:r>
              <a:rPr sz="3300" spc="-4" dirty="0"/>
              <a:t>lens</a:t>
            </a:r>
            <a:endParaRPr sz="3300"/>
          </a:p>
        </p:txBody>
      </p:sp>
      <p:grpSp>
        <p:nvGrpSpPr>
          <p:cNvPr id="4" name="object 4"/>
          <p:cNvGrpSpPr/>
          <p:nvPr/>
        </p:nvGrpSpPr>
        <p:grpSpPr>
          <a:xfrm>
            <a:off x="2537364" y="922306"/>
            <a:ext cx="1186815" cy="720566"/>
            <a:chOff x="1859152" y="1229741"/>
            <a:chExt cx="1582420" cy="960755"/>
          </a:xfrm>
        </p:grpSpPr>
        <p:sp>
          <p:nvSpPr>
            <p:cNvPr id="5" name="object 5"/>
            <p:cNvSpPr/>
            <p:nvPr/>
          </p:nvSpPr>
          <p:spPr>
            <a:xfrm>
              <a:off x="1873757" y="1244346"/>
              <a:ext cx="1553210" cy="931544"/>
            </a:xfrm>
            <a:custGeom>
              <a:avLst/>
              <a:gdLst/>
              <a:ahLst/>
              <a:cxnLst/>
              <a:rect l="l" t="t" r="r" b="b"/>
              <a:pathLst>
                <a:path w="1553210" h="931544">
                  <a:moveTo>
                    <a:pt x="1459865" y="0"/>
                  </a:moveTo>
                  <a:lnTo>
                    <a:pt x="93091" y="0"/>
                  </a:lnTo>
                  <a:lnTo>
                    <a:pt x="56846" y="7312"/>
                  </a:lnTo>
                  <a:lnTo>
                    <a:pt x="27257" y="27257"/>
                  </a:lnTo>
                  <a:lnTo>
                    <a:pt x="7312" y="56846"/>
                  </a:lnTo>
                  <a:lnTo>
                    <a:pt x="0" y="93090"/>
                  </a:lnTo>
                  <a:lnTo>
                    <a:pt x="0" y="838073"/>
                  </a:lnTo>
                  <a:lnTo>
                    <a:pt x="7312" y="874317"/>
                  </a:lnTo>
                  <a:lnTo>
                    <a:pt x="27257" y="903906"/>
                  </a:lnTo>
                  <a:lnTo>
                    <a:pt x="56846" y="923851"/>
                  </a:lnTo>
                  <a:lnTo>
                    <a:pt x="93091" y="931163"/>
                  </a:lnTo>
                  <a:lnTo>
                    <a:pt x="1459865" y="931163"/>
                  </a:lnTo>
                  <a:lnTo>
                    <a:pt x="1496109" y="923851"/>
                  </a:lnTo>
                  <a:lnTo>
                    <a:pt x="1525698" y="903906"/>
                  </a:lnTo>
                  <a:lnTo>
                    <a:pt x="1545643" y="874317"/>
                  </a:lnTo>
                  <a:lnTo>
                    <a:pt x="1552956" y="838073"/>
                  </a:lnTo>
                  <a:lnTo>
                    <a:pt x="1552956" y="93090"/>
                  </a:lnTo>
                  <a:lnTo>
                    <a:pt x="1545643" y="56846"/>
                  </a:lnTo>
                  <a:lnTo>
                    <a:pt x="1525698" y="27257"/>
                  </a:lnTo>
                  <a:lnTo>
                    <a:pt x="1496109" y="7312"/>
                  </a:lnTo>
                  <a:lnTo>
                    <a:pt x="1459865" y="0"/>
                  </a:lnTo>
                  <a:close/>
                </a:path>
              </a:pathLst>
            </a:custGeom>
            <a:solidFill>
              <a:srgbClr val="9C5252"/>
            </a:solid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6" name="object 6"/>
            <p:cNvSpPr/>
            <p:nvPr/>
          </p:nvSpPr>
          <p:spPr>
            <a:xfrm>
              <a:off x="1873757" y="1244346"/>
              <a:ext cx="1553210" cy="931544"/>
            </a:xfrm>
            <a:custGeom>
              <a:avLst/>
              <a:gdLst/>
              <a:ahLst/>
              <a:cxnLst/>
              <a:rect l="l" t="t" r="r" b="b"/>
              <a:pathLst>
                <a:path w="1553210" h="931544">
                  <a:moveTo>
                    <a:pt x="0" y="93090"/>
                  </a:moveTo>
                  <a:lnTo>
                    <a:pt x="7312" y="56846"/>
                  </a:lnTo>
                  <a:lnTo>
                    <a:pt x="27257" y="27257"/>
                  </a:lnTo>
                  <a:lnTo>
                    <a:pt x="56846" y="7312"/>
                  </a:lnTo>
                  <a:lnTo>
                    <a:pt x="93091" y="0"/>
                  </a:lnTo>
                  <a:lnTo>
                    <a:pt x="1459865" y="0"/>
                  </a:lnTo>
                  <a:lnTo>
                    <a:pt x="1496109" y="7312"/>
                  </a:lnTo>
                  <a:lnTo>
                    <a:pt x="1525698" y="27257"/>
                  </a:lnTo>
                  <a:lnTo>
                    <a:pt x="1545643" y="56846"/>
                  </a:lnTo>
                  <a:lnTo>
                    <a:pt x="1552956" y="93090"/>
                  </a:lnTo>
                  <a:lnTo>
                    <a:pt x="1552956" y="838073"/>
                  </a:lnTo>
                  <a:lnTo>
                    <a:pt x="1545643" y="874317"/>
                  </a:lnTo>
                  <a:lnTo>
                    <a:pt x="1525698" y="903906"/>
                  </a:lnTo>
                  <a:lnTo>
                    <a:pt x="1496109" y="923851"/>
                  </a:lnTo>
                  <a:lnTo>
                    <a:pt x="1459865" y="931163"/>
                  </a:lnTo>
                  <a:lnTo>
                    <a:pt x="93091" y="931163"/>
                  </a:lnTo>
                  <a:lnTo>
                    <a:pt x="56846" y="923851"/>
                  </a:lnTo>
                  <a:lnTo>
                    <a:pt x="27257" y="903906"/>
                  </a:lnTo>
                  <a:lnTo>
                    <a:pt x="7312" y="874317"/>
                  </a:lnTo>
                  <a:lnTo>
                    <a:pt x="0" y="838073"/>
                  </a:lnTo>
                  <a:lnTo>
                    <a:pt x="0" y="93090"/>
                  </a:lnTo>
                  <a:close/>
                </a:path>
              </a:pathLst>
            </a:custGeom>
            <a:ln w="2895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718340" y="1075181"/>
            <a:ext cx="823436" cy="379784"/>
          </a:xfrm>
          <a:prstGeom prst="rect">
            <a:avLst/>
          </a:prstGeom>
        </p:spPr>
        <p:txBody>
          <a:bodyPr vert="horz" wrap="square" lIns="0" tIns="6668" rIns="0" bIns="0" rtlCol="0">
            <a:spAutoFit/>
          </a:bodyPr>
          <a:lstStyle/>
          <a:p>
            <a:pPr marL="9525" marR="3810" indent="77629">
              <a:lnSpc>
                <a:spcPct val="101400"/>
              </a:lnSpc>
              <a:spcBef>
                <a:spcPts val="53"/>
              </a:spcBef>
            </a:pPr>
            <a:r>
              <a:rPr sz="1200" spc="-4" dirty="0">
                <a:solidFill>
                  <a:srgbClr val="FFFFFF"/>
                </a:solidFill>
                <a:latin typeface="Palatino Linotype"/>
                <a:cs typeface="Palatino Linotype"/>
              </a:rPr>
              <a:t>Increased  </a:t>
            </a:r>
            <a:r>
              <a:rPr sz="1200" dirty="0">
                <a:solidFill>
                  <a:srgbClr val="FFFFFF"/>
                </a:solidFill>
                <a:latin typeface="Palatino Linotype"/>
                <a:cs typeface="Palatino Linotype"/>
              </a:rPr>
              <a:t>blood</a:t>
            </a:r>
            <a:r>
              <a:rPr sz="1200" spc="-64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1200" spc="-4" dirty="0">
                <a:solidFill>
                  <a:srgbClr val="FFFFFF"/>
                </a:solidFill>
                <a:latin typeface="Palatino Linotype"/>
                <a:cs typeface="Palatino Linotype"/>
              </a:rPr>
              <a:t>sugar</a:t>
            </a:r>
            <a:endParaRPr sz="1200">
              <a:latin typeface="Palatino Linotype"/>
              <a:cs typeface="Palatino Linotype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814192" y="922401"/>
            <a:ext cx="1539716" cy="720089"/>
            <a:chOff x="3561588" y="1229867"/>
            <a:chExt cx="2052955" cy="960119"/>
          </a:xfrm>
        </p:grpSpPr>
        <p:sp>
          <p:nvSpPr>
            <p:cNvPr id="9" name="object 9"/>
            <p:cNvSpPr/>
            <p:nvPr/>
          </p:nvSpPr>
          <p:spPr>
            <a:xfrm>
              <a:off x="3561588" y="1516379"/>
              <a:ext cx="329565" cy="386080"/>
            </a:xfrm>
            <a:custGeom>
              <a:avLst/>
              <a:gdLst/>
              <a:ahLst/>
              <a:cxnLst/>
              <a:rect l="l" t="t" r="r" b="b"/>
              <a:pathLst>
                <a:path w="329564" h="386080">
                  <a:moveTo>
                    <a:pt x="164591" y="0"/>
                  </a:moveTo>
                  <a:lnTo>
                    <a:pt x="164591" y="77089"/>
                  </a:lnTo>
                  <a:lnTo>
                    <a:pt x="0" y="77089"/>
                  </a:lnTo>
                  <a:lnTo>
                    <a:pt x="0" y="308483"/>
                  </a:lnTo>
                  <a:lnTo>
                    <a:pt x="164591" y="308483"/>
                  </a:lnTo>
                  <a:lnTo>
                    <a:pt x="164591" y="385572"/>
                  </a:lnTo>
                  <a:lnTo>
                    <a:pt x="329184" y="192786"/>
                  </a:lnTo>
                  <a:lnTo>
                    <a:pt x="164591" y="0"/>
                  </a:lnTo>
                  <a:close/>
                </a:path>
              </a:pathLst>
            </a:custGeom>
            <a:solidFill>
              <a:srgbClr val="9C5252"/>
            </a:solid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4046982" y="1244345"/>
              <a:ext cx="1553210" cy="931544"/>
            </a:xfrm>
            <a:custGeom>
              <a:avLst/>
              <a:gdLst/>
              <a:ahLst/>
              <a:cxnLst/>
              <a:rect l="l" t="t" r="r" b="b"/>
              <a:pathLst>
                <a:path w="1553210" h="931544">
                  <a:moveTo>
                    <a:pt x="1459864" y="0"/>
                  </a:moveTo>
                  <a:lnTo>
                    <a:pt x="93090" y="0"/>
                  </a:lnTo>
                  <a:lnTo>
                    <a:pt x="56846" y="7312"/>
                  </a:lnTo>
                  <a:lnTo>
                    <a:pt x="27257" y="27257"/>
                  </a:lnTo>
                  <a:lnTo>
                    <a:pt x="7312" y="56846"/>
                  </a:lnTo>
                  <a:lnTo>
                    <a:pt x="0" y="93090"/>
                  </a:lnTo>
                  <a:lnTo>
                    <a:pt x="0" y="838073"/>
                  </a:lnTo>
                  <a:lnTo>
                    <a:pt x="7312" y="874317"/>
                  </a:lnTo>
                  <a:lnTo>
                    <a:pt x="27257" y="903906"/>
                  </a:lnTo>
                  <a:lnTo>
                    <a:pt x="56846" y="923851"/>
                  </a:lnTo>
                  <a:lnTo>
                    <a:pt x="93090" y="931163"/>
                  </a:lnTo>
                  <a:lnTo>
                    <a:pt x="1459864" y="931163"/>
                  </a:lnTo>
                  <a:lnTo>
                    <a:pt x="1496109" y="923851"/>
                  </a:lnTo>
                  <a:lnTo>
                    <a:pt x="1525698" y="903906"/>
                  </a:lnTo>
                  <a:lnTo>
                    <a:pt x="1545643" y="874317"/>
                  </a:lnTo>
                  <a:lnTo>
                    <a:pt x="1552955" y="838073"/>
                  </a:lnTo>
                  <a:lnTo>
                    <a:pt x="1552955" y="93090"/>
                  </a:lnTo>
                  <a:lnTo>
                    <a:pt x="1545643" y="56846"/>
                  </a:lnTo>
                  <a:lnTo>
                    <a:pt x="1525698" y="27257"/>
                  </a:lnTo>
                  <a:lnTo>
                    <a:pt x="1496109" y="7312"/>
                  </a:lnTo>
                  <a:lnTo>
                    <a:pt x="1459864" y="0"/>
                  </a:lnTo>
                  <a:close/>
                </a:path>
              </a:pathLst>
            </a:custGeom>
            <a:solidFill>
              <a:srgbClr val="AB5247"/>
            </a:solid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4046982" y="1244345"/>
              <a:ext cx="1553210" cy="931544"/>
            </a:xfrm>
            <a:custGeom>
              <a:avLst/>
              <a:gdLst/>
              <a:ahLst/>
              <a:cxnLst/>
              <a:rect l="l" t="t" r="r" b="b"/>
              <a:pathLst>
                <a:path w="1553210" h="931544">
                  <a:moveTo>
                    <a:pt x="0" y="93090"/>
                  </a:moveTo>
                  <a:lnTo>
                    <a:pt x="7312" y="56846"/>
                  </a:lnTo>
                  <a:lnTo>
                    <a:pt x="27257" y="27257"/>
                  </a:lnTo>
                  <a:lnTo>
                    <a:pt x="56846" y="7312"/>
                  </a:lnTo>
                  <a:lnTo>
                    <a:pt x="93090" y="0"/>
                  </a:lnTo>
                  <a:lnTo>
                    <a:pt x="1459864" y="0"/>
                  </a:lnTo>
                  <a:lnTo>
                    <a:pt x="1496109" y="7312"/>
                  </a:lnTo>
                  <a:lnTo>
                    <a:pt x="1525698" y="27257"/>
                  </a:lnTo>
                  <a:lnTo>
                    <a:pt x="1545643" y="56846"/>
                  </a:lnTo>
                  <a:lnTo>
                    <a:pt x="1552955" y="93090"/>
                  </a:lnTo>
                  <a:lnTo>
                    <a:pt x="1552955" y="838073"/>
                  </a:lnTo>
                  <a:lnTo>
                    <a:pt x="1545643" y="874317"/>
                  </a:lnTo>
                  <a:lnTo>
                    <a:pt x="1525698" y="903906"/>
                  </a:lnTo>
                  <a:lnTo>
                    <a:pt x="1496109" y="923851"/>
                  </a:lnTo>
                  <a:lnTo>
                    <a:pt x="1459864" y="931163"/>
                  </a:lnTo>
                  <a:lnTo>
                    <a:pt x="93090" y="931163"/>
                  </a:lnTo>
                  <a:lnTo>
                    <a:pt x="56846" y="923851"/>
                  </a:lnTo>
                  <a:lnTo>
                    <a:pt x="27257" y="903906"/>
                  </a:lnTo>
                  <a:lnTo>
                    <a:pt x="7312" y="874317"/>
                  </a:lnTo>
                  <a:lnTo>
                    <a:pt x="0" y="838073"/>
                  </a:lnTo>
                  <a:lnTo>
                    <a:pt x="0" y="93090"/>
                  </a:lnTo>
                  <a:close/>
                </a:path>
              </a:pathLst>
            </a:custGeom>
            <a:ln w="2895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4260246" y="982790"/>
            <a:ext cx="1000125" cy="566310"/>
          </a:xfrm>
          <a:prstGeom prst="rect">
            <a:avLst/>
          </a:prstGeom>
        </p:spPr>
        <p:txBody>
          <a:bodyPr vert="horz" wrap="square" lIns="0" tIns="6668" rIns="0" bIns="0" rtlCol="0">
            <a:spAutoFit/>
          </a:bodyPr>
          <a:lstStyle/>
          <a:p>
            <a:pPr marL="9525" marR="3810" algn="ctr">
              <a:lnSpc>
                <a:spcPct val="101200"/>
              </a:lnSpc>
              <a:spcBef>
                <a:spcPts val="53"/>
              </a:spcBef>
            </a:pPr>
            <a:r>
              <a:rPr sz="1200" spc="-4" dirty="0">
                <a:solidFill>
                  <a:srgbClr val="FFFFFF"/>
                </a:solidFill>
                <a:latin typeface="Palatino Linotype"/>
                <a:cs typeface="Palatino Linotype"/>
              </a:rPr>
              <a:t>Increased  aqueous  content of</a:t>
            </a:r>
            <a:r>
              <a:rPr sz="1200" spc="-38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1200" spc="-4" dirty="0">
                <a:solidFill>
                  <a:srgbClr val="FFFFFF"/>
                </a:solidFill>
                <a:latin typeface="Palatino Linotype"/>
                <a:cs typeface="Palatino Linotype"/>
              </a:rPr>
              <a:t>lens</a:t>
            </a:r>
            <a:endParaRPr sz="1200">
              <a:latin typeface="Palatino Linotype"/>
              <a:cs typeface="Palatino Linotype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4615433" y="1733931"/>
            <a:ext cx="289560" cy="247174"/>
          </a:xfrm>
          <a:custGeom>
            <a:avLst/>
            <a:gdLst/>
            <a:ahLst/>
            <a:cxnLst/>
            <a:rect l="l" t="t" r="r" b="b"/>
            <a:pathLst>
              <a:path w="386079" h="329564">
                <a:moveTo>
                  <a:pt x="308483" y="0"/>
                </a:moveTo>
                <a:lnTo>
                  <a:pt x="77088" y="0"/>
                </a:lnTo>
                <a:lnTo>
                  <a:pt x="77088" y="164591"/>
                </a:lnTo>
                <a:lnTo>
                  <a:pt x="0" y="164591"/>
                </a:lnTo>
                <a:lnTo>
                  <a:pt x="192786" y="329183"/>
                </a:lnTo>
                <a:lnTo>
                  <a:pt x="385572" y="164591"/>
                </a:lnTo>
                <a:lnTo>
                  <a:pt x="308483" y="164591"/>
                </a:lnTo>
                <a:lnTo>
                  <a:pt x="308483" y="0"/>
                </a:lnTo>
                <a:close/>
              </a:path>
            </a:pathLst>
          </a:custGeom>
          <a:solidFill>
            <a:srgbClr val="AE5245"/>
          </a:solidFill>
        </p:spPr>
        <p:txBody>
          <a:bodyPr wrap="square" lIns="0" tIns="0" rIns="0" bIns="0" rtlCol="0"/>
          <a:lstStyle/>
          <a:p>
            <a:endParaRPr sz="1050"/>
          </a:p>
        </p:txBody>
      </p:sp>
      <p:grpSp>
        <p:nvGrpSpPr>
          <p:cNvPr id="14" name="object 14"/>
          <p:cNvGrpSpPr/>
          <p:nvPr/>
        </p:nvGrpSpPr>
        <p:grpSpPr>
          <a:xfrm>
            <a:off x="4167377" y="2087118"/>
            <a:ext cx="1186815" cy="720089"/>
            <a:chOff x="4032503" y="2782823"/>
            <a:chExt cx="1582420" cy="960119"/>
          </a:xfrm>
        </p:grpSpPr>
        <p:sp>
          <p:nvSpPr>
            <p:cNvPr id="15" name="object 15"/>
            <p:cNvSpPr/>
            <p:nvPr/>
          </p:nvSpPr>
          <p:spPr>
            <a:xfrm>
              <a:off x="4046981" y="2797301"/>
              <a:ext cx="1553210" cy="931544"/>
            </a:xfrm>
            <a:custGeom>
              <a:avLst/>
              <a:gdLst/>
              <a:ahLst/>
              <a:cxnLst/>
              <a:rect l="l" t="t" r="r" b="b"/>
              <a:pathLst>
                <a:path w="1553210" h="931545">
                  <a:moveTo>
                    <a:pt x="1459864" y="0"/>
                  </a:moveTo>
                  <a:lnTo>
                    <a:pt x="93090" y="0"/>
                  </a:lnTo>
                  <a:lnTo>
                    <a:pt x="56846" y="7312"/>
                  </a:lnTo>
                  <a:lnTo>
                    <a:pt x="27257" y="27257"/>
                  </a:lnTo>
                  <a:lnTo>
                    <a:pt x="7312" y="56846"/>
                  </a:lnTo>
                  <a:lnTo>
                    <a:pt x="0" y="93090"/>
                  </a:lnTo>
                  <a:lnTo>
                    <a:pt x="0" y="838073"/>
                  </a:lnTo>
                  <a:lnTo>
                    <a:pt x="7312" y="874317"/>
                  </a:lnTo>
                  <a:lnTo>
                    <a:pt x="27257" y="903906"/>
                  </a:lnTo>
                  <a:lnTo>
                    <a:pt x="56846" y="923851"/>
                  </a:lnTo>
                  <a:lnTo>
                    <a:pt x="93090" y="931164"/>
                  </a:lnTo>
                  <a:lnTo>
                    <a:pt x="1459864" y="931164"/>
                  </a:lnTo>
                  <a:lnTo>
                    <a:pt x="1496109" y="923851"/>
                  </a:lnTo>
                  <a:lnTo>
                    <a:pt x="1525698" y="903906"/>
                  </a:lnTo>
                  <a:lnTo>
                    <a:pt x="1545643" y="874317"/>
                  </a:lnTo>
                  <a:lnTo>
                    <a:pt x="1552955" y="838073"/>
                  </a:lnTo>
                  <a:lnTo>
                    <a:pt x="1552955" y="93090"/>
                  </a:lnTo>
                  <a:lnTo>
                    <a:pt x="1545643" y="56846"/>
                  </a:lnTo>
                  <a:lnTo>
                    <a:pt x="1525698" y="27257"/>
                  </a:lnTo>
                  <a:lnTo>
                    <a:pt x="1496109" y="7312"/>
                  </a:lnTo>
                  <a:lnTo>
                    <a:pt x="1459864" y="0"/>
                  </a:lnTo>
                  <a:close/>
                </a:path>
              </a:pathLst>
            </a:custGeom>
            <a:solidFill>
              <a:srgbClr val="BA563C"/>
            </a:solid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4046981" y="2797301"/>
              <a:ext cx="1553210" cy="931544"/>
            </a:xfrm>
            <a:custGeom>
              <a:avLst/>
              <a:gdLst/>
              <a:ahLst/>
              <a:cxnLst/>
              <a:rect l="l" t="t" r="r" b="b"/>
              <a:pathLst>
                <a:path w="1553210" h="931545">
                  <a:moveTo>
                    <a:pt x="0" y="93090"/>
                  </a:moveTo>
                  <a:lnTo>
                    <a:pt x="7312" y="56846"/>
                  </a:lnTo>
                  <a:lnTo>
                    <a:pt x="27257" y="27257"/>
                  </a:lnTo>
                  <a:lnTo>
                    <a:pt x="56846" y="7312"/>
                  </a:lnTo>
                  <a:lnTo>
                    <a:pt x="93090" y="0"/>
                  </a:lnTo>
                  <a:lnTo>
                    <a:pt x="1459864" y="0"/>
                  </a:lnTo>
                  <a:lnTo>
                    <a:pt x="1496109" y="7312"/>
                  </a:lnTo>
                  <a:lnTo>
                    <a:pt x="1525698" y="27257"/>
                  </a:lnTo>
                  <a:lnTo>
                    <a:pt x="1545643" y="56846"/>
                  </a:lnTo>
                  <a:lnTo>
                    <a:pt x="1552955" y="93090"/>
                  </a:lnTo>
                  <a:lnTo>
                    <a:pt x="1552955" y="838073"/>
                  </a:lnTo>
                  <a:lnTo>
                    <a:pt x="1545643" y="874317"/>
                  </a:lnTo>
                  <a:lnTo>
                    <a:pt x="1525698" y="903906"/>
                  </a:lnTo>
                  <a:lnTo>
                    <a:pt x="1496109" y="923851"/>
                  </a:lnTo>
                  <a:lnTo>
                    <a:pt x="1459864" y="931164"/>
                  </a:lnTo>
                  <a:lnTo>
                    <a:pt x="93090" y="931164"/>
                  </a:lnTo>
                  <a:lnTo>
                    <a:pt x="56846" y="923851"/>
                  </a:lnTo>
                  <a:lnTo>
                    <a:pt x="27257" y="903906"/>
                  </a:lnTo>
                  <a:lnTo>
                    <a:pt x="7312" y="874317"/>
                  </a:lnTo>
                  <a:lnTo>
                    <a:pt x="0" y="838073"/>
                  </a:lnTo>
                  <a:lnTo>
                    <a:pt x="0" y="93090"/>
                  </a:lnTo>
                  <a:close/>
                </a:path>
              </a:pathLst>
            </a:custGeom>
            <a:ln w="2895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4260246" y="2147792"/>
            <a:ext cx="1000125" cy="566310"/>
          </a:xfrm>
          <a:prstGeom prst="rect">
            <a:avLst/>
          </a:prstGeom>
        </p:spPr>
        <p:txBody>
          <a:bodyPr vert="horz" wrap="square" lIns="0" tIns="6668" rIns="0" bIns="0" rtlCol="0">
            <a:spAutoFit/>
          </a:bodyPr>
          <a:lstStyle/>
          <a:p>
            <a:pPr marL="9525" marR="3810" algn="ctr">
              <a:lnSpc>
                <a:spcPct val="101200"/>
              </a:lnSpc>
              <a:spcBef>
                <a:spcPts val="53"/>
              </a:spcBef>
            </a:pPr>
            <a:r>
              <a:rPr sz="1200" spc="-4" dirty="0">
                <a:solidFill>
                  <a:srgbClr val="FFFFFF"/>
                </a:solidFill>
                <a:latin typeface="Palatino Linotype"/>
                <a:cs typeface="Palatino Linotype"/>
              </a:rPr>
              <a:t>Increased  glucose  content of</a:t>
            </a:r>
            <a:r>
              <a:rPr sz="1200" spc="-38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1200" spc="-4" dirty="0">
                <a:solidFill>
                  <a:srgbClr val="FFFFFF"/>
                </a:solidFill>
                <a:latin typeface="Palatino Linotype"/>
                <a:cs typeface="Palatino Linotype"/>
              </a:rPr>
              <a:t>lens</a:t>
            </a:r>
            <a:endParaRPr sz="1200">
              <a:latin typeface="Palatino Linotype"/>
              <a:cs typeface="Palatino Linotype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3827907" y="2302001"/>
            <a:ext cx="247174" cy="289560"/>
          </a:xfrm>
          <a:custGeom>
            <a:avLst/>
            <a:gdLst/>
            <a:ahLst/>
            <a:cxnLst/>
            <a:rect l="l" t="t" r="r" b="b"/>
            <a:pathLst>
              <a:path w="329564" h="386079">
                <a:moveTo>
                  <a:pt x="164591" y="0"/>
                </a:moveTo>
                <a:lnTo>
                  <a:pt x="0" y="192786"/>
                </a:lnTo>
                <a:lnTo>
                  <a:pt x="164591" y="385572"/>
                </a:lnTo>
                <a:lnTo>
                  <a:pt x="164591" y="308483"/>
                </a:lnTo>
                <a:lnTo>
                  <a:pt x="329184" y="308483"/>
                </a:lnTo>
                <a:lnTo>
                  <a:pt x="329184" y="77088"/>
                </a:lnTo>
                <a:lnTo>
                  <a:pt x="164591" y="77088"/>
                </a:lnTo>
                <a:lnTo>
                  <a:pt x="164591" y="0"/>
                </a:lnTo>
                <a:close/>
              </a:path>
            </a:pathLst>
          </a:custGeom>
          <a:solidFill>
            <a:srgbClr val="C35B38"/>
          </a:solidFill>
        </p:spPr>
        <p:txBody>
          <a:bodyPr wrap="square" lIns="0" tIns="0" rIns="0" bIns="0" rtlCol="0"/>
          <a:lstStyle/>
          <a:p>
            <a:endParaRPr sz="1050"/>
          </a:p>
        </p:txBody>
      </p:sp>
      <p:grpSp>
        <p:nvGrpSpPr>
          <p:cNvPr id="19" name="object 19"/>
          <p:cNvGrpSpPr/>
          <p:nvPr/>
        </p:nvGrpSpPr>
        <p:grpSpPr>
          <a:xfrm>
            <a:off x="2537459" y="2087118"/>
            <a:ext cx="1186815" cy="720089"/>
            <a:chOff x="1859279" y="2782823"/>
            <a:chExt cx="1582420" cy="960119"/>
          </a:xfrm>
        </p:grpSpPr>
        <p:sp>
          <p:nvSpPr>
            <p:cNvPr id="20" name="object 20"/>
            <p:cNvSpPr/>
            <p:nvPr/>
          </p:nvSpPr>
          <p:spPr>
            <a:xfrm>
              <a:off x="1873757" y="2797301"/>
              <a:ext cx="1553210" cy="931544"/>
            </a:xfrm>
            <a:custGeom>
              <a:avLst/>
              <a:gdLst/>
              <a:ahLst/>
              <a:cxnLst/>
              <a:rect l="l" t="t" r="r" b="b"/>
              <a:pathLst>
                <a:path w="1553210" h="931545">
                  <a:moveTo>
                    <a:pt x="1459865" y="0"/>
                  </a:moveTo>
                  <a:lnTo>
                    <a:pt x="93091" y="0"/>
                  </a:lnTo>
                  <a:lnTo>
                    <a:pt x="56846" y="7312"/>
                  </a:lnTo>
                  <a:lnTo>
                    <a:pt x="27257" y="27257"/>
                  </a:lnTo>
                  <a:lnTo>
                    <a:pt x="7312" y="56846"/>
                  </a:lnTo>
                  <a:lnTo>
                    <a:pt x="0" y="93090"/>
                  </a:lnTo>
                  <a:lnTo>
                    <a:pt x="0" y="838073"/>
                  </a:lnTo>
                  <a:lnTo>
                    <a:pt x="7312" y="874317"/>
                  </a:lnTo>
                  <a:lnTo>
                    <a:pt x="27257" y="903906"/>
                  </a:lnTo>
                  <a:lnTo>
                    <a:pt x="56846" y="923851"/>
                  </a:lnTo>
                  <a:lnTo>
                    <a:pt x="93091" y="931164"/>
                  </a:lnTo>
                  <a:lnTo>
                    <a:pt x="1459865" y="931164"/>
                  </a:lnTo>
                  <a:lnTo>
                    <a:pt x="1496109" y="923851"/>
                  </a:lnTo>
                  <a:lnTo>
                    <a:pt x="1525698" y="903906"/>
                  </a:lnTo>
                  <a:lnTo>
                    <a:pt x="1545643" y="874317"/>
                  </a:lnTo>
                  <a:lnTo>
                    <a:pt x="1552956" y="838073"/>
                  </a:lnTo>
                  <a:lnTo>
                    <a:pt x="1552956" y="93090"/>
                  </a:lnTo>
                  <a:lnTo>
                    <a:pt x="1545643" y="56846"/>
                  </a:lnTo>
                  <a:lnTo>
                    <a:pt x="1525698" y="27257"/>
                  </a:lnTo>
                  <a:lnTo>
                    <a:pt x="1496109" y="7312"/>
                  </a:lnTo>
                  <a:lnTo>
                    <a:pt x="1459865" y="0"/>
                  </a:lnTo>
                  <a:close/>
                </a:path>
              </a:pathLst>
            </a:custGeom>
            <a:solidFill>
              <a:srgbClr val="CA5F31"/>
            </a:solid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1873757" y="2797301"/>
              <a:ext cx="1553210" cy="931544"/>
            </a:xfrm>
            <a:custGeom>
              <a:avLst/>
              <a:gdLst/>
              <a:ahLst/>
              <a:cxnLst/>
              <a:rect l="l" t="t" r="r" b="b"/>
              <a:pathLst>
                <a:path w="1553210" h="931545">
                  <a:moveTo>
                    <a:pt x="0" y="93090"/>
                  </a:moveTo>
                  <a:lnTo>
                    <a:pt x="7312" y="56846"/>
                  </a:lnTo>
                  <a:lnTo>
                    <a:pt x="27257" y="27257"/>
                  </a:lnTo>
                  <a:lnTo>
                    <a:pt x="56846" y="7312"/>
                  </a:lnTo>
                  <a:lnTo>
                    <a:pt x="93091" y="0"/>
                  </a:lnTo>
                  <a:lnTo>
                    <a:pt x="1459865" y="0"/>
                  </a:lnTo>
                  <a:lnTo>
                    <a:pt x="1496109" y="7312"/>
                  </a:lnTo>
                  <a:lnTo>
                    <a:pt x="1525698" y="27257"/>
                  </a:lnTo>
                  <a:lnTo>
                    <a:pt x="1545643" y="56846"/>
                  </a:lnTo>
                  <a:lnTo>
                    <a:pt x="1552956" y="93090"/>
                  </a:lnTo>
                  <a:lnTo>
                    <a:pt x="1552956" y="838073"/>
                  </a:lnTo>
                  <a:lnTo>
                    <a:pt x="1545643" y="874317"/>
                  </a:lnTo>
                  <a:lnTo>
                    <a:pt x="1525698" y="903906"/>
                  </a:lnTo>
                  <a:lnTo>
                    <a:pt x="1496109" y="923851"/>
                  </a:lnTo>
                  <a:lnTo>
                    <a:pt x="1459865" y="931164"/>
                  </a:lnTo>
                  <a:lnTo>
                    <a:pt x="93091" y="931164"/>
                  </a:lnTo>
                  <a:lnTo>
                    <a:pt x="56846" y="923851"/>
                  </a:lnTo>
                  <a:lnTo>
                    <a:pt x="27257" y="903906"/>
                  </a:lnTo>
                  <a:lnTo>
                    <a:pt x="7312" y="874317"/>
                  </a:lnTo>
                  <a:lnTo>
                    <a:pt x="0" y="838073"/>
                  </a:lnTo>
                  <a:lnTo>
                    <a:pt x="0" y="93090"/>
                  </a:lnTo>
                  <a:close/>
                </a:path>
              </a:pathLst>
            </a:custGeom>
            <a:ln w="2895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2862643" y="2332672"/>
            <a:ext cx="532448" cy="193803"/>
          </a:xfrm>
          <a:prstGeom prst="rect">
            <a:avLst/>
          </a:prstGeom>
        </p:spPr>
        <p:txBody>
          <a:bodyPr vert="horz" wrap="square" lIns="0" tIns="9049" rIns="0" bIns="0" rtlCol="0">
            <a:spAutoFit/>
          </a:bodyPr>
          <a:lstStyle/>
          <a:p>
            <a:pPr marL="9525">
              <a:spcBef>
                <a:spcPts val="71"/>
              </a:spcBef>
            </a:pPr>
            <a:r>
              <a:rPr sz="1200" spc="-4" dirty="0">
                <a:solidFill>
                  <a:srgbClr val="FFFFFF"/>
                </a:solidFill>
                <a:latin typeface="Palatino Linotype"/>
                <a:cs typeface="Palatino Linotype"/>
              </a:rPr>
              <a:t>sorbitol</a:t>
            </a:r>
            <a:endParaRPr sz="1200">
              <a:latin typeface="Palatino Linotype"/>
              <a:cs typeface="Palatino Linotype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2985517" y="2898648"/>
            <a:ext cx="288131" cy="247174"/>
          </a:xfrm>
          <a:custGeom>
            <a:avLst/>
            <a:gdLst/>
            <a:ahLst/>
            <a:cxnLst/>
            <a:rect l="l" t="t" r="r" b="b"/>
            <a:pathLst>
              <a:path w="384175" h="329564">
                <a:moveTo>
                  <a:pt x="307213" y="0"/>
                </a:moveTo>
                <a:lnTo>
                  <a:pt x="76835" y="0"/>
                </a:lnTo>
                <a:lnTo>
                  <a:pt x="76835" y="164592"/>
                </a:lnTo>
                <a:lnTo>
                  <a:pt x="0" y="164592"/>
                </a:lnTo>
                <a:lnTo>
                  <a:pt x="192024" y="329184"/>
                </a:lnTo>
                <a:lnTo>
                  <a:pt x="384048" y="164592"/>
                </a:lnTo>
                <a:lnTo>
                  <a:pt x="307213" y="164592"/>
                </a:lnTo>
                <a:lnTo>
                  <a:pt x="307213" y="0"/>
                </a:lnTo>
                <a:close/>
              </a:path>
            </a:pathLst>
          </a:custGeom>
          <a:solidFill>
            <a:srgbClr val="D56B2C"/>
          </a:solidFill>
        </p:spPr>
        <p:txBody>
          <a:bodyPr wrap="square" lIns="0" tIns="0" rIns="0" bIns="0" rtlCol="0"/>
          <a:lstStyle/>
          <a:p>
            <a:endParaRPr sz="1050"/>
          </a:p>
        </p:txBody>
      </p:sp>
      <p:grpSp>
        <p:nvGrpSpPr>
          <p:cNvPr id="24" name="object 24"/>
          <p:cNvGrpSpPr/>
          <p:nvPr/>
        </p:nvGrpSpPr>
        <p:grpSpPr>
          <a:xfrm>
            <a:off x="2537459" y="3251835"/>
            <a:ext cx="1186815" cy="720089"/>
            <a:chOff x="1859279" y="4335779"/>
            <a:chExt cx="1582420" cy="960119"/>
          </a:xfrm>
        </p:grpSpPr>
        <p:sp>
          <p:nvSpPr>
            <p:cNvPr id="25" name="object 25"/>
            <p:cNvSpPr/>
            <p:nvPr/>
          </p:nvSpPr>
          <p:spPr>
            <a:xfrm>
              <a:off x="1873757" y="4350257"/>
              <a:ext cx="1553210" cy="931544"/>
            </a:xfrm>
            <a:custGeom>
              <a:avLst/>
              <a:gdLst/>
              <a:ahLst/>
              <a:cxnLst/>
              <a:rect l="l" t="t" r="r" b="b"/>
              <a:pathLst>
                <a:path w="1553210" h="931545">
                  <a:moveTo>
                    <a:pt x="1459865" y="0"/>
                  </a:moveTo>
                  <a:lnTo>
                    <a:pt x="93091" y="0"/>
                  </a:lnTo>
                  <a:lnTo>
                    <a:pt x="56846" y="7312"/>
                  </a:lnTo>
                  <a:lnTo>
                    <a:pt x="27257" y="27257"/>
                  </a:lnTo>
                  <a:lnTo>
                    <a:pt x="7312" y="56846"/>
                  </a:lnTo>
                  <a:lnTo>
                    <a:pt x="0" y="93091"/>
                  </a:lnTo>
                  <a:lnTo>
                    <a:pt x="0" y="838073"/>
                  </a:lnTo>
                  <a:lnTo>
                    <a:pt x="7312" y="874317"/>
                  </a:lnTo>
                  <a:lnTo>
                    <a:pt x="27257" y="903906"/>
                  </a:lnTo>
                  <a:lnTo>
                    <a:pt x="56846" y="923851"/>
                  </a:lnTo>
                  <a:lnTo>
                    <a:pt x="93091" y="931164"/>
                  </a:lnTo>
                  <a:lnTo>
                    <a:pt x="1459865" y="931164"/>
                  </a:lnTo>
                  <a:lnTo>
                    <a:pt x="1496109" y="923851"/>
                  </a:lnTo>
                  <a:lnTo>
                    <a:pt x="1525698" y="903906"/>
                  </a:lnTo>
                  <a:lnTo>
                    <a:pt x="1545643" y="874317"/>
                  </a:lnTo>
                  <a:lnTo>
                    <a:pt x="1552956" y="838073"/>
                  </a:lnTo>
                  <a:lnTo>
                    <a:pt x="1552956" y="93091"/>
                  </a:lnTo>
                  <a:lnTo>
                    <a:pt x="1545643" y="56846"/>
                  </a:lnTo>
                  <a:lnTo>
                    <a:pt x="1525698" y="27257"/>
                  </a:lnTo>
                  <a:lnTo>
                    <a:pt x="1496109" y="7312"/>
                  </a:lnTo>
                  <a:lnTo>
                    <a:pt x="1459865" y="0"/>
                  </a:lnTo>
                  <a:close/>
                </a:path>
              </a:pathLst>
            </a:custGeom>
            <a:solidFill>
              <a:srgbClr val="D96F2A"/>
            </a:solid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1873757" y="4350257"/>
              <a:ext cx="1553210" cy="931544"/>
            </a:xfrm>
            <a:custGeom>
              <a:avLst/>
              <a:gdLst/>
              <a:ahLst/>
              <a:cxnLst/>
              <a:rect l="l" t="t" r="r" b="b"/>
              <a:pathLst>
                <a:path w="1553210" h="931545">
                  <a:moveTo>
                    <a:pt x="0" y="93091"/>
                  </a:moveTo>
                  <a:lnTo>
                    <a:pt x="7312" y="56846"/>
                  </a:lnTo>
                  <a:lnTo>
                    <a:pt x="27257" y="27257"/>
                  </a:lnTo>
                  <a:lnTo>
                    <a:pt x="56846" y="7312"/>
                  </a:lnTo>
                  <a:lnTo>
                    <a:pt x="93091" y="0"/>
                  </a:lnTo>
                  <a:lnTo>
                    <a:pt x="1459865" y="0"/>
                  </a:lnTo>
                  <a:lnTo>
                    <a:pt x="1496109" y="7312"/>
                  </a:lnTo>
                  <a:lnTo>
                    <a:pt x="1525698" y="27257"/>
                  </a:lnTo>
                  <a:lnTo>
                    <a:pt x="1545643" y="56846"/>
                  </a:lnTo>
                  <a:lnTo>
                    <a:pt x="1552956" y="93091"/>
                  </a:lnTo>
                  <a:lnTo>
                    <a:pt x="1552956" y="838073"/>
                  </a:lnTo>
                  <a:lnTo>
                    <a:pt x="1545643" y="874317"/>
                  </a:lnTo>
                  <a:lnTo>
                    <a:pt x="1525698" y="903906"/>
                  </a:lnTo>
                  <a:lnTo>
                    <a:pt x="1496109" y="923851"/>
                  </a:lnTo>
                  <a:lnTo>
                    <a:pt x="1459865" y="931164"/>
                  </a:lnTo>
                  <a:lnTo>
                    <a:pt x="93091" y="931164"/>
                  </a:lnTo>
                  <a:lnTo>
                    <a:pt x="56846" y="923851"/>
                  </a:lnTo>
                  <a:lnTo>
                    <a:pt x="27257" y="903906"/>
                  </a:lnTo>
                  <a:lnTo>
                    <a:pt x="7312" y="874317"/>
                  </a:lnTo>
                  <a:lnTo>
                    <a:pt x="0" y="838073"/>
                  </a:lnTo>
                  <a:lnTo>
                    <a:pt x="0" y="93091"/>
                  </a:lnTo>
                  <a:close/>
                </a:path>
              </a:pathLst>
            </a:custGeom>
            <a:ln w="2895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2701480" y="3404864"/>
            <a:ext cx="855345" cy="378469"/>
          </a:xfrm>
          <a:prstGeom prst="rect">
            <a:avLst/>
          </a:prstGeom>
        </p:spPr>
        <p:txBody>
          <a:bodyPr vert="horz" wrap="square" lIns="0" tIns="9049" rIns="0" bIns="0" rtlCol="0">
            <a:spAutoFit/>
          </a:bodyPr>
          <a:lstStyle/>
          <a:p>
            <a:pPr algn="ctr">
              <a:spcBef>
                <a:spcPts val="71"/>
              </a:spcBef>
            </a:pPr>
            <a:r>
              <a:rPr sz="1200" spc="-23" dirty="0">
                <a:solidFill>
                  <a:srgbClr val="FFFFFF"/>
                </a:solidFill>
                <a:latin typeface="Palatino Linotype"/>
                <a:cs typeface="Palatino Linotype"/>
              </a:rPr>
              <a:t>Water</a:t>
            </a:r>
            <a:r>
              <a:rPr sz="1200" spc="-41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1200" spc="-4" dirty="0">
                <a:solidFill>
                  <a:srgbClr val="FFFFFF"/>
                </a:solidFill>
                <a:latin typeface="Palatino Linotype"/>
                <a:cs typeface="Palatino Linotype"/>
              </a:rPr>
              <a:t>influx</a:t>
            </a:r>
            <a:endParaRPr sz="1200">
              <a:latin typeface="Palatino Linotype"/>
              <a:cs typeface="Palatino Linotype"/>
            </a:endParaRPr>
          </a:p>
          <a:p>
            <a:pPr marL="476" algn="ctr">
              <a:spcBef>
                <a:spcPts val="23"/>
              </a:spcBef>
            </a:pPr>
            <a:r>
              <a:rPr sz="1200" spc="-4" dirty="0">
                <a:solidFill>
                  <a:srgbClr val="FFFFFF"/>
                </a:solidFill>
                <a:latin typeface="Palatino Linotype"/>
                <a:cs typeface="Palatino Linotype"/>
              </a:rPr>
              <a:t>into</a:t>
            </a:r>
            <a:r>
              <a:rPr sz="1200" spc="-8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1200" spc="-4" dirty="0">
                <a:solidFill>
                  <a:srgbClr val="FFFFFF"/>
                </a:solidFill>
                <a:latin typeface="Palatino Linotype"/>
                <a:cs typeface="Palatino Linotype"/>
              </a:rPr>
              <a:t>lens</a:t>
            </a:r>
            <a:endParaRPr sz="1200">
              <a:latin typeface="Palatino Linotype"/>
              <a:cs typeface="Palatino Linotype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3814191" y="3466718"/>
            <a:ext cx="247174" cy="289560"/>
          </a:xfrm>
          <a:custGeom>
            <a:avLst/>
            <a:gdLst/>
            <a:ahLst/>
            <a:cxnLst/>
            <a:rect l="l" t="t" r="r" b="b"/>
            <a:pathLst>
              <a:path w="329564" h="386079">
                <a:moveTo>
                  <a:pt x="164591" y="0"/>
                </a:moveTo>
                <a:lnTo>
                  <a:pt x="164591" y="77088"/>
                </a:lnTo>
                <a:lnTo>
                  <a:pt x="0" y="77088"/>
                </a:lnTo>
                <a:lnTo>
                  <a:pt x="0" y="308482"/>
                </a:lnTo>
                <a:lnTo>
                  <a:pt x="164591" y="308482"/>
                </a:lnTo>
                <a:lnTo>
                  <a:pt x="164591" y="385571"/>
                </a:lnTo>
                <a:lnTo>
                  <a:pt x="329184" y="192785"/>
                </a:lnTo>
                <a:lnTo>
                  <a:pt x="164591" y="0"/>
                </a:lnTo>
                <a:close/>
              </a:path>
            </a:pathLst>
          </a:custGeom>
          <a:solidFill>
            <a:srgbClr val="E68421"/>
          </a:solidFill>
        </p:spPr>
        <p:txBody>
          <a:bodyPr wrap="square" lIns="0" tIns="0" rIns="0" bIns="0" rtlCol="0"/>
          <a:lstStyle/>
          <a:p>
            <a:endParaRPr sz="1050"/>
          </a:p>
        </p:txBody>
      </p:sp>
      <p:grpSp>
        <p:nvGrpSpPr>
          <p:cNvPr id="29" name="object 29"/>
          <p:cNvGrpSpPr/>
          <p:nvPr/>
        </p:nvGrpSpPr>
        <p:grpSpPr>
          <a:xfrm>
            <a:off x="4167377" y="3251835"/>
            <a:ext cx="1186815" cy="720089"/>
            <a:chOff x="4032503" y="4335779"/>
            <a:chExt cx="1582420" cy="960119"/>
          </a:xfrm>
        </p:grpSpPr>
        <p:sp>
          <p:nvSpPr>
            <p:cNvPr id="30" name="object 30"/>
            <p:cNvSpPr/>
            <p:nvPr/>
          </p:nvSpPr>
          <p:spPr>
            <a:xfrm>
              <a:off x="4046981" y="4350257"/>
              <a:ext cx="1553210" cy="931544"/>
            </a:xfrm>
            <a:custGeom>
              <a:avLst/>
              <a:gdLst/>
              <a:ahLst/>
              <a:cxnLst/>
              <a:rect l="l" t="t" r="r" b="b"/>
              <a:pathLst>
                <a:path w="1553210" h="931545">
                  <a:moveTo>
                    <a:pt x="1459864" y="0"/>
                  </a:moveTo>
                  <a:lnTo>
                    <a:pt x="93090" y="0"/>
                  </a:lnTo>
                  <a:lnTo>
                    <a:pt x="56846" y="7312"/>
                  </a:lnTo>
                  <a:lnTo>
                    <a:pt x="27257" y="27257"/>
                  </a:lnTo>
                  <a:lnTo>
                    <a:pt x="7312" y="56846"/>
                  </a:lnTo>
                  <a:lnTo>
                    <a:pt x="0" y="93091"/>
                  </a:lnTo>
                  <a:lnTo>
                    <a:pt x="0" y="838073"/>
                  </a:lnTo>
                  <a:lnTo>
                    <a:pt x="7312" y="874317"/>
                  </a:lnTo>
                  <a:lnTo>
                    <a:pt x="27257" y="903906"/>
                  </a:lnTo>
                  <a:lnTo>
                    <a:pt x="56846" y="923851"/>
                  </a:lnTo>
                  <a:lnTo>
                    <a:pt x="93090" y="931164"/>
                  </a:lnTo>
                  <a:lnTo>
                    <a:pt x="1459864" y="931164"/>
                  </a:lnTo>
                  <a:lnTo>
                    <a:pt x="1496109" y="923851"/>
                  </a:lnTo>
                  <a:lnTo>
                    <a:pt x="1525698" y="903906"/>
                  </a:lnTo>
                  <a:lnTo>
                    <a:pt x="1545643" y="874317"/>
                  </a:lnTo>
                  <a:lnTo>
                    <a:pt x="1552955" y="838073"/>
                  </a:lnTo>
                  <a:lnTo>
                    <a:pt x="1552955" y="93091"/>
                  </a:lnTo>
                  <a:lnTo>
                    <a:pt x="1545643" y="56846"/>
                  </a:lnTo>
                  <a:lnTo>
                    <a:pt x="1525698" y="27257"/>
                  </a:lnTo>
                  <a:lnTo>
                    <a:pt x="1496109" y="7312"/>
                  </a:lnTo>
                  <a:lnTo>
                    <a:pt x="1459864" y="0"/>
                  </a:lnTo>
                  <a:close/>
                </a:path>
              </a:pathLst>
            </a:custGeom>
            <a:solidFill>
              <a:srgbClr val="E68421"/>
            </a:solid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4046981" y="4350257"/>
              <a:ext cx="1553210" cy="931544"/>
            </a:xfrm>
            <a:custGeom>
              <a:avLst/>
              <a:gdLst/>
              <a:ahLst/>
              <a:cxnLst/>
              <a:rect l="l" t="t" r="r" b="b"/>
              <a:pathLst>
                <a:path w="1553210" h="931545">
                  <a:moveTo>
                    <a:pt x="0" y="93091"/>
                  </a:moveTo>
                  <a:lnTo>
                    <a:pt x="7312" y="56846"/>
                  </a:lnTo>
                  <a:lnTo>
                    <a:pt x="27257" y="27257"/>
                  </a:lnTo>
                  <a:lnTo>
                    <a:pt x="56846" y="7312"/>
                  </a:lnTo>
                  <a:lnTo>
                    <a:pt x="93090" y="0"/>
                  </a:lnTo>
                  <a:lnTo>
                    <a:pt x="1459864" y="0"/>
                  </a:lnTo>
                  <a:lnTo>
                    <a:pt x="1496109" y="7312"/>
                  </a:lnTo>
                  <a:lnTo>
                    <a:pt x="1525698" y="27257"/>
                  </a:lnTo>
                  <a:lnTo>
                    <a:pt x="1545643" y="56846"/>
                  </a:lnTo>
                  <a:lnTo>
                    <a:pt x="1552955" y="93091"/>
                  </a:lnTo>
                  <a:lnTo>
                    <a:pt x="1552955" y="838073"/>
                  </a:lnTo>
                  <a:lnTo>
                    <a:pt x="1545643" y="874317"/>
                  </a:lnTo>
                  <a:lnTo>
                    <a:pt x="1525698" y="903906"/>
                  </a:lnTo>
                  <a:lnTo>
                    <a:pt x="1496109" y="923851"/>
                  </a:lnTo>
                  <a:lnTo>
                    <a:pt x="1459864" y="931164"/>
                  </a:lnTo>
                  <a:lnTo>
                    <a:pt x="93090" y="931164"/>
                  </a:lnTo>
                  <a:lnTo>
                    <a:pt x="56846" y="923851"/>
                  </a:lnTo>
                  <a:lnTo>
                    <a:pt x="27257" y="903906"/>
                  </a:lnTo>
                  <a:lnTo>
                    <a:pt x="7312" y="874317"/>
                  </a:lnTo>
                  <a:lnTo>
                    <a:pt x="0" y="838073"/>
                  </a:lnTo>
                  <a:lnTo>
                    <a:pt x="0" y="93091"/>
                  </a:lnTo>
                  <a:close/>
                </a:path>
              </a:pathLst>
            </a:custGeom>
            <a:ln w="2895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4240816" y="3312700"/>
            <a:ext cx="1037749" cy="563135"/>
          </a:xfrm>
          <a:prstGeom prst="rect">
            <a:avLst/>
          </a:prstGeom>
        </p:spPr>
        <p:txBody>
          <a:bodyPr vert="horz" wrap="square" lIns="0" tIns="9049" rIns="0" bIns="0" rtlCol="0">
            <a:spAutoFit/>
          </a:bodyPr>
          <a:lstStyle/>
          <a:p>
            <a:pPr algn="ctr">
              <a:spcBef>
                <a:spcPts val="71"/>
              </a:spcBef>
            </a:pPr>
            <a:r>
              <a:rPr sz="1200" spc="-4" dirty="0">
                <a:solidFill>
                  <a:srgbClr val="FFFFFF"/>
                </a:solidFill>
                <a:latin typeface="Palatino Linotype"/>
                <a:cs typeface="Palatino Linotype"/>
              </a:rPr>
              <a:t>Lens</a:t>
            </a:r>
            <a:r>
              <a:rPr sz="1200" spc="-15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1200" spc="-8" dirty="0">
                <a:solidFill>
                  <a:srgbClr val="FFFFFF"/>
                </a:solidFill>
                <a:latin typeface="Palatino Linotype"/>
                <a:cs typeface="Palatino Linotype"/>
              </a:rPr>
              <a:t>swelling</a:t>
            </a:r>
            <a:endParaRPr sz="1200">
              <a:latin typeface="Palatino Linotype"/>
              <a:cs typeface="Palatino Linotype"/>
            </a:endParaRPr>
          </a:p>
          <a:p>
            <a:pPr marL="1429" algn="ctr">
              <a:spcBef>
                <a:spcPts val="19"/>
              </a:spcBef>
            </a:pPr>
            <a:r>
              <a:rPr sz="1200" spc="-4" dirty="0">
                <a:solidFill>
                  <a:srgbClr val="FFFFFF"/>
                </a:solidFill>
                <a:latin typeface="Palatino Linotype"/>
                <a:cs typeface="Palatino Linotype"/>
              </a:rPr>
              <a:t>+</a:t>
            </a:r>
            <a:endParaRPr sz="1200">
              <a:latin typeface="Palatino Linotype"/>
              <a:cs typeface="Palatino Linotype"/>
            </a:endParaRPr>
          </a:p>
          <a:p>
            <a:pPr algn="ctr">
              <a:spcBef>
                <a:spcPts val="19"/>
              </a:spcBef>
            </a:pPr>
            <a:r>
              <a:rPr sz="1200" spc="-8" dirty="0">
                <a:solidFill>
                  <a:srgbClr val="FFFFFF"/>
                </a:solidFill>
                <a:latin typeface="Palatino Linotype"/>
                <a:cs typeface="Palatino Linotype"/>
              </a:rPr>
              <a:t>myopic</a:t>
            </a:r>
            <a:r>
              <a:rPr sz="1200" spc="-30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1200" spc="-8" dirty="0">
                <a:solidFill>
                  <a:srgbClr val="FFFFFF"/>
                </a:solidFill>
                <a:latin typeface="Palatino Linotype"/>
                <a:cs typeface="Palatino Linotype"/>
              </a:rPr>
              <a:t>change</a:t>
            </a:r>
            <a:endParaRPr sz="1200">
              <a:latin typeface="Palatino Linotype"/>
              <a:cs typeface="Palatino Linotype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713729" y="1243018"/>
            <a:ext cx="579646" cy="2410301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algn="ctr">
              <a:lnSpc>
                <a:spcPts val="2029"/>
              </a:lnSpc>
            </a:pPr>
            <a:r>
              <a:rPr sz="2100" spc="-4" dirty="0">
                <a:solidFill>
                  <a:srgbClr val="172C4A"/>
                </a:solidFill>
                <a:latin typeface="Palatino Linotype"/>
                <a:cs typeface="Palatino Linotype"/>
              </a:rPr>
              <a:t>Change in</a:t>
            </a:r>
            <a:r>
              <a:rPr sz="2100" spc="-38" dirty="0">
                <a:solidFill>
                  <a:srgbClr val="172C4A"/>
                </a:solidFill>
                <a:latin typeface="Palatino Linotype"/>
                <a:cs typeface="Palatino Linotype"/>
              </a:rPr>
              <a:t> </a:t>
            </a:r>
            <a:r>
              <a:rPr sz="2100" spc="-8" dirty="0">
                <a:solidFill>
                  <a:srgbClr val="172C4A"/>
                </a:solidFill>
                <a:latin typeface="Palatino Linotype"/>
                <a:cs typeface="Palatino Linotype"/>
              </a:rPr>
              <a:t>refractive</a:t>
            </a:r>
            <a:endParaRPr sz="2100">
              <a:latin typeface="Palatino Linotype"/>
              <a:cs typeface="Palatino Linotype"/>
            </a:endParaRPr>
          </a:p>
          <a:p>
            <a:pPr algn="ctr">
              <a:lnSpc>
                <a:spcPct val="100000"/>
              </a:lnSpc>
            </a:pPr>
            <a:r>
              <a:rPr sz="2100" spc="-4" dirty="0">
                <a:solidFill>
                  <a:srgbClr val="172C4A"/>
                </a:solidFill>
                <a:latin typeface="Palatino Linotype"/>
                <a:cs typeface="Palatino Linotype"/>
              </a:rPr>
              <a:t>index</a:t>
            </a:r>
            <a:endParaRPr sz="2100">
              <a:latin typeface="Palatino Linotype"/>
              <a:cs typeface="Palatino Linotype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716406" y="4206316"/>
            <a:ext cx="3808571" cy="193803"/>
          </a:xfrm>
          <a:prstGeom prst="rect">
            <a:avLst/>
          </a:prstGeom>
        </p:spPr>
        <p:txBody>
          <a:bodyPr vert="horz" wrap="square" lIns="0" tIns="9049" rIns="0" bIns="0" rtlCol="0">
            <a:spAutoFit/>
          </a:bodyPr>
          <a:lstStyle/>
          <a:p>
            <a:pPr marL="224314" indent="-215265">
              <a:spcBef>
                <a:spcPts val="71"/>
              </a:spcBef>
              <a:buFont typeface="Arial"/>
              <a:buChar char="•"/>
              <a:tabLst>
                <a:tab pos="224314" algn="l"/>
                <a:tab pos="224790" algn="l"/>
              </a:tabLst>
            </a:pPr>
            <a:r>
              <a:rPr sz="1200" spc="-15" dirty="0">
                <a:solidFill>
                  <a:srgbClr val="252525"/>
                </a:solidFill>
                <a:latin typeface="Calibri"/>
                <a:cs typeface="Calibri"/>
              </a:rPr>
              <a:t>Reverse </a:t>
            </a:r>
            <a:r>
              <a:rPr sz="1200" spc="-8" dirty="0">
                <a:solidFill>
                  <a:srgbClr val="252525"/>
                </a:solidFill>
                <a:latin typeface="Calibri"/>
                <a:cs typeface="Calibri"/>
              </a:rPr>
              <a:t>to hypermetropic </a:t>
            </a:r>
            <a:r>
              <a:rPr sz="1200" spc="-4" dirty="0">
                <a:solidFill>
                  <a:srgbClr val="252525"/>
                </a:solidFill>
                <a:latin typeface="Calibri"/>
                <a:cs typeface="Calibri"/>
              </a:rPr>
              <a:t>change if </a:t>
            </a:r>
            <a:r>
              <a:rPr sz="1200" spc="-11" dirty="0">
                <a:solidFill>
                  <a:srgbClr val="252525"/>
                </a:solidFill>
                <a:latin typeface="Calibri"/>
                <a:cs typeface="Calibri"/>
              </a:rPr>
              <a:t>there </a:t>
            </a:r>
            <a:r>
              <a:rPr sz="1200" spc="-4" dirty="0">
                <a:solidFill>
                  <a:srgbClr val="252525"/>
                </a:solidFill>
                <a:latin typeface="Calibri"/>
                <a:cs typeface="Calibri"/>
              </a:rPr>
              <a:t>is</a:t>
            </a:r>
            <a:r>
              <a:rPr sz="1200" spc="113" dirty="0">
                <a:solidFill>
                  <a:srgbClr val="252525"/>
                </a:solidFill>
                <a:latin typeface="Calibri"/>
                <a:cs typeface="Calibri"/>
              </a:rPr>
              <a:t> </a:t>
            </a:r>
            <a:r>
              <a:rPr sz="1200" spc="-8" dirty="0">
                <a:solidFill>
                  <a:srgbClr val="252525"/>
                </a:solidFill>
                <a:latin typeface="Calibri"/>
                <a:cs typeface="Calibri"/>
              </a:rPr>
              <a:t>hypoglycemia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582698" y="1005821"/>
            <a:ext cx="2309336" cy="99193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266700" marR="3810" indent="-257175">
              <a:lnSpc>
                <a:spcPct val="150100"/>
              </a:lnSpc>
              <a:spcBef>
                <a:spcPts val="75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Decreased amplitude  </a:t>
            </a:r>
            <a:r>
              <a:rPr sz="1500" dirty="0">
                <a:solidFill>
                  <a:srgbClr val="7E7E7E"/>
                </a:solidFill>
                <a:latin typeface="Century Gothic"/>
                <a:cs typeface="Century Gothic"/>
              </a:rPr>
              <a:t>of</a:t>
            </a:r>
            <a:r>
              <a:rPr sz="1500" spc="-15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accommodation</a:t>
            </a:r>
            <a:endParaRPr sz="1500">
              <a:latin typeface="Century Gothic"/>
              <a:cs typeface="Century Gothic"/>
            </a:endParaRPr>
          </a:p>
          <a:p>
            <a:pPr marL="352425">
              <a:spcBef>
                <a:spcPts val="998"/>
              </a:spcBef>
              <a:tabLst>
                <a:tab pos="567214" algn="l"/>
              </a:tabLst>
            </a:pPr>
            <a:r>
              <a:rPr sz="1050" dirty="0">
                <a:solidFill>
                  <a:srgbClr val="7E7E7E"/>
                </a:solidFill>
                <a:latin typeface="Courier New"/>
                <a:cs typeface="Courier New"/>
              </a:rPr>
              <a:t>o	</a:t>
            </a:r>
            <a:r>
              <a:rPr sz="1050" spc="-4" dirty="0">
                <a:solidFill>
                  <a:srgbClr val="7E7E7E"/>
                </a:solidFill>
                <a:latin typeface="Century Gothic"/>
                <a:cs typeface="Century Gothic"/>
              </a:rPr>
              <a:t>With </a:t>
            </a:r>
            <a:r>
              <a:rPr sz="1050" dirty="0">
                <a:solidFill>
                  <a:srgbClr val="7E7E7E"/>
                </a:solidFill>
                <a:latin typeface="Century Gothic"/>
                <a:cs typeface="Century Gothic"/>
              </a:rPr>
              <a:t>early</a:t>
            </a:r>
            <a:r>
              <a:rPr sz="1050" spc="-26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050" spc="-4" dirty="0">
                <a:solidFill>
                  <a:srgbClr val="7E7E7E"/>
                </a:solidFill>
                <a:latin typeface="Century Gothic"/>
                <a:cs typeface="Century Gothic"/>
              </a:rPr>
              <a:t>presbyopia</a:t>
            </a:r>
            <a:endParaRPr sz="1050">
              <a:latin typeface="Century Gothic"/>
              <a:cs typeface="Century Gothic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5582697" y="2123789"/>
            <a:ext cx="2218849" cy="240931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266700" indent="-257175">
              <a:spcBef>
                <a:spcPts val="79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dirty="0">
                <a:solidFill>
                  <a:srgbClr val="7E7E7E"/>
                </a:solidFill>
                <a:latin typeface="Century Gothic"/>
                <a:cs typeface="Century Gothic"/>
              </a:rPr>
              <a:t>Cataract </a:t>
            </a:r>
            <a:r>
              <a:rPr sz="1500" spc="-8" dirty="0">
                <a:solidFill>
                  <a:srgbClr val="7E7E7E"/>
                </a:solidFill>
                <a:latin typeface="Century Gothic"/>
                <a:cs typeface="Century Gothic"/>
              </a:rPr>
              <a:t>(two</a:t>
            </a:r>
            <a:r>
              <a:rPr sz="1500" spc="-64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500" spc="-4" dirty="0">
                <a:solidFill>
                  <a:srgbClr val="7E7E7E"/>
                </a:solidFill>
                <a:latin typeface="Century Gothic"/>
                <a:cs typeface="Century Gothic"/>
              </a:rPr>
              <a:t>types)</a:t>
            </a:r>
            <a:endParaRPr sz="1500">
              <a:latin typeface="Century Gothic"/>
              <a:cs typeface="Century Gothic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925597" y="2399199"/>
            <a:ext cx="1864043" cy="1014220"/>
          </a:xfrm>
          <a:prstGeom prst="rect">
            <a:avLst/>
          </a:prstGeom>
        </p:spPr>
        <p:txBody>
          <a:bodyPr vert="horz" wrap="square" lIns="0" tIns="90011" rIns="0" bIns="0" rtlCol="0">
            <a:spAutoFit/>
          </a:bodyPr>
          <a:lstStyle/>
          <a:p>
            <a:pPr marL="224314" indent="-215265">
              <a:spcBef>
                <a:spcPts val="709"/>
              </a:spcBef>
              <a:buFont typeface="Courier New"/>
              <a:buChar char="o"/>
              <a:tabLst>
                <a:tab pos="224314" algn="l"/>
                <a:tab pos="224790" algn="l"/>
              </a:tabLst>
            </a:pPr>
            <a:r>
              <a:rPr sz="1050" dirty="0">
                <a:solidFill>
                  <a:srgbClr val="7E7E7E"/>
                </a:solidFill>
                <a:latin typeface="Century Gothic"/>
                <a:cs typeface="Century Gothic"/>
              </a:rPr>
              <a:t>True-diabetic</a:t>
            </a:r>
            <a:r>
              <a:rPr sz="1050" spc="-64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050" spc="-4" dirty="0">
                <a:solidFill>
                  <a:srgbClr val="7E7E7E"/>
                </a:solidFill>
                <a:latin typeface="Century Gothic"/>
                <a:cs typeface="Century Gothic"/>
              </a:rPr>
              <a:t>(snow-flake</a:t>
            </a:r>
            <a:endParaRPr sz="1050">
              <a:latin typeface="Century Gothic"/>
              <a:cs typeface="Century Gothic"/>
            </a:endParaRPr>
          </a:p>
          <a:p>
            <a:pPr marL="224314">
              <a:spcBef>
                <a:spcPts val="630"/>
              </a:spcBef>
            </a:pPr>
            <a:r>
              <a:rPr sz="1050" spc="-4" dirty="0">
                <a:solidFill>
                  <a:srgbClr val="7E7E7E"/>
                </a:solidFill>
                <a:latin typeface="Century Gothic"/>
                <a:cs typeface="Century Gothic"/>
              </a:rPr>
              <a:t>cataract)</a:t>
            </a:r>
            <a:endParaRPr sz="1050">
              <a:latin typeface="Century Gothic"/>
              <a:cs typeface="Century Gothic"/>
            </a:endParaRPr>
          </a:p>
          <a:p>
            <a:pPr marL="224314" marR="297656" indent="-215265">
              <a:lnSpc>
                <a:spcPct val="150000"/>
              </a:lnSpc>
              <a:spcBef>
                <a:spcPts val="251"/>
              </a:spcBef>
              <a:buFont typeface="Courier New"/>
              <a:buChar char="o"/>
              <a:tabLst>
                <a:tab pos="224314" algn="l"/>
                <a:tab pos="224790" algn="l"/>
              </a:tabLst>
            </a:pPr>
            <a:r>
              <a:rPr sz="1050" dirty="0">
                <a:solidFill>
                  <a:srgbClr val="7E7E7E"/>
                </a:solidFill>
                <a:latin typeface="Century Gothic"/>
                <a:cs typeface="Century Gothic"/>
              </a:rPr>
              <a:t>Senile </a:t>
            </a:r>
            <a:r>
              <a:rPr sz="1050" spc="-4" dirty="0">
                <a:solidFill>
                  <a:srgbClr val="7E7E7E"/>
                </a:solidFill>
                <a:latin typeface="Century Gothic"/>
                <a:cs typeface="Century Gothic"/>
              </a:rPr>
              <a:t>and</a:t>
            </a:r>
            <a:r>
              <a:rPr sz="1050" spc="-83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050" dirty="0">
                <a:solidFill>
                  <a:srgbClr val="7E7E7E"/>
                </a:solidFill>
                <a:latin typeface="Century Gothic"/>
                <a:cs typeface="Century Gothic"/>
              </a:rPr>
              <a:t>pre-senile  </a:t>
            </a:r>
            <a:r>
              <a:rPr sz="1050" spc="-4" dirty="0">
                <a:solidFill>
                  <a:srgbClr val="7E7E7E"/>
                </a:solidFill>
                <a:latin typeface="Century Gothic"/>
                <a:cs typeface="Century Gothic"/>
              </a:rPr>
              <a:t>cataract</a:t>
            </a:r>
            <a:endParaRPr sz="1050"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397868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722626" y="35434"/>
            <a:ext cx="3696461" cy="115785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061525" y="162878"/>
            <a:ext cx="3020378" cy="64569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dirty="0"/>
              <a:t>Management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4955" y="1163166"/>
            <a:ext cx="3022283" cy="2352567"/>
          </a:xfrm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266700" indent="-257651">
              <a:spcBef>
                <a:spcPts val="525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Congenital</a:t>
            </a:r>
            <a:endParaRPr sz="18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96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Irrigation</a:t>
            </a: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aspiration</a:t>
            </a:r>
            <a:endParaRPr sz="12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Lensectomy</a:t>
            </a:r>
            <a:endParaRPr sz="1200"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Correction of</a:t>
            </a:r>
            <a:r>
              <a:rPr sz="1200" spc="34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aphakia</a:t>
            </a:r>
            <a:endParaRPr sz="1200">
              <a:latin typeface="Century Gothic"/>
              <a:cs typeface="Century Gothic"/>
            </a:endParaRPr>
          </a:p>
          <a:p>
            <a:pPr marL="866775" lvl="2" indent="-171926">
              <a:spcBef>
                <a:spcPts val="288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Contact</a:t>
            </a:r>
            <a:r>
              <a:rPr sz="1200" spc="4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lens</a:t>
            </a:r>
            <a:endParaRPr sz="1200">
              <a:latin typeface="Century Gothic"/>
              <a:cs typeface="Century Gothic"/>
            </a:endParaRPr>
          </a:p>
          <a:p>
            <a:pPr marL="866775" lvl="2" indent="-171926">
              <a:spcBef>
                <a:spcPts val="285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Glasses</a:t>
            </a:r>
            <a:endParaRPr sz="1200">
              <a:latin typeface="Century Gothic"/>
              <a:cs typeface="Century Gothic"/>
            </a:endParaRPr>
          </a:p>
          <a:p>
            <a:pPr marL="866775" lvl="2" indent="-171926">
              <a:spcBef>
                <a:spcPts val="293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200" spc="-19" dirty="0">
                <a:solidFill>
                  <a:srgbClr val="7E7E7E"/>
                </a:solidFill>
                <a:latin typeface="Century Gothic"/>
                <a:cs typeface="Century Gothic"/>
              </a:rPr>
              <a:t>Two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pairs of</a:t>
            </a:r>
            <a:r>
              <a:rPr sz="1200" spc="45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glasses</a:t>
            </a:r>
            <a:endParaRPr sz="1200">
              <a:latin typeface="Century Gothic"/>
              <a:cs typeface="Century Gothic"/>
            </a:endParaRPr>
          </a:p>
          <a:p>
            <a:pPr marL="866775" lvl="2" indent="-171926">
              <a:spcBef>
                <a:spcPts val="285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Intraocular </a:t>
            </a: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lens</a:t>
            </a:r>
            <a:r>
              <a:rPr sz="1200" spc="-23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implantation</a:t>
            </a:r>
            <a:endParaRPr sz="1200">
              <a:latin typeface="Century Gothic"/>
              <a:cs typeface="Century Gothic"/>
            </a:endParaRPr>
          </a:p>
          <a:p>
            <a:pPr marL="1209675" lvl="3" indent="-171926">
              <a:spcBef>
                <a:spcPts val="289"/>
              </a:spcBef>
              <a:buFont typeface="Courier New"/>
              <a:buChar char="o"/>
              <a:tabLst>
                <a:tab pos="1210151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Foldable soft acrylic</a:t>
            </a:r>
            <a:r>
              <a:rPr sz="1200" spc="-53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lens</a:t>
            </a:r>
            <a:endParaRPr sz="1200">
              <a:latin typeface="Century Gothic"/>
              <a:cs typeface="Century Gothic"/>
            </a:endParaRPr>
          </a:p>
          <a:p>
            <a:pPr marL="1209675" lvl="3" indent="-171926">
              <a:spcBef>
                <a:spcPts val="289"/>
              </a:spcBef>
              <a:buFont typeface="Courier New"/>
              <a:buChar char="o"/>
              <a:tabLst>
                <a:tab pos="1210151" algn="l"/>
              </a:tabLst>
            </a:pP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Iris-claw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(artisan)</a:t>
            </a: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 lens</a:t>
            </a:r>
            <a:endParaRPr sz="1200">
              <a:latin typeface="Century Gothic"/>
              <a:cs typeface="Century Gothic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136641" y="1428750"/>
            <a:ext cx="2167128" cy="16573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6" name="object 6"/>
          <p:cNvSpPr/>
          <p:nvPr/>
        </p:nvSpPr>
        <p:spPr>
          <a:xfrm>
            <a:off x="5344667" y="3837050"/>
            <a:ext cx="2286000" cy="94526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7" name="object 7"/>
          <p:cNvSpPr/>
          <p:nvPr/>
        </p:nvSpPr>
        <p:spPr>
          <a:xfrm>
            <a:off x="1885950" y="3837050"/>
            <a:ext cx="1371600" cy="96012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8" name="object 8"/>
          <p:cNvSpPr/>
          <p:nvPr/>
        </p:nvSpPr>
        <p:spPr>
          <a:xfrm>
            <a:off x="3543300" y="3733038"/>
            <a:ext cx="1543050" cy="1168146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</p:spTree>
    <p:extLst>
      <p:ext uri="{BB962C8B-B14F-4D97-AF65-F5344CB8AC3E}">
        <p14:creationId xmlns:p14="http://schemas.microsoft.com/office/powerpoint/2010/main" val="1794080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p42"/>
          <p:cNvSpPr txBox="1">
            <a:spLocks noGrp="1"/>
          </p:cNvSpPr>
          <p:nvPr>
            <p:ph type="title"/>
          </p:nvPr>
        </p:nvSpPr>
        <p:spPr>
          <a:xfrm>
            <a:off x="4957250" y="2009139"/>
            <a:ext cx="3240600" cy="184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spcAft>
                <a:spcPts val="1600"/>
              </a:spcAft>
            </a:pPr>
            <a:r>
              <a:rPr lang="en-US" dirty="0"/>
              <a:t>Types of </a:t>
            </a:r>
            <a:r>
              <a:rPr lang="en-US" sz="6000" dirty="0" smtClean="0"/>
              <a:t>Cataract</a:t>
            </a: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p43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/>
              <a:t>Age-related cataract</a:t>
            </a:r>
            <a:endParaRPr dirty="0"/>
          </a:p>
        </p:txBody>
      </p:sp>
      <p:sp>
        <p:nvSpPr>
          <p:cNvPr id="42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917250" y="4307031"/>
            <a:ext cx="2830405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600" dirty="0" smtClean="0"/>
              <a:t>Posterior Subcapsular cataract </a:t>
            </a:r>
            <a:endParaRPr sz="1600" dirty="0"/>
          </a:p>
        </p:txBody>
      </p:sp>
      <p:sp>
        <p:nvSpPr>
          <p:cNvPr id="7" name="Rectangle 6"/>
          <p:cNvSpPr/>
          <p:nvPr/>
        </p:nvSpPr>
        <p:spPr>
          <a:xfrm>
            <a:off x="7135090" y="3470564"/>
            <a:ext cx="2008909" cy="16729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655" y="1551709"/>
            <a:ext cx="3504191" cy="28055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2709" y="1551709"/>
            <a:ext cx="3504191" cy="28055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p43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/>
              <a:t>Age-related cataract</a:t>
            </a:r>
            <a:endParaRPr dirty="0"/>
          </a:p>
        </p:txBody>
      </p:sp>
      <p:sp>
        <p:nvSpPr>
          <p:cNvPr id="42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917250" y="4307031"/>
            <a:ext cx="2830405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600" dirty="0" smtClean="0"/>
              <a:t>E</a:t>
            </a:r>
            <a:r>
              <a:rPr lang="en" sz="1600" dirty="0" smtClean="0"/>
              <a:t>arly Nuclear cataract </a:t>
            </a:r>
            <a:endParaRPr sz="1600" dirty="0"/>
          </a:p>
        </p:txBody>
      </p:sp>
      <p:sp>
        <p:nvSpPr>
          <p:cNvPr id="7" name="Rectangle 6"/>
          <p:cNvSpPr/>
          <p:nvPr/>
        </p:nvSpPr>
        <p:spPr>
          <a:xfrm>
            <a:off x="7135090" y="3470564"/>
            <a:ext cx="2008909" cy="16729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250" y="1503563"/>
            <a:ext cx="3566946" cy="29361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5796" y="1503564"/>
            <a:ext cx="3566946" cy="2881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4983346" y="4307031"/>
            <a:ext cx="3449396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600" dirty="0" smtClean="0"/>
              <a:t>Moderate ( brown )</a:t>
            </a:r>
            <a:r>
              <a:rPr lang="en" sz="1600" dirty="0" smtClean="0"/>
              <a:t> Nuclear cataract </a:t>
            </a:r>
            <a:endParaRPr sz="1600" dirty="0"/>
          </a:p>
        </p:txBody>
      </p:sp>
    </p:spTree>
    <p:extLst>
      <p:ext uri="{BB962C8B-B14F-4D97-AF65-F5344CB8AC3E}">
        <p14:creationId xmlns:p14="http://schemas.microsoft.com/office/powerpoint/2010/main" val="3801312859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338" y="1503562"/>
            <a:ext cx="3538381" cy="28814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20" name="Google Shape;420;p43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/>
              <a:t>Age-related cataract</a:t>
            </a:r>
            <a:endParaRPr dirty="0"/>
          </a:p>
        </p:txBody>
      </p:sp>
      <p:sp>
        <p:nvSpPr>
          <p:cNvPr id="42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917250" y="4307031"/>
            <a:ext cx="2830405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600" dirty="0" smtClean="0"/>
              <a:t>Cortical </a:t>
            </a:r>
            <a:r>
              <a:rPr lang="en" sz="1600" dirty="0" smtClean="0"/>
              <a:t>cataract </a:t>
            </a:r>
            <a:endParaRPr sz="1600" dirty="0"/>
          </a:p>
        </p:txBody>
      </p:sp>
      <p:sp>
        <p:nvSpPr>
          <p:cNvPr id="7" name="Rectangle 6"/>
          <p:cNvSpPr/>
          <p:nvPr/>
        </p:nvSpPr>
        <p:spPr>
          <a:xfrm>
            <a:off x="7135090" y="3470564"/>
            <a:ext cx="2008909" cy="16729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4983346" y="4307031"/>
            <a:ext cx="3449396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600" dirty="0" smtClean="0"/>
              <a:t>Cortical cataract in retro illumination </a:t>
            </a:r>
            <a:endParaRPr sz="16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0420" y="1503562"/>
            <a:ext cx="3422307" cy="28034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60163583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3545" y="1503562"/>
            <a:ext cx="3372982" cy="28034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20" name="Google Shape;420;p43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 smtClean="0"/>
              <a:t>Secondary Cataract</a:t>
            </a:r>
            <a:br>
              <a:rPr lang="en-US" dirty="0" smtClean="0"/>
            </a:br>
            <a:r>
              <a:rPr lang="en-US" sz="1800" dirty="0" smtClean="0"/>
              <a:t>In systemic diseases</a:t>
            </a:r>
            <a:endParaRPr sz="1800" dirty="0"/>
          </a:p>
        </p:txBody>
      </p:sp>
      <p:sp>
        <p:nvSpPr>
          <p:cNvPr id="42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1156855" y="4307031"/>
            <a:ext cx="3172690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600" dirty="0" smtClean="0"/>
              <a:t>Snowflakes cataract in diabetes </a:t>
            </a:r>
            <a:endParaRPr sz="1600" dirty="0"/>
          </a:p>
        </p:txBody>
      </p:sp>
      <p:sp>
        <p:nvSpPr>
          <p:cNvPr id="7" name="Rectangle 6"/>
          <p:cNvSpPr/>
          <p:nvPr/>
        </p:nvSpPr>
        <p:spPr>
          <a:xfrm>
            <a:off x="7135090" y="3470564"/>
            <a:ext cx="2008909" cy="16729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4983346" y="4307031"/>
            <a:ext cx="3449396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>
              <a:spcAft>
                <a:spcPts val="1600"/>
              </a:spcAft>
            </a:pPr>
            <a:r>
              <a:rPr lang="en-US" sz="1600" dirty="0" err="1" smtClean="0"/>
              <a:t>Christmass</a:t>
            </a:r>
            <a:r>
              <a:rPr lang="en-US" sz="1600" dirty="0" smtClean="0"/>
              <a:t> tree  cataract </a:t>
            </a:r>
            <a:r>
              <a:rPr lang="en-US" sz="1600" dirty="0"/>
              <a:t>in Myotonic dystrophy</a:t>
            </a:r>
            <a:endParaRPr sz="1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0419" y="1567978"/>
            <a:ext cx="3423975" cy="27390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2541208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6489" y="1567975"/>
            <a:ext cx="3213055" cy="28446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20" name="Google Shape;420;p43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/>
              <a:t>Secondary Cataract</a:t>
            </a:r>
            <a:br>
              <a:rPr lang="en-US" dirty="0"/>
            </a:br>
            <a:r>
              <a:rPr lang="en-US" sz="2000" dirty="0"/>
              <a:t>In systemic diseases</a:t>
            </a:r>
            <a:endParaRPr sz="2000" dirty="0"/>
          </a:p>
        </p:txBody>
      </p:sp>
      <p:sp>
        <p:nvSpPr>
          <p:cNvPr id="42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1156855" y="4307031"/>
            <a:ext cx="3387436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>
              <a:spcAft>
                <a:spcPts val="1600"/>
              </a:spcAft>
            </a:pPr>
            <a:r>
              <a:rPr lang="en-US" sz="1800" b="0" dirty="0"/>
              <a:t>posterior </a:t>
            </a:r>
            <a:r>
              <a:rPr lang="en-US" sz="1800" b="0" dirty="0" err="1"/>
              <a:t>subcapsular</a:t>
            </a:r>
            <a:r>
              <a:rPr lang="en-US" sz="1800" b="0" dirty="0"/>
              <a:t> cataract </a:t>
            </a:r>
            <a:r>
              <a:rPr lang="en-US" sz="1800" b="0" dirty="0" smtClean="0"/>
              <a:t>stellate </a:t>
            </a:r>
            <a:r>
              <a:rPr lang="en-US" sz="1800" b="0" dirty="0"/>
              <a:t>morphology in myotonic dystrophy </a:t>
            </a:r>
            <a:endParaRPr sz="1400" dirty="0"/>
          </a:p>
        </p:txBody>
      </p:sp>
      <p:sp>
        <p:nvSpPr>
          <p:cNvPr id="7" name="Rectangle 6"/>
          <p:cNvSpPr/>
          <p:nvPr/>
        </p:nvSpPr>
        <p:spPr>
          <a:xfrm>
            <a:off x="7135090" y="3470564"/>
            <a:ext cx="2008909" cy="16729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4983346" y="4307031"/>
            <a:ext cx="3449396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>
              <a:spcAft>
                <a:spcPts val="1600"/>
              </a:spcAft>
            </a:pPr>
            <a:r>
              <a:rPr lang="en-US" sz="1800" b="0" dirty="0" smtClean="0"/>
              <a:t>Shield-like </a:t>
            </a:r>
            <a:r>
              <a:rPr lang="en-US" sz="1800" b="0" dirty="0"/>
              <a:t>anterior </a:t>
            </a:r>
            <a:r>
              <a:rPr lang="en-US" sz="1800" b="0" dirty="0" err="1"/>
              <a:t>subcapsular</a:t>
            </a:r>
            <a:r>
              <a:rPr lang="en-US" sz="1800" b="0" dirty="0"/>
              <a:t> cataract in atopic </a:t>
            </a:r>
            <a:r>
              <a:rPr lang="en-US" sz="1800" b="0" dirty="0" smtClean="0"/>
              <a:t>dermatitis</a:t>
            </a:r>
            <a:endParaRPr sz="1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3346" y="1567975"/>
            <a:ext cx="3331048" cy="28446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171929452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9518" y="1567974"/>
            <a:ext cx="3140026" cy="27435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2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1156855" y="4307031"/>
            <a:ext cx="3387436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>
              <a:spcAft>
                <a:spcPts val="1600"/>
              </a:spcAft>
            </a:pPr>
            <a:r>
              <a:rPr lang="en-US" b="0" dirty="0"/>
              <a:t>Early </a:t>
            </a:r>
            <a:r>
              <a:rPr lang="en-US" b="0" dirty="0" err="1"/>
              <a:t>uveitic</a:t>
            </a:r>
            <a:r>
              <a:rPr lang="en-US" b="0" dirty="0"/>
              <a:t> posterior </a:t>
            </a:r>
            <a:r>
              <a:rPr lang="en-US" b="0" dirty="0" err="1"/>
              <a:t>subcapsular</a:t>
            </a:r>
            <a:r>
              <a:rPr lang="en-US" b="0" dirty="0"/>
              <a:t> cataract </a:t>
            </a:r>
            <a:endParaRPr sz="1400" dirty="0"/>
          </a:p>
        </p:txBody>
      </p:sp>
      <p:sp>
        <p:nvSpPr>
          <p:cNvPr id="7" name="Rectangle 6"/>
          <p:cNvSpPr/>
          <p:nvPr/>
        </p:nvSpPr>
        <p:spPr>
          <a:xfrm>
            <a:off x="7135090" y="3470564"/>
            <a:ext cx="2008909" cy="16729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4983346" y="4307031"/>
            <a:ext cx="3449396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>
              <a:spcAft>
                <a:spcPts val="1600"/>
              </a:spcAft>
            </a:pPr>
            <a:r>
              <a:rPr lang="en-US" b="0" dirty="0" err="1"/>
              <a:t>uveitic</a:t>
            </a:r>
            <a:r>
              <a:rPr lang="en-US" b="0" dirty="0"/>
              <a:t> anterior plaque opacities </a:t>
            </a:r>
            <a:endParaRPr sz="1400" dirty="0"/>
          </a:p>
        </p:txBody>
      </p:sp>
      <p:sp>
        <p:nvSpPr>
          <p:cNvPr id="9" name="Google Shape;420;p43"/>
          <p:cNvSpPr txBox="1">
            <a:spLocks/>
          </p:cNvSpPr>
          <p:nvPr/>
        </p:nvSpPr>
        <p:spPr>
          <a:xfrm>
            <a:off x="865625" y="597425"/>
            <a:ext cx="77451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r>
              <a:rPr lang="en-US" dirty="0" smtClean="0"/>
              <a:t>Secondary Cataract</a:t>
            </a:r>
            <a:br>
              <a:rPr lang="en-US" dirty="0" smtClean="0"/>
            </a:br>
            <a:r>
              <a:rPr lang="en-US" sz="2000" dirty="0" smtClean="0"/>
              <a:t>In ocular diseases ( complicated cataract )</a:t>
            </a:r>
            <a:endParaRPr lang="en-US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3346" y="1570221"/>
            <a:ext cx="3129264" cy="27390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65217492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9518" y="1567974"/>
            <a:ext cx="3140026" cy="27435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2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1156855" y="4307031"/>
            <a:ext cx="3387436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>
              <a:spcAft>
                <a:spcPts val="1600"/>
              </a:spcAft>
            </a:pPr>
            <a:r>
              <a:rPr lang="en-US" b="0" dirty="0" smtClean="0"/>
              <a:t>2ry cataract to angle closure glaucoma (</a:t>
            </a:r>
            <a:r>
              <a:rPr lang="en-US" b="0" dirty="0" err="1" smtClean="0"/>
              <a:t>glaukomflecken</a:t>
            </a:r>
            <a:r>
              <a:rPr lang="en-US" b="0" dirty="0"/>
              <a:t> </a:t>
            </a:r>
            <a:r>
              <a:rPr lang="en-US" b="0" dirty="0" smtClean="0"/>
              <a:t>)</a:t>
            </a:r>
            <a:endParaRPr sz="1400" dirty="0"/>
          </a:p>
        </p:txBody>
      </p:sp>
      <p:sp>
        <p:nvSpPr>
          <p:cNvPr id="7" name="Rectangle 6"/>
          <p:cNvSpPr/>
          <p:nvPr/>
        </p:nvSpPr>
        <p:spPr>
          <a:xfrm>
            <a:off x="7135090" y="3470564"/>
            <a:ext cx="2008909" cy="16729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4983346" y="4307031"/>
            <a:ext cx="3449396" cy="44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>
              <a:spcAft>
                <a:spcPts val="1600"/>
              </a:spcAft>
            </a:pPr>
            <a:r>
              <a:rPr lang="en-US" b="0" dirty="0"/>
              <a:t>anterior </a:t>
            </a:r>
            <a:r>
              <a:rPr lang="en-US" b="0" dirty="0" err="1"/>
              <a:t>subcapsular</a:t>
            </a:r>
            <a:r>
              <a:rPr lang="en-US" b="0" dirty="0"/>
              <a:t> cataract in retinitis </a:t>
            </a:r>
            <a:r>
              <a:rPr lang="en-US" b="0" dirty="0" err="1"/>
              <a:t>pigmentosa</a:t>
            </a:r>
            <a:r>
              <a:rPr lang="en-US" b="0" dirty="0"/>
              <a:t> </a:t>
            </a:r>
            <a:endParaRPr sz="1400" dirty="0"/>
          </a:p>
        </p:txBody>
      </p:sp>
      <p:sp>
        <p:nvSpPr>
          <p:cNvPr id="9" name="Google Shape;420;p43"/>
          <p:cNvSpPr txBox="1">
            <a:spLocks/>
          </p:cNvSpPr>
          <p:nvPr/>
        </p:nvSpPr>
        <p:spPr>
          <a:xfrm>
            <a:off x="865625" y="597425"/>
            <a:ext cx="77451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r>
              <a:rPr lang="en-US" dirty="0" smtClean="0"/>
              <a:t>Secondary Cataract</a:t>
            </a:r>
            <a:br>
              <a:rPr lang="en-US" dirty="0" smtClean="0"/>
            </a:br>
            <a:r>
              <a:rPr lang="en-US" sz="2000" dirty="0" smtClean="0"/>
              <a:t>In ocular diseases ( complicated cataract )</a:t>
            </a:r>
            <a:endParaRPr lang="en-US" sz="2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1195" y="1570221"/>
            <a:ext cx="3140185" cy="27390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9518" y="1567973"/>
            <a:ext cx="3140026" cy="27456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60044356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" name="Google Shape;552;p5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/>
              <a:t>Traumatic cataract </a:t>
            </a:r>
            <a:endParaRPr dirty="0"/>
          </a:p>
        </p:txBody>
      </p:sp>
      <p:sp>
        <p:nvSpPr>
          <p:cNvPr id="41" name="Rectangle 40"/>
          <p:cNvSpPr/>
          <p:nvPr/>
        </p:nvSpPr>
        <p:spPr>
          <a:xfrm>
            <a:off x="6968836" y="3470564"/>
            <a:ext cx="2175163" cy="16729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998" y="1264228"/>
            <a:ext cx="3282922" cy="28505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4761" y="1264228"/>
            <a:ext cx="3282922" cy="28505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/>
          <p:cNvSpPr/>
          <p:nvPr/>
        </p:nvSpPr>
        <p:spPr>
          <a:xfrm>
            <a:off x="916998" y="4114800"/>
            <a:ext cx="1963999" cy="3847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900" dirty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Penetrating trauma </a:t>
            </a:r>
          </a:p>
        </p:txBody>
      </p:sp>
      <p:sp>
        <p:nvSpPr>
          <p:cNvPr id="45" name="Rectangle 44"/>
          <p:cNvSpPr/>
          <p:nvPr/>
        </p:nvSpPr>
        <p:spPr>
          <a:xfrm>
            <a:off x="4827412" y="4138559"/>
            <a:ext cx="1386918" cy="3847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900" dirty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blunt trauma 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/>
          <p:cNvSpPr/>
          <p:nvPr/>
        </p:nvSpPr>
        <p:spPr>
          <a:xfrm>
            <a:off x="6968836" y="3470564"/>
            <a:ext cx="2175163" cy="16729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4761" y="1264227"/>
            <a:ext cx="3190875" cy="27809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998" y="1264227"/>
            <a:ext cx="3190875" cy="28299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52" name="Google Shape;552;p5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/>
              <a:t>Traumatic cataract </a:t>
            </a:r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916998" y="4114800"/>
            <a:ext cx="1744388" cy="3847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900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Infrared radiation</a:t>
            </a:r>
            <a:endParaRPr lang="en-US" sz="1900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4827412" y="4138559"/>
            <a:ext cx="1717137" cy="3847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900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Ionizing </a:t>
            </a:r>
            <a:r>
              <a:rPr lang="en-US" sz="1900" dirty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radiation</a:t>
            </a:r>
          </a:p>
        </p:txBody>
      </p:sp>
    </p:spTree>
    <p:extLst>
      <p:ext uri="{BB962C8B-B14F-4D97-AF65-F5344CB8AC3E}">
        <p14:creationId xmlns:p14="http://schemas.microsoft.com/office/powerpoint/2010/main" val="1790023089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/>
          <p:cNvSpPr/>
          <p:nvPr/>
        </p:nvSpPr>
        <p:spPr>
          <a:xfrm>
            <a:off x="6968836" y="3470564"/>
            <a:ext cx="2175163" cy="16729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2" name="Google Shape;552;p5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 smtClean="0"/>
              <a:t>According to maturity </a:t>
            </a:r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843404" y="4243309"/>
            <a:ext cx="1043876" cy="3847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900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Immature</a:t>
            </a:r>
            <a:endParaRPr lang="en-US" sz="1900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4857396" y="4243309"/>
            <a:ext cx="813043" cy="3847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900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Mature</a:t>
            </a:r>
            <a:endParaRPr lang="en-US" sz="1900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r="5054" b="9525"/>
          <a:stretch/>
        </p:blipFill>
        <p:spPr>
          <a:xfrm>
            <a:off x="843404" y="1371757"/>
            <a:ext cx="3267381" cy="28608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7216" y="1371757"/>
            <a:ext cx="3413947" cy="28608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5354679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/>
          <p:cNvSpPr/>
          <p:nvPr/>
        </p:nvSpPr>
        <p:spPr>
          <a:xfrm>
            <a:off x="6968836" y="3470564"/>
            <a:ext cx="2175163" cy="16729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217" y="1361013"/>
            <a:ext cx="3413946" cy="28715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7494" y="1361012"/>
            <a:ext cx="3348142" cy="28715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52" name="Google Shape;552;p5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 smtClean="0"/>
              <a:t>According to maturity </a:t>
            </a:r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843404" y="4243309"/>
            <a:ext cx="2622834" cy="3847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900" dirty="0" err="1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Hypermature</a:t>
            </a:r>
            <a:r>
              <a:rPr lang="en-US" sz="1900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 (intumescent)</a:t>
            </a:r>
            <a:endParaRPr lang="en-US" sz="1900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4857396" y="4243309"/>
            <a:ext cx="3227165" cy="3847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900" dirty="0" err="1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Hypermature</a:t>
            </a:r>
            <a:r>
              <a:rPr lang="en-US" sz="1900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 </a:t>
            </a:r>
            <a:r>
              <a:rPr lang="en-US" sz="1900" dirty="0" err="1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Morgagnian</a:t>
            </a:r>
            <a:r>
              <a:rPr lang="en-US" sz="1900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 cataract</a:t>
            </a:r>
            <a:endParaRPr lang="en-US" sz="1900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</p:spTree>
    <p:extLst>
      <p:ext uri="{BB962C8B-B14F-4D97-AF65-F5344CB8AC3E}">
        <p14:creationId xmlns:p14="http://schemas.microsoft.com/office/powerpoint/2010/main" val="1430338114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p42"/>
          <p:cNvSpPr txBox="1">
            <a:spLocks noGrp="1"/>
          </p:cNvSpPr>
          <p:nvPr>
            <p:ph type="title"/>
          </p:nvPr>
        </p:nvSpPr>
        <p:spPr>
          <a:xfrm>
            <a:off x="4957250" y="2009139"/>
            <a:ext cx="3240600" cy="184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spcAft>
                <a:spcPts val="1600"/>
              </a:spcAft>
            </a:pPr>
            <a:r>
              <a:rPr lang="en-US" dirty="0" smtClean="0"/>
              <a:t>Congenital </a:t>
            </a:r>
            <a:r>
              <a:rPr lang="en-US" sz="6000" dirty="0" smtClean="0"/>
              <a:t>Cataract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15" name="Google Shape;415;p42"/>
          <p:cNvSpPr txBox="1">
            <a:spLocks noGrp="1"/>
          </p:cNvSpPr>
          <p:nvPr>
            <p:ph type="title" idx="2"/>
          </p:nvPr>
        </p:nvSpPr>
        <p:spPr>
          <a:xfrm>
            <a:off x="4957250" y="1539000"/>
            <a:ext cx="3240600" cy="64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/>
              <a:t>02.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5636908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" y="0"/>
            <a:ext cx="9084038" cy="1288173"/>
          </a:xfrm>
          <a:prstGeom prst="rect">
            <a:avLst/>
          </a:prstGeom>
        </p:spPr>
        <p:txBody>
          <a:bodyPr spcFirstLastPara="1" vert="horz" wrap="square" lIns="0" tIns="81915" rIns="0" bIns="0" rtlCol="0" anchor="t" anchorCtr="0">
            <a:spAutoFit/>
          </a:bodyPr>
          <a:lstStyle/>
          <a:p>
            <a:pPr marL="9525" marR="3810" indent="1316831">
              <a:lnSpc>
                <a:spcPts val="4350"/>
              </a:lnSpc>
              <a:spcBef>
                <a:spcPts val="645"/>
              </a:spcBef>
              <a:tabLst>
                <a:tab pos="3541395" algn="l"/>
              </a:tabLst>
            </a:pPr>
            <a:r>
              <a:rPr dirty="0"/>
              <a:t>Congenital/  de</a:t>
            </a:r>
            <a:r>
              <a:rPr spc="-71" dirty="0"/>
              <a:t>v</a:t>
            </a:r>
            <a:r>
              <a:rPr dirty="0"/>
              <a:t>elopmental	catara</a:t>
            </a:r>
            <a:r>
              <a:rPr spc="8" dirty="0"/>
              <a:t>c</a:t>
            </a:r>
            <a:r>
              <a:rPr dirty="0"/>
              <a:t>t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5821" y="1522536"/>
            <a:ext cx="5652135" cy="2770310"/>
          </a:xfrm>
          <a:prstGeom prst="rect">
            <a:avLst/>
          </a:prstGeom>
        </p:spPr>
        <p:txBody>
          <a:bodyPr vert="horz" wrap="square" lIns="0" tIns="63818" rIns="0" bIns="0" rtlCol="0">
            <a:spAutoFit/>
          </a:bodyPr>
          <a:lstStyle/>
          <a:p>
            <a:pPr marL="266700" indent="-257651">
              <a:spcBef>
                <a:spcPts val="503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Fairly common </a:t>
            </a:r>
            <a:r>
              <a:rPr sz="1800" spc="-8" dirty="0">
                <a:solidFill>
                  <a:schemeClr val="accent1"/>
                </a:solidFill>
                <a:latin typeface="Century Gothic"/>
                <a:cs typeface="Century Gothic"/>
              </a:rPr>
              <a:t>1:2000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live</a:t>
            </a:r>
            <a:r>
              <a:rPr sz="1800" spc="-60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births</a:t>
            </a:r>
          </a:p>
          <a:p>
            <a:pPr marL="266700" indent="-257651">
              <a:spcBef>
                <a:spcPts val="435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Unilateral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or</a:t>
            </a:r>
            <a:r>
              <a:rPr sz="1800" spc="-23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bilateral</a:t>
            </a:r>
            <a:endParaRPr sz="18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266700" indent="-257651">
              <a:spcBef>
                <a:spcPts val="431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May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be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non-progressive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and visually</a:t>
            </a:r>
            <a:r>
              <a:rPr sz="1800" spc="-71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insignificant</a:t>
            </a:r>
            <a:endParaRPr sz="18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266700" indent="-257651">
              <a:spcBef>
                <a:spcPts val="431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May </a:t>
            </a:r>
            <a:r>
              <a:rPr sz="1800" spc="4" dirty="0">
                <a:solidFill>
                  <a:schemeClr val="accent1"/>
                </a:solidFill>
                <a:latin typeface="Century Gothic"/>
                <a:cs typeface="Century Gothic"/>
              </a:rPr>
              <a:t>have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a marked visual</a:t>
            </a:r>
            <a:r>
              <a:rPr sz="1800" spc="-90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impairment</a:t>
            </a:r>
            <a:endParaRPr sz="18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266700" indent="-257651">
              <a:spcBef>
                <a:spcPts val="435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Classified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either</a:t>
            </a:r>
            <a:r>
              <a:rPr sz="1800" spc="-38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by</a:t>
            </a:r>
            <a:endParaRPr sz="18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93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Morphology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Aetiology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Specific metabolic</a:t>
            </a:r>
            <a:r>
              <a:rPr sz="1200" spc="4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disorders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Associated ocular</a:t>
            </a:r>
            <a:r>
              <a:rPr sz="1200" spc="4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abnormalities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Systemic</a:t>
            </a:r>
            <a:r>
              <a:rPr sz="1200" spc="11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findings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984654" y="1663908"/>
            <a:ext cx="3159346" cy="262189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</p:spTree>
    <p:extLst>
      <p:ext uri="{BB962C8B-B14F-4D97-AF65-F5344CB8AC3E}">
        <p14:creationId xmlns:p14="http://schemas.microsoft.com/office/powerpoint/2010/main" val="3474729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099816" y="92584"/>
            <a:ext cx="2943225" cy="115785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438716" y="219799"/>
            <a:ext cx="2268379" cy="64569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dirty="0"/>
              <a:t>Aetiology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4955" y="1054847"/>
            <a:ext cx="2949893" cy="3231814"/>
          </a:xfrm>
          <a:prstGeom prst="rect">
            <a:avLst/>
          </a:prstGeom>
        </p:spPr>
        <p:txBody>
          <a:bodyPr vert="horz" wrap="square" lIns="0" tIns="66199" rIns="0" bIns="0" rtlCol="0">
            <a:spAutoFit/>
          </a:bodyPr>
          <a:lstStyle/>
          <a:p>
            <a:pPr marL="266700" indent="-257651">
              <a:spcBef>
                <a:spcPts val="521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Gestational</a:t>
            </a:r>
            <a:r>
              <a:rPr sz="1800" spc="-94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disturbance</a:t>
            </a:r>
          </a:p>
          <a:p>
            <a:pPr marL="567214" lvl="1" indent="-215265">
              <a:spcBef>
                <a:spcPts val="293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Intrauterine</a:t>
            </a:r>
            <a:r>
              <a:rPr sz="1200" spc="11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infections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Maternal </a:t>
            </a: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drug</a:t>
            </a:r>
            <a:r>
              <a:rPr sz="1200" spc="15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intake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Irradiation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Nutritional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266700" indent="-257651">
              <a:spcBef>
                <a:spcPts val="428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Metabolic</a:t>
            </a:r>
            <a:r>
              <a:rPr sz="1800" spc="-45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disorders</a:t>
            </a:r>
            <a:endParaRPr sz="18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93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DM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Galactosemia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Hypoglycaemia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Hypoparathyroidism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266700" indent="-257651">
              <a:spcBef>
                <a:spcPts val="424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Trauma</a:t>
            </a:r>
            <a:endParaRPr sz="18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96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Mechanical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Electric</a:t>
            </a:r>
            <a:r>
              <a:rPr sz="1200" spc="15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shock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746021" y="1049942"/>
            <a:ext cx="2796064" cy="2484976"/>
          </a:xfrm>
          <a:prstGeom prst="rect">
            <a:avLst/>
          </a:prstGeom>
        </p:spPr>
        <p:txBody>
          <a:bodyPr vert="horz" wrap="square" lIns="0" tIns="65723" rIns="0" bIns="0" rtlCol="0">
            <a:spAutoFit/>
          </a:bodyPr>
          <a:lstStyle/>
          <a:p>
            <a:pPr marL="266700" indent="-257175">
              <a:spcBef>
                <a:spcPts val="518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Ocular</a:t>
            </a:r>
            <a:r>
              <a:rPr sz="1800" spc="-11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anomalies</a:t>
            </a:r>
            <a:endParaRPr sz="18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93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dirty="0">
                <a:solidFill>
                  <a:schemeClr val="accent1"/>
                </a:solidFill>
                <a:latin typeface="Century Gothic"/>
                <a:cs typeface="Century Gothic"/>
              </a:rPr>
              <a:t>Aniridia</a:t>
            </a:r>
          </a:p>
          <a:p>
            <a:pPr marL="567214" lvl="1" indent="-215265">
              <a:spcBef>
                <a:spcPts val="293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Ectopia</a:t>
            </a:r>
            <a:r>
              <a:rPr sz="1200" spc="8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lentis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marR="3810" lvl="1" indent="-215265">
              <a:spcBef>
                <a:spcPts val="285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Persistent hyperplastic primary  vitreous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Remnants of tunica</a:t>
            </a:r>
            <a:r>
              <a:rPr sz="1200" spc="-19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200" dirty="0">
                <a:solidFill>
                  <a:schemeClr val="accent1"/>
                </a:solidFill>
                <a:latin typeface="Century Gothic"/>
                <a:cs typeface="Century Gothic"/>
              </a:rPr>
              <a:t>vasculosa</a:t>
            </a:r>
          </a:p>
          <a:p>
            <a:pPr marL="567214"/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lentis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Congenital </a:t>
            </a: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anomalies of</a:t>
            </a:r>
            <a:r>
              <a:rPr sz="1200" spc="4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200" dirty="0">
                <a:solidFill>
                  <a:schemeClr val="accent1"/>
                </a:solidFill>
                <a:latin typeface="Century Gothic"/>
                <a:cs typeface="Century Gothic"/>
              </a:rPr>
              <a:t>lens</a:t>
            </a:r>
          </a:p>
          <a:p>
            <a:pPr marL="266700" indent="-257175">
              <a:spcBef>
                <a:spcPts val="428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Idiopathic</a:t>
            </a:r>
          </a:p>
          <a:p>
            <a:pPr marL="266700" indent="-257175">
              <a:spcBef>
                <a:spcPts val="431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Inheritance</a:t>
            </a:r>
            <a:r>
              <a:rPr sz="1800" spc="-71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(recessive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)</a:t>
            </a:r>
            <a:endParaRPr sz="1800" dirty="0"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475705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09318" y="107441"/>
            <a:ext cx="6324219" cy="103098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710233" y="218884"/>
            <a:ext cx="5725954" cy="57644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sz="3600" spc="-4" dirty="0"/>
              <a:t>Morphological</a:t>
            </a:r>
            <a:r>
              <a:rPr sz="3600" spc="-23" dirty="0"/>
              <a:t> </a:t>
            </a:r>
            <a:r>
              <a:rPr sz="3600" dirty="0"/>
              <a:t>classification</a:t>
            </a:r>
            <a:endParaRPr sz="3600"/>
          </a:p>
        </p:txBody>
      </p:sp>
      <p:sp>
        <p:nvSpPr>
          <p:cNvPr id="4" name="object 4"/>
          <p:cNvSpPr/>
          <p:nvPr/>
        </p:nvSpPr>
        <p:spPr>
          <a:xfrm>
            <a:off x="4343400" y="1200150"/>
            <a:ext cx="3201543" cy="32575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grpSp>
        <p:nvGrpSpPr>
          <p:cNvPr id="5" name="object 5"/>
          <p:cNvGrpSpPr/>
          <p:nvPr/>
        </p:nvGrpSpPr>
        <p:grpSpPr>
          <a:xfrm>
            <a:off x="1732788" y="916685"/>
            <a:ext cx="2534126" cy="4091940"/>
            <a:chOff x="786383" y="1222247"/>
            <a:chExt cx="3378835" cy="5455920"/>
          </a:xfrm>
        </p:grpSpPr>
        <p:sp>
          <p:nvSpPr>
            <p:cNvPr id="6" name="object 6"/>
            <p:cNvSpPr/>
            <p:nvPr/>
          </p:nvSpPr>
          <p:spPr>
            <a:xfrm>
              <a:off x="786383" y="1437131"/>
              <a:ext cx="3378708" cy="478536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7" name="object 7"/>
            <p:cNvSpPr/>
            <p:nvPr/>
          </p:nvSpPr>
          <p:spPr>
            <a:xfrm>
              <a:off x="937259" y="1222247"/>
              <a:ext cx="2401824" cy="551688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8" name="object 8"/>
            <p:cNvSpPr/>
            <p:nvPr/>
          </p:nvSpPr>
          <p:spPr>
            <a:xfrm>
              <a:off x="786383" y="2116836"/>
              <a:ext cx="3378708" cy="480060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9" name="object 9"/>
            <p:cNvSpPr/>
            <p:nvPr/>
          </p:nvSpPr>
          <p:spPr>
            <a:xfrm>
              <a:off x="937259" y="1901951"/>
              <a:ext cx="2401824" cy="551688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786383" y="2798063"/>
              <a:ext cx="3378708" cy="478536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937259" y="2583180"/>
              <a:ext cx="2401824" cy="551688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2" name="object 12"/>
            <p:cNvSpPr/>
            <p:nvPr/>
          </p:nvSpPr>
          <p:spPr>
            <a:xfrm>
              <a:off x="786383" y="3477768"/>
              <a:ext cx="3378708" cy="478535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3" name="object 13"/>
            <p:cNvSpPr/>
            <p:nvPr/>
          </p:nvSpPr>
          <p:spPr>
            <a:xfrm>
              <a:off x="937259" y="3262883"/>
              <a:ext cx="2401824" cy="551688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4" name="object 14"/>
            <p:cNvSpPr/>
            <p:nvPr/>
          </p:nvSpPr>
          <p:spPr>
            <a:xfrm>
              <a:off x="786383" y="4158996"/>
              <a:ext cx="3378708" cy="478536"/>
            </a:xfrm>
            <a:prstGeom prst="rect">
              <a:avLst/>
            </a:prstGeom>
            <a:blipFill>
              <a:blip r:embed="rId1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5" name="object 15"/>
            <p:cNvSpPr/>
            <p:nvPr/>
          </p:nvSpPr>
          <p:spPr>
            <a:xfrm>
              <a:off x="937259" y="3944112"/>
              <a:ext cx="2401824" cy="551688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786383" y="4838700"/>
              <a:ext cx="3378708" cy="478536"/>
            </a:xfrm>
            <a:prstGeom prst="rect">
              <a:avLst/>
            </a:prstGeom>
            <a:blipFill>
              <a:blip r:embed="rId1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937259" y="4623815"/>
              <a:ext cx="2401824" cy="551688"/>
            </a:xfrm>
            <a:prstGeom prst="rect">
              <a:avLst/>
            </a:prstGeom>
            <a:blipFill>
              <a:blip r:embed="rId1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8" name="object 18"/>
            <p:cNvSpPr/>
            <p:nvPr/>
          </p:nvSpPr>
          <p:spPr>
            <a:xfrm>
              <a:off x="786383" y="5519927"/>
              <a:ext cx="3378708" cy="478536"/>
            </a:xfrm>
            <a:prstGeom prst="rect">
              <a:avLst/>
            </a:prstGeom>
            <a:blipFill>
              <a:blip r:embed="rId1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19" name="object 19"/>
            <p:cNvSpPr/>
            <p:nvPr/>
          </p:nvSpPr>
          <p:spPr>
            <a:xfrm>
              <a:off x="937259" y="5303519"/>
              <a:ext cx="2401824" cy="553212"/>
            </a:xfrm>
            <a:prstGeom prst="rect">
              <a:avLst/>
            </a:prstGeom>
            <a:blipFill>
              <a:blip r:embed="rId1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20" name="object 20"/>
            <p:cNvSpPr/>
            <p:nvPr/>
          </p:nvSpPr>
          <p:spPr>
            <a:xfrm>
              <a:off x="786383" y="6199632"/>
              <a:ext cx="3378708" cy="478536"/>
            </a:xfrm>
            <a:prstGeom prst="rect">
              <a:avLst/>
            </a:prstGeom>
            <a:blipFill>
              <a:blip r:embed="rId1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937259" y="5984747"/>
              <a:ext cx="2401824" cy="551687"/>
            </a:xfrm>
            <a:prstGeom prst="rect">
              <a:avLst/>
            </a:prstGeom>
            <a:blipFill>
              <a:blip r:embed="rId1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1965351" y="989933"/>
            <a:ext cx="1534954" cy="3865161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125" spc="-11" dirty="0">
                <a:solidFill>
                  <a:srgbClr val="FFFFFF"/>
                </a:solidFill>
                <a:latin typeface="Palatino Linotype"/>
                <a:cs typeface="Palatino Linotype"/>
              </a:rPr>
              <a:t>Polar</a:t>
            </a:r>
            <a:endParaRPr sz="1125">
              <a:latin typeface="Palatino Linotype"/>
              <a:cs typeface="Palatino Linotype"/>
            </a:endParaRPr>
          </a:p>
          <a:p>
            <a:pPr marL="9525" marR="3810">
              <a:lnSpc>
                <a:spcPct val="297700"/>
              </a:lnSpc>
            </a:pPr>
            <a:r>
              <a:rPr sz="1125" spc="-4" dirty="0">
                <a:solidFill>
                  <a:srgbClr val="FFFFFF"/>
                </a:solidFill>
                <a:latin typeface="Palatino Linotype"/>
                <a:cs typeface="Palatino Linotype"/>
              </a:rPr>
              <a:t>Lamellar (zonular)  Complete (total/diffuse)  Coronary</a:t>
            </a:r>
            <a:endParaRPr sz="1125">
              <a:latin typeface="Palatino Linotype"/>
              <a:cs typeface="Palatino Linotype"/>
            </a:endParaRPr>
          </a:p>
          <a:p>
            <a:pPr marL="9525" marR="989171">
              <a:lnSpc>
                <a:spcPct val="297700"/>
              </a:lnSpc>
            </a:pPr>
            <a:r>
              <a:rPr sz="1125" spc="-4" dirty="0">
                <a:solidFill>
                  <a:srgbClr val="FFFFFF"/>
                </a:solidFill>
                <a:latin typeface="Palatino Linotype"/>
                <a:cs typeface="Palatino Linotype"/>
              </a:rPr>
              <a:t>Blue</a:t>
            </a:r>
            <a:r>
              <a:rPr sz="1125" spc="-60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1125" spc="-4" dirty="0">
                <a:solidFill>
                  <a:srgbClr val="FFFFFF"/>
                </a:solidFill>
                <a:latin typeface="Palatino Linotype"/>
                <a:cs typeface="Palatino Linotype"/>
              </a:rPr>
              <a:t>dot  Nuclear</a:t>
            </a:r>
            <a:endParaRPr sz="1125">
              <a:latin typeface="Palatino Linotype"/>
              <a:cs typeface="Palatino Linotype"/>
            </a:endParaRPr>
          </a:p>
          <a:p>
            <a:pPr marL="9525" marR="479108">
              <a:lnSpc>
                <a:spcPts val="4020"/>
              </a:lnSpc>
              <a:spcBef>
                <a:spcPts val="578"/>
              </a:spcBef>
            </a:pPr>
            <a:r>
              <a:rPr sz="1125" spc="-4" dirty="0">
                <a:solidFill>
                  <a:srgbClr val="FFFFFF"/>
                </a:solidFill>
                <a:latin typeface="Palatino Linotype"/>
                <a:cs typeface="Palatino Linotype"/>
              </a:rPr>
              <a:t>Sutural (stellate)  Membranous</a:t>
            </a:r>
            <a:endParaRPr sz="1125">
              <a:latin typeface="Palatino Linotype"/>
              <a:cs typeface="Palatino Linotype"/>
            </a:endParaRPr>
          </a:p>
        </p:txBody>
      </p:sp>
    </p:spTree>
    <p:extLst>
      <p:ext uri="{BB962C8B-B14F-4D97-AF65-F5344CB8AC3E}">
        <p14:creationId xmlns:p14="http://schemas.microsoft.com/office/powerpoint/2010/main" val="1287396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654965" y="89941"/>
            <a:ext cx="5610987" cy="5143499"/>
            <a:chOff x="1266444" y="0"/>
            <a:chExt cx="7481315" cy="6857998"/>
          </a:xfrm>
        </p:grpSpPr>
        <p:sp>
          <p:nvSpPr>
            <p:cNvPr id="3" name="object 3"/>
            <p:cNvSpPr/>
            <p:nvPr/>
          </p:nvSpPr>
          <p:spPr>
            <a:xfrm>
              <a:off x="4773167" y="1039367"/>
              <a:ext cx="2618232" cy="1923288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4" name="object 4"/>
            <p:cNvSpPr/>
            <p:nvPr/>
          </p:nvSpPr>
          <p:spPr>
            <a:xfrm>
              <a:off x="5791200" y="2921507"/>
              <a:ext cx="2956559" cy="1985772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5" name="object 5"/>
            <p:cNvSpPr/>
            <p:nvPr/>
          </p:nvSpPr>
          <p:spPr>
            <a:xfrm>
              <a:off x="4876800" y="4907279"/>
              <a:ext cx="1752600" cy="1950719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6" name="object 6"/>
            <p:cNvSpPr/>
            <p:nvPr/>
          </p:nvSpPr>
          <p:spPr>
            <a:xfrm>
              <a:off x="1266444" y="0"/>
              <a:ext cx="4037076" cy="1362455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3046044" y="82446"/>
            <a:ext cx="4281964" cy="64569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dirty="0"/>
              <a:t>Lamellar</a:t>
            </a:r>
            <a:r>
              <a:rPr spc="-64" dirty="0"/>
              <a:t> </a:t>
            </a:r>
            <a:r>
              <a:rPr dirty="0"/>
              <a:t>(zonular)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373505" y="880203"/>
            <a:ext cx="3716655" cy="3785973"/>
          </a:xfrm>
          <a:prstGeom prst="rect">
            <a:avLst/>
          </a:prstGeom>
        </p:spPr>
        <p:txBody>
          <a:bodyPr vert="horz" wrap="square" lIns="0" tIns="63818" rIns="0" bIns="0" rtlCol="0">
            <a:spAutoFit/>
          </a:bodyPr>
          <a:lstStyle/>
          <a:p>
            <a:pPr marL="266700" indent="-257175">
              <a:spcBef>
                <a:spcPts val="503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Most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common</a:t>
            </a:r>
            <a:r>
              <a:rPr sz="1800" spc="-15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type</a:t>
            </a:r>
          </a:p>
          <a:p>
            <a:pPr marL="266700" indent="-257175">
              <a:spcBef>
                <a:spcPts val="435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Bilateral</a:t>
            </a:r>
            <a:endParaRPr sz="18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266700" marR="704850" indent="-257175">
              <a:spcBef>
                <a:spcPts val="431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Opacification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of</a:t>
            </a:r>
            <a:r>
              <a:rPr sz="1800" spc="-60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specific 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layers/zones</a:t>
            </a:r>
            <a:endParaRPr sz="18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266700" indent="-257175">
              <a:spcBef>
                <a:spcPts val="435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Slit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lamp</a:t>
            </a:r>
            <a:r>
              <a:rPr sz="1800" spc="-45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examination</a:t>
            </a:r>
          </a:p>
          <a:p>
            <a:pPr marL="567214" marR="67151" lvl="1" indent="-215265">
              <a:spcBef>
                <a:spcPts val="293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Layer of opacification </a:t>
            </a:r>
            <a:r>
              <a:rPr sz="1200" dirty="0">
                <a:solidFill>
                  <a:schemeClr val="accent1"/>
                </a:solidFill>
                <a:latin typeface="Century Gothic"/>
                <a:cs typeface="Century Gothic"/>
              </a:rPr>
              <a:t>involving </a:t>
            </a: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foetal  nucleus surrounding clearer </a:t>
            </a: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center and  </a:t>
            </a: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surrounded in </a:t>
            </a: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turn </a:t>
            </a: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by </a:t>
            </a:r>
            <a:r>
              <a:rPr sz="1200" dirty="0">
                <a:solidFill>
                  <a:schemeClr val="accent1"/>
                </a:solidFill>
                <a:latin typeface="Century Gothic"/>
                <a:cs typeface="Century Gothic"/>
              </a:rPr>
              <a:t>layer </a:t>
            </a: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of clear</a:t>
            </a:r>
            <a:r>
              <a:rPr sz="1200" spc="26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cortex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Front view: disc </a:t>
            </a: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shaped</a:t>
            </a:r>
            <a:r>
              <a:rPr sz="1200" spc="8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configuration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Arcuate opacities straddle </a:t>
            </a: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equator</a:t>
            </a:r>
            <a:r>
              <a:rPr sz="1200" spc="53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(riders)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266700" indent="-257175">
              <a:spcBef>
                <a:spcPts val="428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Aetiology</a:t>
            </a:r>
          </a:p>
          <a:p>
            <a:pPr marL="567214" marR="884873" lvl="1" indent="-215265">
              <a:spcBef>
                <a:spcPts val="296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transient toxic influence </a:t>
            </a: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during  </a:t>
            </a: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embryogenesis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marR="477679" lvl="1" indent="-215265">
              <a:spcBef>
                <a:spcPts val="285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Calcium </a:t>
            </a: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and </a:t>
            </a:r>
            <a:r>
              <a:rPr sz="1200" spc="4" dirty="0">
                <a:solidFill>
                  <a:schemeClr val="accent1"/>
                </a:solidFill>
                <a:latin typeface="Century Gothic"/>
                <a:cs typeface="Century Gothic"/>
              </a:rPr>
              <a:t>vit </a:t>
            </a: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D deficiency </a:t>
            </a: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during  pregnancy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041270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85900" y="92584"/>
            <a:ext cx="6156198" cy="115785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824075" y="219799"/>
            <a:ext cx="5480685" cy="64569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dirty="0"/>
              <a:t>Complete</a:t>
            </a:r>
            <a:r>
              <a:rPr spc="-53" dirty="0"/>
              <a:t> </a:t>
            </a:r>
            <a:r>
              <a:rPr dirty="0"/>
              <a:t>(total/diffuse)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4955" y="1165145"/>
            <a:ext cx="4960144" cy="998991"/>
          </a:xfrm>
          <a:prstGeom prst="rect">
            <a:avLst/>
          </a:prstGeom>
        </p:spPr>
        <p:txBody>
          <a:bodyPr vert="horz" wrap="square" lIns="0" tIns="64770" rIns="0" bIns="0" rtlCol="0">
            <a:spAutoFit/>
          </a:bodyPr>
          <a:lstStyle/>
          <a:p>
            <a:pPr marL="266700" indent="-257651">
              <a:spcBef>
                <a:spcPts val="510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May start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as subtotal at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birth then</a:t>
            </a:r>
            <a:r>
              <a:rPr sz="1800" spc="-64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progress</a:t>
            </a:r>
            <a:endParaRPr sz="1800">
              <a:latin typeface="Century Gothic"/>
              <a:cs typeface="Century Gothic"/>
            </a:endParaRPr>
          </a:p>
          <a:p>
            <a:pPr marL="266700" indent="-257651">
              <a:spcBef>
                <a:spcPts val="435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Profound visual</a:t>
            </a:r>
            <a:r>
              <a:rPr sz="1800" spc="-26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impairment</a:t>
            </a:r>
            <a:endParaRPr sz="1800">
              <a:latin typeface="Century Gothic"/>
              <a:cs typeface="Century Gothic"/>
            </a:endParaRPr>
          </a:p>
          <a:p>
            <a:pPr marL="266700" indent="-257651">
              <a:spcBef>
                <a:spcPts val="431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Requires urgent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surgery</a:t>
            </a:r>
            <a:endParaRPr sz="1800">
              <a:latin typeface="Century Gothic"/>
              <a:cs typeface="Century Gothic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017396" y="2542032"/>
            <a:ext cx="2594609" cy="19431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6" name="object 6"/>
          <p:cNvSpPr/>
          <p:nvPr/>
        </p:nvSpPr>
        <p:spPr>
          <a:xfrm>
            <a:off x="4914901" y="2568321"/>
            <a:ext cx="2736341" cy="187223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</p:spTree>
    <p:extLst>
      <p:ext uri="{BB962C8B-B14F-4D97-AF65-F5344CB8AC3E}">
        <p14:creationId xmlns:p14="http://schemas.microsoft.com/office/powerpoint/2010/main" val="338811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87702" y="149734"/>
            <a:ext cx="4767453" cy="115785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26316" y="276949"/>
            <a:ext cx="4092416" cy="64569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dirty="0"/>
              <a:t>Coronary</a:t>
            </a:r>
            <a:r>
              <a:rPr spc="-60" dirty="0"/>
              <a:t> </a:t>
            </a:r>
            <a:r>
              <a:rPr dirty="0"/>
              <a:t>cataract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4955" y="1165146"/>
            <a:ext cx="5771198" cy="1275990"/>
          </a:xfrm>
          <a:prstGeom prst="rect">
            <a:avLst/>
          </a:prstGeom>
        </p:spPr>
        <p:txBody>
          <a:bodyPr vert="horz" wrap="square" lIns="0" tIns="64770" rIns="0" bIns="0" rtlCol="0">
            <a:spAutoFit/>
          </a:bodyPr>
          <a:lstStyle/>
          <a:p>
            <a:pPr marL="266700" indent="-257651">
              <a:spcBef>
                <a:spcPts val="510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 smtClean="0">
                <a:solidFill>
                  <a:schemeClr val="accent1"/>
                </a:solidFill>
                <a:latin typeface="Century Gothic"/>
                <a:cs typeface="Century Gothic"/>
              </a:rPr>
              <a:t>Developmenta</a:t>
            </a:r>
            <a:r>
              <a:rPr lang="en-US" sz="1800" dirty="0">
                <a:solidFill>
                  <a:schemeClr val="accent1"/>
                </a:solidFill>
                <a:latin typeface="Century Gothic"/>
                <a:cs typeface="Century Gothic"/>
              </a:rPr>
              <a:t>l</a:t>
            </a:r>
            <a:endParaRPr sz="18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266700" indent="-257651">
              <a:spcBef>
                <a:spcPts val="435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Manifested usually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at</a:t>
            </a:r>
            <a:r>
              <a:rPr sz="1800" spc="-113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puberty</a:t>
            </a:r>
            <a:endParaRPr sz="18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266700" marR="3810" indent="-257651">
              <a:spcBef>
                <a:spcPts val="431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Club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shaped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opacities near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periphery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of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lens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with 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broad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ends towards</a:t>
            </a:r>
            <a:r>
              <a:rPr sz="1800" spc="26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center</a:t>
            </a:r>
          </a:p>
        </p:txBody>
      </p:sp>
      <p:grpSp>
        <p:nvGrpSpPr>
          <p:cNvPr id="5" name="object 5"/>
          <p:cNvGrpSpPr/>
          <p:nvPr/>
        </p:nvGrpSpPr>
        <p:grpSpPr>
          <a:xfrm>
            <a:off x="1543050" y="2567177"/>
            <a:ext cx="6216015" cy="2503170"/>
            <a:chOff x="533400" y="3422903"/>
            <a:chExt cx="8288020" cy="3337560"/>
          </a:xfrm>
        </p:grpSpPr>
        <p:sp>
          <p:nvSpPr>
            <p:cNvPr id="6" name="object 6"/>
            <p:cNvSpPr/>
            <p:nvPr/>
          </p:nvSpPr>
          <p:spPr>
            <a:xfrm>
              <a:off x="3429000" y="4035550"/>
              <a:ext cx="2811779" cy="2724912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7" name="object 7"/>
            <p:cNvSpPr/>
            <p:nvPr/>
          </p:nvSpPr>
          <p:spPr>
            <a:xfrm>
              <a:off x="533400" y="3505199"/>
              <a:ext cx="3051048" cy="2304288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  <p:sp>
          <p:nvSpPr>
            <p:cNvPr id="8" name="object 8"/>
            <p:cNvSpPr/>
            <p:nvPr/>
          </p:nvSpPr>
          <p:spPr>
            <a:xfrm>
              <a:off x="5858255" y="3422903"/>
              <a:ext cx="2962655" cy="1975104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050"/>
            </a:p>
          </p:txBody>
        </p:sp>
      </p:grpSp>
    </p:spTree>
    <p:extLst>
      <p:ext uri="{BB962C8B-B14F-4D97-AF65-F5344CB8AC3E}">
        <p14:creationId xmlns:p14="http://schemas.microsoft.com/office/powerpoint/2010/main" val="397557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319148" y="206883"/>
            <a:ext cx="4504562" cy="115785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57760" y="334099"/>
            <a:ext cx="3830003" cy="64569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dirty="0"/>
              <a:t>Blue dot</a:t>
            </a:r>
            <a:r>
              <a:rPr spc="-60" dirty="0"/>
              <a:t> </a:t>
            </a:r>
            <a:r>
              <a:rPr dirty="0"/>
              <a:t>cataract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0594" y="1090194"/>
            <a:ext cx="3401378" cy="998991"/>
          </a:xfrm>
          <a:prstGeom prst="rect">
            <a:avLst/>
          </a:prstGeom>
        </p:spPr>
        <p:txBody>
          <a:bodyPr vert="horz" wrap="square" lIns="0" tIns="64770" rIns="0" bIns="0" rtlCol="0">
            <a:spAutoFit/>
          </a:bodyPr>
          <a:lstStyle/>
          <a:p>
            <a:pPr marL="266700" indent="-257651">
              <a:spcBef>
                <a:spcPts val="510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Multiple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small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bluish</a:t>
            </a:r>
            <a:r>
              <a:rPr sz="1800" spc="-90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dots</a:t>
            </a:r>
            <a:endParaRPr sz="18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266700" indent="-257651">
              <a:spcBef>
                <a:spcPts val="435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Scattered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all </a:t>
            </a:r>
            <a:r>
              <a:rPr sz="1800" spc="4" dirty="0">
                <a:solidFill>
                  <a:schemeClr val="accent1"/>
                </a:solidFill>
                <a:latin typeface="Century Gothic"/>
                <a:cs typeface="Century Gothic"/>
              </a:rPr>
              <a:t>over</a:t>
            </a:r>
            <a:r>
              <a:rPr sz="1800" spc="-45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chemeClr val="accent1"/>
                </a:solidFill>
                <a:latin typeface="Century Gothic"/>
                <a:cs typeface="Century Gothic"/>
              </a:rPr>
              <a:t>lens</a:t>
            </a:r>
            <a:endParaRPr sz="18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266700" indent="-257651">
              <a:spcBef>
                <a:spcPts val="431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Cause no visual</a:t>
            </a:r>
            <a:r>
              <a:rPr sz="1800" spc="-98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800" dirty="0">
                <a:solidFill>
                  <a:schemeClr val="accent1"/>
                </a:solidFill>
                <a:latin typeface="Century Gothic"/>
                <a:cs typeface="Century Gothic"/>
              </a:rPr>
              <a:t>disturbance</a:t>
            </a:r>
          </a:p>
        </p:txBody>
      </p:sp>
      <p:sp>
        <p:nvSpPr>
          <p:cNvPr id="5" name="object 5"/>
          <p:cNvSpPr/>
          <p:nvPr/>
        </p:nvSpPr>
        <p:spPr>
          <a:xfrm>
            <a:off x="5477033" y="1113957"/>
            <a:ext cx="3215258" cy="242887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</p:spTree>
    <p:extLst>
      <p:ext uri="{BB962C8B-B14F-4D97-AF65-F5344CB8AC3E}">
        <p14:creationId xmlns:p14="http://schemas.microsoft.com/office/powerpoint/2010/main" val="4270767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608326" y="0"/>
            <a:ext cx="3925061" cy="95669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09507" y="36633"/>
            <a:ext cx="3325654" cy="57644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  <a:tabLst>
                <a:tab pos="1744028" algn="l"/>
              </a:tabLst>
            </a:pPr>
            <a:r>
              <a:rPr sz="3600" spc="-4" dirty="0"/>
              <a:t>Nuclea</a:t>
            </a:r>
            <a:r>
              <a:rPr sz="3600" dirty="0"/>
              <a:t>r	cataract</a:t>
            </a:r>
            <a:endParaRPr sz="3600"/>
          </a:p>
        </p:txBody>
      </p:sp>
      <p:sp>
        <p:nvSpPr>
          <p:cNvPr id="4" name="object 4"/>
          <p:cNvSpPr/>
          <p:nvPr/>
        </p:nvSpPr>
        <p:spPr>
          <a:xfrm>
            <a:off x="5916280" y="3168546"/>
            <a:ext cx="2800350" cy="168077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5" name="object 5"/>
          <p:cNvSpPr/>
          <p:nvPr/>
        </p:nvSpPr>
        <p:spPr>
          <a:xfrm>
            <a:off x="5982949" y="1181374"/>
            <a:ext cx="2711196" cy="176936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6" name="object 6"/>
          <p:cNvSpPr txBox="1"/>
          <p:nvPr/>
        </p:nvSpPr>
        <p:spPr>
          <a:xfrm>
            <a:off x="120889" y="625319"/>
            <a:ext cx="5983129" cy="4096378"/>
          </a:xfrm>
          <a:prstGeom prst="rect">
            <a:avLst/>
          </a:prstGeom>
        </p:spPr>
        <p:txBody>
          <a:bodyPr vert="horz" wrap="square" lIns="0" tIns="55245" rIns="0" bIns="0" rtlCol="0">
            <a:spAutoFit/>
          </a:bodyPr>
          <a:lstStyle/>
          <a:p>
            <a:pPr marL="266700" indent="-257651">
              <a:spcBef>
                <a:spcPts val="435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500" dirty="0">
                <a:solidFill>
                  <a:schemeClr val="accent1"/>
                </a:solidFill>
                <a:latin typeface="Century Gothic"/>
                <a:cs typeface="Century Gothic"/>
              </a:rPr>
              <a:t>Bilateral</a:t>
            </a:r>
          </a:p>
          <a:p>
            <a:pPr marL="266700" indent="-257651">
              <a:spcBef>
                <a:spcPts val="360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500" spc="-4" dirty="0">
                <a:solidFill>
                  <a:schemeClr val="accent1"/>
                </a:solidFill>
                <a:latin typeface="Century Gothic"/>
                <a:cs typeface="Century Gothic"/>
              </a:rPr>
              <a:t>May </a:t>
            </a:r>
            <a:r>
              <a:rPr sz="1500" dirty="0">
                <a:solidFill>
                  <a:schemeClr val="accent1"/>
                </a:solidFill>
                <a:latin typeface="Century Gothic"/>
                <a:cs typeface="Century Gothic"/>
              </a:rPr>
              <a:t>involve </a:t>
            </a:r>
            <a:r>
              <a:rPr sz="1500" spc="-4" dirty="0">
                <a:solidFill>
                  <a:schemeClr val="accent1"/>
                </a:solidFill>
                <a:latin typeface="Century Gothic"/>
                <a:cs typeface="Century Gothic"/>
              </a:rPr>
              <a:t>embryonic </a:t>
            </a:r>
            <a:r>
              <a:rPr sz="1500" dirty="0">
                <a:solidFill>
                  <a:schemeClr val="accent1"/>
                </a:solidFill>
                <a:latin typeface="Century Gothic"/>
                <a:cs typeface="Century Gothic"/>
              </a:rPr>
              <a:t>nucleus alone or both </a:t>
            </a:r>
            <a:r>
              <a:rPr sz="1500" spc="-4" dirty="0">
                <a:solidFill>
                  <a:schemeClr val="accent1"/>
                </a:solidFill>
                <a:latin typeface="Century Gothic"/>
                <a:cs typeface="Century Gothic"/>
              </a:rPr>
              <a:t>embryonic</a:t>
            </a:r>
            <a:r>
              <a:rPr sz="1500" spc="-45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500" spc="-4" dirty="0">
                <a:solidFill>
                  <a:schemeClr val="accent1"/>
                </a:solidFill>
                <a:latin typeface="Century Gothic"/>
                <a:cs typeface="Century Gothic"/>
              </a:rPr>
              <a:t>and</a:t>
            </a:r>
            <a:endParaRPr sz="15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266700"/>
            <a:r>
              <a:rPr sz="1500" dirty="0">
                <a:solidFill>
                  <a:schemeClr val="accent1"/>
                </a:solidFill>
                <a:latin typeface="Century Gothic"/>
                <a:cs typeface="Century Gothic"/>
              </a:rPr>
              <a:t>foetal</a:t>
            </a:r>
          </a:p>
          <a:p>
            <a:pPr marL="266700" indent="-257651">
              <a:spcBef>
                <a:spcPts val="679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500" b="1" u="heavy" spc="-4" dirty="0">
                <a:solidFill>
                  <a:schemeClr val="accent1"/>
                </a:solidFill>
                <a:uFill>
                  <a:solidFill>
                    <a:srgbClr val="7E7E7E"/>
                  </a:solidFill>
                </a:uFill>
                <a:latin typeface="Century Gothic"/>
                <a:cs typeface="Century Gothic"/>
              </a:rPr>
              <a:t>Rubella</a:t>
            </a:r>
            <a:r>
              <a:rPr sz="1500" b="1" u="heavy" spc="-15" dirty="0">
                <a:solidFill>
                  <a:schemeClr val="accent1"/>
                </a:solidFill>
                <a:uFill>
                  <a:solidFill>
                    <a:srgbClr val="7E7E7E"/>
                  </a:solidFill>
                </a:uFill>
                <a:latin typeface="Century Gothic"/>
                <a:cs typeface="Century Gothic"/>
              </a:rPr>
              <a:t> </a:t>
            </a:r>
            <a:r>
              <a:rPr sz="1500" b="1" u="heavy" spc="-4" dirty="0">
                <a:solidFill>
                  <a:schemeClr val="accent1"/>
                </a:solidFill>
                <a:uFill>
                  <a:solidFill>
                    <a:srgbClr val="7E7E7E"/>
                  </a:solidFill>
                </a:uFill>
                <a:latin typeface="Century Gothic"/>
                <a:cs typeface="Century Gothic"/>
              </a:rPr>
              <a:t>cataract</a:t>
            </a:r>
            <a:endParaRPr sz="15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74358" marR="2749391" lvl="1" indent="-221933">
              <a:lnSpc>
                <a:spcPct val="120000"/>
              </a:lnSpc>
              <a:spcBef>
                <a:spcPts val="304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050" dirty="0">
                <a:solidFill>
                  <a:schemeClr val="accent1"/>
                </a:solidFill>
                <a:latin typeface="Century Gothic"/>
                <a:cs typeface="Century Gothic"/>
              </a:rPr>
              <a:t>Aetiology: </a:t>
            </a: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maternal </a:t>
            </a:r>
            <a:r>
              <a:rPr sz="1050" dirty="0">
                <a:solidFill>
                  <a:schemeClr val="accent1"/>
                </a:solidFill>
                <a:latin typeface="Century Gothic"/>
                <a:cs typeface="Century Gothic"/>
              </a:rPr>
              <a:t>infection with</a:t>
            </a:r>
            <a:r>
              <a:rPr sz="1050" spc="-113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050" dirty="0">
                <a:solidFill>
                  <a:schemeClr val="accent1"/>
                </a:solidFill>
                <a:latin typeface="Century Gothic"/>
                <a:cs typeface="Century Gothic"/>
              </a:rPr>
              <a:t>rubella  virus during first trimester of</a:t>
            </a:r>
            <a:r>
              <a:rPr sz="1050" spc="-109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pregnancy</a:t>
            </a:r>
            <a:endParaRPr sz="105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marR="2913697" lvl="1" indent="-215265">
              <a:spcBef>
                <a:spcPts val="251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050" dirty="0">
                <a:solidFill>
                  <a:schemeClr val="accent1"/>
                </a:solidFill>
                <a:latin typeface="Century Gothic"/>
                <a:cs typeface="Century Gothic"/>
              </a:rPr>
              <a:t>Characterized </a:t>
            </a: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by </a:t>
            </a:r>
            <a:r>
              <a:rPr sz="1050" dirty="0">
                <a:solidFill>
                  <a:schemeClr val="accent1"/>
                </a:solidFill>
                <a:latin typeface="Century Gothic"/>
                <a:cs typeface="Century Gothic"/>
              </a:rPr>
              <a:t>pearly white</a:t>
            </a:r>
            <a:r>
              <a:rPr sz="1050" spc="-101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050" dirty="0">
                <a:solidFill>
                  <a:schemeClr val="accent1"/>
                </a:solidFill>
                <a:latin typeface="Century Gothic"/>
                <a:cs typeface="Century Gothic"/>
              </a:rPr>
              <a:t>nuclear  </a:t>
            </a: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opacification</a:t>
            </a:r>
            <a:endParaRPr sz="105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74358" marR="2800350" lvl="1" indent="-221933">
              <a:lnSpc>
                <a:spcPct val="120000"/>
              </a:lnSpc>
              <a:spcBef>
                <a:spcPts val="4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050" dirty="0">
                <a:solidFill>
                  <a:schemeClr val="accent1"/>
                </a:solidFill>
                <a:latin typeface="Century Gothic"/>
                <a:cs typeface="Century Gothic"/>
              </a:rPr>
              <a:t>Can progress </a:t>
            </a: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to </a:t>
            </a:r>
            <a:r>
              <a:rPr sz="1050" dirty="0">
                <a:solidFill>
                  <a:schemeClr val="accent1"/>
                </a:solidFill>
                <a:latin typeface="Century Gothic"/>
                <a:cs typeface="Century Gothic"/>
              </a:rPr>
              <a:t>complete </a:t>
            </a: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cataract</a:t>
            </a:r>
            <a:r>
              <a:rPr sz="1050" spc="-94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and  occasional cortical</a:t>
            </a:r>
            <a:r>
              <a:rPr sz="1050" spc="-41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liquification</a:t>
            </a:r>
            <a:endParaRPr sz="105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51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050" dirty="0">
                <a:solidFill>
                  <a:schemeClr val="accent1"/>
                </a:solidFill>
                <a:latin typeface="Century Gothic"/>
                <a:cs typeface="Century Gothic"/>
              </a:rPr>
              <a:t>Systemic manifestations</a:t>
            </a:r>
            <a:r>
              <a:rPr sz="1050" spc="-49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include</a:t>
            </a:r>
            <a:endParaRPr sz="105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866775" lvl="2" indent="-171926">
              <a:spcBef>
                <a:spcPts val="251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050" dirty="0">
                <a:solidFill>
                  <a:schemeClr val="accent1"/>
                </a:solidFill>
                <a:latin typeface="Century Gothic"/>
                <a:cs typeface="Century Gothic"/>
              </a:rPr>
              <a:t>Cardiac</a:t>
            </a:r>
            <a:r>
              <a:rPr sz="1050" spc="-26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defects</a:t>
            </a:r>
            <a:endParaRPr sz="105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866775" lvl="2" indent="-171926">
              <a:spcBef>
                <a:spcPts val="255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Deafness</a:t>
            </a:r>
            <a:endParaRPr sz="105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866775" lvl="2" indent="-171926">
              <a:spcBef>
                <a:spcPts val="251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050" dirty="0">
                <a:solidFill>
                  <a:schemeClr val="accent1"/>
                </a:solidFill>
                <a:latin typeface="Century Gothic"/>
                <a:cs typeface="Century Gothic"/>
              </a:rPr>
              <a:t>Mental</a:t>
            </a:r>
            <a:r>
              <a:rPr sz="1050" spc="-23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retardation</a:t>
            </a:r>
            <a:endParaRPr sz="105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866775" lvl="2" indent="-171926">
              <a:spcBef>
                <a:spcPts val="251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050" dirty="0">
                <a:solidFill>
                  <a:schemeClr val="accent1"/>
                </a:solidFill>
                <a:latin typeface="Century Gothic"/>
                <a:cs typeface="Century Gothic"/>
              </a:rPr>
              <a:t>Cardiac</a:t>
            </a:r>
            <a:r>
              <a:rPr sz="1050" spc="-26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conduction</a:t>
            </a:r>
            <a:endParaRPr sz="105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67214" lvl="1" indent="-215265">
              <a:spcBef>
                <a:spcPts val="255"/>
              </a:spcBef>
              <a:buFont typeface="Courier New"/>
              <a:buChar char="o"/>
              <a:tabLst>
                <a:tab pos="567214" algn="l"/>
                <a:tab pos="567690" algn="l"/>
              </a:tabLst>
            </a:pPr>
            <a:r>
              <a:rPr sz="1050" dirty="0">
                <a:solidFill>
                  <a:schemeClr val="accent1"/>
                </a:solidFill>
                <a:latin typeface="Century Gothic"/>
                <a:cs typeface="Century Gothic"/>
              </a:rPr>
              <a:t>Ocular</a:t>
            </a:r>
            <a:r>
              <a:rPr sz="1050" spc="-26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manifestations</a:t>
            </a:r>
            <a:endParaRPr sz="105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866775" lvl="2" indent="-171926">
              <a:spcBef>
                <a:spcPts val="251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050" dirty="0">
                <a:solidFill>
                  <a:schemeClr val="accent1"/>
                </a:solidFill>
                <a:latin typeface="Century Gothic"/>
                <a:cs typeface="Century Gothic"/>
              </a:rPr>
              <a:t>Diffuse pigmentary</a:t>
            </a:r>
            <a:r>
              <a:rPr sz="1050" spc="-53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retinopathy</a:t>
            </a:r>
            <a:endParaRPr sz="105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866775" lvl="2" indent="-171926">
              <a:spcBef>
                <a:spcPts val="251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050" spc="-4" dirty="0">
                <a:solidFill>
                  <a:schemeClr val="accent1"/>
                </a:solidFill>
                <a:latin typeface="Century Gothic"/>
                <a:cs typeface="Century Gothic"/>
              </a:rPr>
              <a:t>Microphthalmia</a:t>
            </a:r>
            <a:endParaRPr sz="105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866775" lvl="2" indent="-171926">
              <a:spcBef>
                <a:spcPts val="251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050" dirty="0">
                <a:solidFill>
                  <a:schemeClr val="accent1"/>
                </a:solidFill>
                <a:latin typeface="Century Gothic"/>
                <a:cs typeface="Century Gothic"/>
              </a:rPr>
              <a:t>glaucoma</a:t>
            </a:r>
          </a:p>
        </p:txBody>
      </p:sp>
    </p:spTree>
    <p:extLst>
      <p:ext uri="{BB962C8B-B14F-4D97-AF65-F5344CB8AC3E}">
        <p14:creationId xmlns:p14="http://schemas.microsoft.com/office/powerpoint/2010/main" val="391799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754504" y="92584"/>
            <a:ext cx="5632704" cy="115785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093119" y="219799"/>
            <a:ext cx="4959668" cy="64569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dirty="0"/>
              <a:t>Membranous</a:t>
            </a:r>
            <a:r>
              <a:rPr spc="-56" dirty="0"/>
              <a:t> </a:t>
            </a:r>
            <a:r>
              <a:rPr dirty="0"/>
              <a:t>cataract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4955" y="1165145"/>
            <a:ext cx="5592604" cy="947695"/>
          </a:xfrm>
          <a:prstGeom prst="rect">
            <a:avLst/>
          </a:prstGeom>
        </p:spPr>
        <p:txBody>
          <a:bodyPr vert="horz" wrap="square" lIns="0" tIns="64770" rIns="0" bIns="0" rtlCol="0">
            <a:spAutoFit/>
          </a:bodyPr>
          <a:lstStyle/>
          <a:p>
            <a:pPr marL="266700" indent="-257651">
              <a:spcBef>
                <a:spcPts val="510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Lens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proteins</a:t>
            </a:r>
            <a:r>
              <a:rPr sz="1800" spc="-8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resorbed</a:t>
            </a:r>
            <a:endParaRPr sz="1800">
              <a:latin typeface="Century Gothic"/>
              <a:cs typeface="Century Gothic"/>
            </a:endParaRPr>
          </a:p>
          <a:p>
            <a:pPr marL="266700" marR="3810" indent="-257651">
              <a:spcBef>
                <a:spcPts val="435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Only anterior and posterior lens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capsules remain 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and fuse </a:t>
            </a:r>
            <a:r>
              <a:rPr sz="1800" spc="4" dirty="0">
                <a:solidFill>
                  <a:srgbClr val="7E7E7E"/>
                </a:solidFill>
                <a:latin typeface="Century Gothic"/>
                <a:cs typeface="Century Gothic"/>
              </a:rPr>
              <a:t>into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dense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white</a:t>
            </a:r>
            <a:r>
              <a:rPr sz="1800" spc="-53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membrane</a:t>
            </a:r>
            <a:endParaRPr sz="1800">
              <a:latin typeface="Century Gothic"/>
              <a:cs typeface="Century Gothic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828800" y="2571750"/>
            <a:ext cx="2329434" cy="19350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6" name="object 6"/>
          <p:cNvSpPr/>
          <p:nvPr/>
        </p:nvSpPr>
        <p:spPr>
          <a:xfrm>
            <a:off x="4457700" y="2571750"/>
            <a:ext cx="2923794" cy="184594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</p:spTree>
    <p:extLst>
      <p:ext uri="{BB962C8B-B14F-4D97-AF65-F5344CB8AC3E}">
        <p14:creationId xmlns:p14="http://schemas.microsoft.com/office/powerpoint/2010/main" val="101233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682620" y="1"/>
            <a:ext cx="3777615" cy="107899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021521" y="48578"/>
            <a:ext cx="3101340" cy="64569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spc="-26" dirty="0"/>
              <a:t>Polar</a:t>
            </a:r>
            <a:r>
              <a:rPr spc="-68" dirty="0"/>
              <a:t> </a:t>
            </a:r>
            <a:r>
              <a:rPr dirty="0"/>
              <a:t>cataract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214" y="703620"/>
            <a:ext cx="8713002" cy="61491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266700" marR="3810" indent="-257651">
              <a:spcBef>
                <a:spcPts val="75"/>
              </a:spcBef>
              <a:buFont typeface="Arial"/>
              <a:buChar char="•"/>
              <a:tabLst>
                <a:tab pos="266700" algn="l"/>
                <a:tab pos="267176" algn="l"/>
              </a:tabLst>
            </a:pP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Opacities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involve Lens capsule </a:t>
            </a: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and subcapsular  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cortex</a:t>
            </a:r>
            <a:endParaRPr sz="1800" dirty="0">
              <a:latin typeface="Century Gothic"/>
              <a:cs typeface="Century Gothic"/>
            </a:endParaRPr>
          </a:p>
          <a:p>
            <a:pPr marL="294799" indent="-285750">
              <a:spcBef>
                <a:spcPts val="431"/>
              </a:spcBef>
              <a:buFont typeface="Wingdings" panose="05000000000000000000" pitchFamily="2" charset="2"/>
              <a:buChar char="Ø"/>
              <a:tabLst>
                <a:tab pos="266700" algn="l"/>
                <a:tab pos="267176" algn="l"/>
              </a:tabLst>
            </a:pP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Subtypes</a:t>
            </a:r>
            <a:endParaRPr sz="1800" dirty="0">
              <a:latin typeface="Century Gothic"/>
              <a:cs typeface="Century Gothic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xfrm>
            <a:off x="0" y="1711300"/>
            <a:ext cx="5774625" cy="1398299"/>
          </a:xfrm>
          <a:prstGeom prst="rect">
            <a:avLst/>
          </a:prstGeom>
        </p:spPr>
        <p:txBody>
          <a:bodyPr spcFirstLastPara="1" vert="horz" wrap="square" lIns="0" tIns="46196" rIns="0" bIns="0" rtlCol="0" anchor="t" anchorCtr="0">
            <a:spAutoFit/>
          </a:bodyPr>
          <a:lstStyle/>
          <a:p>
            <a:pPr marL="224314" indent="-215265">
              <a:spcBef>
                <a:spcPts val="363"/>
              </a:spcBef>
              <a:buFont typeface="Courier New"/>
              <a:buChar char="o"/>
              <a:tabLst>
                <a:tab pos="224790" algn="l"/>
              </a:tabLst>
            </a:pPr>
            <a:r>
              <a:rPr b="1" spc="-4" dirty="0">
                <a:solidFill>
                  <a:schemeClr val="accent1"/>
                </a:solidFill>
              </a:rPr>
              <a:t>Anterior</a:t>
            </a:r>
            <a:r>
              <a:rPr b="1" spc="15" dirty="0">
                <a:solidFill>
                  <a:schemeClr val="accent1"/>
                </a:solidFill>
              </a:rPr>
              <a:t> </a:t>
            </a:r>
            <a:r>
              <a:rPr b="1" spc="-4" dirty="0">
                <a:solidFill>
                  <a:schemeClr val="accent1"/>
                </a:solidFill>
              </a:rPr>
              <a:t>polar</a:t>
            </a:r>
          </a:p>
          <a:p>
            <a:pPr marL="523399" lvl="1" indent="-171926">
              <a:spcBef>
                <a:spcPts val="285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Small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23399" lvl="1" indent="-171926">
              <a:spcBef>
                <a:spcPts val="289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Symmetric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23399" lvl="1" indent="-171926">
              <a:spcBef>
                <a:spcPts val="289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Non progressive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  <a:p>
            <a:pPr marL="523399" lvl="1" indent="-171926">
              <a:spcBef>
                <a:spcPts val="289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Doesn’t </a:t>
            </a: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impair </a:t>
            </a:r>
            <a:r>
              <a:rPr sz="1200" dirty="0">
                <a:solidFill>
                  <a:schemeClr val="accent1"/>
                </a:solidFill>
                <a:latin typeface="Century Gothic"/>
                <a:cs typeface="Century Gothic"/>
              </a:rPr>
              <a:t>vision</a:t>
            </a:r>
          </a:p>
          <a:p>
            <a:pPr marL="523399" lvl="1" indent="-171926">
              <a:spcBef>
                <a:spcPts val="289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May project </a:t>
            </a: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into </a:t>
            </a:r>
            <a:r>
              <a:rPr sz="1200" dirty="0">
                <a:solidFill>
                  <a:schemeClr val="accent1"/>
                </a:solidFill>
                <a:latin typeface="Century Gothic"/>
                <a:cs typeface="Century Gothic"/>
              </a:rPr>
              <a:t>AC </a:t>
            </a:r>
            <a:r>
              <a:rPr sz="1200" spc="-4" dirty="0">
                <a:solidFill>
                  <a:schemeClr val="accent1"/>
                </a:solidFill>
                <a:latin typeface="Century Gothic"/>
                <a:cs typeface="Century Gothic"/>
              </a:rPr>
              <a:t>– pyramidal</a:t>
            </a:r>
            <a:r>
              <a:rPr sz="1200" spc="26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chemeClr val="accent1"/>
                </a:solidFill>
                <a:latin typeface="Century Gothic"/>
                <a:cs typeface="Century Gothic"/>
              </a:rPr>
              <a:t>cataract</a:t>
            </a:r>
            <a:endParaRPr sz="1200" dirty="0">
              <a:solidFill>
                <a:schemeClr val="accent1"/>
              </a:solidFill>
              <a:latin typeface="Century Gothic"/>
              <a:cs typeface="Century Gothic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041036" y="3200400"/>
            <a:ext cx="3001518" cy="166210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8" name="object 8"/>
          <p:cNvSpPr/>
          <p:nvPr/>
        </p:nvSpPr>
        <p:spPr>
          <a:xfrm>
            <a:off x="6175950" y="1075564"/>
            <a:ext cx="2750694" cy="165277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9" name="object 9"/>
          <p:cNvSpPr txBox="1"/>
          <p:nvPr/>
        </p:nvSpPr>
        <p:spPr>
          <a:xfrm>
            <a:off x="160930" y="3370240"/>
            <a:ext cx="1283970" cy="193803"/>
          </a:xfrm>
          <a:prstGeom prst="rect">
            <a:avLst/>
          </a:prstGeom>
        </p:spPr>
        <p:txBody>
          <a:bodyPr vert="horz" wrap="square" lIns="0" tIns="9049" rIns="0" bIns="0" rtlCol="0">
            <a:spAutoFit/>
          </a:bodyPr>
          <a:lstStyle/>
          <a:p>
            <a:pPr marL="9525">
              <a:spcBef>
                <a:spcPts val="71"/>
              </a:spcBef>
            </a:pPr>
            <a:r>
              <a:rPr sz="1200" spc="-4" dirty="0">
                <a:solidFill>
                  <a:srgbClr val="7E7E7E"/>
                </a:solidFill>
                <a:latin typeface="Courier New"/>
                <a:cs typeface="Courier New"/>
              </a:rPr>
              <a:t>o </a:t>
            </a:r>
            <a:r>
              <a:rPr sz="1200" b="1" spc="-4" dirty="0">
                <a:solidFill>
                  <a:schemeClr val="accent1"/>
                </a:solidFill>
                <a:latin typeface="Century Gothic"/>
                <a:cs typeface="Century Gothic"/>
              </a:rPr>
              <a:t>Posterior</a:t>
            </a:r>
            <a:r>
              <a:rPr sz="1200" b="1" spc="229" dirty="0">
                <a:solidFill>
                  <a:schemeClr val="accent1"/>
                </a:solidFill>
                <a:latin typeface="Century Gothic"/>
                <a:cs typeface="Century Gothic"/>
              </a:rPr>
              <a:t> </a:t>
            </a:r>
            <a:r>
              <a:rPr sz="1200" b="1" spc="-4" dirty="0">
                <a:solidFill>
                  <a:schemeClr val="accent1"/>
                </a:solidFill>
                <a:latin typeface="Century Gothic"/>
                <a:cs typeface="Century Gothic"/>
              </a:rPr>
              <a:t>polar</a:t>
            </a:r>
            <a:endParaRPr sz="1200" b="1" dirty="0">
              <a:solidFill>
                <a:schemeClr val="accent1"/>
              </a:solidFill>
              <a:latin typeface="Century Gothic"/>
              <a:cs typeface="Century Gothic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19015" y="3575147"/>
            <a:ext cx="1086803" cy="862255"/>
          </a:xfrm>
          <a:prstGeom prst="rect">
            <a:avLst/>
          </a:prstGeom>
        </p:spPr>
        <p:txBody>
          <a:bodyPr vert="horz" wrap="square" lIns="0" tIns="46196" rIns="0" bIns="0" rtlCol="0">
            <a:spAutoFit/>
          </a:bodyPr>
          <a:lstStyle/>
          <a:p>
            <a:pPr marL="180975" indent="-171450">
              <a:spcBef>
                <a:spcPts val="363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200" b="1" spc="-8" dirty="0">
                <a:solidFill>
                  <a:srgbClr val="7E7E7E"/>
                </a:solidFill>
                <a:latin typeface="Century Gothic"/>
                <a:cs typeface="Century Gothic"/>
              </a:rPr>
              <a:t>Larger</a:t>
            </a:r>
            <a:endParaRPr sz="1200" b="1" dirty="0">
              <a:latin typeface="Century Gothic"/>
              <a:cs typeface="Century Gothic"/>
            </a:endParaRPr>
          </a:p>
          <a:p>
            <a:pPr marL="180975" indent="-171450">
              <a:spcBef>
                <a:spcPts val="285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Closer </a:t>
            </a:r>
            <a:r>
              <a:rPr sz="1200" b="1" spc="-8" dirty="0">
                <a:solidFill>
                  <a:srgbClr val="7E7E7E"/>
                </a:solidFill>
                <a:latin typeface="Century Gothic"/>
                <a:cs typeface="Century Gothic"/>
              </a:rPr>
              <a:t>to</a:t>
            </a:r>
            <a:r>
              <a:rPr sz="1200" b="1" spc="-41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NP</a:t>
            </a:r>
            <a:endParaRPr sz="1200" b="1" dirty="0">
              <a:latin typeface="Century Gothic"/>
              <a:cs typeface="Century Gothic"/>
            </a:endParaRPr>
          </a:p>
          <a:p>
            <a:pPr marL="180975" indent="-171450">
              <a:spcBef>
                <a:spcPts val="289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More</a:t>
            </a:r>
            <a:r>
              <a:rPr sz="1200" b="1" spc="-11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b="1" dirty="0">
                <a:solidFill>
                  <a:srgbClr val="7E7E7E"/>
                </a:solidFill>
                <a:latin typeface="Century Gothic"/>
                <a:cs typeface="Century Gothic"/>
              </a:rPr>
              <a:t>visual</a:t>
            </a:r>
            <a:endParaRPr sz="1200" b="1" dirty="0">
              <a:latin typeface="Century Gothic"/>
              <a:cs typeface="Century Gothic"/>
            </a:endParaRPr>
          </a:p>
          <a:p>
            <a:pPr marL="180975">
              <a:spcBef>
                <a:spcPts val="4"/>
              </a:spcBef>
            </a:pPr>
            <a:r>
              <a:rPr sz="1200" b="1" spc="-4" dirty="0">
                <a:solidFill>
                  <a:srgbClr val="7E7E7E"/>
                </a:solidFill>
                <a:latin typeface="Century Gothic"/>
                <a:cs typeface="Century Gothic"/>
              </a:rPr>
              <a:t>impairment</a:t>
            </a:r>
            <a:endParaRPr sz="1200" b="1" dirty="0"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284021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7142018" y="3616037"/>
            <a:ext cx="2001982" cy="15274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285" y="1244475"/>
            <a:ext cx="3442724" cy="30316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/>
          <p:cNvSpPr/>
          <p:nvPr/>
        </p:nvSpPr>
        <p:spPr>
          <a:xfrm>
            <a:off x="0" y="25104"/>
            <a:ext cx="2008909" cy="16729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0" name="Google Shape;420;p43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 smtClean="0"/>
              <a:t>Ectopia lentis</a:t>
            </a:r>
            <a:endParaRPr dirty="0"/>
          </a:p>
        </p:txBody>
      </p:sp>
      <p:sp>
        <p:nvSpPr>
          <p:cNvPr id="42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756344" y="4276159"/>
            <a:ext cx="2830405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>
              <a:spcAft>
                <a:spcPts val="1600"/>
              </a:spcAft>
            </a:pPr>
            <a:r>
              <a:rPr lang="en-US" b="0" dirty="0"/>
              <a:t>Ectopia lentis et </a:t>
            </a:r>
            <a:r>
              <a:rPr lang="en-US" b="0" dirty="0" err="1"/>
              <a:t>pupillae</a:t>
            </a:r>
            <a:endParaRPr sz="1600" dirty="0"/>
          </a:p>
        </p:txBody>
      </p:sp>
      <p:sp>
        <p:nvSpPr>
          <p:cNvPr id="1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4930639" y="4276159"/>
            <a:ext cx="3084216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Aft>
                <a:spcPts val="1600"/>
              </a:spcAft>
            </a:pPr>
            <a:r>
              <a:rPr lang="en-US" b="0" dirty="0" smtClean="0"/>
              <a:t>Superior temporal </a:t>
            </a:r>
            <a:r>
              <a:rPr lang="en-US" b="0" dirty="0"/>
              <a:t>subluxation </a:t>
            </a:r>
            <a:r>
              <a:rPr lang="en-US" b="0" dirty="0" smtClean="0"/>
              <a:t>in </a:t>
            </a:r>
            <a:r>
              <a:rPr lang="en-US" b="0" dirty="0" err="1" smtClean="0"/>
              <a:t>marfan</a:t>
            </a:r>
            <a:r>
              <a:rPr lang="en-US" b="0" dirty="0" smtClean="0"/>
              <a:t> syndrome </a:t>
            </a:r>
            <a:endParaRPr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224" y="1244475"/>
            <a:ext cx="3504191" cy="30316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83758930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7142018" y="3616037"/>
            <a:ext cx="2001982" cy="15274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4442" y="1208932"/>
            <a:ext cx="3428567" cy="30672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/>
          <p:cNvSpPr/>
          <p:nvPr/>
        </p:nvSpPr>
        <p:spPr>
          <a:xfrm>
            <a:off x="0" y="25104"/>
            <a:ext cx="2008909" cy="16729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0" name="Google Shape;420;p43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 smtClean="0"/>
              <a:t>Ectopia lentis</a:t>
            </a:r>
            <a:endParaRPr dirty="0"/>
          </a:p>
        </p:txBody>
      </p:sp>
      <p:sp>
        <p:nvSpPr>
          <p:cNvPr id="42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1174830" y="4276159"/>
            <a:ext cx="2700365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Aft>
                <a:spcPts val="1600"/>
              </a:spcAft>
            </a:pPr>
            <a:r>
              <a:rPr lang="en-US" b="0" dirty="0" err="1" smtClean="0"/>
              <a:t>Microspherophakia</a:t>
            </a:r>
            <a:r>
              <a:rPr lang="en-US" b="0" dirty="0" smtClean="0"/>
              <a:t> in </a:t>
            </a:r>
            <a:r>
              <a:rPr lang="en-US" b="0" dirty="0"/>
              <a:t>Weill–</a:t>
            </a:r>
            <a:r>
              <a:rPr lang="en-US" b="0" dirty="0" err="1"/>
              <a:t>Marchesani</a:t>
            </a:r>
            <a:r>
              <a:rPr lang="en-US" b="0" dirty="0"/>
              <a:t> syndrome </a:t>
            </a:r>
            <a:r>
              <a:rPr lang="en-US" b="0" dirty="0" smtClean="0"/>
              <a:t> </a:t>
            </a:r>
            <a:endParaRPr sz="1600" dirty="0"/>
          </a:p>
        </p:txBody>
      </p:sp>
      <p:sp>
        <p:nvSpPr>
          <p:cNvPr id="11" name="Google Shape;421;p43"/>
          <p:cNvSpPr txBox="1">
            <a:spLocks noGrp="1"/>
          </p:cNvSpPr>
          <p:nvPr>
            <p:ph type="subTitle" idx="1"/>
          </p:nvPr>
        </p:nvSpPr>
        <p:spPr>
          <a:xfrm>
            <a:off x="4930639" y="4276159"/>
            <a:ext cx="3084216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Aft>
                <a:spcPts val="1600"/>
              </a:spcAft>
            </a:pPr>
            <a:r>
              <a:rPr lang="en-US" b="0" dirty="0" smtClean="0"/>
              <a:t>Inferior nasal </a:t>
            </a:r>
            <a:r>
              <a:rPr lang="en-US" b="0" dirty="0"/>
              <a:t>subluxation in </a:t>
            </a:r>
            <a:r>
              <a:rPr lang="en-US" b="0" dirty="0" err="1"/>
              <a:t>homocystinuria</a:t>
            </a:r>
            <a:endParaRPr sz="16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823" y="1208932"/>
            <a:ext cx="3564380" cy="30672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41506417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p42"/>
          <p:cNvSpPr txBox="1">
            <a:spLocks noGrp="1"/>
          </p:cNvSpPr>
          <p:nvPr>
            <p:ph type="title"/>
          </p:nvPr>
        </p:nvSpPr>
        <p:spPr>
          <a:xfrm>
            <a:off x="4957250" y="2382982"/>
            <a:ext cx="3240600" cy="127116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spcAft>
                <a:spcPts val="1600"/>
              </a:spcAft>
            </a:pPr>
            <a:r>
              <a:rPr lang="en-US" dirty="0" smtClean="0"/>
              <a:t>Pre operative evaluation 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415" name="Google Shape;415;p42"/>
          <p:cNvSpPr txBox="1">
            <a:spLocks noGrp="1"/>
          </p:cNvSpPr>
          <p:nvPr>
            <p:ph type="title" idx="2"/>
          </p:nvPr>
        </p:nvSpPr>
        <p:spPr>
          <a:xfrm>
            <a:off x="4957250" y="1539000"/>
            <a:ext cx="3240600" cy="64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/>
              <a:t>03.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65350044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p44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>
                <a:solidFill>
                  <a:schemeClr val="accent2"/>
                </a:solidFill>
              </a:rPr>
              <a:t>Biometry</a:t>
            </a:r>
            <a:endParaRPr dirty="0">
              <a:solidFill>
                <a:schemeClr val="accent2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401" y="920743"/>
            <a:ext cx="2840182" cy="3787649"/>
          </a:xfrm>
          <a:prstGeom prst="rect">
            <a:avLst/>
          </a:prstGeom>
        </p:spPr>
      </p:pic>
      <p:sp>
        <p:nvSpPr>
          <p:cNvPr id="25" name="Google Shape;421;p43"/>
          <p:cNvSpPr txBox="1">
            <a:spLocks/>
          </p:cNvSpPr>
          <p:nvPr/>
        </p:nvSpPr>
        <p:spPr>
          <a:xfrm>
            <a:off x="2162580" y="4331577"/>
            <a:ext cx="2830405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spcAft>
                <a:spcPts val="1600"/>
              </a:spcAft>
            </a:pPr>
            <a:r>
              <a:rPr lang="en-US" sz="1900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IOL Master 500</a:t>
            </a:r>
            <a:endParaRPr lang="en-US" sz="1900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26" name="Google Shape;421;p43"/>
          <p:cNvSpPr txBox="1">
            <a:spLocks/>
          </p:cNvSpPr>
          <p:nvPr/>
        </p:nvSpPr>
        <p:spPr>
          <a:xfrm>
            <a:off x="5479164" y="4215994"/>
            <a:ext cx="2830405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spcAft>
                <a:spcPts val="1600"/>
              </a:spcAft>
            </a:pPr>
            <a:r>
              <a:rPr lang="en-US" sz="1900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Aladdin optical biometer</a:t>
            </a:r>
            <a:endParaRPr lang="en-US" sz="1900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4439" y="1219201"/>
            <a:ext cx="2526030" cy="3137078"/>
          </a:xfrm>
          <a:prstGeom prst="rect">
            <a:avLst/>
          </a:prstGeo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p44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>
                <a:solidFill>
                  <a:schemeClr val="accent2"/>
                </a:solidFill>
              </a:rPr>
              <a:t>Biometry</a:t>
            </a:r>
            <a:endParaRPr dirty="0">
              <a:solidFill>
                <a:schemeClr val="accent2"/>
              </a:solidFill>
            </a:endParaRPr>
          </a:p>
        </p:txBody>
      </p:sp>
      <p:sp>
        <p:nvSpPr>
          <p:cNvPr id="25" name="Google Shape;421;p43"/>
          <p:cNvSpPr txBox="1">
            <a:spLocks/>
          </p:cNvSpPr>
          <p:nvPr/>
        </p:nvSpPr>
        <p:spPr>
          <a:xfrm>
            <a:off x="1559905" y="3872346"/>
            <a:ext cx="2830405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spcAft>
                <a:spcPts val="1600"/>
              </a:spcAft>
            </a:pPr>
            <a:r>
              <a:rPr lang="en-US" sz="1900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A scan biometer </a:t>
            </a:r>
            <a:endParaRPr lang="en-US" sz="1900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26" name="Google Shape;421;p43"/>
          <p:cNvSpPr txBox="1">
            <a:spLocks/>
          </p:cNvSpPr>
          <p:nvPr/>
        </p:nvSpPr>
        <p:spPr>
          <a:xfrm>
            <a:off x="4774187" y="3872346"/>
            <a:ext cx="3324491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spcAft>
                <a:spcPts val="1600"/>
              </a:spcAft>
            </a:pPr>
            <a:r>
              <a:rPr lang="en-US" sz="1900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Axial length A scan measurement</a:t>
            </a:r>
            <a:endParaRPr lang="en-US" sz="1900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75" t="16533" r="18379" b="18417"/>
          <a:stretch/>
        </p:blipFill>
        <p:spPr>
          <a:xfrm>
            <a:off x="1260763" y="1216558"/>
            <a:ext cx="2639291" cy="265578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4188" y="1382187"/>
            <a:ext cx="3324491" cy="249015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21673" y="962891"/>
            <a:ext cx="1406236" cy="6373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74997" y="861245"/>
            <a:ext cx="691458" cy="4203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342585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p44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accent2"/>
                </a:solidFill>
              </a:rPr>
              <a:t>T</a:t>
            </a:r>
            <a:r>
              <a:rPr lang="en" dirty="0" smtClean="0">
                <a:solidFill>
                  <a:schemeClr val="accent2"/>
                </a:solidFill>
              </a:rPr>
              <a:t>ypes of IOL</a:t>
            </a:r>
            <a:endParaRPr dirty="0">
              <a:solidFill>
                <a:schemeClr val="accent2"/>
              </a:solidFill>
            </a:endParaRPr>
          </a:p>
        </p:txBody>
      </p:sp>
      <p:sp>
        <p:nvSpPr>
          <p:cNvPr id="25" name="Google Shape;421;p43"/>
          <p:cNvSpPr txBox="1">
            <a:spLocks/>
          </p:cNvSpPr>
          <p:nvPr/>
        </p:nvSpPr>
        <p:spPr>
          <a:xfrm>
            <a:off x="832542" y="3844635"/>
            <a:ext cx="1716695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1600"/>
              </a:spcAft>
            </a:pPr>
            <a:r>
              <a:rPr lang="en-US" dirty="0" err="1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Monofocal</a:t>
            </a:r>
            <a:r>
              <a:rPr lang="en-US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 Posterior chamber IOL</a:t>
            </a:r>
            <a:endParaRPr lang="en-US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1673" y="962891"/>
            <a:ext cx="1406236" cy="6373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74997" y="861245"/>
            <a:ext cx="691458" cy="4203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1221" y="1697764"/>
            <a:ext cx="1733225" cy="21468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673" y="1697764"/>
            <a:ext cx="3174440" cy="21468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2565" y="1697764"/>
            <a:ext cx="3174440" cy="21468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Google Shape;421;p43"/>
          <p:cNvSpPr txBox="1">
            <a:spLocks/>
          </p:cNvSpPr>
          <p:nvPr/>
        </p:nvSpPr>
        <p:spPr>
          <a:xfrm>
            <a:off x="4206124" y="3844635"/>
            <a:ext cx="1716695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1600"/>
              </a:spcAft>
            </a:pPr>
            <a:r>
              <a:rPr lang="en-US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Multifocal Posterior chamber IOL</a:t>
            </a:r>
            <a:endParaRPr lang="en-US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13" name="Google Shape;421;p43"/>
          <p:cNvSpPr txBox="1">
            <a:spLocks/>
          </p:cNvSpPr>
          <p:nvPr/>
        </p:nvSpPr>
        <p:spPr>
          <a:xfrm>
            <a:off x="7021221" y="3844635"/>
            <a:ext cx="1716695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1600"/>
              </a:spcAft>
            </a:pPr>
            <a:r>
              <a:rPr lang="en-US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Anterior chamber IOL</a:t>
            </a:r>
            <a:endParaRPr lang="en-US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</p:spTree>
    <p:extLst>
      <p:ext uri="{BB962C8B-B14F-4D97-AF65-F5344CB8AC3E}">
        <p14:creationId xmlns:p14="http://schemas.microsoft.com/office/powerpoint/2010/main" val="4216166865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p44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accent2"/>
                </a:solidFill>
              </a:rPr>
              <a:t>T</a:t>
            </a:r>
            <a:r>
              <a:rPr lang="en" dirty="0" smtClean="0">
                <a:solidFill>
                  <a:schemeClr val="accent2"/>
                </a:solidFill>
              </a:rPr>
              <a:t>ypes of IOL</a:t>
            </a:r>
            <a:endParaRPr dirty="0">
              <a:solidFill>
                <a:schemeClr val="accent2"/>
              </a:solidFill>
            </a:endParaRPr>
          </a:p>
        </p:txBody>
      </p:sp>
      <p:sp>
        <p:nvSpPr>
          <p:cNvPr id="25" name="Google Shape;421;p43"/>
          <p:cNvSpPr txBox="1">
            <a:spLocks/>
          </p:cNvSpPr>
          <p:nvPr/>
        </p:nvSpPr>
        <p:spPr>
          <a:xfrm>
            <a:off x="2079451" y="4256811"/>
            <a:ext cx="1716695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1600"/>
              </a:spcAft>
            </a:pPr>
            <a:r>
              <a:rPr lang="en-US" dirty="0" err="1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Monofocal</a:t>
            </a:r>
            <a:r>
              <a:rPr lang="en-US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 Posterior chamber IOL</a:t>
            </a:r>
            <a:endParaRPr lang="en-US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1673" y="962891"/>
            <a:ext cx="1406236" cy="6373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74997" y="861245"/>
            <a:ext cx="691458" cy="4203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Google Shape;421;p43"/>
          <p:cNvSpPr txBox="1">
            <a:spLocks/>
          </p:cNvSpPr>
          <p:nvPr/>
        </p:nvSpPr>
        <p:spPr>
          <a:xfrm>
            <a:off x="5529233" y="4180612"/>
            <a:ext cx="1716695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1600"/>
              </a:spcAft>
            </a:pPr>
            <a:r>
              <a:rPr lang="en-US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Multifocal Posterior chamber IOL</a:t>
            </a:r>
            <a:endParaRPr lang="en-US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8406" y="1110775"/>
            <a:ext cx="3498347" cy="31258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986" y="1119371"/>
            <a:ext cx="3447357" cy="31172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99528916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p44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accent2"/>
                </a:solidFill>
              </a:rPr>
              <a:t>T</a:t>
            </a:r>
            <a:r>
              <a:rPr lang="en" dirty="0" smtClean="0">
                <a:solidFill>
                  <a:schemeClr val="accent2"/>
                </a:solidFill>
              </a:rPr>
              <a:t>ypes of IOL</a:t>
            </a:r>
            <a:endParaRPr dirty="0">
              <a:solidFill>
                <a:schemeClr val="accent2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1673" y="962891"/>
            <a:ext cx="1406236" cy="6373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74997" y="861245"/>
            <a:ext cx="691458" cy="4203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Google Shape;421;p43"/>
          <p:cNvSpPr txBox="1">
            <a:spLocks/>
          </p:cNvSpPr>
          <p:nvPr/>
        </p:nvSpPr>
        <p:spPr>
          <a:xfrm>
            <a:off x="3727427" y="4243800"/>
            <a:ext cx="1716695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1600"/>
              </a:spcAft>
            </a:pPr>
            <a:r>
              <a:rPr lang="en-US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Anterior chamber IOL</a:t>
            </a:r>
            <a:endParaRPr lang="en-US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558" y="1281545"/>
            <a:ext cx="3941115" cy="29622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8876" y="1281544"/>
            <a:ext cx="3941115" cy="29622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26742680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p42"/>
          <p:cNvSpPr txBox="1">
            <a:spLocks noGrp="1"/>
          </p:cNvSpPr>
          <p:nvPr>
            <p:ph type="title"/>
          </p:nvPr>
        </p:nvSpPr>
        <p:spPr>
          <a:xfrm>
            <a:off x="4957250" y="1413393"/>
            <a:ext cx="3240600" cy="184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spcAft>
                <a:spcPts val="1600"/>
              </a:spcAft>
            </a:pPr>
            <a:r>
              <a:rPr lang="en-US" dirty="0" smtClean="0"/>
              <a:t>Operations </a:t>
            </a:r>
            <a:endParaRPr lang="en-US" dirty="0"/>
          </a:p>
        </p:txBody>
      </p:sp>
      <p:sp>
        <p:nvSpPr>
          <p:cNvPr id="415" name="Google Shape;415;p42"/>
          <p:cNvSpPr txBox="1">
            <a:spLocks noGrp="1"/>
          </p:cNvSpPr>
          <p:nvPr>
            <p:ph type="title" idx="2"/>
          </p:nvPr>
        </p:nvSpPr>
        <p:spPr>
          <a:xfrm>
            <a:off x="4957250" y="1539000"/>
            <a:ext cx="3240600" cy="64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/>
              <a:t>04.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983384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722625" y="35434"/>
            <a:ext cx="3822192" cy="115785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061525" y="162878"/>
            <a:ext cx="3021330" cy="645690"/>
          </a:xfrm>
          <a:prstGeom prst="rect">
            <a:avLst/>
          </a:prstGeom>
        </p:spPr>
        <p:txBody>
          <a:bodyPr spcFirstLastPara="1" vert="horz" wrap="square" lIns="0" tIns="9525" rIns="0" bIns="0" rtlCol="0" anchor="t" anchorCtr="0">
            <a:spAutoFit/>
          </a:bodyPr>
          <a:lstStyle/>
          <a:p>
            <a:pPr marL="9525">
              <a:spcBef>
                <a:spcPts val="75"/>
              </a:spcBef>
            </a:pPr>
            <a:r>
              <a:rPr dirty="0"/>
              <a:t>Management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sz="half" idx="2"/>
          </p:nvPr>
        </p:nvSpPr>
        <p:spPr>
          <a:xfrm>
            <a:off x="1373506" y="744595"/>
            <a:ext cx="3002756" cy="3492944"/>
          </a:xfrm>
          <a:prstGeom prst="rect">
            <a:avLst/>
          </a:prstGeom>
        </p:spPr>
        <p:txBody>
          <a:bodyPr spcFirstLastPara="1" vert="horz" wrap="square" lIns="0" tIns="65723" rIns="0" bIns="0" rtlCol="0" anchor="t" anchorCtr="0">
            <a:spAutoFit/>
          </a:bodyPr>
          <a:lstStyle/>
          <a:p>
            <a:pPr marL="266700" indent="-257175">
              <a:spcBef>
                <a:spcPts val="518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pc="-4" dirty="0"/>
              <a:t>Adults</a:t>
            </a:r>
          </a:p>
          <a:p>
            <a:pPr marL="567214" lvl="1" indent="-215265">
              <a:spcBef>
                <a:spcPts val="293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Indications for</a:t>
            </a: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surgery</a:t>
            </a:r>
            <a:endParaRPr sz="1200">
              <a:latin typeface="Century Gothic"/>
              <a:cs typeface="Century Gothic"/>
            </a:endParaRPr>
          </a:p>
          <a:p>
            <a:pPr marL="866775" lvl="2" indent="-171926">
              <a:spcBef>
                <a:spcPts val="293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Improve</a:t>
            </a:r>
            <a:r>
              <a:rPr sz="1200" spc="-34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vision</a:t>
            </a:r>
            <a:endParaRPr sz="1200">
              <a:latin typeface="Century Gothic"/>
              <a:cs typeface="Century Gothic"/>
            </a:endParaRPr>
          </a:p>
          <a:p>
            <a:pPr marL="866775" lvl="2" indent="-171926">
              <a:spcBef>
                <a:spcPts val="285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Manage complications</a:t>
            </a:r>
            <a:endParaRPr sz="1200">
              <a:latin typeface="Century Gothic"/>
              <a:cs typeface="Century Gothic"/>
            </a:endParaRPr>
          </a:p>
          <a:p>
            <a:pPr marL="866775" marR="177165" lvl="2" indent="-171450">
              <a:spcBef>
                <a:spcPts val="289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Manage underlying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retinal 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disease</a:t>
            </a:r>
            <a:endParaRPr sz="1200">
              <a:latin typeface="Century Gothic"/>
              <a:cs typeface="Century Gothic"/>
            </a:endParaRPr>
          </a:p>
          <a:p>
            <a:pPr marL="567214" marR="642461" lvl="1" indent="-567690" algn="r">
              <a:spcBef>
                <a:spcPts val="289"/>
              </a:spcBef>
              <a:buFont typeface="Courier New"/>
              <a:buChar char="o"/>
              <a:tabLst>
                <a:tab pos="567690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Preoperative</a:t>
            </a:r>
            <a:r>
              <a:rPr sz="1200" spc="-26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evaluation</a:t>
            </a:r>
            <a:endParaRPr sz="1200">
              <a:latin typeface="Century Gothic"/>
              <a:cs typeface="Century Gothic"/>
            </a:endParaRPr>
          </a:p>
          <a:p>
            <a:pPr marL="170974" marR="656273" lvl="2" indent="-170974" algn="r">
              <a:spcBef>
                <a:spcPts val="289"/>
              </a:spcBef>
              <a:buFont typeface="Arial"/>
              <a:buChar char="•"/>
              <a:tabLst>
                <a:tab pos="170974" algn="l"/>
                <a:tab pos="171450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Systemic</a:t>
            </a:r>
            <a:r>
              <a:rPr sz="1200" spc="-23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evaluation</a:t>
            </a:r>
            <a:endParaRPr sz="1200">
              <a:latin typeface="Century Gothic"/>
              <a:cs typeface="Century Gothic"/>
            </a:endParaRPr>
          </a:p>
          <a:p>
            <a:pPr marL="866775" lvl="2" indent="-171926">
              <a:spcBef>
                <a:spcPts val="289"/>
              </a:spcBef>
              <a:buFont typeface="Arial"/>
              <a:buChar char="•"/>
              <a:tabLst>
                <a:tab pos="866775" algn="l"/>
                <a:tab pos="867251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Local ophthalmic</a:t>
            </a: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evaluation</a:t>
            </a:r>
            <a:endParaRPr sz="1200">
              <a:latin typeface="Century Gothic"/>
              <a:cs typeface="Century Gothic"/>
            </a:endParaRPr>
          </a:p>
          <a:p>
            <a:pPr marL="1209675" lvl="3" indent="-171926">
              <a:spcBef>
                <a:spcPts val="289"/>
              </a:spcBef>
              <a:buFont typeface="Courier New"/>
              <a:buChar char="o"/>
              <a:tabLst>
                <a:tab pos="1210151" algn="l"/>
              </a:tabLst>
            </a:pP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Pertinent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ocular</a:t>
            </a:r>
            <a:r>
              <a:rPr sz="1200" spc="11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history</a:t>
            </a:r>
            <a:endParaRPr sz="1200">
              <a:latin typeface="Century Gothic"/>
              <a:cs typeface="Century Gothic"/>
            </a:endParaRPr>
          </a:p>
          <a:p>
            <a:pPr marL="1209675" lvl="3" indent="-171926">
              <a:spcBef>
                <a:spcPts val="288"/>
              </a:spcBef>
              <a:buFont typeface="Courier New"/>
              <a:buChar char="o"/>
              <a:tabLst>
                <a:tab pos="1210151" algn="l"/>
              </a:tabLst>
            </a:pP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Visual acuity</a:t>
            </a:r>
            <a:r>
              <a:rPr sz="1200" spc="23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testing</a:t>
            </a:r>
            <a:endParaRPr sz="1200">
              <a:latin typeface="Century Gothic"/>
              <a:cs typeface="Century Gothic"/>
            </a:endParaRPr>
          </a:p>
          <a:p>
            <a:pPr marL="1209675" lvl="3" indent="-171926">
              <a:spcBef>
                <a:spcPts val="285"/>
              </a:spcBef>
              <a:buFont typeface="Courier New"/>
              <a:buChar char="o"/>
              <a:tabLst>
                <a:tab pos="1210151" algn="l"/>
              </a:tabLst>
            </a:pP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External</a:t>
            </a:r>
            <a:r>
              <a:rPr sz="1200" spc="8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examination</a:t>
            </a:r>
            <a:endParaRPr sz="1200">
              <a:latin typeface="Century Gothic"/>
              <a:cs typeface="Century Gothic"/>
            </a:endParaRPr>
          </a:p>
          <a:p>
            <a:pPr marL="1209675" lvl="3" indent="-171926">
              <a:spcBef>
                <a:spcPts val="293"/>
              </a:spcBef>
              <a:buFont typeface="Courier New"/>
              <a:buChar char="o"/>
              <a:tabLst>
                <a:tab pos="1210151" algn="l"/>
              </a:tabLst>
            </a:pP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Slit</a:t>
            </a:r>
            <a:r>
              <a:rPr sz="1200" spc="-19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lamp-examination</a:t>
            </a:r>
            <a:endParaRPr sz="1200">
              <a:latin typeface="Century Gothic"/>
              <a:cs typeface="Century Gothic"/>
            </a:endParaRPr>
          </a:p>
          <a:p>
            <a:pPr marL="1209675" lvl="3" indent="-171926">
              <a:spcBef>
                <a:spcPts val="288"/>
              </a:spcBef>
              <a:buFont typeface="Courier New"/>
              <a:buChar char="o"/>
              <a:tabLst>
                <a:tab pos="1210151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Fundus</a:t>
            </a:r>
            <a:r>
              <a:rPr sz="1200" spc="8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examination</a:t>
            </a:r>
            <a:endParaRPr sz="1200">
              <a:latin typeface="Century Gothic"/>
              <a:cs typeface="Century Gothic"/>
            </a:endParaRPr>
          </a:p>
          <a:p>
            <a:pPr marL="1209675" lvl="3" indent="-171926">
              <a:spcBef>
                <a:spcPts val="285"/>
              </a:spcBef>
              <a:buFont typeface="Courier New"/>
              <a:buChar char="o"/>
              <a:tabLst>
                <a:tab pos="1210151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Retinal function</a:t>
            </a:r>
            <a:r>
              <a:rPr sz="1200" spc="11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tests</a:t>
            </a:r>
            <a:endParaRPr sz="1200">
              <a:latin typeface="Century Gothic"/>
              <a:cs typeface="Century Gothic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517421" y="1049084"/>
            <a:ext cx="1092518" cy="28661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266700" indent="-257175">
              <a:spcBef>
                <a:spcPts val="75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800" spc="-4" dirty="0">
                <a:solidFill>
                  <a:srgbClr val="7E7E7E"/>
                </a:solidFill>
                <a:latin typeface="Century Gothic"/>
                <a:cs typeface="Century Gothic"/>
              </a:rPr>
              <a:t>S</a:t>
            </a:r>
            <a:r>
              <a:rPr sz="1800" spc="4" dirty="0">
                <a:solidFill>
                  <a:srgbClr val="7E7E7E"/>
                </a:solidFill>
                <a:latin typeface="Century Gothic"/>
                <a:cs typeface="Century Gothic"/>
              </a:rPr>
              <a:t>u</a:t>
            </a:r>
            <a:r>
              <a:rPr sz="1800" dirty="0">
                <a:solidFill>
                  <a:srgbClr val="7E7E7E"/>
                </a:solidFill>
                <a:latin typeface="Century Gothic"/>
                <a:cs typeface="Century Gothic"/>
              </a:rPr>
              <a:t>rgery</a:t>
            </a:r>
            <a:endParaRPr sz="1800">
              <a:latin typeface="Century Gothic"/>
              <a:cs typeface="Century Gothic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860322" y="1323564"/>
            <a:ext cx="2821781" cy="454933"/>
          </a:xfrm>
          <a:prstGeom prst="rect">
            <a:avLst/>
          </a:prstGeom>
        </p:spPr>
        <p:txBody>
          <a:bodyPr vert="horz" wrap="square" lIns="0" tIns="46673" rIns="0" bIns="0" rtlCol="0">
            <a:spAutoFit/>
          </a:bodyPr>
          <a:lstStyle/>
          <a:p>
            <a:pPr marL="224314" indent="-215265">
              <a:spcBef>
                <a:spcPts val="368"/>
              </a:spcBef>
              <a:buFont typeface="Courier New"/>
              <a:buChar char="o"/>
              <a:tabLst>
                <a:tab pos="224790" algn="l"/>
              </a:tabLst>
            </a:pPr>
            <a:r>
              <a:rPr sz="1200" spc="-11" dirty="0">
                <a:solidFill>
                  <a:srgbClr val="7E7E7E"/>
                </a:solidFill>
                <a:latin typeface="Century Gothic"/>
                <a:cs typeface="Century Gothic"/>
              </a:rPr>
              <a:t>Under </a:t>
            </a: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local or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general</a:t>
            </a:r>
            <a:r>
              <a:rPr sz="1200" spc="86" dirty="0">
                <a:solidFill>
                  <a:srgbClr val="7E7E7E"/>
                </a:solidFill>
                <a:latin typeface="Century Gothic"/>
                <a:cs typeface="Century Gothic"/>
              </a:rPr>
              <a:t> </a:t>
            </a: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anaesthesia</a:t>
            </a:r>
            <a:endParaRPr sz="1200">
              <a:latin typeface="Century Gothic"/>
              <a:cs typeface="Century Gothic"/>
            </a:endParaRPr>
          </a:p>
          <a:p>
            <a:pPr marL="224314" indent="-215265">
              <a:spcBef>
                <a:spcPts val="289"/>
              </a:spcBef>
              <a:buFont typeface="Courier New"/>
              <a:buChar char="o"/>
              <a:tabLst>
                <a:tab pos="224790" algn="l"/>
              </a:tabLst>
            </a:pP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Operations</a:t>
            </a:r>
            <a:endParaRPr sz="1200">
              <a:latin typeface="Century Gothic"/>
              <a:cs typeface="Century Gothic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203221" y="1763287"/>
            <a:ext cx="1699260" cy="677589"/>
          </a:xfrm>
          <a:prstGeom prst="rect">
            <a:avLst/>
          </a:prstGeom>
        </p:spPr>
        <p:txBody>
          <a:bodyPr vert="horz" wrap="square" lIns="0" tIns="46196" rIns="0" bIns="0" rtlCol="0">
            <a:spAutoFit/>
          </a:bodyPr>
          <a:lstStyle/>
          <a:p>
            <a:pPr marL="180975" indent="-171450">
              <a:spcBef>
                <a:spcPts val="363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200" dirty="0">
                <a:solidFill>
                  <a:srgbClr val="7E7E7E"/>
                </a:solidFill>
                <a:latin typeface="Century Gothic"/>
                <a:cs typeface="Century Gothic"/>
              </a:rPr>
              <a:t>ICCE</a:t>
            </a:r>
            <a:endParaRPr sz="1200">
              <a:latin typeface="Century Gothic"/>
              <a:cs typeface="Century Gothic"/>
            </a:endParaRPr>
          </a:p>
          <a:p>
            <a:pPr marL="180975" indent="-171450">
              <a:spcBef>
                <a:spcPts val="285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200" spc="-8" dirty="0">
                <a:solidFill>
                  <a:srgbClr val="7E7E7E"/>
                </a:solidFill>
                <a:latin typeface="Century Gothic"/>
                <a:cs typeface="Century Gothic"/>
              </a:rPr>
              <a:t>ECCE</a:t>
            </a:r>
            <a:endParaRPr sz="1200">
              <a:latin typeface="Century Gothic"/>
              <a:cs typeface="Century Gothic"/>
            </a:endParaRPr>
          </a:p>
          <a:p>
            <a:pPr marL="180975" indent="-171450">
              <a:spcBef>
                <a:spcPts val="289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200" spc="-4" dirty="0">
                <a:solidFill>
                  <a:srgbClr val="7E7E7E"/>
                </a:solidFill>
                <a:latin typeface="Century Gothic"/>
                <a:cs typeface="Century Gothic"/>
              </a:rPr>
              <a:t>phacoemulsification</a:t>
            </a:r>
            <a:endParaRPr sz="1200">
              <a:latin typeface="Century Gothic"/>
              <a:cs typeface="Century Gothic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830317" y="2730626"/>
            <a:ext cx="2703195" cy="173278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050"/>
          </a:p>
        </p:txBody>
      </p:sp>
    </p:spTree>
    <p:extLst>
      <p:ext uri="{BB962C8B-B14F-4D97-AF65-F5344CB8AC3E}">
        <p14:creationId xmlns:p14="http://schemas.microsoft.com/office/powerpoint/2010/main" val="935099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p44"/>
          <p:cNvSpPr txBox="1">
            <a:spLocks noGrp="1"/>
          </p:cNvSpPr>
          <p:nvPr>
            <p:ph type="title"/>
          </p:nvPr>
        </p:nvSpPr>
        <p:spPr>
          <a:xfrm>
            <a:off x="1323108" y="131258"/>
            <a:ext cx="6837219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accent2"/>
                </a:solidFill>
              </a:rPr>
              <a:t>ECCE (Extra capsular cataract extraction) </a:t>
            </a:r>
            <a:endParaRPr dirty="0">
              <a:solidFill>
                <a:schemeClr val="accent2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1673" y="962891"/>
            <a:ext cx="1406236" cy="6373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74997" y="861245"/>
            <a:ext cx="691458" cy="4203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ECCE and PHACOEMULSIFICATION - Simple(720P_HD)_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12434" r="12437" b="5987"/>
          <a:stretch/>
        </p:blipFill>
        <p:spPr>
          <a:xfrm>
            <a:off x="1420726" y="947901"/>
            <a:ext cx="6067656" cy="3535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798876"/>
      </p:ext>
    </p:extLst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p44"/>
          <p:cNvSpPr txBox="1">
            <a:spLocks noGrp="1"/>
          </p:cNvSpPr>
          <p:nvPr>
            <p:ph type="title"/>
          </p:nvPr>
        </p:nvSpPr>
        <p:spPr>
          <a:xfrm>
            <a:off x="655144" y="131258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accent2"/>
                </a:solidFill>
              </a:rPr>
              <a:t>Phacoemulsification </a:t>
            </a:r>
            <a:endParaRPr dirty="0">
              <a:solidFill>
                <a:schemeClr val="accent2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1673" y="962891"/>
            <a:ext cx="1406236" cy="6373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74997" y="861245"/>
            <a:ext cx="691458" cy="4203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hacoemulsification Cataract Surgery(480P)_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9047" y="861245"/>
            <a:ext cx="6737294" cy="3895002"/>
          </a:xfrm>
          <a:prstGeom prst="rect">
            <a:avLst/>
          </a:prstGeom>
          <a:solidFill>
            <a:srgbClr val="4F81BD"/>
          </a:solidFill>
          <a:ln>
            <a:noFill/>
          </a:ln>
          <a:effectLst>
            <a:innerShdw blurRad="469900">
              <a:srgbClr val="000000">
                <a:alpha val="86000"/>
              </a:srgbClr>
            </a:innerShdw>
          </a:effectLst>
          <a:scene3d>
            <a:camera prst="orthographicFront"/>
            <a:lightRig rig="soft" dir="t"/>
          </a:scene3d>
          <a:sp3d/>
        </p:spPr>
      </p:pic>
    </p:spTree>
    <p:extLst>
      <p:ext uri="{BB962C8B-B14F-4D97-AF65-F5344CB8AC3E}">
        <p14:creationId xmlns:p14="http://schemas.microsoft.com/office/powerpoint/2010/main" val="637046190"/>
      </p:ext>
    </p:extLst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p44"/>
          <p:cNvSpPr txBox="1">
            <a:spLocks noGrp="1"/>
          </p:cNvSpPr>
          <p:nvPr>
            <p:ph type="title"/>
          </p:nvPr>
        </p:nvSpPr>
        <p:spPr>
          <a:xfrm>
            <a:off x="655144" y="131258"/>
            <a:ext cx="774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 smtClean="0">
                <a:solidFill>
                  <a:schemeClr val="accent2"/>
                </a:solidFill>
              </a:rPr>
              <a:t>Femto</a:t>
            </a:r>
            <a:r>
              <a:rPr lang="en-US" dirty="0" smtClean="0">
                <a:solidFill>
                  <a:schemeClr val="accent2"/>
                </a:solidFill>
              </a:rPr>
              <a:t> laser assisted cataract surgery </a:t>
            </a:r>
            <a:endParaRPr dirty="0">
              <a:solidFill>
                <a:schemeClr val="accent2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1673" y="962891"/>
            <a:ext cx="1406236" cy="6373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74997" y="861245"/>
            <a:ext cx="691458" cy="4203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Movie 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89194" y="1015277"/>
            <a:ext cx="6477000" cy="3643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473756"/>
      </p:ext>
    </p:extLst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p42"/>
          <p:cNvSpPr txBox="1">
            <a:spLocks noGrp="1"/>
          </p:cNvSpPr>
          <p:nvPr>
            <p:ph type="title"/>
          </p:nvPr>
        </p:nvSpPr>
        <p:spPr>
          <a:xfrm>
            <a:off x="4957250" y="2133599"/>
            <a:ext cx="3240600" cy="112569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spcAft>
                <a:spcPts val="1600"/>
              </a:spcAft>
            </a:pPr>
            <a:r>
              <a:rPr lang="en-US" dirty="0" smtClean="0"/>
              <a:t>Post operative complications    </a:t>
            </a:r>
            <a:endParaRPr lang="en-US" dirty="0"/>
          </a:p>
        </p:txBody>
      </p:sp>
      <p:sp>
        <p:nvSpPr>
          <p:cNvPr id="415" name="Google Shape;415;p42"/>
          <p:cNvSpPr txBox="1">
            <a:spLocks noGrp="1"/>
          </p:cNvSpPr>
          <p:nvPr>
            <p:ph type="title" idx="2"/>
          </p:nvPr>
        </p:nvSpPr>
        <p:spPr>
          <a:xfrm>
            <a:off x="4957250" y="1539000"/>
            <a:ext cx="3240600" cy="64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/>
              <a:t>04.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351865548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8406" y="1119370"/>
            <a:ext cx="3480840" cy="30612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37" name="Google Shape;437;p44"/>
          <p:cNvSpPr txBox="1">
            <a:spLocks noGrp="1"/>
          </p:cNvSpPr>
          <p:nvPr>
            <p:ph type="title"/>
          </p:nvPr>
        </p:nvSpPr>
        <p:spPr>
          <a:xfrm>
            <a:off x="1125985" y="445025"/>
            <a:ext cx="7332339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accent2"/>
                </a:solidFill>
              </a:rPr>
              <a:t>PCO ( Posterior capsular opacification )</a:t>
            </a:r>
            <a:endParaRPr dirty="0">
              <a:solidFill>
                <a:schemeClr val="accent2"/>
              </a:solidFill>
            </a:endParaRPr>
          </a:p>
        </p:txBody>
      </p:sp>
      <p:sp>
        <p:nvSpPr>
          <p:cNvPr id="25" name="Google Shape;421;p43"/>
          <p:cNvSpPr txBox="1">
            <a:spLocks/>
          </p:cNvSpPr>
          <p:nvPr/>
        </p:nvSpPr>
        <p:spPr>
          <a:xfrm>
            <a:off x="2079451" y="4256811"/>
            <a:ext cx="1716695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1600"/>
              </a:spcAft>
            </a:pPr>
            <a:r>
              <a:rPr lang="en-US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PCO</a:t>
            </a:r>
            <a:endParaRPr lang="en-US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1673" y="962891"/>
            <a:ext cx="1406236" cy="6373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125985" y="803563"/>
            <a:ext cx="534456" cy="4849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Google Shape;421;p43"/>
          <p:cNvSpPr txBox="1">
            <a:spLocks/>
          </p:cNvSpPr>
          <p:nvPr/>
        </p:nvSpPr>
        <p:spPr>
          <a:xfrm>
            <a:off x="5529233" y="4180612"/>
            <a:ext cx="1716695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1600"/>
              </a:spcAft>
            </a:pPr>
            <a:r>
              <a:rPr lang="en-US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PCO Retro illumination</a:t>
            </a:r>
            <a:endParaRPr lang="en-US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18"/>
          <a:stretch/>
        </p:blipFill>
        <p:spPr>
          <a:xfrm>
            <a:off x="1125985" y="1119371"/>
            <a:ext cx="3447358" cy="31367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33323177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p44"/>
          <p:cNvSpPr txBox="1">
            <a:spLocks noGrp="1"/>
          </p:cNvSpPr>
          <p:nvPr>
            <p:ph type="title"/>
          </p:nvPr>
        </p:nvSpPr>
        <p:spPr>
          <a:xfrm>
            <a:off x="1125985" y="445025"/>
            <a:ext cx="7332339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 smtClean="0">
                <a:solidFill>
                  <a:schemeClr val="accent2"/>
                </a:solidFill>
              </a:rPr>
              <a:t>Endophthalmitis</a:t>
            </a:r>
            <a:r>
              <a:rPr lang="en-US" dirty="0" smtClean="0">
                <a:solidFill>
                  <a:schemeClr val="accent2"/>
                </a:solidFill>
              </a:rPr>
              <a:t> </a:t>
            </a:r>
            <a:endParaRPr dirty="0">
              <a:solidFill>
                <a:schemeClr val="accent2"/>
              </a:solidFill>
            </a:endParaRPr>
          </a:p>
        </p:txBody>
      </p:sp>
      <p:sp>
        <p:nvSpPr>
          <p:cNvPr id="25" name="Google Shape;421;p43"/>
          <p:cNvSpPr txBox="1">
            <a:spLocks/>
          </p:cNvSpPr>
          <p:nvPr/>
        </p:nvSpPr>
        <p:spPr>
          <a:xfrm>
            <a:off x="1660441" y="4180612"/>
            <a:ext cx="2331232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1600"/>
              </a:spcAft>
            </a:pPr>
            <a:r>
              <a:rPr lang="en-US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Acute onset </a:t>
            </a:r>
            <a:r>
              <a:rPr lang="en-US" dirty="0" err="1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enophthalmitis</a:t>
            </a:r>
            <a:endParaRPr lang="en-US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1673" y="962891"/>
            <a:ext cx="1406236" cy="6373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125985" y="803563"/>
            <a:ext cx="534456" cy="4849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Google Shape;421;p43"/>
          <p:cNvSpPr txBox="1">
            <a:spLocks/>
          </p:cNvSpPr>
          <p:nvPr/>
        </p:nvSpPr>
        <p:spPr>
          <a:xfrm>
            <a:off x="5127329" y="4180612"/>
            <a:ext cx="2568871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1600"/>
              </a:spcAft>
            </a:pPr>
            <a:r>
              <a:rPr lang="en-US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Delayed </a:t>
            </a:r>
            <a:r>
              <a:rPr lang="en-US" dirty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onset </a:t>
            </a:r>
            <a:r>
              <a:rPr lang="en-US" dirty="0" err="1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enophthalmitis</a:t>
            </a:r>
            <a:endParaRPr lang="en-US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5767" y="1253252"/>
            <a:ext cx="3447358" cy="30035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2395" y="1177053"/>
            <a:ext cx="3480840" cy="30035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96534918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8406" y="1119370"/>
            <a:ext cx="3480840" cy="30588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37" name="Google Shape;437;p44"/>
          <p:cNvSpPr txBox="1">
            <a:spLocks noGrp="1"/>
          </p:cNvSpPr>
          <p:nvPr>
            <p:ph type="title"/>
          </p:nvPr>
        </p:nvSpPr>
        <p:spPr>
          <a:xfrm>
            <a:off x="1125985" y="445025"/>
            <a:ext cx="7332339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accent2"/>
                </a:solidFill>
              </a:rPr>
              <a:t>Dislocation and </a:t>
            </a:r>
            <a:r>
              <a:rPr lang="en-US" dirty="0" err="1" smtClean="0">
                <a:solidFill>
                  <a:schemeClr val="accent2"/>
                </a:solidFill>
              </a:rPr>
              <a:t>sublaxation</a:t>
            </a:r>
            <a:r>
              <a:rPr lang="en-US" dirty="0" smtClean="0">
                <a:solidFill>
                  <a:schemeClr val="accent2"/>
                </a:solidFill>
              </a:rPr>
              <a:t> of IOLs</a:t>
            </a:r>
            <a:endParaRPr dirty="0">
              <a:solidFill>
                <a:schemeClr val="accent2"/>
              </a:solidFill>
            </a:endParaRPr>
          </a:p>
        </p:txBody>
      </p:sp>
      <p:sp>
        <p:nvSpPr>
          <p:cNvPr id="25" name="Google Shape;421;p43"/>
          <p:cNvSpPr txBox="1">
            <a:spLocks/>
          </p:cNvSpPr>
          <p:nvPr/>
        </p:nvSpPr>
        <p:spPr>
          <a:xfrm>
            <a:off x="1825062" y="4256810"/>
            <a:ext cx="2049204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1600"/>
              </a:spcAft>
            </a:pPr>
            <a:r>
              <a:rPr lang="en-US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Decentered with anterior dislocation of IOL</a:t>
            </a:r>
            <a:endParaRPr lang="en-US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1673" y="962891"/>
            <a:ext cx="1406236" cy="6373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125985" y="803563"/>
            <a:ext cx="534456" cy="4849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Google Shape;421;p43"/>
          <p:cNvSpPr txBox="1">
            <a:spLocks/>
          </p:cNvSpPr>
          <p:nvPr/>
        </p:nvSpPr>
        <p:spPr>
          <a:xfrm>
            <a:off x="5529233" y="4180612"/>
            <a:ext cx="1716695" cy="4923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1600"/>
              </a:spcAft>
            </a:pPr>
            <a:r>
              <a:rPr lang="en-US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Inferior subluxation of IOL</a:t>
            </a:r>
            <a:endParaRPr lang="en-US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985" y="1119370"/>
            <a:ext cx="3447358" cy="31374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75087404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" name="Google Shape;477;p46"/>
          <p:cNvSpPr txBox="1">
            <a:spLocks noGrp="1"/>
          </p:cNvSpPr>
          <p:nvPr>
            <p:ph type="title"/>
          </p:nvPr>
        </p:nvSpPr>
        <p:spPr>
          <a:xfrm>
            <a:off x="4961675" y="1073200"/>
            <a:ext cx="3236100" cy="27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 PICTURE IS A WORTH A THOUSAND WORDS</a:t>
            </a:r>
            <a:endParaRPr/>
          </a:p>
        </p:txBody>
      </p:sp>
      <p:sp>
        <p:nvSpPr>
          <p:cNvPr id="478" name="Google Shape;478;p46"/>
          <p:cNvSpPr/>
          <p:nvPr/>
        </p:nvSpPr>
        <p:spPr>
          <a:xfrm flipH="1">
            <a:off x="-217400" y="-424212"/>
            <a:ext cx="1942200" cy="19422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9" name="Google Shape;479;p46"/>
          <p:cNvSpPr/>
          <p:nvPr/>
        </p:nvSpPr>
        <p:spPr>
          <a:xfrm flipH="1">
            <a:off x="1979075" y="331438"/>
            <a:ext cx="822000" cy="8220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0" name="Google Shape;480;p46"/>
          <p:cNvSpPr/>
          <p:nvPr/>
        </p:nvSpPr>
        <p:spPr>
          <a:xfrm flipH="1">
            <a:off x="1701950" y="1241963"/>
            <a:ext cx="436200" cy="4362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1" name="Google Shape;481;p46"/>
          <p:cNvSpPr/>
          <p:nvPr/>
        </p:nvSpPr>
        <p:spPr>
          <a:xfrm rot="10800000">
            <a:off x="7927850" y="4094563"/>
            <a:ext cx="822000" cy="822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2" name="Google Shape;482;p46"/>
          <p:cNvSpPr/>
          <p:nvPr/>
        </p:nvSpPr>
        <p:spPr>
          <a:xfrm rot="10800000">
            <a:off x="7780925" y="3589952"/>
            <a:ext cx="363300" cy="3633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3" name="Google Shape;483;p46"/>
          <p:cNvSpPr/>
          <p:nvPr/>
        </p:nvSpPr>
        <p:spPr>
          <a:xfrm flipH="1">
            <a:off x="5777075" y="3953238"/>
            <a:ext cx="1942200" cy="19422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" name="Google Shape;831;p61"/>
          <p:cNvSpPr txBox="1">
            <a:spLocks noGrp="1"/>
          </p:cNvSpPr>
          <p:nvPr>
            <p:ph type="subTitle" idx="4294967295"/>
          </p:nvPr>
        </p:nvSpPr>
        <p:spPr>
          <a:xfrm>
            <a:off x="2002325" y="3668325"/>
            <a:ext cx="2165100" cy="44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900" b="1" dirty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Dr. </a:t>
            </a:r>
            <a:r>
              <a:rPr lang="en" sz="1900" b="1" dirty="0" smtClean="0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rPr>
              <a:t>Hammad Aljazwi</a:t>
            </a:r>
            <a:endParaRPr sz="1900" b="1" dirty="0">
              <a:solidFill>
                <a:schemeClr val="accent2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833" name="Google Shape;833;p61"/>
          <p:cNvSpPr txBox="1">
            <a:spLocks noGrp="1"/>
          </p:cNvSpPr>
          <p:nvPr>
            <p:ph type="subTitle" idx="4294967295"/>
          </p:nvPr>
        </p:nvSpPr>
        <p:spPr>
          <a:xfrm>
            <a:off x="1564173" y="4116825"/>
            <a:ext cx="3041396" cy="6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smtClean="0">
                <a:solidFill>
                  <a:schemeClr val="accent1"/>
                </a:solidFill>
              </a:rPr>
              <a:t>Do you have any question ? </a:t>
            </a:r>
            <a:endParaRPr sz="1800" dirty="0">
              <a:solidFill>
                <a:schemeClr val="accent1"/>
              </a:solidFill>
            </a:endParaRPr>
          </a:p>
          <a:p>
            <a:pPr marL="0" lvl="0" indent="0" algn="ctr" rtl="0">
              <a:spcBef>
                <a:spcPts val="1600"/>
              </a:spcBef>
              <a:spcAft>
                <a:spcPts val="1600"/>
              </a:spcAft>
              <a:buNone/>
            </a:pPr>
            <a:endParaRPr sz="1800" dirty="0">
              <a:solidFill>
                <a:schemeClr val="accent1"/>
              </a:solidFill>
            </a:endParaRPr>
          </a:p>
        </p:txBody>
      </p:sp>
      <p:sp>
        <p:nvSpPr>
          <p:cNvPr id="9" name="Google Shape;874;p66"/>
          <p:cNvSpPr txBox="1">
            <a:spLocks/>
          </p:cNvSpPr>
          <p:nvPr/>
        </p:nvSpPr>
        <p:spPr>
          <a:xfrm>
            <a:off x="4167425" y="551003"/>
            <a:ext cx="4088100" cy="13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Font typeface="Oswald"/>
              <a:buNone/>
              <a:defRPr sz="3000" b="1" i="0" u="none" strike="noStrike" cap="none">
                <a:solidFill>
                  <a:schemeClr val="accent2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pPr algn="r"/>
            <a:r>
              <a:rPr lang="en-US" sz="8000" dirty="0" smtClean="0"/>
              <a:t>THANKS!</a:t>
            </a:r>
            <a:endParaRPr lang="en-US" sz="8000" dirty="0"/>
          </a:p>
        </p:txBody>
      </p:sp>
      <p:sp>
        <p:nvSpPr>
          <p:cNvPr id="3" name="Oval 2"/>
          <p:cNvSpPr/>
          <p:nvPr/>
        </p:nvSpPr>
        <p:spPr>
          <a:xfrm>
            <a:off x="2002325" y="1493519"/>
            <a:ext cx="2165100" cy="2174805"/>
          </a:xfrm>
          <a:prstGeom prst="ellipse">
            <a:avLst/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olor Blindness by Slidesgo">
  <a:themeElements>
    <a:clrScheme name="Simple Light">
      <a:dk1>
        <a:srgbClr val="2B7EA4"/>
      </a:dk1>
      <a:lt1>
        <a:srgbClr val="FFFFFF"/>
      </a:lt1>
      <a:dk2>
        <a:srgbClr val="000000"/>
      </a:dk2>
      <a:lt2>
        <a:srgbClr val="2EA7C4"/>
      </a:lt2>
      <a:accent1>
        <a:srgbClr val="000000"/>
      </a:accent1>
      <a:accent2>
        <a:srgbClr val="33AFD1"/>
      </a:accent2>
      <a:accent3>
        <a:srgbClr val="DBB95A"/>
      </a:accent3>
      <a:accent4>
        <a:srgbClr val="EFCD2F"/>
      </a:accent4>
      <a:accent5>
        <a:srgbClr val="AA8E2D"/>
      </a:accent5>
      <a:accent6>
        <a:srgbClr val="3AA4CC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719</TotalTime>
  <Words>1106</Words>
  <Application>Microsoft Office PowerPoint</Application>
  <PresentationFormat>On-screen Show (16:9)</PresentationFormat>
  <Paragraphs>356</Paragraphs>
  <Slides>58</Slides>
  <Notes>35</Notes>
  <HiddenSlides>0</HiddenSlides>
  <MMClips>3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9" baseType="lpstr">
      <vt:lpstr>Roboto</vt:lpstr>
      <vt:lpstr>Calibri</vt:lpstr>
      <vt:lpstr>Agency FB</vt:lpstr>
      <vt:lpstr>Oswald</vt:lpstr>
      <vt:lpstr>Palatino Linotype</vt:lpstr>
      <vt:lpstr>Arial</vt:lpstr>
      <vt:lpstr>Wingdings</vt:lpstr>
      <vt:lpstr>Courier New</vt:lpstr>
      <vt:lpstr>Nunito</vt:lpstr>
      <vt:lpstr>Century Gothic</vt:lpstr>
      <vt:lpstr>Color Blindness by Slidesgo</vt:lpstr>
      <vt:lpstr>Cataract</vt:lpstr>
      <vt:lpstr>“Once you stop learning , you Start dying .”</vt:lpstr>
      <vt:lpstr>01</vt:lpstr>
      <vt:lpstr>Crystalline lens</vt:lpstr>
      <vt:lpstr>PowerPoint Presentation</vt:lpstr>
      <vt:lpstr>Cataract classification </vt:lpstr>
      <vt:lpstr>Acquired cataract</vt:lpstr>
      <vt:lpstr>Senile cataract</vt:lpstr>
      <vt:lpstr>Cortical</vt:lpstr>
      <vt:lpstr>Cortical cuneiform cataract</vt:lpstr>
      <vt:lpstr>Cortical cupuliform  cataract</vt:lpstr>
      <vt:lpstr>Nuclear cataract</vt:lpstr>
      <vt:lpstr>Traumatic cataract</vt:lpstr>
      <vt:lpstr>Complicated cataract</vt:lpstr>
      <vt:lpstr>Diabetes mellitus and the lens</vt:lpstr>
      <vt:lpstr>Management</vt:lpstr>
      <vt:lpstr>Types of Cataract </vt:lpstr>
      <vt:lpstr>Age-related cataract</vt:lpstr>
      <vt:lpstr>Age-related cataract</vt:lpstr>
      <vt:lpstr>Age-related cataract</vt:lpstr>
      <vt:lpstr>Secondary Cataract In systemic diseases</vt:lpstr>
      <vt:lpstr>Secondary Cataract In systemic diseases</vt:lpstr>
      <vt:lpstr>PowerPoint Presentation</vt:lpstr>
      <vt:lpstr>PowerPoint Presentation</vt:lpstr>
      <vt:lpstr>Traumatic cataract </vt:lpstr>
      <vt:lpstr>Traumatic cataract </vt:lpstr>
      <vt:lpstr>According to maturity </vt:lpstr>
      <vt:lpstr>According to maturity </vt:lpstr>
      <vt:lpstr>Congenital Cataract </vt:lpstr>
      <vt:lpstr>Congenital/  developmental cataract</vt:lpstr>
      <vt:lpstr>Aetiology</vt:lpstr>
      <vt:lpstr>Morphological classification</vt:lpstr>
      <vt:lpstr>Lamellar (zonular)</vt:lpstr>
      <vt:lpstr>Complete (total/diffuse)</vt:lpstr>
      <vt:lpstr>Coronary cataract</vt:lpstr>
      <vt:lpstr>Blue dot cataract</vt:lpstr>
      <vt:lpstr>Nuclear cataract</vt:lpstr>
      <vt:lpstr>Membranous cataract</vt:lpstr>
      <vt:lpstr>Polar cataract</vt:lpstr>
      <vt:lpstr>Ectopia lentis</vt:lpstr>
      <vt:lpstr>Ectopia lentis</vt:lpstr>
      <vt:lpstr>Pre operative evaluation  </vt:lpstr>
      <vt:lpstr>Biometry</vt:lpstr>
      <vt:lpstr>Biometry</vt:lpstr>
      <vt:lpstr>Types of IOL</vt:lpstr>
      <vt:lpstr>Types of IOL</vt:lpstr>
      <vt:lpstr>Types of IOL</vt:lpstr>
      <vt:lpstr>Operations </vt:lpstr>
      <vt:lpstr>Management</vt:lpstr>
      <vt:lpstr>ECCE (Extra capsular cataract extraction) </vt:lpstr>
      <vt:lpstr>Phacoemulsification </vt:lpstr>
      <vt:lpstr>Femto laser assisted cataract surgery </vt:lpstr>
      <vt:lpstr>Post operative complications    </vt:lpstr>
      <vt:lpstr>PCO ( Posterior capsular opacification )</vt:lpstr>
      <vt:lpstr>Endophthalmitis </vt:lpstr>
      <vt:lpstr>Dislocation and sublaxation of IOLs</vt:lpstr>
      <vt:lpstr>A PICTURE IS A WORTH A THOUSAND WORDS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Cataract</dc:title>
  <dc:creator>M.Elbarghathi</dc:creator>
  <cp:lastModifiedBy>Dr.Amal</cp:lastModifiedBy>
  <cp:revision>43</cp:revision>
  <dcterms:modified xsi:type="dcterms:W3CDTF">2020-11-09T13:18:34Z</dcterms:modified>
</cp:coreProperties>
</file>