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9" r:id="rId4"/>
    <p:sldId id="258" r:id="rId5"/>
    <p:sldId id="259" r:id="rId6"/>
    <p:sldId id="260" r:id="rId7"/>
    <p:sldId id="261" r:id="rId8"/>
    <p:sldId id="262" r:id="rId9"/>
    <p:sldId id="264" r:id="rId10"/>
    <p:sldId id="268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ar-LY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706" autoAdjust="0"/>
    <p:restoredTop sz="94660"/>
  </p:normalViewPr>
  <p:slideViewPr>
    <p:cSldViewPr snapToGrid="0">
      <p:cViewPr varScale="1">
        <p:scale>
          <a:sx n="74" d="100"/>
          <a:sy n="74" d="100"/>
        </p:scale>
        <p:origin x="56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192E99B-2CCD-4E62-ADB0-2E3260586A5C}" type="datetimeFigureOut">
              <a:rPr lang="ar-LY" smtClean="0"/>
              <a:t>09/11/1443</a:t>
            </a:fld>
            <a:endParaRPr lang="ar-L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L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81ADEBC-6DE8-4DC7-B2EB-FCE303198A84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240041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ADEBC-6DE8-4DC7-B2EB-FCE303198A84}" type="slidenum">
              <a:rPr lang="ar-LY" smtClean="0"/>
              <a:t>2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6229667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ADEBC-6DE8-4DC7-B2EB-FCE303198A84}" type="slidenum">
              <a:rPr lang="ar-LY" smtClean="0"/>
              <a:t>4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631431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ADEBC-6DE8-4DC7-B2EB-FCE303198A84}" type="slidenum">
              <a:rPr lang="ar-LY" smtClean="0"/>
              <a:t>8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341330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L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FE805-B77A-44B1-8714-D51560F4BA7C}" type="datetime8">
              <a:rPr lang="ar-LY" smtClean="0"/>
              <a:t>08 حزيران، 22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9C48-BDBA-4608-BE33-06856DC806C2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407611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EA11-E744-4D39-A9BC-B79E39C1CE6C}" type="datetime8">
              <a:rPr lang="ar-LY" smtClean="0"/>
              <a:t>08 حزيران، 22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9C48-BDBA-4608-BE33-06856DC806C2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285339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AAAD1-76B0-4E76-8272-13057A48F49A}" type="datetime8">
              <a:rPr lang="ar-LY" smtClean="0"/>
              <a:t>08 حزيران، 22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9C48-BDBA-4608-BE33-06856DC806C2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836158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AB390-89E3-475D-AE70-EF62773B4863}" type="datetime8">
              <a:rPr lang="ar-LY" smtClean="0"/>
              <a:t>08 حزيران، 22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9C48-BDBA-4608-BE33-06856DC806C2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263359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7BE44-4EB7-4699-AAA2-22D78760ECF2}" type="datetime8">
              <a:rPr lang="ar-LY" smtClean="0"/>
              <a:t>08 حزيران، 22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9C48-BDBA-4608-BE33-06856DC806C2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501406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703E-6208-4DB4-9BED-72EC467ADADB}" type="datetime8">
              <a:rPr lang="ar-LY" smtClean="0"/>
              <a:t>08 حزيران، 22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9C48-BDBA-4608-BE33-06856DC806C2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644942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69E2F-0DFD-4EC7-BB68-51EEDAFB91C9}" type="datetime8">
              <a:rPr lang="ar-LY" smtClean="0"/>
              <a:t>08 حزيران، 22</a:t>
            </a:fld>
            <a:endParaRPr lang="ar-L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9C48-BDBA-4608-BE33-06856DC806C2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117287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59B57-452B-4AA5-93E6-C1256189A39E}" type="datetime8">
              <a:rPr lang="ar-LY" smtClean="0"/>
              <a:t>08 حزيران، 22</a:t>
            </a:fld>
            <a:endParaRPr lang="ar-L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9C48-BDBA-4608-BE33-06856DC806C2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94611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0A477-D8E2-4FAF-A0DB-EA276E124F1D}" type="datetime8">
              <a:rPr lang="ar-LY" smtClean="0"/>
              <a:t>08 حزيران، 22</a:t>
            </a:fld>
            <a:endParaRPr lang="ar-L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9C48-BDBA-4608-BE33-06856DC806C2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311531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6B0C6-2883-4B6D-BD28-7065BF00DA9F}" type="datetime8">
              <a:rPr lang="ar-LY" smtClean="0"/>
              <a:t>08 حزيران، 22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9C48-BDBA-4608-BE33-06856DC806C2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37990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L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A51C-5AB8-4895-B1D2-28B3C2CA783B}" type="datetime8">
              <a:rPr lang="ar-LY" smtClean="0"/>
              <a:t>08 حزيران، 22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9C48-BDBA-4608-BE33-06856DC806C2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554910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F2858-8728-4C8C-9481-91D34DA936A2}" type="datetime8">
              <a:rPr lang="ar-LY" smtClean="0"/>
              <a:t>08 حزيران، 22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09C48-BDBA-4608-BE33-06856DC806C2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758104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35154" y="4604197"/>
            <a:ext cx="4056846" cy="225380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Presented by : Fatima </a:t>
            </a:r>
            <a:r>
              <a:rPr lang="en-US" dirty="0" err="1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Milad</a:t>
            </a:r>
            <a:endParaRPr lang="en-US" dirty="0" smtClean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Student ID : 3456</a:t>
            </a:r>
          </a:p>
          <a:p>
            <a:r>
              <a:rPr lang="en-US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Block : PTS</a:t>
            </a:r>
          </a:p>
          <a:p>
            <a:r>
              <a:rPr lang="en-US" dirty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Date: 6/6/2022</a:t>
            </a:r>
            <a:r>
              <a:rPr lang="ar-LY" dirty="0" smtClean="0">
                <a:solidFill>
                  <a:schemeClr val="bg1"/>
                </a:solidFill>
              </a:rPr>
              <a:t> 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ar-LY" dirty="0"/>
          </a:p>
        </p:txBody>
      </p:sp>
      <p:sp>
        <p:nvSpPr>
          <p:cNvPr id="4" name="TextBox 3"/>
          <p:cNvSpPr txBox="1"/>
          <p:nvPr/>
        </p:nvSpPr>
        <p:spPr>
          <a:xfrm>
            <a:off x="1622737" y="398031"/>
            <a:ext cx="747142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600" dirty="0" smtClean="0">
                <a:latin typeface="Algerian" panose="04020705040A02060702" pitchFamily="82" charset="0"/>
              </a:rPr>
              <a:t>OBESITY &amp;</a:t>
            </a:r>
          </a:p>
          <a:p>
            <a:r>
              <a:rPr lang="en-US" sz="3600" dirty="0" smtClean="0">
                <a:latin typeface="Algerian" panose="04020705040A02060702" pitchFamily="82" charset="0"/>
              </a:rPr>
              <a:t>CARDIOVASCULAR DISEASES</a:t>
            </a:r>
            <a:endParaRPr lang="ar-LY" sz="3600" dirty="0">
              <a:latin typeface="Algerian" panose="04020705040A02060702" pitchFamily="8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117" y="0"/>
            <a:ext cx="2168883" cy="154638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73933" cy="177393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9C48-BDBA-4608-BE33-06856DC806C2}" type="slidenum">
              <a:rPr lang="ar-LY" smtClean="0"/>
              <a:t>1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21799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lgerian" panose="04020705040A02060702" pitchFamily="82" charset="0"/>
              </a:rPr>
              <a:t>Conclusion</a:t>
            </a:r>
            <a:endParaRPr lang="ar-LY" dirty="0">
              <a:solidFill>
                <a:schemeClr val="bg1"/>
              </a:solidFill>
              <a:latin typeface="Algerian" panose="04020705040A02060702" pitchFamily="8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9C48-BDBA-4608-BE33-06856DC806C2}" type="slidenum">
              <a:rPr lang="ar-LY" sz="2000" smtClean="0">
                <a:solidFill>
                  <a:schemeClr val="accent4">
                    <a:lumMod val="50000"/>
                  </a:schemeClr>
                </a:solidFill>
              </a:rPr>
              <a:t>10</a:t>
            </a:fld>
            <a:endParaRPr lang="ar-LY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1931477"/>
            <a:ext cx="10937610" cy="397031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2800" dirty="0" smtClean="0"/>
              <a:t>Generally Obesity can be cured . The majority of the people do not</a:t>
            </a:r>
          </a:p>
          <a:p>
            <a:pPr algn="l"/>
            <a:endParaRPr lang="en-US" sz="2800" dirty="0" smtClean="0"/>
          </a:p>
          <a:p>
            <a:pPr algn="l"/>
            <a:r>
              <a:rPr lang="en-US" sz="2800" dirty="0" smtClean="0"/>
              <a:t> recognize how harmful obesity is to the body and their overall wellbeing .</a:t>
            </a:r>
          </a:p>
          <a:p>
            <a:pPr algn="l"/>
            <a:endParaRPr lang="en-US" sz="2800" dirty="0" smtClean="0"/>
          </a:p>
          <a:p>
            <a:pPr algn="l"/>
            <a:r>
              <a:rPr lang="en-US" sz="2800" dirty="0" smtClean="0"/>
              <a:t> To be in a good physical shape and healthy diet ,exercising three to four</a:t>
            </a:r>
          </a:p>
          <a:p>
            <a:pPr algn="l"/>
            <a:endParaRPr lang="en-US" sz="2800" dirty="0" smtClean="0"/>
          </a:p>
          <a:p>
            <a:pPr algn="l"/>
            <a:r>
              <a:rPr lang="en-US" sz="2800" dirty="0" smtClean="0"/>
              <a:t> times a week Is the solution to not becoming obese.</a:t>
            </a:r>
          </a:p>
          <a:p>
            <a:pPr algn="l"/>
            <a:r>
              <a:rPr lang="en-US" sz="2800" dirty="0" smtClean="0"/>
              <a:t> </a:t>
            </a:r>
          </a:p>
          <a:p>
            <a:pPr algn="l"/>
            <a:r>
              <a:rPr lang="en-US" sz="2800" b="1" dirty="0" smtClean="0"/>
              <a:t>Lets change our style of living by living healthy lives  </a:t>
            </a:r>
            <a:endParaRPr lang="ar-LY" sz="2800" b="1" dirty="0"/>
          </a:p>
        </p:txBody>
      </p:sp>
    </p:spTree>
    <p:extLst>
      <p:ext uri="{BB962C8B-B14F-4D97-AF65-F5344CB8AC3E}">
        <p14:creationId xmlns:p14="http://schemas.microsoft.com/office/powerpoint/2010/main" val="152375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795109"/>
            <a:ext cx="6473371" cy="5434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9C48-BDBA-4608-BE33-06856DC806C2}" type="slidenum">
              <a:rPr lang="ar-LY" sz="2000" smtClean="0">
                <a:solidFill>
                  <a:schemeClr val="accent4">
                    <a:lumMod val="50000"/>
                  </a:schemeClr>
                </a:solidFill>
              </a:rPr>
              <a:t>11</a:t>
            </a:fld>
            <a:endParaRPr lang="ar-LY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39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9C48-BDBA-4608-BE33-06856DC806C2}" type="slidenum">
              <a:rPr lang="ar-LY" sz="2000" smtClean="0">
                <a:solidFill>
                  <a:schemeClr val="accent4">
                    <a:lumMod val="50000"/>
                  </a:schemeClr>
                </a:solidFill>
              </a:rPr>
              <a:t>12</a:t>
            </a:fld>
            <a:endParaRPr lang="ar-LY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45252" y="304800"/>
            <a:ext cx="4406976" cy="101566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Reference</a:t>
            </a:r>
            <a:endParaRPr lang="ar-LY" sz="6000" dirty="0">
              <a:solidFill>
                <a:schemeClr val="bg1"/>
              </a:solidFill>
              <a:latin typeface="Algerian" panose="04020705040A02060702" pitchFamily="8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80902" y="1320463"/>
                <a:ext cx="10161884" cy="4074320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 algn="l"/>
                <a:r>
                  <a:rPr lang="en-US" sz="2800" dirty="0" smtClean="0"/>
                  <a:t>Rocha V , Libby P. Obesity, inflammation, and atherosclerosis. Nature</a:t>
                </a:r>
              </a:p>
              <a:p>
                <a:pPr algn="l"/>
                <a:endParaRPr lang="en-US" sz="2800" dirty="0" smtClean="0"/>
              </a:p>
              <a:p>
                <a:pPr algn="l"/>
                <a:r>
                  <a:rPr lang="en-US" sz="2800" dirty="0" smtClean="0"/>
                  <a:t> Reviews Cardiology {internet}.2009 ;(6) : 399</a:t>
                </a:r>
              </a:p>
              <a:p>
                <a:pPr algn="l"/>
                <a:endParaRPr lang="en-US" sz="2800" dirty="0" smtClean="0"/>
              </a:p>
              <a:p>
                <a:pPr algn="l"/>
                <a:r>
                  <a:rPr lang="en-US" sz="2800" dirty="0" smtClean="0"/>
                  <a:t>Lewis J . world health organization { internet}2020 ;54 (18)</a:t>
                </a:r>
              </a:p>
              <a:p>
                <a:pPr algn="l"/>
                <a:endParaRPr lang="en-US" sz="2800" dirty="0" smtClean="0"/>
              </a:p>
              <a:p>
                <a:pPr algn="l"/>
                <a:r>
                  <a:rPr lang="en-US" sz="2800" dirty="0" err="1" smtClean="0"/>
                  <a:t>Robbin</a:t>
                </a:r>
                <a:r>
                  <a:rPr lang="en-US" sz="2800" dirty="0" smtClean="0"/>
                  <a:t> basic pathology ,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p>
                    </m:sSup>
                  </m:oMath>
                </a14:m>
                <a:r>
                  <a:rPr lang="en-US" sz="2800" dirty="0" smtClean="0"/>
                  <a:t>edition ,2018 ,Aster K</a:t>
                </a:r>
              </a:p>
              <a:p>
                <a:pPr algn="l"/>
                <a:endParaRPr lang="en-US" sz="2800" dirty="0" smtClean="0"/>
              </a:p>
              <a:p>
                <a:pPr algn="l"/>
                <a:r>
                  <a:rPr lang="en-US" sz="2800" dirty="0" smtClean="0"/>
                  <a:t>Textbook of pathology 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p>
                    </m:sSup>
                  </m:oMath>
                </a14:m>
                <a:r>
                  <a:rPr lang="en-US" sz="2800" dirty="0" smtClean="0"/>
                  <a:t>edition .copyright 2015 , Mohan H </a:t>
                </a:r>
                <a:endParaRPr lang="ar-LY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902" y="1320463"/>
                <a:ext cx="10161884" cy="4074320"/>
              </a:xfrm>
              <a:prstGeom prst="rect">
                <a:avLst/>
              </a:prstGeom>
              <a:blipFill rotWithShape="0">
                <a:blip r:embed="rId2"/>
                <a:stretch>
                  <a:fillRect l="-1200" t="-1497" r="-120" b="-1347"/>
                </a:stretch>
              </a:blipFill>
            </p:spPr>
            <p:txBody>
              <a:bodyPr/>
              <a:lstStyle/>
              <a:p>
                <a:r>
                  <a:rPr lang="ar-LY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2052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9C48-BDBA-4608-BE33-06856DC806C2}" type="slidenum">
              <a:rPr lang="ar-LY" sz="2000" smtClean="0">
                <a:solidFill>
                  <a:schemeClr val="accent4">
                    <a:lumMod val="50000"/>
                  </a:schemeClr>
                </a:solidFill>
              </a:rPr>
              <a:t>13</a:t>
            </a:fld>
            <a:endParaRPr lang="ar-LY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989" y="175522"/>
            <a:ext cx="7050411" cy="6363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804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8794" y="115910"/>
            <a:ext cx="6138930" cy="1159099"/>
          </a:xfrm>
        </p:spPr>
        <p:txBody>
          <a:bodyPr>
            <a:normAutofit/>
          </a:bodyPr>
          <a:lstStyle/>
          <a:p>
            <a:pPr algn="l"/>
            <a:r>
              <a:rPr lang="en-US" sz="4800" b="1" i="1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OBJECTIVES :</a:t>
            </a:r>
            <a:endParaRPr lang="ar-LY" sz="4800" b="1" i="1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0708" y="1159099"/>
            <a:ext cx="7057623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4800" dirty="0" smtClean="0">
                <a:solidFill>
                  <a:schemeClr val="accent2"/>
                </a:solidFill>
              </a:rPr>
              <a:t>-</a:t>
            </a:r>
            <a:r>
              <a:rPr lang="en-US" sz="2400" dirty="0" smtClean="0"/>
              <a:t> Define the obesity &amp; list the causes of the obesity.</a:t>
            </a:r>
          </a:p>
          <a:p>
            <a:pPr algn="l"/>
            <a:r>
              <a:rPr lang="en-US" sz="4800" dirty="0" smtClean="0">
                <a:solidFill>
                  <a:schemeClr val="accent2"/>
                </a:solidFill>
              </a:rPr>
              <a:t>-</a:t>
            </a:r>
            <a:r>
              <a:rPr lang="en-US" sz="2400" dirty="0" smtClean="0"/>
              <a:t> Outline the effect of the obesity on the body health.  </a:t>
            </a:r>
          </a:p>
          <a:p>
            <a:pPr algn="l"/>
            <a:r>
              <a:rPr lang="en-US" sz="4800" dirty="0" smtClean="0">
                <a:solidFill>
                  <a:schemeClr val="accent2"/>
                </a:solidFill>
              </a:rPr>
              <a:t>-</a:t>
            </a:r>
            <a:r>
              <a:rPr lang="en-US" sz="2400" dirty="0" smtClean="0"/>
              <a:t> Discuss how the obesity affect the cardiovascular system (CVS).</a:t>
            </a:r>
          </a:p>
          <a:p>
            <a:pPr algn="l"/>
            <a:r>
              <a:rPr lang="en-US" sz="4800" dirty="0" smtClean="0">
                <a:solidFill>
                  <a:schemeClr val="accent2"/>
                </a:solidFill>
              </a:rPr>
              <a:t>-</a:t>
            </a:r>
            <a:r>
              <a:rPr lang="en-US" sz="2400" dirty="0" smtClean="0"/>
              <a:t> List the complication of (CVS) diseases.</a:t>
            </a:r>
          </a:p>
          <a:p>
            <a:pPr algn="l"/>
            <a:r>
              <a:rPr lang="en-US" sz="4800" dirty="0">
                <a:solidFill>
                  <a:schemeClr val="accent2"/>
                </a:solidFill>
              </a:rPr>
              <a:t>-</a:t>
            </a:r>
            <a:r>
              <a:rPr lang="en-US" sz="2400" dirty="0" smtClean="0"/>
              <a:t> Outline how to prevent the overweight.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0207" y="0"/>
            <a:ext cx="4348481" cy="282401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344" b="8372"/>
          <a:stretch/>
        </p:blipFill>
        <p:spPr>
          <a:xfrm>
            <a:off x="8059300" y="2939923"/>
            <a:ext cx="3848227" cy="2473549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9C48-BDBA-4608-BE33-06856DC806C2}" type="slidenum">
              <a:rPr lang="ar-LY" sz="2000" smtClean="0">
                <a:solidFill>
                  <a:schemeClr val="accent4">
                    <a:lumMod val="50000"/>
                  </a:schemeClr>
                </a:solidFill>
              </a:rPr>
              <a:t>2</a:t>
            </a:fld>
            <a:endParaRPr lang="ar-LY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23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654" y="84797"/>
            <a:ext cx="11508346" cy="1975823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96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Introduction :                          </a:t>
            </a:r>
            <a:endParaRPr lang="ar-LY" sz="9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9C48-BDBA-4608-BE33-06856DC806C2}" type="slidenum">
              <a:rPr lang="ar-LY" smtClean="0"/>
              <a:t>3</a:t>
            </a:fld>
            <a:endParaRPr lang="ar-LY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092" y="2060620"/>
            <a:ext cx="6877319" cy="343866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6" name="Oval 5"/>
          <p:cNvSpPr/>
          <p:nvPr/>
        </p:nvSpPr>
        <p:spPr>
          <a:xfrm>
            <a:off x="490471" y="634827"/>
            <a:ext cx="386366" cy="43788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6816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369" y="191160"/>
            <a:ext cx="10515600" cy="1325563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Definition of the obesity?</a:t>
            </a:r>
            <a:endParaRPr lang="ar-LY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05308" y="6311900"/>
            <a:ext cx="2602606" cy="365125"/>
          </a:xfrm>
        </p:spPr>
        <p:txBody>
          <a:bodyPr/>
          <a:lstStyle/>
          <a:p>
            <a:r>
              <a:rPr lang="ar-LY" sz="2000" dirty="0">
                <a:solidFill>
                  <a:schemeClr val="accent4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1422913"/>
            <a:ext cx="11606339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/>
              <a:t>Obesity is an abnormal or excessive fat accumulation that presents a risk to health .                                                                                                                       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180" y="2945991"/>
            <a:ext cx="3231639" cy="3355932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 flipH="1">
            <a:off x="2710841" y="3179198"/>
            <a:ext cx="1486128" cy="5494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11" name="TextBox 10"/>
          <p:cNvSpPr txBox="1"/>
          <p:nvPr/>
        </p:nvSpPr>
        <p:spPr>
          <a:xfrm>
            <a:off x="337624" y="3208527"/>
            <a:ext cx="173698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dirty="0" smtClean="0"/>
              <a:t>Genetic</a:t>
            </a:r>
            <a:endParaRPr lang="ar-LY" sz="2400" dirty="0"/>
          </a:p>
        </p:txBody>
      </p:sp>
      <p:sp>
        <p:nvSpPr>
          <p:cNvPr id="13" name="Right Arrow 12"/>
          <p:cNvSpPr/>
          <p:nvPr/>
        </p:nvSpPr>
        <p:spPr>
          <a:xfrm>
            <a:off x="7995030" y="3149817"/>
            <a:ext cx="1320858" cy="5790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14" name="TextBox 13"/>
          <p:cNvSpPr txBox="1"/>
          <p:nvPr/>
        </p:nvSpPr>
        <p:spPr>
          <a:xfrm>
            <a:off x="9869359" y="3267020"/>
            <a:ext cx="173698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dirty="0"/>
              <a:t>M</a:t>
            </a:r>
            <a:r>
              <a:rPr lang="en-US" sz="2400" dirty="0" smtClean="0"/>
              <a:t>etabolic</a:t>
            </a:r>
            <a:endParaRPr lang="ar-LY" sz="2400" dirty="0"/>
          </a:p>
        </p:txBody>
      </p:sp>
      <p:sp>
        <p:nvSpPr>
          <p:cNvPr id="17" name="Left Arrow 16"/>
          <p:cNvSpPr/>
          <p:nvPr/>
        </p:nvSpPr>
        <p:spPr>
          <a:xfrm flipH="1">
            <a:off x="7995030" y="5380160"/>
            <a:ext cx="1320858" cy="57330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18" name="Left Arrow 17"/>
          <p:cNvSpPr/>
          <p:nvPr/>
        </p:nvSpPr>
        <p:spPr>
          <a:xfrm>
            <a:off x="2805965" y="5312938"/>
            <a:ext cx="1391004" cy="6113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20" name="TextBox 19"/>
          <p:cNvSpPr txBox="1"/>
          <p:nvPr/>
        </p:nvSpPr>
        <p:spPr>
          <a:xfrm>
            <a:off x="9917520" y="5406799"/>
            <a:ext cx="1825624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dirty="0"/>
              <a:t>B</a:t>
            </a:r>
            <a:r>
              <a:rPr lang="en-US" sz="2400" dirty="0" smtClean="0"/>
              <a:t>ehavioral</a:t>
            </a:r>
            <a:endParaRPr lang="ar-LY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437460" y="5406799"/>
            <a:ext cx="18037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pPr algn="ctr"/>
            <a:r>
              <a:rPr lang="en-US" sz="2400" dirty="0" smtClean="0"/>
              <a:t>      Drugs       </a:t>
            </a:r>
            <a:endParaRPr lang="ar-LY" sz="2400" dirty="0"/>
          </a:p>
        </p:txBody>
      </p:sp>
    </p:spTree>
    <p:extLst>
      <p:ext uri="{BB962C8B-B14F-4D97-AF65-F5344CB8AC3E}">
        <p14:creationId xmlns:p14="http://schemas.microsoft.com/office/powerpoint/2010/main" val="1761047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  <p:bldP spid="17" grpId="0" animBg="1"/>
      <p:bldP spid="18" grpId="0" animBg="1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40000"/>
                <a:lumOff val="60000"/>
              </a:schemeClr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Diseases caused by obesity:</a:t>
            </a:r>
            <a:endParaRPr lang="ar-LY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9C48-BDBA-4608-BE33-06856DC806C2}" type="slidenum">
              <a:rPr lang="ar-LY" sz="2000" smtClean="0">
                <a:solidFill>
                  <a:schemeClr val="accent4">
                    <a:lumMod val="50000"/>
                  </a:schemeClr>
                </a:solidFill>
              </a:rPr>
              <a:t>5</a:t>
            </a:fld>
            <a:endParaRPr lang="ar-LY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138" y="2127366"/>
            <a:ext cx="4198957" cy="4192249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V="1">
            <a:off x="7856920" y="4334660"/>
            <a:ext cx="790943" cy="129851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7668494" y="2429780"/>
            <a:ext cx="1059543" cy="61860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3581400" y="2456428"/>
            <a:ext cx="1252560" cy="6241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3463654" y="4334660"/>
            <a:ext cx="1207409" cy="70581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9182897" y="3626774"/>
            <a:ext cx="2456685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i="1" dirty="0" smtClean="0"/>
              <a:t>Cardiovascular disease</a:t>
            </a:r>
            <a:r>
              <a:rPr lang="en-US" sz="2000" dirty="0" smtClean="0">
                <a:solidFill>
                  <a:schemeClr val="tx1"/>
                </a:solidFill>
              </a:rPr>
              <a:t>s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226062" y="2009515"/>
            <a:ext cx="266058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i="1" dirty="0" smtClean="0"/>
              <a:t>Type 2 diabetes</a:t>
            </a:r>
            <a:endParaRPr lang="ar-LY" i="1" dirty="0"/>
          </a:p>
        </p:txBody>
      </p:sp>
      <p:sp>
        <p:nvSpPr>
          <p:cNvPr id="42" name="TextBox 41"/>
          <p:cNvSpPr txBox="1"/>
          <p:nvPr/>
        </p:nvSpPr>
        <p:spPr>
          <a:xfrm>
            <a:off x="501915" y="2145908"/>
            <a:ext cx="2613857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en-US" i="1" dirty="0" smtClean="0"/>
              <a:t>Musculoskeletal disorders</a:t>
            </a:r>
          </a:p>
          <a:p>
            <a:r>
              <a:rPr lang="en-US" i="1" dirty="0" smtClean="0"/>
              <a:t>Like:</a:t>
            </a:r>
            <a:r>
              <a:rPr lang="en-US" dirty="0" smtClean="0"/>
              <a:t>               </a:t>
            </a:r>
            <a:endParaRPr lang="ar-LY" dirty="0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10704219" y="4644394"/>
            <a:ext cx="723881" cy="4472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9226062" y="4644394"/>
            <a:ext cx="713667" cy="4915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8647863" y="5478960"/>
            <a:ext cx="14606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en-US" dirty="0" smtClean="0"/>
              <a:t>Heart disease</a:t>
            </a:r>
            <a:endParaRPr lang="ar-LY" dirty="0"/>
          </a:p>
        </p:txBody>
      </p:sp>
      <p:sp>
        <p:nvSpPr>
          <p:cNvPr id="51" name="TextBox 50"/>
          <p:cNvSpPr txBox="1"/>
          <p:nvPr/>
        </p:nvSpPr>
        <p:spPr>
          <a:xfrm>
            <a:off x="11127403" y="5506250"/>
            <a:ext cx="759247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en-US" dirty="0" smtClean="0"/>
              <a:t>stroke</a:t>
            </a:r>
            <a:endParaRPr lang="ar-LY" dirty="0"/>
          </a:p>
        </p:txBody>
      </p:sp>
      <p:cxnSp>
        <p:nvCxnSpPr>
          <p:cNvPr id="60" name="Curved Connector 59"/>
          <p:cNvCxnSpPr/>
          <p:nvPr/>
        </p:nvCxnSpPr>
        <p:spPr>
          <a:xfrm>
            <a:off x="766500" y="2931615"/>
            <a:ext cx="653143" cy="397398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674467" y="3226934"/>
            <a:ext cx="147803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en-US" dirty="0" smtClean="0"/>
              <a:t>Osteoarthritis</a:t>
            </a:r>
            <a:endParaRPr lang="ar-LY" dirty="0"/>
          </a:p>
        </p:txBody>
      </p:sp>
      <p:sp>
        <p:nvSpPr>
          <p:cNvPr id="63" name="TextBox 62"/>
          <p:cNvSpPr txBox="1"/>
          <p:nvPr/>
        </p:nvSpPr>
        <p:spPr>
          <a:xfrm>
            <a:off x="665813" y="4507401"/>
            <a:ext cx="245291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i="1" dirty="0" smtClean="0"/>
              <a:t>Some cancers </a:t>
            </a:r>
            <a:endParaRPr lang="ar-LY" i="1" dirty="0"/>
          </a:p>
        </p:txBody>
      </p:sp>
      <p:cxnSp>
        <p:nvCxnSpPr>
          <p:cNvPr id="65" name="Straight Arrow Connector 64"/>
          <p:cNvCxnSpPr/>
          <p:nvPr/>
        </p:nvCxnSpPr>
        <p:spPr>
          <a:xfrm>
            <a:off x="2255639" y="5168061"/>
            <a:ext cx="315688" cy="2902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H="1">
            <a:off x="1093071" y="5152227"/>
            <a:ext cx="311275" cy="26160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386892" y="5663626"/>
            <a:ext cx="777009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en-US" dirty="0" smtClean="0"/>
              <a:t>Breast</a:t>
            </a:r>
            <a:endParaRPr lang="ar-LY" dirty="0"/>
          </a:p>
        </p:txBody>
      </p:sp>
      <p:sp>
        <p:nvSpPr>
          <p:cNvPr id="72" name="TextBox 71"/>
          <p:cNvSpPr txBox="1"/>
          <p:nvPr/>
        </p:nvSpPr>
        <p:spPr>
          <a:xfrm>
            <a:off x="2246087" y="5715369"/>
            <a:ext cx="804707" cy="369332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en-US" dirty="0" smtClean="0"/>
              <a:t> colon 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311492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50" grpId="0" animBg="1"/>
      <p:bldP spid="51" grpId="0" animBg="1"/>
      <p:bldP spid="62" grpId="0" animBg="1"/>
      <p:bldP spid="63" grpId="0" animBg="1"/>
      <p:bldP spid="71" grpId="0" animBg="1"/>
      <p:bldP spid="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342" y="-74995"/>
            <a:ext cx="10515600" cy="1325563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Cardiovascular system (CVS):</a:t>
            </a:r>
            <a:endParaRPr lang="ar-LY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9C48-BDBA-4608-BE33-06856DC806C2}" type="slidenum">
              <a:rPr lang="ar-LY" sz="2000" smtClean="0">
                <a:solidFill>
                  <a:schemeClr val="accent4">
                    <a:lumMod val="50000"/>
                  </a:schemeClr>
                </a:solidFill>
              </a:rPr>
              <a:t>6</a:t>
            </a:fld>
            <a:endParaRPr lang="ar-LY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6657" y="902225"/>
            <a:ext cx="10958285" cy="19082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-</a:t>
            </a:r>
            <a:r>
              <a:rPr lang="en-US" sz="5400" dirty="0" smtClean="0"/>
              <a:t> </a:t>
            </a:r>
            <a:r>
              <a:rPr lang="en-US" sz="3200" dirty="0" smtClean="0"/>
              <a:t>Its primary function is to transport nutrients and oxygen-rich blood to all parts of the body and to carry deoxygenated blood back to the  lungs                                                      </a:t>
            </a:r>
            <a:endParaRPr lang="ar-LY" sz="3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367" y="2361267"/>
            <a:ext cx="4416048" cy="3571047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1904338" y="2873308"/>
            <a:ext cx="4276620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</a:rPr>
              <a:t>The (CVS) consists of :</a:t>
            </a:r>
            <a:endParaRPr lang="ar-LY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569510" y="3866783"/>
            <a:ext cx="835264" cy="7592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5184879" y="4916205"/>
            <a:ext cx="2015055" cy="3705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Blood vessels </a:t>
            </a:r>
            <a:endParaRPr lang="ar-LY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733248" y="5718891"/>
            <a:ext cx="2891830" cy="45733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Blood itself  </a:t>
            </a:r>
            <a:endParaRPr lang="ar-LY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21042" y="4916205"/>
            <a:ext cx="1923007" cy="3705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Heart</a:t>
            </a:r>
            <a:endParaRPr lang="ar-LY" dirty="0">
              <a:solidFill>
                <a:schemeClr val="tx1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1718313" y="3923260"/>
            <a:ext cx="599942" cy="7592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042648" y="3966351"/>
            <a:ext cx="20139" cy="16101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811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800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The atherosclerosis </a:t>
            </a:r>
            <a:r>
              <a:rPr lang="en-US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:</a:t>
            </a:r>
            <a:endParaRPr lang="ar-LY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9C48-BDBA-4608-BE33-06856DC806C2}" type="slidenum">
              <a:rPr lang="ar-LY" sz="2000" smtClean="0">
                <a:solidFill>
                  <a:schemeClr val="accent4">
                    <a:lumMod val="50000"/>
                  </a:schemeClr>
                </a:solidFill>
              </a:rPr>
              <a:t>7</a:t>
            </a:fld>
            <a:endParaRPr lang="ar-LY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9943" y="1298803"/>
            <a:ext cx="7084198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4400" dirty="0" smtClean="0">
                <a:solidFill>
                  <a:srgbClr val="FF0000"/>
                </a:solidFill>
              </a:rPr>
              <a:t>-</a:t>
            </a:r>
            <a:r>
              <a:rPr lang="en-US" sz="2800" dirty="0" smtClean="0"/>
              <a:t> </a:t>
            </a:r>
            <a:r>
              <a:rPr lang="en-US" sz="4000" smtClean="0"/>
              <a:t>It is </a:t>
            </a:r>
            <a:r>
              <a:rPr lang="en-US" sz="4000" dirty="0" smtClean="0"/>
              <a:t>the buildup of fats , cholesterol and other</a:t>
            </a:r>
          </a:p>
          <a:p>
            <a:pPr algn="l"/>
            <a:r>
              <a:rPr lang="en-US" sz="4000" dirty="0" smtClean="0"/>
              <a:t>substances in and on your artery walls </a:t>
            </a:r>
            <a:r>
              <a:rPr lang="en-US" sz="2800" dirty="0"/>
              <a:t>.</a:t>
            </a:r>
            <a:endParaRPr lang="en-US" sz="2800" dirty="0" smtClean="0"/>
          </a:p>
          <a:p>
            <a:pPr algn="l"/>
            <a:endParaRPr lang="en-US" sz="28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305" y="961797"/>
            <a:ext cx="3973752" cy="387643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549930" y="4633138"/>
            <a:ext cx="5546070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600" dirty="0" smtClean="0"/>
              <a:t>This buildup is called </a:t>
            </a:r>
            <a:r>
              <a:rPr lang="en-US" sz="3600" dirty="0" smtClean="0">
                <a:solidFill>
                  <a:srgbClr val="FF0000"/>
                </a:solidFill>
              </a:rPr>
              <a:t>plaque</a:t>
            </a:r>
            <a:r>
              <a:rPr lang="en-US" sz="3600" dirty="0" smtClean="0"/>
              <a:t> </a:t>
            </a:r>
            <a:endParaRPr lang="ar-LY" sz="3600" dirty="0"/>
          </a:p>
        </p:txBody>
      </p:sp>
    </p:spTree>
    <p:extLst>
      <p:ext uri="{BB962C8B-B14F-4D97-AF65-F5344CB8AC3E}">
        <p14:creationId xmlns:p14="http://schemas.microsoft.com/office/powerpoint/2010/main" val="293752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chemeClr val="bg1"/>
                </a:solidFill>
                <a:latin typeface="Algerian" panose="04020705040A02060702" pitchFamily="82" charset="0"/>
              </a:rPr>
              <a:t>DISEASES DUE TO ATHEROSCLEROSIS </a:t>
            </a:r>
            <a:endParaRPr lang="ar-LY" i="1" dirty="0">
              <a:solidFill>
                <a:schemeClr val="bg1"/>
              </a:solidFill>
              <a:latin typeface="Algerian" panose="04020705040A02060702" pitchFamily="82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229" y="1821317"/>
            <a:ext cx="6350000" cy="2959100"/>
          </a:xfrm>
          <a:effectLst>
            <a:reflection blurRad="6350" stA="52000" endA="300" endPos="35000" dir="5400000" sy="-100000" algn="bl" rotWithShape="0"/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9C48-BDBA-4608-BE33-06856DC806C2}" type="slidenum">
              <a:rPr lang="ar-LY" sz="2000" smtClean="0">
                <a:solidFill>
                  <a:schemeClr val="accent4">
                    <a:lumMod val="50000"/>
                  </a:schemeClr>
                </a:solidFill>
              </a:rPr>
              <a:t>8</a:t>
            </a:fld>
            <a:endParaRPr lang="ar-LY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782623" y="1503652"/>
            <a:ext cx="3482125" cy="83173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Hypertension </a:t>
            </a:r>
            <a:endParaRPr lang="ar-LY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782623" y="2657496"/>
            <a:ext cx="3626013" cy="816414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Coronary artery disease</a:t>
            </a:r>
            <a:endParaRPr lang="ar-LY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Oval 12"/>
          <p:cNvSpPr/>
          <p:nvPr/>
        </p:nvSpPr>
        <p:spPr>
          <a:xfrm>
            <a:off x="782623" y="5213643"/>
            <a:ext cx="3645490" cy="89513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Stroke</a:t>
            </a:r>
            <a:endParaRPr lang="ar-LY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l 13"/>
          <p:cNvSpPr/>
          <p:nvPr/>
        </p:nvSpPr>
        <p:spPr>
          <a:xfrm>
            <a:off x="838200" y="3916825"/>
            <a:ext cx="3570436" cy="914304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Heart attack</a:t>
            </a:r>
            <a:endParaRPr lang="ar-LY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9735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How to prevent obesity ? </a:t>
            </a:r>
            <a:endParaRPr lang="ar-LY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9C48-BDBA-4608-BE33-06856DC806C2}" type="slidenum">
              <a:rPr lang="ar-LY" sz="2000" smtClean="0">
                <a:solidFill>
                  <a:schemeClr val="accent4">
                    <a:lumMod val="50000"/>
                  </a:schemeClr>
                </a:solidFill>
              </a:rPr>
              <a:t>9</a:t>
            </a:fld>
            <a:endParaRPr lang="ar-LY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5840" y="1690688"/>
            <a:ext cx="6913559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- </a:t>
            </a:r>
            <a:r>
              <a:rPr lang="en-US" sz="2800" dirty="0" smtClean="0"/>
              <a:t>Consume less “bad” fat and more “good” fat </a:t>
            </a:r>
            <a:endParaRPr lang="ar-LY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98757" y="2409406"/>
            <a:ext cx="6480621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- </a:t>
            </a:r>
            <a:r>
              <a:rPr lang="en-US" sz="2800" dirty="0" smtClean="0"/>
              <a:t>Consume less processed and sugary foods</a:t>
            </a:r>
            <a:endParaRPr lang="ar-LY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3915428"/>
            <a:ext cx="6457794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- </a:t>
            </a:r>
            <a:r>
              <a:rPr lang="en-US" sz="2800" dirty="0" smtClean="0"/>
              <a:t>Eat more servings of vegetables and fruits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2315" y="3196710"/>
            <a:ext cx="418374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-</a:t>
            </a:r>
            <a:r>
              <a:rPr lang="en-US" sz="2800" dirty="0" smtClean="0"/>
              <a:t> Eat plenty of dietary fiber </a:t>
            </a:r>
            <a:endParaRPr lang="ar-LY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832315" y="5247053"/>
            <a:ext cx="6476453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- </a:t>
            </a:r>
            <a:r>
              <a:rPr lang="en-US" sz="2800" dirty="0" smtClean="0"/>
              <a:t>Focus on eating low-glycemic index foods </a:t>
            </a:r>
            <a:endParaRPr lang="ar-LY" sz="2800" dirty="0"/>
          </a:p>
        </p:txBody>
      </p:sp>
      <p:sp>
        <p:nvSpPr>
          <p:cNvPr id="12" name="Rectangle 11"/>
          <p:cNvSpPr/>
          <p:nvPr/>
        </p:nvSpPr>
        <p:spPr>
          <a:xfrm>
            <a:off x="832315" y="4660976"/>
            <a:ext cx="52636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- </a:t>
            </a:r>
            <a:r>
              <a:rPr lang="en-US" sz="2800" dirty="0" smtClean="0"/>
              <a:t>Engage in regular aerobic activity </a:t>
            </a:r>
            <a:endParaRPr lang="ar-LY" sz="28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8999" y="1299509"/>
            <a:ext cx="3794401" cy="3794401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275" endPos="40000" dist="1016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4136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1942</TotalTime>
  <Words>388</Words>
  <Application>Microsoft Office PowerPoint</Application>
  <PresentationFormat>Widescreen</PresentationFormat>
  <Paragraphs>88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Agency FB</vt:lpstr>
      <vt:lpstr>Algerian</vt:lpstr>
      <vt:lpstr>Andalus</vt:lpstr>
      <vt:lpstr>Arial</vt:lpstr>
      <vt:lpstr>Calibri</vt:lpstr>
      <vt:lpstr>Calibri Light</vt:lpstr>
      <vt:lpstr>Cambria Math</vt:lpstr>
      <vt:lpstr>Times New Roman</vt:lpstr>
      <vt:lpstr>Office Theme</vt:lpstr>
      <vt:lpstr>PowerPoint Presentation</vt:lpstr>
      <vt:lpstr>OBJECTIVES :</vt:lpstr>
      <vt:lpstr>PowerPoint Presentation</vt:lpstr>
      <vt:lpstr> Definition of the obesity?</vt:lpstr>
      <vt:lpstr>Diseases caused by obesity:</vt:lpstr>
      <vt:lpstr>Cardiovascular system (CVS):</vt:lpstr>
      <vt:lpstr>The atherosclerosis :</vt:lpstr>
      <vt:lpstr>DISEASES DUE TO ATHEROSCLEROSIS </vt:lpstr>
      <vt:lpstr>How to prevent obesity ? </vt:lpstr>
      <vt:lpstr>Conclusion</vt:lpstr>
      <vt:lpstr>PowerPoint Presentation</vt:lpstr>
      <vt:lpstr>PowerPoint Presentation</vt:lpstr>
      <vt:lpstr>PowerPoint Presentation</vt:lpstr>
    </vt:vector>
  </TitlesOfParts>
  <Company>Microsoft (C)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DR.Ahmed Saker 2O14</dc:creator>
  <cp:lastModifiedBy>DR.Ahmed Saker 2O14</cp:lastModifiedBy>
  <cp:revision>81</cp:revision>
  <dcterms:created xsi:type="dcterms:W3CDTF">2022-05-11T06:11:01Z</dcterms:created>
  <dcterms:modified xsi:type="dcterms:W3CDTF">2022-06-09T02:41:23Z</dcterms:modified>
</cp:coreProperties>
</file>