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1" r:id="rId1"/>
    <p:sldMasterId id="2147483766" r:id="rId2"/>
    <p:sldMasterId id="2147483784" r:id="rId3"/>
  </p:sldMasterIdLst>
  <p:sldIdLst>
    <p:sldId id="256" r:id="rId4"/>
    <p:sldId id="257" r:id="rId5"/>
    <p:sldId id="259" r:id="rId6"/>
    <p:sldId id="265" r:id="rId7"/>
    <p:sldId id="262" r:id="rId8"/>
    <p:sldId id="266" r:id="rId9"/>
    <p:sldId id="263" r:id="rId10"/>
    <p:sldId id="264" r:id="rId11"/>
    <p:sldId id="267" r:id="rId12"/>
    <p:sldId id="268" r:id="rId13"/>
    <p:sldId id="260" r:id="rId14"/>
    <p:sldId id="258" r:id="rId15"/>
    <p:sldId id="26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69" d="100"/>
          <a:sy n="69" d="100"/>
        </p:scale>
        <p:origin x="780"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004344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147249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79527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ar-SA"/>
              <a:t>انقر لتحرير نمط عنوان الشكل الرئيسي</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ar-SA"/>
              <a:t>انقر لتحرير أنماط نص الشكل الرئيسي</a:t>
            </a:r>
          </a:p>
        </p:txBody>
      </p:sp>
      <p:sp>
        <p:nvSpPr>
          <p:cNvPr id="2" name="Date Placeholder 1"/>
          <p:cNvSpPr>
            <a:spLocks noGrp="1"/>
          </p:cNvSpPr>
          <p:nvPr>
            <p:ph type="dt" sz="half" idx="10"/>
          </p:nvPr>
        </p:nvSpPr>
        <p:spPr/>
        <p:txBody>
          <a:bodyPr/>
          <a:lstStyle/>
          <a:p>
            <a:fld id="{9F6409CD-623B-4DED-BCAA-49DB5EE34F25}" type="datetimeFigureOut">
              <a:rPr lang="ar-LY" smtClean="0"/>
              <a:t>15/11/1443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773887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750061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891458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082721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944962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400351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48791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913795" y="2912232"/>
            <a:ext cx="5107208" cy="287896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172200" y="2912232"/>
            <a:ext cx="5095357" cy="287896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F6409CD-623B-4DED-BCAA-49DB5EE34F25}" type="datetimeFigureOut">
              <a:rPr lang="ar-LY" smtClean="0"/>
              <a:t>15/11/1443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33616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439313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F6409CD-623B-4DED-BCAA-49DB5EE34F25}" type="datetimeFigureOut">
              <a:rPr lang="ar-LY" smtClean="0"/>
              <a:t>15/11/1443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4323965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6409CD-623B-4DED-BCAA-49DB5EE34F25}" type="datetimeFigureOut">
              <a:rPr lang="ar-LY" smtClean="0"/>
              <a:t>15/11/1443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4021219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40765193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0290851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454792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791437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ar-SA"/>
              <a:t>انقر لتحرير نمط عنوان الشكل الرئيسي</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727989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450341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ar-SA"/>
              <a:t>انقر لتحرير نمط عنوان الشكل الرئيسي</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9F6409CD-623B-4DED-BCAA-49DB5EE34F25}" type="datetimeFigureOut">
              <a:rPr lang="ar-LY" smtClean="0"/>
              <a:t>15/11/1443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4787277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ar-SA"/>
              <a:t>انقر لتحرير نمط عنوان الشكل الرئيسي</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9F6409CD-623B-4DED-BCAA-49DB5EE34F25}" type="datetimeFigureOut">
              <a:rPr lang="ar-LY" smtClean="0"/>
              <a:t>15/11/1443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153970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5471455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877165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3314634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7223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466242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7799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8801263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F6409CD-623B-4DED-BCAA-49DB5EE34F25}" type="datetimeFigureOut">
              <a:rPr lang="ar-LY" smtClean="0"/>
              <a:t>15/11/1443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813514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F6409CD-623B-4DED-BCAA-49DB5EE34F25}" type="datetimeFigureOut">
              <a:rPr lang="ar-LY" smtClean="0"/>
              <a:t>15/11/1443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8473132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6409CD-623B-4DED-BCAA-49DB5EE34F25}" type="datetimeFigureOut">
              <a:rPr lang="ar-LY" smtClean="0"/>
              <a:t>15/11/1443</a:t>
            </a:fld>
            <a:endParaRPr lang="ar-LY"/>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LY"/>
          </a:p>
        </p:txBody>
      </p:sp>
      <p:sp>
        <p:nvSpPr>
          <p:cNvPr id="9" name="Slide Number Placeholder 8"/>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1012717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LY"/>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3BFC6C8-E379-4B83-B1DB-EAC8865CDB6F}" type="slidenum">
              <a:rPr lang="ar-LY" smtClean="0"/>
              <a:t>‹#›</a:t>
            </a:fld>
            <a:endParaRPr lang="ar-LY"/>
          </a:p>
        </p:txBody>
      </p:sp>
    </p:spTree>
    <p:extLst>
      <p:ext uri="{BB962C8B-B14F-4D97-AF65-F5344CB8AC3E}">
        <p14:creationId xmlns:p14="http://schemas.microsoft.com/office/powerpoint/2010/main" val="2861837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9789711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4165585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4621262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F6409CD-623B-4DED-BCAA-49DB5EE34F25}" type="datetimeFigureOut">
              <a:rPr lang="ar-LY" smtClean="0"/>
              <a:t>15/11/1443</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085291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F6409CD-623B-4DED-BCAA-49DB5EE34F25}" type="datetimeFigureOut">
              <a:rPr lang="ar-LY" smtClean="0"/>
              <a:t>15/11/1443</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797981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F6409CD-623B-4DED-BCAA-49DB5EE34F25}" type="datetimeFigureOut">
              <a:rPr lang="ar-LY" smtClean="0"/>
              <a:t>15/11/1443</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118709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6409CD-623B-4DED-BCAA-49DB5EE34F25}" type="datetimeFigureOut">
              <a:rPr lang="ar-LY" smtClean="0"/>
              <a:t>15/11/1443</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3964855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68510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ar-SA"/>
              <a:t>انقر لتحرير نمط عنوان الشكل الرئيسي</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3885810" y="6041362"/>
            <a:ext cx="976879" cy="365125"/>
          </a:xfrm>
        </p:spPr>
        <p:txBody>
          <a:bodyPr/>
          <a:lstStyle/>
          <a:p>
            <a:fld id="{9F6409CD-623B-4DED-BCAA-49DB5EE34F25}" type="datetimeFigureOut">
              <a:rPr lang="ar-LY" smtClean="0"/>
              <a:t>15/11/1443</a:t>
            </a:fld>
            <a:endParaRPr lang="ar-LY"/>
          </a:p>
        </p:txBody>
      </p:sp>
      <p:sp>
        <p:nvSpPr>
          <p:cNvPr id="6" name="Footer Placeholder 5"/>
          <p:cNvSpPr>
            <a:spLocks noGrp="1"/>
          </p:cNvSpPr>
          <p:nvPr>
            <p:ph type="ftr" sz="quarter" idx="11"/>
          </p:nvPr>
        </p:nvSpPr>
        <p:spPr>
          <a:xfrm>
            <a:off x="590396" y="6041362"/>
            <a:ext cx="3295413" cy="365125"/>
          </a:xfrm>
        </p:spPr>
        <p:txBody>
          <a:bodyPr/>
          <a:lstStyle/>
          <a:p>
            <a:endParaRPr lang="ar-LY"/>
          </a:p>
        </p:txBody>
      </p:sp>
      <p:sp>
        <p:nvSpPr>
          <p:cNvPr id="7" name="Slide Number Placeholder 6"/>
          <p:cNvSpPr>
            <a:spLocks noGrp="1"/>
          </p:cNvSpPr>
          <p:nvPr>
            <p:ph type="sldNum" sz="quarter" idx="12"/>
          </p:nvPr>
        </p:nvSpPr>
        <p:spPr>
          <a:xfrm>
            <a:off x="4862689" y="5915888"/>
            <a:ext cx="1062155" cy="490599"/>
          </a:xfrm>
        </p:spPr>
        <p:txBody>
          <a:bodyPr/>
          <a:lstStyle/>
          <a:p>
            <a:fld id="{83BFC6C8-E379-4B83-B1DB-EAC8865CDB6F}" type="slidenum">
              <a:rPr lang="ar-LY" smtClean="0"/>
              <a:t>‹#›</a:t>
            </a:fld>
            <a:endParaRPr lang="ar-LY"/>
          </a:p>
        </p:txBody>
      </p:sp>
    </p:spTree>
    <p:extLst>
      <p:ext uri="{BB962C8B-B14F-4D97-AF65-F5344CB8AC3E}">
        <p14:creationId xmlns:p14="http://schemas.microsoft.com/office/powerpoint/2010/main" val="2983604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ar-LY"/>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9F6409CD-623B-4DED-BCAA-49DB5EE34F25}" type="datetimeFigureOut">
              <a:rPr lang="ar-LY" smtClean="0"/>
              <a:t>15/11/1443</a:t>
            </a:fld>
            <a:endParaRPr lang="ar-LY"/>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83BFC6C8-E379-4B83-B1DB-EAC8865CDB6F}" type="slidenum">
              <a:rPr lang="ar-LY" smtClean="0"/>
              <a:t>‹#›</a:t>
            </a:fld>
            <a:endParaRPr lang="ar-LY"/>
          </a:p>
        </p:txBody>
      </p:sp>
    </p:spTree>
    <p:extLst>
      <p:ext uri="{BB962C8B-B14F-4D97-AF65-F5344CB8AC3E}">
        <p14:creationId xmlns:p14="http://schemas.microsoft.com/office/powerpoint/2010/main" val="1166916177"/>
      </p:ext>
    </p:extLst>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Lst>
  <p:txStyles>
    <p:titleStyle>
      <a:lvl1pPr algn="l" defTabSz="457200" rtl="1" eaLnBrk="1" latinLnBrk="0" hangingPunct="1">
        <a:spcBef>
          <a:spcPct val="0"/>
        </a:spcBef>
        <a:buNone/>
        <a:defRPr sz="4000" b="1" kern="1200">
          <a:solidFill>
            <a:srgbClr val="FEFEFE"/>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F6409CD-623B-4DED-BCAA-49DB5EE34F25}" type="datetimeFigureOut">
              <a:rPr lang="ar-LY" smtClean="0"/>
              <a:t>15/11/1443</a:t>
            </a:fld>
            <a:endParaRPr lang="ar-LY"/>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ar-LY"/>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3BFC6C8-E379-4B83-B1DB-EAC8865CDB6F}" type="slidenum">
              <a:rPr lang="ar-LY" smtClean="0"/>
              <a:t>‹#›</a:t>
            </a:fld>
            <a:endParaRPr lang="ar-LY"/>
          </a:p>
        </p:txBody>
      </p:sp>
    </p:spTree>
    <p:extLst>
      <p:ext uri="{BB962C8B-B14F-4D97-AF65-F5344CB8AC3E}">
        <p14:creationId xmlns:p14="http://schemas.microsoft.com/office/powerpoint/2010/main" val="2209411845"/>
      </p:ext>
    </p:extLst>
  </p:cSld>
  <p:clrMap bg1="dk1" tx1="lt1" bg2="dk2" tx2="lt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6409CD-623B-4DED-BCAA-49DB5EE34F25}" type="datetimeFigureOut">
              <a:rPr lang="ar-LY" smtClean="0"/>
              <a:t>15/11/1443</a:t>
            </a:fld>
            <a:endParaRPr lang="ar-LY"/>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LY"/>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3BFC6C8-E379-4B83-B1DB-EAC8865CDB6F}" type="slidenum">
              <a:rPr lang="ar-LY" smtClean="0"/>
              <a:t>‹#›</a:t>
            </a:fld>
            <a:endParaRPr lang="ar-LY"/>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525873"/>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ncbi.nlm.nih.gov/pubmed/2611199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620C75C-017C-AB83-8A74-8A26C14A11EA}"/>
              </a:ext>
            </a:extLst>
          </p:cNvPr>
          <p:cNvSpPr>
            <a:spLocks noGrp="1"/>
          </p:cNvSpPr>
          <p:nvPr>
            <p:ph type="ctrTitle"/>
          </p:nvPr>
        </p:nvSpPr>
        <p:spPr>
          <a:xfrm>
            <a:off x="560618" y="699056"/>
            <a:ext cx="10572000" cy="2729944"/>
          </a:xfrm>
        </p:spPr>
        <p:txBody>
          <a:bodyPr>
            <a:normAutofit/>
          </a:bodyPr>
          <a:lstStyle/>
          <a:p>
            <a:r>
              <a:rPr lang="en-US" sz="6600" dirty="0"/>
              <a:t>Diabetes</a:t>
            </a:r>
            <a:br>
              <a:rPr lang="en-US" sz="6600" dirty="0"/>
            </a:br>
            <a:r>
              <a:rPr lang="ar-SA" sz="2800" dirty="0"/>
              <a:t> </a:t>
            </a:r>
            <a:r>
              <a:rPr lang="en-US" sz="2800" dirty="0"/>
              <a:t>Type I"</a:t>
            </a:r>
            <a:r>
              <a:rPr lang="ar-SA" sz="2800" dirty="0"/>
              <a:t> "</a:t>
            </a:r>
            <a:br>
              <a:rPr lang="en-US" sz="2800" dirty="0"/>
            </a:br>
            <a:endParaRPr lang="ar-LY" sz="2800" dirty="0"/>
          </a:p>
        </p:txBody>
      </p:sp>
      <p:sp>
        <p:nvSpPr>
          <p:cNvPr id="3" name="عنوان فرعي 2">
            <a:extLst>
              <a:ext uri="{FF2B5EF4-FFF2-40B4-BE49-F238E27FC236}">
                <a16:creationId xmlns:a16="http://schemas.microsoft.com/office/drawing/2014/main" id="{68BE638A-0E4E-317D-96A0-9D2AF1F4652F}"/>
              </a:ext>
            </a:extLst>
          </p:cNvPr>
          <p:cNvSpPr>
            <a:spLocks noGrp="1"/>
          </p:cNvSpPr>
          <p:nvPr>
            <p:ph type="subTitle" idx="1"/>
          </p:nvPr>
        </p:nvSpPr>
        <p:spPr>
          <a:xfrm>
            <a:off x="560618" y="3857143"/>
            <a:ext cx="10827818" cy="1712384"/>
          </a:xfrm>
        </p:spPr>
        <p:txBody>
          <a:bodyPr>
            <a:normAutofit fontScale="25000" lnSpcReduction="20000"/>
          </a:bodyPr>
          <a:lstStyle/>
          <a:p>
            <a:r>
              <a:rPr lang="en-US" sz="9600" dirty="0"/>
              <a:t>First year In medicine</a:t>
            </a:r>
            <a:endParaRPr lang="ar-SA" sz="9600" dirty="0"/>
          </a:p>
          <a:p>
            <a:r>
              <a:rPr lang="en-US" sz="9600" dirty="0"/>
              <a:t>Name is : nismah_3468</a:t>
            </a:r>
          </a:p>
          <a:p>
            <a:r>
              <a:rPr lang="en-US" sz="9600" dirty="0"/>
              <a:t>2021_2022</a:t>
            </a:r>
            <a:endParaRPr lang="ar-LY" sz="9600" dirty="0"/>
          </a:p>
          <a:p>
            <a:r>
              <a:rPr lang="en-US" sz="9600" dirty="0"/>
              <a:t>LIMU:AMS</a:t>
            </a:r>
            <a:endParaRPr lang="en-US" sz="8000" dirty="0"/>
          </a:p>
          <a:p>
            <a:endParaRPr lang="ar-LY" sz="3600" dirty="0"/>
          </a:p>
        </p:txBody>
      </p:sp>
      <p:pic>
        <p:nvPicPr>
          <p:cNvPr id="5" name="صورة 4">
            <a:extLst>
              <a:ext uri="{FF2B5EF4-FFF2-40B4-BE49-F238E27FC236}">
                <a16:creationId xmlns:a16="http://schemas.microsoft.com/office/drawing/2014/main" id="{63BB602D-FEDF-FBCE-1459-C41D8221F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3" y="7495"/>
            <a:ext cx="2082981" cy="155807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صورة 5">
            <a:extLst>
              <a:ext uri="{FF2B5EF4-FFF2-40B4-BE49-F238E27FC236}">
                <a16:creationId xmlns:a16="http://schemas.microsoft.com/office/drawing/2014/main" id="{92B9E372-987E-A5E8-FB92-20A322E5E4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8318" y="0"/>
            <a:ext cx="1943682" cy="1943682"/>
          </a:xfrm>
          <a:prstGeom prst="rect">
            <a:avLst/>
          </a:prstGeom>
          <a:ln>
            <a:noFill/>
          </a:ln>
          <a:effectLst>
            <a:softEdge rad="112500"/>
          </a:effectLst>
        </p:spPr>
      </p:pic>
    </p:spTree>
    <p:extLst>
      <p:ext uri="{BB962C8B-B14F-4D97-AF65-F5344CB8AC3E}">
        <p14:creationId xmlns:p14="http://schemas.microsoft.com/office/powerpoint/2010/main" val="232923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5DF3BB9-6E32-574F-C630-A56819813345}"/>
              </a:ext>
            </a:extLst>
          </p:cNvPr>
          <p:cNvSpPr>
            <a:spLocks noGrp="1"/>
          </p:cNvSpPr>
          <p:nvPr>
            <p:ph type="title"/>
          </p:nvPr>
        </p:nvSpPr>
        <p:spPr>
          <a:xfrm>
            <a:off x="297382" y="461043"/>
            <a:ext cx="10571998" cy="970450"/>
          </a:xfrm>
        </p:spPr>
        <p:txBody>
          <a:bodyPr/>
          <a:lstStyle/>
          <a:p>
            <a:r>
              <a:rPr lang="en-US" sz="4800" dirty="0"/>
              <a:t>How do children get infected?</a:t>
            </a:r>
            <a:endParaRPr lang="ar-LY" sz="4800" dirty="0"/>
          </a:p>
        </p:txBody>
      </p:sp>
      <p:sp>
        <p:nvSpPr>
          <p:cNvPr id="3" name="عنصر نائب للمحتوى 2">
            <a:extLst>
              <a:ext uri="{FF2B5EF4-FFF2-40B4-BE49-F238E27FC236}">
                <a16:creationId xmlns:a16="http://schemas.microsoft.com/office/drawing/2014/main" id="{E6361803-1E9E-3DEF-74B3-9C7E7734388F}"/>
              </a:ext>
            </a:extLst>
          </p:cNvPr>
          <p:cNvSpPr>
            <a:spLocks noGrp="1"/>
          </p:cNvSpPr>
          <p:nvPr>
            <p:ph idx="1"/>
          </p:nvPr>
        </p:nvSpPr>
        <p:spPr>
          <a:xfrm>
            <a:off x="377641" y="1431493"/>
            <a:ext cx="10554574" cy="3636511"/>
          </a:xfrm>
        </p:spPr>
        <p:txBody>
          <a:bodyPr>
            <a:normAutofit/>
          </a:bodyPr>
          <a:lstStyle/>
          <a:p>
            <a:pPr marL="0" indent="0" algn="l">
              <a:buNone/>
            </a:pPr>
            <a:r>
              <a:rPr lang="en-US" sz="4000" dirty="0"/>
              <a:t>The child has strong genes from the mother and the father with diabetes</a:t>
            </a:r>
            <a:endParaRPr lang="ar-LY" sz="4000" dirty="0"/>
          </a:p>
        </p:txBody>
      </p:sp>
      <p:pic>
        <p:nvPicPr>
          <p:cNvPr id="5" name="صورة 4">
            <a:extLst>
              <a:ext uri="{FF2B5EF4-FFF2-40B4-BE49-F238E27FC236}">
                <a16:creationId xmlns:a16="http://schemas.microsoft.com/office/drawing/2014/main" id="{738F4935-E140-B677-6CE3-1E91E51C65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2380" y="4184778"/>
            <a:ext cx="4159620" cy="2766147"/>
          </a:xfrm>
          <a:prstGeom prst="rect">
            <a:avLst/>
          </a:prstGeom>
          <a:ln>
            <a:noFill/>
          </a:ln>
          <a:effectLst>
            <a:softEdge rad="112500"/>
          </a:effectLst>
        </p:spPr>
      </p:pic>
    </p:spTree>
    <p:extLst>
      <p:ext uri="{BB962C8B-B14F-4D97-AF65-F5344CB8AC3E}">
        <p14:creationId xmlns:p14="http://schemas.microsoft.com/office/powerpoint/2010/main" val="409000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04CBDC4-6E58-DEBA-2CB3-2B26EBFD17A0}"/>
              </a:ext>
            </a:extLst>
          </p:cNvPr>
          <p:cNvSpPr>
            <a:spLocks noGrp="1"/>
          </p:cNvSpPr>
          <p:nvPr>
            <p:ph type="title"/>
          </p:nvPr>
        </p:nvSpPr>
        <p:spPr>
          <a:xfrm>
            <a:off x="0" y="447187"/>
            <a:ext cx="11381998" cy="1331753"/>
          </a:xfrm>
        </p:spPr>
        <p:txBody>
          <a:bodyPr/>
          <a:lstStyle/>
          <a:p>
            <a:r>
              <a:rPr lang="en-US" sz="5400" dirty="0">
                <a:solidFill>
                  <a:schemeClr val="tx1"/>
                </a:solidFill>
              </a:rPr>
              <a:t>Summary</a:t>
            </a:r>
            <a:endParaRPr lang="ar-LY" sz="5400" dirty="0">
              <a:solidFill>
                <a:schemeClr val="tx1"/>
              </a:solidFill>
            </a:endParaRPr>
          </a:p>
        </p:txBody>
      </p:sp>
      <p:sp>
        <p:nvSpPr>
          <p:cNvPr id="3" name="عنصر نائب للمحتوى 2">
            <a:extLst>
              <a:ext uri="{FF2B5EF4-FFF2-40B4-BE49-F238E27FC236}">
                <a16:creationId xmlns:a16="http://schemas.microsoft.com/office/drawing/2014/main" id="{76FAE8AF-F675-0498-AE1D-7A47BFC787EE}"/>
              </a:ext>
            </a:extLst>
          </p:cNvPr>
          <p:cNvSpPr>
            <a:spLocks noGrp="1"/>
          </p:cNvSpPr>
          <p:nvPr>
            <p:ph idx="1"/>
          </p:nvPr>
        </p:nvSpPr>
        <p:spPr>
          <a:xfrm>
            <a:off x="-192669" y="1113063"/>
            <a:ext cx="10554574" cy="3636511"/>
          </a:xfrm>
        </p:spPr>
        <p:txBody>
          <a:bodyPr>
            <a:normAutofit/>
          </a:bodyPr>
          <a:lstStyle/>
          <a:p>
            <a:pPr marL="0" indent="0" algn="ctr">
              <a:buNone/>
            </a:pPr>
            <a:r>
              <a:rPr lang="en-US" sz="4000" b="1" dirty="0">
                <a:solidFill>
                  <a:schemeClr val="tx1">
                    <a:lumMod val="95000"/>
                  </a:schemeClr>
                </a:solidFill>
                <a:latin typeface="+mj-lt"/>
                <a:ea typeface="+mj-ea"/>
                <a:cs typeface="+mj-cs"/>
              </a:rPr>
              <a:t>. </a:t>
            </a:r>
            <a:r>
              <a:rPr lang="en-US" sz="3200" b="1" dirty="0">
                <a:solidFill>
                  <a:schemeClr val="tx1">
                    <a:lumMod val="95000"/>
                  </a:schemeClr>
                </a:solidFill>
                <a:latin typeface="+mj-lt"/>
                <a:ea typeface="+mj-ea"/>
                <a:cs typeface="+mj-cs"/>
              </a:rPr>
              <a:t>Diabetes is one of the most dangerous diseases that accompany the patient, take care of yourself well, your health is the most important</a:t>
            </a:r>
            <a:endParaRPr lang="ar-LY" sz="3200" b="1" dirty="0">
              <a:solidFill>
                <a:schemeClr val="tx1">
                  <a:lumMod val="95000"/>
                </a:schemeClr>
              </a:solidFill>
              <a:latin typeface="+mj-lt"/>
              <a:ea typeface="+mj-ea"/>
              <a:cs typeface="+mj-cs"/>
            </a:endParaRPr>
          </a:p>
        </p:txBody>
      </p:sp>
      <p:pic>
        <p:nvPicPr>
          <p:cNvPr id="7" name="صورة 6">
            <a:extLst>
              <a:ext uri="{FF2B5EF4-FFF2-40B4-BE49-F238E27FC236}">
                <a16:creationId xmlns:a16="http://schemas.microsoft.com/office/drawing/2014/main" id="{426C76CC-B89E-9452-8B15-06D87E2FA2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82" y="3754583"/>
            <a:ext cx="10554574" cy="3131127"/>
          </a:xfrm>
          <a:prstGeom prst="rect">
            <a:avLst/>
          </a:prstGeom>
          <a:ln>
            <a:noFill/>
          </a:ln>
          <a:effectLst>
            <a:softEdge rad="112500"/>
          </a:effectLst>
        </p:spPr>
      </p:pic>
    </p:spTree>
    <p:extLst>
      <p:ext uri="{BB962C8B-B14F-4D97-AF65-F5344CB8AC3E}">
        <p14:creationId xmlns:p14="http://schemas.microsoft.com/office/powerpoint/2010/main" val="75586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FF1D758-15B2-CE97-8CFA-D940E33D13AC}"/>
              </a:ext>
            </a:extLst>
          </p:cNvPr>
          <p:cNvSpPr>
            <a:spLocks noGrp="1"/>
          </p:cNvSpPr>
          <p:nvPr>
            <p:ph type="title"/>
          </p:nvPr>
        </p:nvSpPr>
        <p:spPr>
          <a:xfrm>
            <a:off x="810000" y="447187"/>
            <a:ext cx="10571998" cy="1256921"/>
          </a:xfrm>
        </p:spPr>
        <p:txBody>
          <a:bodyPr/>
          <a:lstStyle/>
          <a:p>
            <a:r>
              <a:rPr lang="en-US" sz="6000" dirty="0"/>
              <a:t>Reference:</a:t>
            </a:r>
            <a:endParaRPr lang="ar-LY" sz="6000" dirty="0"/>
          </a:p>
        </p:txBody>
      </p:sp>
      <p:sp>
        <p:nvSpPr>
          <p:cNvPr id="3" name="عنصر نائب للمحتوى 2">
            <a:extLst>
              <a:ext uri="{FF2B5EF4-FFF2-40B4-BE49-F238E27FC236}">
                <a16:creationId xmlns:a16="http://schemas.microsoft.com/office/drawing/2014/main" id="{283350D6-49CD-3BE5-0CA2-F3FC78E07E5B}"/>
              </a:ext>
            </a:extLst>
          </p:cNvPr>
          <p:cNvSpPr>
            <a:spLocks noGrp="1"/>
          </p:cNvSpPr>
          <p:nvPr>
            <p:ph idx="1"/>
          </p:nvPr>
        </p:nvSpPr>
        <p:spPr>
          <a:xfrm>
            <a:off x="181402" y="1917487"/>
            <a:ext cx="10554574" cy="4493325"/>
          </a:xfrm>
        </p:spPr>
        <p:txBody>
          <a:bodyPr/>
          <a:lstStyle/>
          <a:p>
            <a:pPr marL="457200" lvl="1" indent="0" algn="l">
              <a:buNone/>
            </a:pPr>
            <a:r>
              <a:rPr lang="en-GB" sz="2200" dirty="0">
                <a:solidFill>
                  <a:schemeClr val="tx1">
                    <a:lumMod val="95000"/>
                  </a:schemeClr>
                </a:solidFill>
                <a:effectLst/>
                <a:latin typeface="Segoe UI" panose="020B0502040204020203" pitchFamily="34" charset="0"/>
                <a:ea typeface="Calibri" panose="020F0502020204030204" pitchFamily="34" charset="0"/>
                <a:cs typeface="Arial" panose="020B0604020202020204" pitchFamily="34" charset="0"/>
              </a:rPr>
              <a:t>© 2014 John Wiley &amp; Sons A/S. Published by John Wiley &amp; Sons Ltd</a:t>
            </a:r>
            <a:r>
              <a:rPr lang="ar-SA" sz="2200" dirty="0">
                <a:solidFill>
                  <a:schemeClr val="tx1">
                    <a:lumMod val="95000"/>
                  </a:schemeClr>
                </a:solidFill>
                <a:effectLst/>
                <a:latin typeface="Segoe UI" panose="020B0502040204020203" pitchFamily="34" charset="0"/>
                <a:ea typeface="Calibri" panose="020F0502020204030204" pitchFamily="34" charset="0"/>
                <a:cs typeface="Arial" panose="020B0604020202020204" pitchFamily="34" charset="0"/>
              </a:rPr>
              <a:t>.1</a:t>
            </a:r>
            <a:endParaRPr lang="en-US" sz="2200" dirty="0">
              <a:solidFill>
                <a:schemeClr val="tx1">
                  <a:lumMod val="95000"/>
                </a:schemeClr>
              </a:solidFill>
              <a:effectLst/>
              <a:latin typeface="Calibri" panose="020F0502020204030204" pitchFamily="34" charset="0"/>
              <a:ea typeface="Calibri" panose="020F0502020204030204" pitchFamily="34" charset="0"/>
              <a:cs typeface="Arial" panose="020B0604020202020204" pitchFamily="34" charset="0"/>
            </a:endParaRPr>
          </a:p>
          <a:p>
            <a:pPr marL="0" indent="0" algn="l">
              <a:buNone/>
            </a:pPr>
            <a:r>
              <a:rPr lang="en-US" b="0" dirty="0">
                <a:solidFill>
                  <a:schemeClr val="tx1">
                    <a:lumMod val="95000"/>
                  </a:schemeClr>
                </a:solidFill>
                <a:effectLst/>
                <a:latin typeface="Arial" panose="020B0604020202020204" pitchFamily="34" charset="0"/>
              </a:rPr>
              <a:t>2.(3) </a:t>
            </a:r>
            <a:r>
              <a:rPr lang="en-US" b="0" u="none" strike="noStrike" dirty="0">
                <a:solidFill>
                  <a:schemeClr val="tx1">
                    <a:lumMod val="95000"/>
                  </a:schemeClr>
                </a:solidFill>
                <a:effectLst/>
                <a:latin typeface="Arial" panose="020B0604020202020204" pitchFamily="34" charset="0"/>
                <a:hlinkClick r:id="rId2">
                  <a:extLst>
                    <a:ext uri="{A12FA001-AC4F-418D-AE19-62706E023703}">
                      <ahyp:hlinkClr xmlns:ahyp="http://schemas.microsoft.com/office/drawing/2018/hyperlinkcolor" val="tx"/>
                    </a:ext>
                  </a:extLst>
                </a:hlinkClick>
              </a:rPr>
              <a:t>2014 USRDS annual data report: Epidemiology of kidney disease in the United States</a:t>
            </a:r>
            <a:r>
              <a:rPr lang="en-US" b="0" dirty="0">
                <a:solidFill>
                  <a:schemeClr val="tx1">
                    <a:lumMod val="95000"/>
                  </a:schemeClr>
                </a:solidFill>
                <a:effectLst/>
                <a:latin typeface="Arial" panose="020B0604020202020204" pitchFamily="34" charset="0"/>
              </a:rPr>
              <a:t>.</a:t>
            </a:r>
            <a:endParaRPr lang="ar-LY" dirty="0">
              <a:solidFill>
                <a:schemeClr val="tx1">
                  <a:lumMod val="95000"/>
                </a:schemeClr>
              </a:solidFill>
            </a:endParaRPr>
          </a:p>
        </p:txBody>
      </p:sp>
    </p:spTree>
    <p:extLst>
      <p:ext uri="{BB962C8B-B14F-4D97-AF65-F5344CB8AC3E}">
        <p14:creationId xmlns:p14="http://schemas.microsoft.com/office/powerpoint/2010/main" val="2983194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246CDEC-0FDA-3BFE-B938-9C91B5DD6AA2}"/>
              </a:ext>
            </a:extLst>
          </p:cNvPr>
          <p:cNvSpPr>
            <a:spLocks noGrp="1"/>
          </p:cNvSpPr>
          <p:nvPr>
            <p:ph type="title"/>
          </p:nvPr>
        </p:nvSpPr>
        <p:spPr/>
        <p:txBody>
          <a:bodyPr/>
          <a:lstStyle/>
          <a:p>
            <a:endParaRPr lang="ar-LY"/>
          </a:p>
        </p:txBody>
      </p:sp>
      <p:pic>
        <p:nvPicPr>
          <p:cNvPr id="5" name="عنصر نائب للمحتوى 4">
            <a:extLst>
              <a:ext uri="{FF2B5EF4-FFF2-40B4-BE49-F238E27FC236}">
                <a16:creationId xmlns:a16="http://schemas.microsoft.com/office/drawing/2014/main" id="{C9004AB5-F81C-6E70-3703-3992D90E67C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72737"/>
            <a:ext cx="12192000" cy="7003473"/>
          </a:xfrm>
          <a:ln>
            <a:solidFill>
              <a:schemeClr val="accent5">
                <a:lumMod val="60000"/>
                <a:lumOff val="40000"/>
              </a:schemeClr>
            </a:solidFill>
          </a:ln>
        </p:spPr>
      </p:pic>
      <p:sp>
        <p:nvSpPr>
          <p:cNvPr id="6" name="مربع نص 5">
            <a:extLst>
              <a:ext uri="{FF2B5EF4-FFF2-40B4-BE49-F238E27FC236}">
                <a16:creationId xmlns:a16="http://schemas.microsoft.com/office/drawing/2014/main" id="{59F5B9EC-2179-C792-1340-00562CC6AF55}"/>
              </a:ext>
            </a:extLst>
          </p:cNvPr>
          <p:cNvSpPr txBox="1"/>
          <p:nvPr/>
        </p:nvSpPr>
        <p:spPr>
          <a:xfrm>
            <a:off x="1440873" y="2367170"/>
            <a:ext cx="8575963" cy="2123658"/>
          </a:xfrm>
          <a:prstGeom prst="rect">
            <a:avLst/>
          </a:prstGeom>
          <a:noFill/>
        </p:spPr>
        <p:txBody>
          <a:bodyPr wrap="square" rtlCol="1">
            <a:spAutoFit/>
          </a:bodyPr>
          <a:lstStyle/>
          <a:p>
            <a:pPr algn="ctr"/>
            <a:r>
              <a:rPr lang="en-US" sz="6600" dirty="0">
                <a:solidFill>
                  <a:schemeClr val="accent6">
                    <a:lumMod val="75000"/>
                  </a:schemeClr>
                </a:solidFill>
              </a:rPr>
              <a:t>Thank you for listening to me</a:t>
            </a:r>
            <a:endParaRPr lang="ar-LY" sz="6600" dirty="0">
              <a:solidFill>
                <a:schemeClr val="accent6">
                  <a:lumMod val="75000"/>
                </a:schemeClr>
              </a:solidFill>
            </a:endParaRPr>
          </a:p>
        </p:txBody>
      </p:sp>
    </p:spTree>
    <p:extLst>
      <p:ext uri="{BB962C8B-B14F-4D97-AF65-F5344CB8AC3E}">
        <p14:creationId xmlns:p14="http://schemas.microsoft.com/office/powerpoint/2010/main" val="248902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6AD807D-58A0-5E25-FDC7-4456CE258D79}"/>
              </a:ext>
            </a:extLst>
          </p:cNvPr>
          <p:cNvSpPr>
            <a:spLocks noGrp="1"/>
          </p:cNvSpPr>
          <p:nvPr>
            <p:ph type="title"/>
          </p:nvPr>
        </p:nvSpPr>
        <p:spPr>
          <a:xfrm>
            <a:off x="290946" y="281491"/>
            <a:ext cx="10515600" cy="1325563"/>
          </a:xfrm>
        </p:spPr>
        <p:txBody>
          <a:bodyPr/>
          <a:lstStyle/>
          <a:p>
            <a:pPr algn="l"/>
            <a:r>
              <a:rPr lang="en-US" dirty="0"/>
              <a:t>Objective</a:t>
            </a:r>
            <a:endParaRPr lang="ar-LY" dirty="0"/>
          </a:p>
        </p:txBody>
      </p:sp>
      <p:sp>
        <p:nvSpPr>
          <p:cNvPr id="3" name="عنصر نائب للمحتوى 2">
            <a:extLst>
              <a:ext uri="{FF2B5EF4-FFF2-40B4-BE49-F238E27FC236}">
                <a16:creationId xmlns:a16="http://schemas.microsoft.com/office/drawing/2014/main" id="{68C98636-62DA-A16D-1805-8A9C78BD7E23}"/>
              </a:ext>
            </a:extLst>
          </p:cNvPr>
          <p:cNvSpPr>
            <a:spLocks noGrp="1"/>
          </p:cNvSpPr>
          <p:nvPr>
            <p:ph idx="1"/>
          </p:nvPr>
        </p:nvSpPr>
        <p:spPr>
          <a:xfrm>
            <a:off x="290946" y="1427452"/>
            <a:ext cx="10882745" cy="4486275"/>
          </a:xfrm>
        </p:spPr>
        <p:txBody>
          <a:bodyPr>
            <a:normAutofit/>
          </a:bodyPr>
          <a:lstStyle/>
          <a:p>
            <a:pPr marL="0" indent="0" algn="l">
              <a:lnSpc>
                <a:spcPct val="200000"/>
              </a:lnSpc>
              <a:buNone/>
            </a:pPr>
            <a:r>
              <a:rPr lang="en-US" sz="2400" dirty="0"/>
              <a:t>1. Definition of diabetes.</a:t>
            </a:r>
            <a:endParaRPr lang="ar-LY" sz="2400" dirty="0"/>
          </a:p>
          <a:p>
            <a:pPr marL="0" indent="0" algn="l">
              <a:lnSpc>
                <a:spcPct val="200000"/>
              </a:lnSpc>
              <a:buNone/>
            </a:pPr>
            <a:r>
              <a:rPr lang="en-US" sz="2400" dirty="0"/>
              <a:t>2. Describe the symptoms of diabetes. </a:t>
            </a:r>
          </a:p>
          <a:p>
            <a:pPr marL="0" indent="0" algn="l">
              <a:lnSpc>
                <a:spcPct val="200000"/>
              </a:lnSpc>
              <a:buNone/>
            </a:pPr>
            <a:r>
              <a:rPr lang="en-US" sz="2400" dirty="0"/>
              <a:t>3. Define the causes of diabetes in pregnant women and children.</a:t>
            </a:r>
          </a:p>
        </p:txBody>
      </p:sp>
    </p:spTree>
    <p:extLst>
      <p:ext uri="{BB962C8B-B14F-4D97-AF65-F5344CB8AC3E}">
        <p14:creationId xmlns:p14="http://schemas.microsoft.com/office/powerpoint/2010/main" val="380664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3A3A49F-C2B2-48C8-932A-56CB9EBCEB22}"/>
              </a:ext>
            </a:extLst>
          </p:cNvPr>
          <p:cNvSpPr>
            <a:spLocks noGrp="1"/>
          </p:cNvSpPr>
          <p:nvPr>
            <p:ph type="title"/>
          </p:nvPr>
        </p:nvSpPr>
        <p:spPr>
          <a:xfrm>
            <a:off x="1246908" y="447187"/>
            <a:ext cx="10135089" cy="1312339"/>
          </a:xfrm>
        </p:spPr>
        <p:txBody>
          <a:bodyPr/>
          <a:lstStyle/>
          <a:p>
            <a:r>
              <a:rPr lang="ar-SA" sz="5400" dirty="0">
                <a:solidFill>
                  <a:schemeClr val="tx1"/>
                </a:solidFill>
              </a:rPr>
              <a:t>:</a:t>
            </a:r>
            <a:r>
              <a:rPr lang="en-US" sz="5400" dirty="0">
                <a:solidFill>
                  <a:schemeClr val="tx1"/>
                </a:solidFill>
              </a:rPr>
              <a:t>Introduction to diabetes</a:t>
            </a:r>
            <a:endParaRPr lang="ar-LY" sz="5400" dirty="0">
              <a:solidFill>
                <a:schemeClr val="tx1"/>
              </a:solidFill>
            </a:endParaRPr>
          </a:p>
        </p:txBody>
      </p:sp>
      <p:sp>
        <p:nvSpPr>
          <p:cNvPr id="7" name="عنصر نائب للمحتوى 6">
            <a:extLst>
              <a:ext uri="{FF2B5EF4-FFF2-40B4-BE49-F238E27FC236}">
                <a16:creationId xmlns:a16="http://schemas.microsoft.com/office/drawing/2014/main" id="{43AEF4B1-8258-F5CB-A7AC-0FA6EDA547CE}"/>
              </a:ext>
            </a:extLst>
          </p:cNvPr>
          <p:cNvSpPr>
            <a:spLocks noGrp="1"/>
          </p:cNvSpPr>
          <p:nvPr>
            <p:ph idx="1"/>
          </p:nvPr>
        </p:nvSpPr>
        <p:spPr/>
        <p:txBody>
          <a:bodyPr/>
          <a:lstStyle/>
          <a:p>
            <a:pPr marL="0" indent="0">
              <a:buNone/>
            </a:pPr>
            <a:endParaRPr lang="ar-SA" dirty="0"/>
          </a:p>
          <a:p>
            <a:pPr marL="0" indent="0">
              <a:buNone/>
            </a:pPr>
            <a:endParaRPr lang="ar-SA" dirty="0"/>
          </a:p>
          <a:p>
            <a:pPr marL="0" indent="0">
              <a:buNone/>
            </a:pPr>
            <a:endParaRPr lang="ar-SA" dirty="0"/>
          </a:p>
          <a:p>
            <a:pPr marL="0" indent="0">
              <a:buNone/>
            </a:pPr>
            <a:endParaRPr lang="ar-LY" dirty="0"/>
          </a:p>
        </p:txBody>
      </p:sp>
      <p:sp>
        <p:nvSpPr>
          <p:cNvPr id="5" name="مربع نص 4">
            <a:extLst>
              <a:ext uri="{FF2B5EF4-FFF2-40B4-BE49-F238E27FC236}">
                <a16:creationId xmlns:a16="http://schemas.microsoft.com/office/drawing/2014/main" id="{2540290F-8599-B40A-A0FC-47B6AFE2F62C}"/>
              </a:ext>
            </a:extLst>
          </p:cNvPr>
          <p:cNvSpPr txBox="1"/>
          <p:nvPr/>
        </p:nvSpPr>
        <p:spPr>
          <a:xfrm>
            <a:off x="221672" y="2551836"/>
            <a:ext cx="9573491" cy="2554545"/>
          </a:xfrm>
          <a:prstGeom prst="rect">
            <a:avLst/>
          </a:prstGeom>
          <a:noFill/>
        </p:spPr>
        <p:txBody>
          <a:bodyPr wrap="square">
            <a:spAutoFit/>
          </a:bodyPr>
          <a:lstStyle/>
          <a:p>
            <a:pPr marL="457200" indent="-457200">
              <a:buFont typeface="Wingdings" panose="05000000000000000000" pitchFamily="2" charset="2"/>
              <a:buChar char="Ø"/>
            </a:pPr>
            <a:r>
              <a:rPr lang="en-US" sz="3200" dirty="0"/>
              <a:t>Chronic metabolic disorder Diabetes is a global problem. It is estimated that in 2010 there were 285 million people globally (about 6.4% of the adult population) suffering from this disease..</a:t>
            </a:r>
            <a:endParaRPr lang="ar-LY" sz="3200" dirty="0"/>
          </a:p>
        </p:txBody>
      </p:sp>
      <p:pic>
        <p:nvPicPr>
          <p:cNvPr id="8" name="صورة 7">
            <a:extLst>
              <a:ext uri="{FF2B5EF4-FFF2-40B4-BE49-F238E27FC236}">
                <a16:creationId xmlns:a16="http://schemas.microsoft.com/office/drawing/2014/main" id="{877B4441-38D5-498C-25E4-15705F323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1087" y="1842115"/>
            <a:ext cx="2960913" cy="4568698"/>
          </a:xfrm>
          <a:prstGeom prst="ellipse">
            <a:avLst/>
          </a:prstGeom>
          <a:ln>
            <a:noFill/>
          </a:ln>
          <a:effectLst>
            <a:softEdge rad="112500"/>
          </a:effectLst>
        </p:spPr>
      </p:pic>
    </p:spTree>
    <p:extLst>
      <p:ext uri="{BB962C8B-B14F-4D97-AF65-F5344CB8AC3E}">
        <p14:creationId xmlns:p14="http://schemas.microsoft.com/office/powerpoint/2010/main" val="335227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9326B4A-5CD1-6CB1-9742-5D1F89860E55}"/>
              </a:ext>
            </a:extLst>
          </p:cNvPr>
          <p:cNvSpPr>
            <a:spLocks noGrp="1"/>
          </p:cNvSpPr>
          <p:nvPr>
            <p:ph type="title"/>
          </p:nvPr>
        </p:nvSpPr>
        <p:spPr>
          <a:xfrm>
            <a:off x="214920" y="97396"/>
            <a:ext cx="10058400" cy="1450757"/>
          </a:xfrm>
        </p:spPr>
        <p:txBody>
          <a:bodyPr/>
          <a:lstStyle/>
          <a:p>
            <a:r>
              <a:rPr lang="en-US" dirty="0"/>
              <a:t>What is diabetes?</a:t>
            </a:r>
            <a:endParaRPr lang="ar-LY" dirty="0"/>
          </a:p>
        </p:txBody>
      </p:sp>
      <p:sp>
        <p:nvSpPr>
          <p:cNvPr id="3" name="عنصر نائب للمحتوى 2">
            <a:extLst>
              <a:ext uri="{FF2B5EF4-FFF2-40B4-BE49-F238E27FC236}">
                <a16:creationId xmlns:a16="http://schemas.microsoft.com/office/drawing/2014/main" id="{8B31B4E7-12BB-C3C1-E2C9-2B46B94CE96D}"/>
              </a:ext>
            </a:extLst>
          </p:cNvPr>
          <p:cNvSpPr>
            <a:spLocks noGrp="1"/>
          </p:cNvSpPr>
          <p:nvPr>
            <p:ph idx="1"/>
          </p:nvPr>
        </p:nvSpPr>
        <p:spPr>
          <a:xfrm>
            <a:off x="489240" y="1765069"/>
            <a:ext cx="10554574" cy="3636511"/>
          </a:xfrm>
        </p:spPr>
        <p:txBody>
          <a:bodyPr>
            <a:normAutofit/>
          </a:bodyPr>
          <a:lstStyle/>
          <a:p>
            <a:pPr algn="l"/>
            <a:r>
              <a:rPr lang="en-US" sz="2800" dirty="0"/>
              <a:t>A group of diseases that affect how the body uses blood sugar (glucose). Glucose is essential to your health; Because it is an important source of energy for the cells that make up muscles and tissues. It is also the main energy source for the brain</a:t>
            </a:r>
            <a:endParaRPr lang="ar-LY" sz="2800" dirty="0"/>
          </a:p>
        </p:txBody>
      </p:sp>
      <p:pic>
        <p:nvPicPr>
          <p:cNvPr id="5" name="صورة 4">
            <a:extLst>
              <a:ext uri="{FF2B5EF4-FFF2-40B4-BE49-F238E27FC236}">
                <a16:creationId xmlns:a16="http://schemas.microsoft.com/office/drawing/2014/main" id="{2C58FE8C-9089-2339-89EE-8603309EFC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7526" y="2909455"/>
            <a:ext cx="3223779" cy="3487503"/>
          </a:xfrm>
          <a:prstGeom prst="rect">
            <a:avLst/>
          </a:prstGeom>
        </p:spPr>
      </p:pic>
    </p:spTree>
    <p:extLst>
      <p:ext uri="{BB962C8B-B14F-4D97-AF65-F5344CB8AC3E}">
        <p14:creationId xmlns:p14="http://schemas.microsoft.com/office/powerpoint/2010/main" val="3303223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C0C1C53-0436-2B49-E05B-EECFA955EC14}"/>
              </a:ext>
            </a:extLst>
          </p:cNvPr>
          <p:cNvSpPr>
            <a:spLocks noGrp="1"/>
          </p:cNvSpPr>
          <p:nvPr>
            <p:ph type="title"/>
          </p:nvPr>
        </p:nvSpPr>
        <p:spPr>
          <a:xfrm>
            <a:off x="311237" y="530315"/>
            <a:ext cx="10571998" cy="970450"/>
          </a:xfrm>
        </p:spPr>
        <p:txBody>
          <a:bodyPr/>
          <a:lstStyle/>
          <a:p>
            <a:r>
              <a:rPr lang="en-US" dirty="0"/>
              <a:t>Symptoms</a:t>
            </a:r>
            <a:endParaRPr lang="ar-LY" dirty="0"/>
          </a:p>
        </p:txBody>
      </p:sp>
      <p:sp>
        <p:nvSpPr>
          <p:cNvPr id="7" name="عنصر نائب للمحتوى 6">
            <a:extLst>
              <a:ext uri="{FF2B5EF4-FFF2-40B4-BE49-F238E27FC236}">
                <a16:creationId xmlns:a16="http://schemas.microsoft.com/office/drawing/2014/main" id="{B95CF855-CA4F-280C-1A04-947BC703B595}"/>
              </a:ext>
            </a:extLst>
          </p:cNvPr>
          <p:cNvSpPr>
            <a:spLocks noGrp="1"/>
          </p:cNvSpPr>
          <p:nvPr>
            <p:ph idx="1"/>
          </p:nvPr>
        </p:nvSpPr>
        <p:spPr>
          <a:xfrm>
            <a:off x="0" y="1500765"/>
            <a:ext cx="5928451" cy="4414040"/>
          </a:xfrm>
        </p:spPr>
        <p:txBody>
          <a:bodyPr/>
          <a:lstStyle/>
          <a:p>
            <a:pPr marL="0" indent="0" algn="l">
              <a:buNone/>
            </a:pPr>
            <a:endParaRPr lang="en-US" dirty="0"/>
          </a:p>
          <a:p>
            <a:pPr marL="0" indent="0" algn="l">
              <a:buNone/>
            </a:pPr>
            <a:r>
              <a:rPr lang="en-US" sz="2800" dirty="0"/>
              <a:t>• Excessive thirst</a:t>
            </a:r>
          </a:p>
          <a:p>
            <a:pPr marL="0" indent="0" algn="l">
              <a:buNone/>
            </a:pPr>
            <a:r>
              <a:rPr lang="en-US" sz="2800" dirty="0"/>
              <a:t>• frequent urination</a:t>
            </a:r>
          </a:p>
          <a:p>
            <a:pPr marL="0" indent="0" algn="l">
              <a:buNone/>
            </a:pPr>
            <a:r>
              <a:rPr lang="en-US" sz="2800" dirty="0"/>
              <a:t>• Feeling very hungry</a:t>
            </a:r>
          </a:p>
          <a:p>
            <a:pPr marL="0" indent="0" algn="l">
              <a:buNone/>
            </a:pPr>
            <a:r>
              <a:rPr lang="en-US" sz="2800" dirty="0"/>
              <a:t>• Unexplained weight loss</a:t>
            </a:r>
          </a:p>
        </p:txBody>
      </p:sp>
    </p:spTree>
    <p:extLst>
      <p:ext uri="{BB962C8B-B14F-4D97-AF65-F5344CB8AC3E}">
        <p14:creationId xmlns:p14="http://schemas.microsoft.com/office/powerpoint/2010/main" val="97030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down)">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down)">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down)">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down)">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5848466-513A-B136-CCE2-74E96F1A4924}"/>
              </a:ext>
            </a:extLst>
          </p:cNvPr>
          <p:cNvSpPr>
            <a:spLocks noGrp="1"/>
          </p:cNvSpPr>
          <p:nvPr>
            <p:ph type="title"/>
          </p:nvPr>
        </p:nvSpPr>
        <p:spPr>
          <a:xfrm>
            <a:off x="96982" y="343322"/>
            <a:ext cx="10571998" cy="970450"/>
          </a:xfrm>
        </p:spPr>
        <p:txBody>
          <a:bodyPr/>
          <a:lstStyle/>
          <a:p>
            <a:r>
              <a:rPr lang="en-US" sz="5400" dirty="0">
                <a:solidFill>
                  <a:schemeClr val="tx1">
                    <a:lumMod val="95000"/>
                  </a:schemeClr>
                </a:solidFill>
              </a:rPr>
              <a:t>Causes of diabetes</a:t>
            </a:r>
            <a:endParaRPr lang="ar-LY" sz="5400" dirty="0">
              <a:solidFill>
                <a:schemeClr val="tx1">
                  <a:lumMod val="95000"/>
                </a:schemeClr>
              </a:solidFill>
            </a:endParaRPr>
          </a:p>
        </p:txBody>
      </p:sp>
      <p:sp>
        <p:nvSpPr>
          <p:cNvPr id="3" name="عنصر نائب للمحتوى 2">
            <a:extLst>
              <a:ext uri="{FF2B5EF4-FFF2-40B4-BE49-F238E27FC236}">
                <a16:creationId xmlns:a16="http://schemas.microsoft.com/office/drawing/2014/main" id="{D5629C2D-29BA-2EA0-4076-DA5479FB17FC}"/>
              </a:ext>
            </a:extLst>
          </p:cNvPr>
          <p:cNvSpPr>
            <a:spLocks noGrp="1"/>
          </p:cNvSpPr>
          <p:nvPr>
            <p:ph idx="1"/>
          </p:nvPr>
        </p:nvSpPr>
        <p:spPr>
          <a:xfrm>
            <a:off x="0" y="2185440"/>
            <a:ext cx="10554574" cy="3636511"/>
          </a:xfrm>
        </p:spPr>
        <p:txBody>
          <a:bodyPr>
            <a:normAutofit/>
          </a:bodyPr>
          <a:lstStyle/>
          <a:p>
            <a:pPr algn="l" rtl="0">
              <a:buFont typeface="Wingdings" panose="05000000000000000000" pitchFamily="2" charset="2"/>
              <a:buChar char="v"/>
            </a:pPr>
            <a:r>
              <a:rPr lang="en-US" sz="4400" b="1" dirty="0">
                <a:solidFill>
                  <a:schemeClr val="tx1">
                    <a:lumMod val="95000"/>
                  </a:schemeClr>
                </a:solidFill>
              </a:rPr>
              <a:t>obesity</a:t>
            </a:r>
          </a:p>
          <a:p>
            <a:pPr algn="l" rtl="0">
              <a:buFont typeface="Wingdings" panose="05000000000000000000" pitchFamily="2" charset="2"/>
              <a:buChar char="v"/>
            </a:pPr>
            <a:r>
              <a:rPr lang="en-US" sz="4400" b="1" dirty="0">
                <a:solidFill>
                  <a:schemeClr val="tx1">
                    <a:lumMod val="95000"/>
                  </a:schemeClr>
                </a:solidFill>
              </a:rPr>
              <a:t>hereditary gene</a:t>
            </a:r>
          </a:p>
          <a:p>
            <a:pPr algn="l" rtl="0">
              <a:buFont typeface="Wingdings" panose="05000000000000000000" pitchFamily="2" charset="2"/>
              <a:buChar char="v"/>
            </a:pPr>
            <a:r>
              <a:rPr lang="en-US" sz="4400" b="1" dirty="0">
                <a:solidFill>
                  <a:schemeClr val="tx1">
                    <a:lumMod val="95000"/>
                  </a:schemeClr>
                </a:solidFill>
              </a:rPr>
              <a:t>pancreatic damage</a:t>
            </a:r>
          </a:p>
          <a:p>
            <a:pPr algn="l" rtl="0">
              <a:buFont typeface="Wingdings" panose="05000000000000000000" pitchFamily="2" charset="2"/>
              <a:buChar char="v"/>
            </a:pPr>
            <a:r>
              <a:rPr lang="en-US" sz="4400" b="1" dirty="0">
                <a:solidFill>
                  <a:schemeClr val="tx1">
                    <a:lumMod val="95000"/>
                  </a:schemeClr>
                </a:solidFill>
              </a:rPr>
              <a:t>Psychological and nervous stress</a:t>
            </a:r>
            <a:endParaRPr lang="ar-LY" sz="4400" b="1" dirty="0">
              <a:solidFill>
                <a:schemeClr val="tx1">
                  <a:lumMod val="95000"/>
                </a:schemeClr>
              </a:solidFill>
            </a:endParaRPr>
          </a:p>
        </p:txBody>
      </p:sp>
      <p:pic>
        <p:nvPicPr>
          <p:cNvPr id="5" name="صورة 4">
            <a:extLst>
              <a:ext uri="{FF2B5EF4-FFF2-40B4-BE49-F238E27FC236}">
                <a16:creationId xmlns:a16="http://schemas.microsoft.com/office/drawing/2014/main" id="{F4A441FB-8566-4E48-CC2B-9B5C5CB4F5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830839"/>
            <a:ext cx="1587500" cy="1587500"/>
          </a:xfrm>
          <a:prstGeom prst="ellipse">
            <a:avLst/>
          </a:prstGeom>
          <a:ln>
            <a:noFill/>
          </a:ln>
          <a:effectLst>
            <a:softEdge rad="112500"/>
          </a:effectLst>
        </p:spPr>
      </p:pic>
      <p:pic>
        <p:nvPicPr>
          <p:cNvPr id="7" name="صورة 6">
            <a:extLst>
              <a:ext uri="{FF2B5EF4-FFF2-40B4-BE49-F238E27FC236}">
                <a16:creationId xmlns:a16="http://schemas.microsoft.com/office/drawing/2014/main" id="{6D6AC6A4-E3B2-74C5-AFC2-176DE7F6DC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8539" y="2038483"/>
            <a:ext cx="1805819" cy="1354364"/>
          </a:xfrm>
          <a:prstGeom prst="ellipse">
            <a:avLst/>
          </a:prstGeom>
          <a:ln>
            <a:noFill/>
          </a:ln>
          <a:effectLst>
            <a:softEdge rad="112500"/>
          </a:effectLst>
        </p:spPr>
      </p:pic>
      <p:pic>
        <p:nvPicPr>
          <p:cNvPr id="9" name="صورة 8">
            <a:extLst>
              <a:ext uri="{FF2B5EF4-FFF2-40B4-BE49-F238E27FC236}">
                <a16:creationId xmlns:a16="http://schemas.microsoft.com/office/drawing/2014/main" id="{E61AF2DC-FBF1-3DA1-A743-037EBE7D5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8491" y="4391333"/>
            <a:ext cx="2325914" cy="2325914"/>
          </a:xfrm>
          <a:prstGeom prst="ellipse">
            <a:avLst/>
          </a:prstGeom>
          <a:ln>
            <a:noFill/>
          </a:ln>
          <a:effectLst>
            <a:softEdge rad="112500"/>
          </a:effectLst>
        </p:spPr>
      </p:pic>
      <p:pic>
        <p:nvPicPr>
          <p:cNvPr id="11" name="صورة 10">
            <a:extLst>
              <a:ext uri="{FF2B5EF4-FFF2-40B4-BE49-F238E27FC236}">
                <a16:creationId xmlns:a16="http://schemas.microsoft.com/office/drawing/2014/main" id="{C5F85526-DBE5-A602-076D-2799D1515B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7004" y="2784875"/>
            <a:ext cx="2739477" cy="2169980"/>
          </a:xfrm>
          <a:prstGeom prst="ellipse">
            <a:avLst/>
          </a:prstGeom>
          <a:ln>
            <a:noFill/>
          </a:ln>
          <a:effectLst>
            <a:softEdge rad="112500"/>
          </a:effectLst>
        </p:spPr>
      </p:pic>
    </p:spTree>
    <p:extLst>
      <p:ext uri="{BB962C8B-B14F-4D97-AF65-F5344CB8AC3E}">
        <p14:creationId xmlns:p14="http://schemas.microsoft.com/office/powerpoint/2010/main" val="420862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0CE3F65-113F-F1C5-05C1-2812C4B5785A}"/>
              </a:ext>
            </a:extLst>
          </p:cNvPr>
          <p:cNvSpPr>
            <a:spLocks noGrp="1"/>
          </p:cNvSpPr>
          <p:nvPr>
            <p:ph type="title"/>
          </p:nvPr>
        </p:nvSpPr>
        <p:spPr>
          <a:xfrm>
            <a:off x="647315" y="197807"/>
            <a:ext cx="10571998" cy="1326194"/>
          </a:xfrm>
        </p:spPr>
        <p:txBody>
          <a:bodyPr/>
          <a:lstStyle/>
          <a:p>
            <a:r>
              <a:rPr lang="en-US" dirty="0"/>
              <a:t>Diabetes complications</a:t>
            </a:r>
            <a:endParaRPr lang="ar-LY" dirty="0"/>
          </a:p>
        </p:txBody>
      </p:sp>
      <p:sp>
        <p:nvSpPr>
          <p:cNvPr id="3" name="عنصر نائب للمحتوى 2">
            <a:extLst>
              <a:ext uri="{FF2B5EF4-FFF2-40B4-BE49-F238E27FC236}">
                <a16:creationId xmlns:a16="http://schemas.microsoft.com/office/drawing/2014/main" id="{E3D7B69D-4351-1B57-3726-2EA037BE65E8}"/>
              </a:ext>
            </a:extLst>
          </p:cNvPr>
          <p:cNvSpPr>
            <a:spLocks noGrp="1"/>
          </p:cNvSpPr>
          <p:nvPr>
            <p:ph idx="1"/>
          </p:nvPr>
        </p:nvSpPr>
        <p:spPr>
          <a:xfrm>
            <a:off x="195258" y="1349451"/>
            <a:ext cx="11996742" cy="5522404"/>
          </a:xfrm>
        </p:spPr>
        <p:txBody>
          <a:bodyPr>
            <a:normAutofit/>
          </a:bodyPr>
          <a:lstStyle/>
          <a:p>
            <a:pPr marL="0" indent="0" algn="l">
              <a:buNone/>
            </a:pPr>
            <a:r>
              <a:rPr lang="en-US" sz="3200" dirty="0"/>
              <a:t>diabetic complications such as impairment of immune system, periodontal disease, retinopathy, nephropathy, somatic and autonomic neuropathy, cardiovascular diseases and diabetic foot</a:t>
            </a:r>
            <a:endParaRPr lang="ar-LY" sz="3200" dirty="0"/>
          </a:p>
        </p:txBody>
      </p:sp>
      <p:pic>
        <p:nvPicPr>
          <p:cNvPr id="5" name="صورة 4">
            <a:extLst>
              <a:ext uri="{FF2B5EF4-FFF2-40B4-BE49-F238E27FC236}">
                <a16:creationId xmlns:a16="http://schemas.microsoft.com/office/drawing/2014/main" id="{01E2F58E-E50A-2157-C7CB-0EDDF42486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2100" y="4629150"/>
            <a:ext cx="3009900" cy="2228850"/>
          </a:xfrm>
          <a:prstGeom prst="rect">
            <a:avLst/>
          </a:prstGeom>
          <a:ln>
            <a:noFill/>
          </a:ln>
          <a:effectLst>
            <a:softEdge rad="112500"/>
          </a:effectLst>
        </p:spPr>
      </p:pic>
    </p:spTree>
    <p:extLst>
      <p:ext uri="{BB962C8B-B14F-4D97-AF65-F5344CB8AC3E}">
        <p14:creationId xmlns:p14="http://schemas.microsoft.com/office/powerpoint/2010/main" val="45810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6C5CE6-028F-4079-F9C5-EB439B71D257}"/>
              </a:ext>
            </a:extLst>
          </p:cNvPr>
          <p:cNvSpPr>
            <a:spLocks noGrp="1"/>
          </p:cNvSpPr>
          <p:nvPr>
            <p:ph type="title"/>
          </p:nvPr>
        </p:nvSpPr>
        <p:spPr/>
        <p:txBody>
          <a:bodyPr/>
          <a:lstStyle/>
          <a:p>
            <a:r>
              <a:rPr lang="en-US" sz="4000" dirty="0"/>
              <a:t>Pregnancy diabetes</a:t>
            </a:r>
            <a:endParaRPr lang="ar-LY" dirty="0"/>
          </a:p>
        </p:txBody>
      </p:sp>
      <p:sp>
        <p:nvSpPr>
          <p:cNvPr id="3" name="عنصر نائب للمحتوى 2">
            <a:extLst>
              <a:ext uri="{FF2B5EF4-FFF2-40B4-BE49-F238E27FC236}">
                <a16:creationId xmlns:a16="http://schemas.microsoft.com/office/drawing/2014/main" id="{CDCEF2B6-2DEB-339C-AE5D-47A2E6515D9F}"/>
              </a:ext>
            </a:extLst>
          </p:cNvPr>
          <p:cNvSpPr>
            <a:spLocks noGrp="1"/>
          </p:cNvSpPr>
          <p:nvPr>
            <p:ph idx="1"/>
          </p:nvPr>
        </p:nvSpPr>
        <p:spPr>
          <a:xfrm>
            <a:off x="0" y="2129758"/>
            <a:ext cx="10554574" cy="4281054"/>
          </a:xfrm>
        </p:spPr>
        <p:txBody>
          <a:bodyPr>
            <a:normAutofit/>
          </a:bodyPr>
          <a:lstStyle/>
          <a:p>
            <a:pPr algn="l" rtl="0">
              <a:buFont typeface="Wingdings" panose="05000000000000000000" pitchFamily="2" charset="2"/>
              <a:buChar char="q"/>
            </a:pPr>
            <a:r>
              <a:rPr lang="en-US" sz="2800" dirty="0"/>
              <a:t>During pregnancy, the placenta secretes hormones to maintain your pregnancy. These hormones make your cells more resistant to insulin.</a:t>
            </a:r>
          </a:p>
          <a:p>
            <a:pPr algn="l" rtl="0">
              <a:buFont typeface="Wingdings" panose="05000000000000000000" pitchFamily="2" charset="2"/>
              <a:buChar char="q"/>
            </a:pPr>
            <a:r>
              <a:rPr lang="en-US" sz="2800" dirty="0"/>
              <a:t>Normally, the pancreas secretes more insulin to overcome this resistance. But your pancreas can sometimes not keep up with conditions. When this happens, less glucose enters your cells and more remains in your blood, resulting in gestational diabetes</a:t>
            </a:r>
          </a:p>
          <a:p>
            <a:pPr algn="l" rtl="0">
              <a:buFont typeface="Wingdings" panose="05000000000000000000" pitchFamily="2" charset="2"/>
              <a:buChar char="q"/>
            </a:pPr>
            <a:endParaRPr lang="ar-LY" sz="2800" dirty="0"/>
          </a:p>
        </p:txBody>
      </p:sp>
    </p:spTree>
    <p:extLst>
      <p:ext uri="{BB962C8B-B14F-4D97-AF65-F5344CB8AC3E}">
        <p14:creationId xmlns:p14="http://schemas.microsoft.com/office/powerpoint/2010/main" val="83730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B701020-2976-F8AF-0364-9C3E7E9707C0}"/>
              </a:ext>
            </a:extLst>
          </p:cNvPr>
          <p:cNvSpPr>
            <a:spLocks noGrp="1"/>
          </p:cNvSpPr>
          <p:nvPr>
            <p:ph type="title"/>
          </p:nvPr>
        </p:nvSpPr>
        <p:spPr>
          <a:xfrm>
            <a:off x="810000" y="447187"/>
            <a:ext cx="10571998" cy="1367757"/>
          </a:xfrm>
        </p:spPr>
        <p:txBody>
          <a:bodyPr/>
          <a:lstStyle/>
          <a:p>
            <a:r>
              <a:rPr lang="en-US" sz="4000" dirty="0"/>
              <a:t>Pregnancy diabetes</a:t>
            </a:r>
            <a:endParaRPr lang="ar-LY" dirty="0"/>
          </a:p>
        </p:txBody>
      </p:sp>
      <p:sp>
        <p:nvSpPr>
          <p:cNvPr id="3" name="عنصر نائب للمحتوى 2">
            <a:extLst>
              <a:ext uri="{FF2B5EF4-FFF2-40B4-BE49-F238E27FC236}">
                <a16:creationId xmlns:a16="http://schemas.microsoft.com/office/drawing/2014/main" id="{0DAAC7AB-6262-B780-7609-0D96BDA741D7}"/>
              </a:ext>
            </a:extLst>
          </p:cNvPr>
          <p:cNvSpPr>
            <a:spLocks noGrp="1"/>
          </p:cNvSpPr>
          <p:nvPr>
            <p:ph idx="1"/>
          </p:nvPr>
        </p:nvSpPr>
        <p:spPr/>
        <p:txBody>
          <a:bodyPr/>
          <a:lstStyle/>
          <a:p>
            <a:pPr algn="l" rtl="0">
              <a:buFont typeface="Wingdings" panose="05000000000000000000" pitchFamily="2" charset="2"/>
              <a:buChar char="Ø"/>
            </a:pPr>
            <a:r>
              <a:rPr lang="en-US" sz="3600" dirty="0"/>
              <a:t>Gestational diabetes is diagnosed by prenatal screening, not by reported symptoms.</a:t>
            </a:r>
          </a:p>
          <a:p>
            <a:pPr algn="l"/>
            <a:endParaRPr lang="ar-LY" dirty="0"/>
          </a:p>
        </p:txBody>
      </p:sp>
      <p:pic>
        <p:nvPicPr>
          <p:cNvPr id="5" name="صورة 4">
            <a:extLst>
              <a:ext uri="{FF2B5EF4-FFF2-40B4-BE49-F238E27FC236}">
                <a16:creationId xmlns:a16="http://schemas.microsoft.com/office/drawing/2014/main" id="{5EECF6A6-5B53-4902-6D0C-E042BDAFCD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81307" y="3245806"/>
            <a:ext cx="2410693" cy="3612194"/>
          </a:xfrm>
          <a:prstGeom prst="rect">
            <a:avLst/>
          </a:prstGeom>
          <a:ln>
            <a:noFill/>
          </a:ln>
          <a:effectLst>
            <a:softEdge rad="112500"/>
          </a:effectLst>
        </p:spPr>
      </p:pic>
    </p:spTree>
    <p:extLst>
      <p:ext uri="{BB962C8B-B14F-4D97-AF65-F5344CB8AC3E}">
        <p14:creationId xmlns:p14="http://schemas.microsoft.com/office/powerpoint/2010/main" val="61662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قابل للاقتباس">
  <a:themeElements>
    <a:clrScheme name="قابل للاقتباس">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قابل للاقتباس">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قابل للاقتباس">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3.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TM03457503[[fn=قابل للاقتباس]]</Template>
  <TotalTime>763</TotalTime>
  <Words>372</Words>
  <Application>Microsoft Office PowerPoint</Application>
  <PresentationFormat>شاشة عريضة</PresentationFormat>
  <Paragraphs>41</Paragraphs>
  <Slides>13</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3</vt:i4>
      </vt:variant>
      <vt:variant>
        <vt:lpstr>عناوين الشرائح</vt:lpstr>
      </vt:variant>
      <vt:variant>
        <vt:i4>13</vt:i4>
      </vt:variant>
    </vt:vector>
  </HeadingPairs>
  <TitlesOfParts>
    <vt:vector size="25" baseType="lpstr">
      <vt:lpstr>Arial</vt:lpstr>
      <vt:lpstr>Bookman Old Style</vt:lpstr>
      <vt:lpstr>Calibri</vt:lpstr>
      <vt:lpstr>Calibri Light</vt:lpstr>
      <vt:lpstr>Century Gothic</vt:lpstr>
      <vt:lpstr>Rockwell</vt:lpstr>
      <vt:lpstr>Segoe UI</vt:lpstr>
      <vt:lpstr>Wingdings</vt:lpstr>
      <vt:lpstr>Wingdings 2</vt:lpstr>
      <vt:lpstr>قابل للاقتباس</vt:lpstr>
      <vt:lpstr>Damask</vt:lpstr>
      <vt:lpstr>أثر رجعي</vt:lpstr>
      <vt:lpstr>Diabetes  Type I" " </vt:lpstr>
      <vt:lpstr>Objective</vt:lpstr>
      <vt:lpstr>:Introduction to diabetes</vt:lpstr>
      <vt:lpstr>What is diabetes?</vt:lpstr>
      <vt:lpstr>Symptoms</vt:lpstr>
      <vt:lpstr>Causes of diabetes</vt:lpstr>
      <vt:lpstr>Diabetes complications</vt:lpstr>
      <vt:lpstr>Pregnancy diabetes</vt:lpstr>
      <vt:lpstr>Pregnancy diabetes</vt:lpstr>
      <vt:lpstr>How do children get infected?</vt:lpstr>
      <vt:lpstr>Summary</vt:lpstr>
      <vt:lpstr>Reference:</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dc:title>
  <dc:creator>YUNA</dc:creator>
  <cp:lastModifiedBy>nesma aljalale</cp:lastModifiedBy>
  <cp:revision>12</cp:revision>
  <dcterms:created xsi:type="dcterms:W3CDTF">2022-05-09T22:50:15Z</dcterms:created>
  <dcterms:modified xsi:type="dcterms:W3CDTF">2022-06-14T21:43:13Z</dcterms:modified>
</cp:coreProperties>
</file>