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9" r:id="rId14"/>
    <p:sldId id="268" r:id="rId15"/>
  </p:sldIdLst>
  <p:sldSz cx="18288000" cy="10287000"/>
  <p:notesSz cx="6858000" cy="9144000"/>
  <p:embeddedFontLst>
    <p:embeddedFont>
      <p:font typeface="Algerian" pitchFamily="82" charset="0"/>
      <p:regular r:id="rId16"/>
    </p:embeddedFont>
    <p:embeddedFont>
      <p:font typeface="Barlow SemiCondensed Bold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Barlow Condensed Bold" charset="0"/>
      <p:regular r:id="rId22"/>
    </p:embeddedFont>
    <p:embeddedFont>
      <p:font typeface="Aldhabi" pitchFamily="2" charset="-78"/>
      <p:regular r:id="rId23"/>
    </p:embeddedFont>
    <p:embeddedFont>
      <p:font typeface="Open Sans Extra Bold" charset="0"/>
      <p:regular r:id="rId24"/>
    </p:embeddedFont>
    <p:embeddedFont>
      <p:font typeface="Open Sans Light Bold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5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jpeg"/><Relationship Id="rId5" Type="http://schemas.openxmlformats.org/officeDocument/2006/relationships/image" Target="../media/image4.svg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30.svg"/><Relationship Id="rId5" Type="http://schemas.openxmlformats.org/officeDocument/2006/relationships/image" Target="../media/image4.sv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11368" y="3763836"/>
            <a:ext cx="10922044" cy="2785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286"/>
              </a:lnSpc>
            </a:pPr>
            <a:r>
              <a:rPr lang="en-US" sz="10286" spc="-102">
                <a:solidFill>
                  <a:srgbClr val="FFFFFF"/>
                </a:solidFill>
                <a:latin typeface="Horizon Bold"/>
              </a:rPr>
              <a:t>SARCOMA </a:t>
            </a:r>
          </a:p>
          <a:p>
            <a:pPr>
              <a:lnSpc>
                <a:spcPts val="10286"/>
              </a:lnSpc>
            </a:pPr>
            <a:r>
              <a:rPr lang="en-US" sz="10286" spc="-102">
                <a:solidFill>
                  <a:srgbClr val="FFFFFF"/>
                </a:solidFill>
                <a:latin typeface="Horizon Bold"/>
              </a:rPr>
              <a:t>CANCER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28615">
            <a:off x="11111312" y="523688"/>
            <a:ext cx="4065145" cy="59305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1356847">
            <a:off x="15756524" y="5024174"/>
            <a:ext cx="5062952" cy="479599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6033101" y="-545465"/>
            <a:ext cx="2254899" cy="568896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0066044" y="7200900"/>
            <a:ext cx="4963026" cy="41148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0"/>
          <a:srcRect t="58834" b="22736"/>
          <a:stretch>
            <a:fillRect/>
          </a:stretch>
        </p:blipFill>
        <p:spPr>
          <a:xfrm>
            <a:off x="2780794" y="0"/>
            <a:ext cx="5647263" cy="1028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2780794" cy="168589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782948" y="7233905"/>
            <a:ext cx="9389420" cy="2676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99"/>
              </a:lnSpc>
            </a:pPr>
            <a:r>
              <a:rPr lang="en-US" sz="3499" spc="524" dirty="0">
                <a:solidFill>
                  <a:srgbClr val="FFFFFF"/>
                </a:solidFill>
              </a:rPr>
              <a:t>NAME: ALAA ELJALI</a:t>
            </a:r>
          </a:p>
          <a:p>
            <a:pPr>
              <a:lnSpc>
                <a:spcPts val="4199"/>
              </a:lnSpc>
            </a:pPr>
            <a:r>
              <a:rPr lang="en-US" sz="3499" spc="524" dirty="0">
                <a:solidFill>
                  <a:srgbClr val="FFFFFF"/>
                </a:solidFill>
              </a:rPr>
              <a:t>STUDENT NUMBER : 3362</a:t>
            </a:r>
          </a:p>
          <a:p>
            <a:pPr>
              <a:lnSpc>
                <a:spcPts val="4199"/>
              </a:lnSpc>
            </a:pPr>
            <a:r>
              <a:rPr lang="en-US" sz="3499" spc="524" dirty="0">
                <a:solidFill>
                  <a:srgbClr val="FFFFFF"/>
                </a:solidFill>
              </a:rPr>
              <a:t>BLOCK: PTS</a:t>
            </a:r>
          </a:p>
          <a:p>
            <a:pPr>
              <a:lnSpc>
                <a:spcPts val="4199"/>
              </a:lnSpc>
            </a:pPr>
            <a:r>
              <a:rPr lang="en-US" sz="3499" spc="524" dirty="0">
                <a:solidFill>
                  <a:srgbClr val="FFFFFF"/>
                </a:solidFill>
              </a:rPr>
              <a:t>FIRST YEAR IN AMS </a:t>
            </a:r>
          </a:p>
          <a:p>
            <a:pPr>
              <a:lnSpc>
                <a:spcPts val="4199"/>
              </a:lnSpc>
            </a:pPr>
            <a:r>
              <a:rPr lang="en-US" sz="3499" spc="524" dirty="0">
                <a:solidFill>
                  <a:srgbClr val="FFFFFF"/>
                </a:solidFill>
              </a:rPr>
              <a:t>DATE:1\6\2021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34747" y="1228556"/>
            <a:ext cx="16924553" cy="7907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8922"/>
              </a:lnSpc>
              <a:spcBef>
                <a:spcPct val="0"/>
              </a:spcBef>
            </a:pPr>
            <a:endParaRPr dirty="0"/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Swelling or lumps around bones or the ends of bones</a:t>
            </a:r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Bone or joint pain or soreness. </a:t>
            </a:r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Broken bones without a clear reason</a:t>
            </a:r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Pain at night</a:t>
            </a:r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Pain after exercise</a:t>
            </a:r>
          </a:p>
          <a:p>
            <a:pPr marL="1505012" lvl="1" indent="-752506" algn="just">
              <a:lnSpc>
                <a:spcPts val="8922"/>
              </a:lnSpc>
              <a:buFont typeface="Arial"/>
              <a:buChar char="•"/>
            </a:pPr>
            <a:r>
              <a:rPr lang="en-US" sz="6000" spc="-174" dirty="0">
                <a:solidFill>
                  <a:srgbClr val="FFFEFE"/>
                </a:solidFill>
              </a:rPr>
              <a:t>Limping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368503" y="510552"/>
            <a:ext cx="13923318" cy="14169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674"/>
              </a:lnSpc>
            </a:pPr>
            <a:r>
              <a:rPr lang="en-US" sz="8339" dirty="0">
                <a:solidFill>
                  <a:schemeClr val="bg1"/>
                </a:solidFill>
              </a:rPr>
              <a:t>Osteosarcoma</a:t>
            </a:r>
            <a:r>
              <a:rPr lang="en-US" sz="8339" dirty="0">
                <a:solidFill>
                  <a:schemeClr val="bg1"/>
                </a:solidFill>
                <a:latin typeface="Open Sans Extra Bold"/>
              </a:rPr>
              <a:t> </a:t>
            </a:r>
            <a:r>
              <a:rPr lang="en-US" sz="8339" dirty="0">
                <a:solidFill>
                  <a:schemeClr val="bg1"/>
                </a:solidFill>
              </a:rPr>
              <a:t>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AA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1544916" y="4418903"/>
            <a:ext cx="6171089" cy="1513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927"/>
              </a:lnSpc>
            </a:pPr>
            <a:r>
              <a:rPr lang="en-US" sz="4630" spc="-115" dirty="0">
                <a:solidFill>
                  <a:srgbClr val="1A3063"/>
                </a:solidFill>
              </a:rPr>
              <a:t>Radiotherapy</a:t>
            </a:r>
          </a:p>
          <a:p>
            <a:pPr marL="0" lvl="0" indent="0" algn="r">
              <a:lnSpc>
                <a:spcPts val="5927"/>
              </a:lnSpc>
              <a:spcBef>
                <a:spcPct val="0"/>
              </a:spcBef>
            </a:pPr>
            <a:endParaRPr lang="en-US" sz="4630" spc="-115" dirty="0">
              <a:solidFill>
                <a:srgbClr val="1A3063"/>
              </a:solidFill>
              <a:latin typeface="Barlow Condensed Bold Medium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142192" y="4533050"/>
            <a:ext cx="9145982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6629"/>
              </a:lnSpc>
              <a:spcBef>
                <a:spcPct val="0"/>
              </a:spcBef>
            </a:pPr>
            <a:r>
              <a:rPr lang="en-US" sz="4419" dirty="0">
                <a:solidFill>
                  <a:srgbClr val="1A3063"/>
                </a:solidFill>
                <a:latin typeface="Barlow SemiCondensed Bold"/>
              </a:rPr>
              <a:t> </a:t>
            </a:r>
            <a:r>
              <a:rPr lang="en-US" sz="4419" dirty="0">
                <a:solidFill>
                  <a:srgbClr val="1A3063"/>
                </a:solidFill>
              </a:rPr>
              <a:t>can shrink the tumor before surgery</a:t>
            </a:r>
            <a:r>
              <a:rPr lang="en-US" sz="4419" dirty="0">
                <a:solidFill>
                  <a:srgbClr val="1A3063"/>
                </a:solidFill>
                <a:latin typeface="Barlow SemiCondensed Bold"/>
              </a:rPr>
              <a:t>.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-1697674" y="6181849"/>
            <a:ext cx="6476604" cy="1590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221"/>
              </a:lnSpc>
            </a:pPr>
            <a:r>
              <a:rPr lang="en-US" sz="4860" spc="-121" dirty="0">
                <a:solidFill>
                  <a:srgbClr val="1A3063"/>
                </a:solidFill>
              </a:rPr>
              <a:t>Chemotherapy</a:t>
            </a:r>
          </a:p>
          <a:p>
            <a:pPr marL="0" lvl="0" indent="0" algn="r">
              <a:lnSpc>
                <a:spcPts val="6221"/>
              </a:lnSpc>
              <a:spcBef>
                <a:spcPct val="0"/>
              </a:spcBef>
            </a:pPr>
            <a:endParaRPr lang="en-US" sz="4860" spc="-121" dirty="0">
              <a:solidFill>
                <a:srgbClr val="1A3063"/>
              </a:solidFill>
              <a:latin typeface="Barlow Condensed Bold Medium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663975" y="6115174"/>
            <a:ext cx="9646929" cy="7566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5880"/>
              </a:lnSpc>
              <a:spcBef>
                <a:spcPct val="0"/>
              </a:spcBef>
            </a:pPr>
            <a:r>
              <a:rPr lang="en-US" sz="3920" dirty="0">
                <a:solidFill>
                  <a:srgbClr val="1A3063"/>
                </a:solidFill>
              </a:rPr>
              <a:t>drugs can also be used with or instead of </a:t>
            </a:r>
            <a:r>
              <a:rPr lang="en-US" sz="3920" dirty="0" err="1">
                <a:solidFill>
                  <a:srgbClr val="1A3063"/>
                </a:solidFill>
              </a:rPr>
              <a:t>surgd</a:t>
            </a:r>
            <a:r>
              <a:rPr lang="en-US" sz="3920" dirty="0">
                <a:solidFill>
                  <a:srgbClr val="1A3063"/>
                </a:solidFill>
                <a:latin typeface="Barlow SemiCondensed Bold"/>
              </a:rPr>
              <a:t>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2302236" y="2943020"/>
            <a:ext cx="6459217" cy="15645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061"/>
              </a:lnSpc>
            </a:pPr>
            <a:r>
              <a:rPr lang="en-US" sz="4735" spc="-118" dirty="0">
                <a:solidFill>
                  <a:srgbClr val="1A3063"/>
                </a:solidFill>
              </a:rPr>
              <a:t>Surgery</a:t>
            </a:r>
          </a:p>
          <a:p>
            <a:pPr marL="0" lvl="0" indent="0" algn="r">
              <a:lnSpc>
                <a:spcPts val="6061"/>
              </a:lnSpc>
              <a:spcBef>
                <a:spcPct val="0"/>
              </a:spcBef>
            </a:pPr>
            <a:endParaRPr lang="en-US" sz="4735" spc="-118" dirty="0">
              <a:solidFill>
                <a:srgbClr val="1A3063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142192" y="2847770"/>
            <a:ext cx="8564408" cy="1692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6633"/>
              </a:lnSpc>
              <a:spcBef>
                <a:spcPct val="0"/>
              </a:spcBef>
            </a:pPr>
            <a:r>
              <a:rPr lang="en-US" sz="4422" dirty="0">
                <a:solidFill>
                  <a:srgbClr val="1A3063"/>
                </a:solidFill>
              </a:rPr>
              <a:t>takes the tumor out of </a:t>
            </a:r>
            <a:r>
              <a:rPr lang="en-US" sz="4422" dirty="0" smtClean="0">
                <a:solidFill>
                  <a:srgbClr val="1A3063"/>
                </a:solidFill>
              </a:rPr>
              <a:t>your</a:t>
            </a:r>
          </a:p>
          <a:p>
            <a:pPr marL="0" lvl="0" indent="0" algn="r">
              <a:lnSpc>
                <a:spcPts val="6633"/>
              </a:lnSpc>
              <a:spcBef>
                <a:spcPct val="0"/>
              </a:spcBef>
            </a:pPr>
            <a:r>
              <a:rPr lang="en-US" sz="4422" dirty="0" smtClean="0">
                <a:solidFill>
                  <a:srgbClr val="1A3063"/>
                </a:solidFill>
              </a:rPr>
              <a:t>body</a:t>
            </a:r>
            <a:endParaRPr lang="en-US" sz="4422" dirty="0">
              <a:solidFill>
                <a:srgbClr val="1A3063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410200" y="617777"/>
            <a:ext cx="13456753" cy="102592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041"/>
              </a:lnSpc>
            </a:pPr>
            <a:r>
              <a:rPr lang="en-US" sz="8041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TREATMENT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924997" y="9278430"/>
            <a:ext cx="6061161" cy="47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979"/>
              </a:lnSpc>
              <a:spcBef>
                <a:spcPct val="0"/>
              </a:spcBef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6909412" y="7813672"/>
            <a:ext cx="9156055" cy="1769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94"/>
              </a:lnSpc>
              <a:spcBef>
                <a:spcPct val="0"/>
              </a:spcBef>
            </a:pPr>
            <a:r>
              <a:rPr lang="en-US" sz="3589" spc="-89" dirty="0">
                <a:solidFill>
                  <a:srgbClr val="1A3063"/>
                </a:solidFill>
                <a:latin typeface="Barlow Condensed Bold"/>
              </a:rPr>
              <a:t> </a:t>
            </a:r>
            <a:r>
              <a:rPr lang="en-US" sz="3589" spc="-89" dirty="0">
                <a:solidFill>
                  <a:srgbClr val="1A3063"/>
                </a:solidFill>
              </a:rPr>
              <a:t>newer treatments that use drugs or antibodies</a:t>
            </a:r>
          </a:p>
          <a:p>
            <a:pPr algn="ctr">
              <a:lnSpc>
                <a:spcPts val="4594"/>
              </a:lnSpc>
              <a:spcBef>
                <a:spcPct val="0"/>
              </a:spcBef>
            </a:pPr>
            <a:r>
              <a:rPr lang="en-US" sz="3589" spc="-89" dirty="0">
                <a:solidFill>
                  <a:srgbClr val="1A3063"/>
                </a:solidFill>
              </a:rPr>
              <a:t> from the immune system to block the growth of cancer cells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927372" y="7813672"/>
            <a:ext cx="3851558" cy="839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55" spc="-121" dirty="0" smtClean="0">
                <a:solidFill>
                  <a:srgbClr val="1A3063"/>
                </a:solidFill>
                <a:latin typeface="Barlow Condensed Bold"/>
              </a:rPr>
              <a:t> </a:t>
            </a:r>
            <a:r>
              <a:rPr lang="en-US" sz="4855" spc="-121" dirty="0" smtClean="0">
                <a:solidFill>
                  <a:srgbClr val="1A3063"/>
                </a:solidFill>
              </a:rPr>
              <a:t>target 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600200" y="3086100"/>
            <a:ext cx="14020800" cy="5129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251339" lvl="1" indent="-625669" algn="ctr">
              <a:lnSpc>
                <a:spcPts val="7998"/>
              </a:lnSpc>
              <a:buFont typeface="Arial"/>
              <a:buChar char="•"/>
            </a:pPr>
            <a:r>
              <a:rPr lang="en-US" sz="5795" spc="-86" dirty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Osteosarcoma is a most </a:t>
            </a:r>
            <a:r>
              <a:rPr lang="en-US" sz="5795" spc="-86" dirty="0" smtClean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common </a:t>
            </a:r>
            <a:r>
              <a:rPr lang="en-US" sz="5795" spc="-86" dirty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bone forming cancer</a:t>
            </a:r>
          </a:p>
          <a:p>
            <a:pPr marL="1251339" lvl="1" indent="-625669" algn="ctr">
              <a:lnSpc>
                <a:spcPts val="7998"/>
              </a:lnSpc>
              <a:buFont typeface="Arial"/>
              <a:buChar char="•"/>
            </a:pPr>
            <a:r>
              <a:rPr lang="en-US" sz="5795" spc="-86" dirty="0" smtClean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Common </a:t>
            </a:r>
            <a:r>
              <a:rPr lang="en-US" sz="5795" spc="-86" dirty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in age 15 to 25 located in metaphysis</a:t>
            </a:r>
          </a:p>
          <a:p>
            <a:pPr marL="1251339" lvl="1" indent="-625669" algn="ctr">
              <a:lnSpc>
                <a:spcPts val="7998"/>
              </a:lnSpc>
              <a:buFont typeface="Arial"/>
              <a:buChar char="•"/>
            </a:pPr>
            <a:r>
              <a:rPr lang="en-US" sz="5795" spc="-86" dirty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They greatly vary in radiological &amp; pathological feature</a:t>
            </a:r>
          </a:p>
          <a:p>
            <a:pPr marL="1251339" lvl="1" indent="-625669" algn="ctr">
              <a:lnSpc>
                <a:spcPts val="7998"/>
              </a:lnSpc>
              <a:buFont typeface="Arial"/>
              <a:buChar char="•"/>
            </a:pPr>
            <a:r>
              <a:rPr lang="en-US" sz="5795" spc="-86" dirty="0" smtClean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Therefore </a:t>
            </a:r>
            <a:r>
              <a:rPr lang="en-US" sz="5795" spc="-86" dirty="0">
                <a:solidFill>
                  <a:srgbClr val="FFFFFF"/>
                </a:solidFill>
                <a:latin typeface="Aldhabi" pitchFamily="2" charset="-78"/>
                <a:cs typeface="Aldhabi" pitchFamily="2" charset="-78"/>
              </a:rPr>
              <a:t>needs careful diagnosis to differentiate from other bone tumor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562600" y="922926"/>
            <a:ext cx="8173893" cy="172111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en-US" sz="10584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CONCLUSION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2668" y="2477590"/>
            <a:ext cx="18288000" cy="78198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06"/>
              </a:lnSpc>
              <a:spcBef>
                <a:spcPct val="0"/>
              </a:spcBef>
            </a:pPr>
            <a:r>
              <a:rPr lang="en-US" sz="3989" spc="-99" dirty="0">
                <a:solidFill>
                  <a:srgbClr val="FFFFFF"/>
                </a:solidFill>
                <a:latin typeface="Barlow Condensed Bold"/>
              </a:rPr>
              <a:t>1</a:t>
            </a:r>
            <a:r>
              <a:rPr lang="en-US" sz="3989" spc="-99" dirty="0">
                <a:solidFill>
                  <a:srgbClr val="FFFFFF"/>
                </a:solidFill>
              </a:rPr>
              <a:t>. Greenspan A. Orthopedic imaging, a practical approach. Lippincott Williams &amp; Wilkins. (2004) ISBN:0781750067. Read it at Google Books - Find it at Amazon</a:t>
            </a:r>
          </a:p>
          <a:p>
            <a:pPr algn="ctr">
              <a:lnSpc>
                <a:spcPts val="5106"/>
              </a:lnSpc>
              <a:spcBef>
                <a:spcPct val="0"/>
              </a:spcBef>
            </a:pPr>
            <a:endParaRPr lang="en-US" sz="3989" spc="-99" dirty="0">
              <a:solidFill>
                <a:srgbClr val="FFFFFF"/>
              </a:solidFill>
            </a:endParaRPr>
          </a:p>
          <a:p>
            <a:pPr algn="ctr">
              <a:lnSpc>
                <a:spcPts val="5106"/>
              </a:lnSpc>
              <a:spcBef>
                <a:spcPct val="0"/>
              </a:spcBef>
            </a:pPr>
            <a:r>
              <a:rPr lang="en-US" sz="3989" spc="-99" dirty="0">
                <a:solidFill>
                  <a:srgbClr val="FFFFFF"/>
                </a:solidFill>
              </a:rPr>
              <a:t>2. </a:t>
            </a:r>
            <a:r>
              <a:rPr lang="en-US" sz="3989" spc="-99" dirty="0" err="1">
                <a:solidFill>
                  <a:srgbClr val="FFFFFF"/>
                </a:solidFill>
              </a:rPr>
              <a:t>Zwaga</a:t>
            </a:r>
            <a:r>
              <a:rPr lang="en-US" sz="3989" spc="-99" dirty="0">
                <a:solidFill>
                  <a:srgbClr val="FFFFFF"/>
                </a:solidFill>
              </a:rPr>
              <a:t> T, </a:t>
            </a:r>
            <a:r>
              <a:rPr lang="en-US" sz="3989" spc="-99" dirty="0" err="1">
                <a:solidFill>
                  <a:srgbClr val="FFFFFF"/>
                </a:solidFill>
              </a:rPr>
              <a:t>Bovée</a:t>
            </a:r>
            <a:r>
              <a:rPr lang="en-US" sz="3989" spc="-99" dirty="0">
                <a:solidFill>
                  <a:srgbClr val="FFFFFF"/>
                </a:solidFill>
              </a:rPr>
              <a:t> JV, Kroon HM. Osteosarcoma of the femur with skip, lymph node, and lung metastases.             </a:t>
            </a:r>
            <a:r>
              <a:rPr lang="en-US" sz="3989" spc="-99" dirty="0" err="1">
                <a:solidFill>
                  <a:srgbClr val="FFFFFF"/>
                </a:solidFill>
              </a:rPr>
              <a:t>Radiographics</a:t>
            </a:r>
            <a:r>
              <a:rPr lang="en-US" sz="3989" spc="-99" dirty="0">
                <a:solidFill>
                  <a:srgbClr val="FFFFFF"/>
                </a:solidFill>
              </a:rPr>
              <a:t>. 28 (1): 277-83. doi:10.1148/rg.281075015 - </a:t>
            </a:r>
            <a:r>
              <a:rPr lang="en-US" sz="3989" spc="-99" dirty="0" err="1">
                <a:solidFill>
                  <a:srgbClr val="FFFFFF"/>
                </a:solidFill>
              </a:rPr>
              <a:t>Pubmed</a:t>
            </a:r>
            <a:r>
              <a:rPr lang="en-US" sz="3989" spc="-99" dirty="0">
                <a:solidFill>
                  <a:srgbClr val="FFFFFF"/>
                </a:solidFill>
              </a:rPr>
              <a:t> citation</a:t>
            </a:r>
          </a:p>
          <a:p>
            <a:pPr>
              <a:lnSpc>
                <a:spcPts val="5106"/>
              </a:lnSpc>
              <a:spcBef>
                <a:spcPct val="0"/>
              </a:spcBef>
            </a:pPr>
            <a:endParaRPr lang="en-US" sz="3989" spc="-99" dirty="0">
              <a:solidFill>
                <a:srgbClr val="FFFFFF"/>
              </a:solidFill>
            </a:endParaRPr>
          </a:p>
          <a:p>
            <a:pPr algn="ctr">
              <a:lnSpc>
                <a:spcPts val="5106"/>
              </a:lnSpc>
              <a:spcBef>
                <a:spcPct val="0"/>
              </a:spcBef>
            </a:pPr>
            <a:r>
              <a:rPr lang="en-US" sz="3989" spc="-99" dirty="0">
                <a:solidFill>
                  <a:srgbClr val="FFFFFF"/>
                </a:solidFill>
              </a:rPr>
              <a:t>3. Kumar V, Abbas AK, </a:t>
            </a:r>
            <a:r>
              <a:rPr lang="en-US" sz="3989" spc="-99" dirty="0" err="1">
                <a:solidFill>
                  <a:srgbClr val="FFFFFF"/>
                </a:solidFill>
              </a:rPr>
              <a:t>Fausto</a:t>
            </a:r>
            <a:r>
              <a:rPr lang="en-US" sz="3989" spc="-99" dirty="0">
                <a:solidFill>
                  <a:srgbClr val="FFFFFF"/>
                </a:solidFill>
              </a:rPr>
              <a:t> N et-al. Robbins and </a:t>
            </a:r>
            <a:r>
              <a:rPr lang="en-US" sz="3989" spc="-99" dirty="0" err="1">
                <a:solidFill>
                  <a:srgbClr val="FFFFFF"/>
                </a:solidFill>
              </a:rPr>
              <a:t>Cotran</a:t>
            </a:r>
            <a:r>
              <a:rPr lang="en-US" sz="3989" spc="-99" dirty="0">
                <a:solidFill>
                  <a:srgbClr val="FFFFFF"/>
                </a:solidFill>
              </a:rPr>
              <a:t> pathologic basis of disease. W B Saunders Co. (2005)  ISBN:0721601871. Read it at Google Books - Find it at Amazon</a:t>
            </a:r>
          </a:p>
          <a:p>
            <a:pPr algn="ctr">
              <a:lnSpc>
                <a:spcPts val="5106"/>
              </a:lnSpc>
              <a:spcBef>
                <a:spcPct val="0"/>
              </a:spcBef>
            </a:pPr>
            <a:endParaRPr lang="en-US" sz="3989" spc="-99" dirty="0">
              <a:solidFill>
                <a:srgbClr val="FFFFFF"/>
              </a:solidFill>
            </a:endParaRPr>
          </a:p>
          <a:p>
            <a:pPr algn="ctr">
              <a:lnSpc>
                <a:spcPts val="5106"/>
              </a:lnSpc>
              <a:spcBef>
                <a:spcPct val="0"/>
              </a:spcBef>
            </a:pPr>
            <a:r>
              <a:rPr lang="en-US" sz="3989" spc="-99" dirty="0">
                <a:solidFill>
                  <a:srgbClr val="FFFFFF"/>
                </a:solidFill>
              </a:rPr>
              <a:t>4. </a:t>
            </a:r>
            <a:r>
              <a:rPr lang="en-US" sz="3989" spc="-99" dirty="0" err="1">
                <a:solidFill>
                  <a:srgbClr val="FFFFFF"/>
                </a:solidFill>
              </a:rPr>
              <a:t>Murphey</a:t>
            </a:r>
            <a:r>
              <a:rPr lang="en-US" sz="3989" spc="-99" dirty="0">
                <a:solidFill>
                  <a:srgbClr val="FFFFFF"/>
                </a:solidFill>
              </a:rPr>
              <a:t> MD, </a:t>
            </a:r>
            <a:r>
              <a:rPr lang="en-US" sz="3989" spc="-99" dirty="0" err="1">
                <a:solidFill>
                  <a:srgbClr val="FFFFFF"/>
                </a:solidFill>
              </a:rPr>
              <a:t>Robbin</a:t>
            </a:r>
            <a:r>
              <a:rPr lang="en-US" sz="3989" spc="-99" dirty="0">
                <a:solidFill>
                  <a:srgbClr val="FFFFFF"/>
                </a:solidFill>
              </a:rPr>
              <a:t> MR, </a:t>
            </a:r>
            <a:r>
              <a:rPr lang="en-US" sz="3989" spc="-99" dirty="0" err="1">
                <a:solidFill>
                  <a:srgbClr val="FFFFFF"/>
                </a:solidFill>
              </a:rPr>
              <a:t>Mcrae</a:t>
            </a:r>
            <a:r>
              <a:rPr lang="en-US" sz="3989" spc="-99" dirty="0">
                <a:solidFill>
                  <a:srgbClr val="FFFFFF"/>
                </a:solidFill>
              </a:rPr>
              <a:t> GA et-al. The many faces of osteosarcoma. </a:t>
            </a:r>
            <a:r>
              <a:rPr lang="en-US" sz="3989" spc="-99" dirty="0" err="1">
                <a:solidFill>
                  <a:srgbClr val="FFFFFF"/>
                </a:solidFill>
              </a:rPr>
              <a:t>Radiographics</a:t>
            </a:r>
            <a:r>
              <a:rPr lang="en-US" sz="3989" spc="-99" dirty="0">
                <a:solidFill>
                  <a:srgbClr val="FFFFFF"/>
                </a:solidFill>
              </a:rPr>
              <a:t>. 17 (5): 1205-31.                  subtypes. </a:t>
            </a:r>
            <a:r>
              <a:rPr lang="en-US" sz="3989" spc="-99" dirty="0" err="1">
                <a:solidFill>
                  <a:srgbClr val="FFFFFF"/>
                </a:solidFill>
              </a:rPr>
              <a:t>Radiographics</a:t>
            </a:r>
            <a:r>
              <a:rPr lang="en-US" sz="3989" spc="-99" dirty="0">
                <a:solidFill>
                  <a:srgbClr val="FFFFFF"/>
                </a:solidFill>
              </a:rPr>
              <a:t>. 2010;30 (6): 1653-72. doi:10.1148/rg.306105524 - </a:t>
            </a:r>
            <a:r>
              <a:rPr lang="en-US" sz="3989" spc="-99" dirty="0" err="1">
                <a:solidFill>
                  <a:srgbClr val="FFFFFF"/>
                </a:solidFill>
              </a:rPr>
              <a:t>Pubmed</a:t>
            </a:r>
            <a:r>
              <a:rPr lang="en-US" sz="3989" spc="-99" dirty="0">
                <a:solidFill>
                  <a:srgbClr val="FFFFFF"/>
                </a:solidFill>
              </a:rPr>
              <a:t> citation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4800602" y="-1028699"/>
            <a:ext cx="9766633" cy="3845571"/>
            <a:chOff x="545828" y="-270933"/>
            <a:chExt cx="2572282" cy="1012825"/>
          </a:xfrm>
        </p:grpSpPr>
        <p:sp>
          <p:nvSpPr>
            <p:cNvPr id="4" name="Freeform 4"/>
            <p:cNvSpPr/>
            <p:nvPr/>
          </p:nvSpPr>
          <p:spPr>
            <a:xfrm>
              <a:off x="2733363" y="0"/>
              <a:ext cx="384747" cy="665077"/>
            </a:xfrm>
            <a:custGeom>
              <a:avLst/>
              <a:gdLst/>
              <a:ahLst/>
              <a:cxnLst/>
              <a:rect l="l" t="t" r="r" b="b"/>
              <a:pathLst>
                <a:path w="3118110" h="665077">
                  <a:moveTo>
                    <a:pt x="0" y="0"/>
                  </a:moveTo>
                  <a:lnTo>
                    <a:pt x="3118110" y="0"/>
                  </a:lnTo>
                  <a:lnTo>
                    <a:pt x="3118110" y="665077"/>
                  </a:lnTo>
                  <a:lnTo>
                    <a:pt x="0" y="665077"/>
                  </a:lnTo>
                  <a:close/>
                </a:path>
              </a:pathLst>
            </a:custGeom>
            <a:solidFill>
              <a:srgbClr val="1A3063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545828" y="-270933"/>
              <a:ext cx="2187535" cy="1012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978"/>
                </a:lnSpc>
                <a:spcBef>
                  <a:spcPct val="0"/>
                </a:spcBef>
              </a:pPr>
              <a:r>
                <a:rPr lang="en-US" sz="10699" dirty="0" smtClean="0">
                  <a:solidFill>
                    <a:srgbClr val="76AADB"/>
                  </a:solidFill>
                  <a:latin typeface="Open Sans Light Bold"/>
                </a:rPr>
                <a:t>Reference</a:t>
              </a:r>
              <a:endParaRPr lang="en-US" sz="10699" dirty="0">
                <a:solidFill>
                  <a:srgbClr val="76AADB"/>
                </a:solidFill>
                <a:latin typeface="Open Sans Light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98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C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9144000" y="0"/>
            <a:ext cx="9144000" cy="10287000"/>
          </a:xfrm>
          <a:prstGeom prst="rect">
            <a:avLst/>
          </a:prstGeom>
          <a:solidFill>
            <a:srgbClr val="1A3063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385310">
            <a:off x="8122852" y="2655082"/>
            <a:ext cx="3546235" cy="517355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137543">
            <a:off x="11476354" y="-478023"/>
            <a:ext cx="5584395" cy="528994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520205">
            <a:off x="7898172" y="8232434"/>
            <a:ext cx="5485362" cy="320145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7688212" y="-1730187"/>
            <a:ext cx="4006749" cy="346037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436550">
            <a:off x="16876107" y="2689368"/>
            <a:ext cx="1784999" cy="831991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 rot="-1547825">
            <a:off x="13227922" y="5178183"/>
            <a:ext cx="3178174" cy="4648924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545739" y="3794379"/>
            <a:ext cx="7317535" cy="2512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241"/>
              </a:lnSpc>
            </a:pPr>
            <a:r>
              <a:rPr lang="en-US" sz="9241" spc="-92">
                <a:solidFill>
                  <a:srgbClr val="1A3063"/>
                </a:solidFill>
                <a:latin typeface="Horizon Bold"/>
              </a:rPr>
              <a:t>THANK</a:t>
            </a:r>
          </a:p>
          <a:p>
            <a:pPr>
              <a:lnSpc>
                <a:spcPts val="9241"/>
              </a:lnSpc>
            </a:pPr>
            <a:r>
              <a:rPr lang="en-US" sz="9241" spc="-92">
                <a:solidFill>
                  <a:srgbClr val="1A3063"/>
                </a:solidFill>
                <a:latin typeface="Horizon Bold"/>
              </a:rPr>
              <a:t>YOU!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11368" y="6305206"/>
            <a:ext cx="4286250" cy="544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53"/>
              </a:lnSpc>
              <a:spcBef>
                <a:spcPct val="0"/>
              </a:spcBef>
            </a:pPr>
            <a:r>
              <a:rPr lang="en-US" sz="2968">
                <a:solidFill>
                  <a:srgbClr val="1A3063"/>
                </a:solidFill>
                <a:latin typeface="Barlow SemiCondensed Bold"/>
              </a:rPr>
              <a:t>Do you have any 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6551597"/>
            <a:ext cx="18288000" cy="3735403"/>
          </a:xfrm>
          <a:prstGeom prst="rect">
            <a:avLst/>
          </a:prstGeom>
          <a:solidFill>
            <a:srgbClr val="A0CEE9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647410">
            <a:off x="10982629" y="416171"/>
            <a:ext cx="5080501" cy="481262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6033101" y="1369168"/>
            <a:ext cx="2254899" cy="568896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637528">
            <a:off x="11153004" y="6607272"/>
            <a:ext cx="5485362" cy="3201457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028700" y="132567"/>
            <a:ext cx="6188259" cy="7358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051143" lvl="1" indent="-525571">
              <a:lnSpc>
                <a:spcPts val="7302"/>
              </a:lnSpc>
              <a:buFont typeface="Arial"/>
              <a:buChar char="•"/>
            </a:pPr>
            <a:r>
              <a:rPr lang="en-US" sz="4868" dirty="0">
                <a:solidFill>
                  <a:srgbClr val="FFFFFF"/>
                </a:solidFill>
              </a:rPr>
              <a:t> SARCOMA AND ITS TYPES </a:t>
            </a:r>
          </a:p>
          <a:p>
            <a:pPr marL="1051143" lvl="1" indent="-525571">
              <a:lnSpc>
                <a:spcPts val="7302"/>
              </a:lnSpc>
              <a:buFont typeface="Arial"/>
              <a:buChar char="•"/>
            </a:pPr>
            <a:r>
              <a:rPr lang="en-US" sz="4868" dirty="0">
                <a:solidFill>
                  <a:srgbClr val="FFFFFF"/>
                </a:solidFill>
              </a:rPr>
              <a:t>LIST OSTEOSARCOMA  AND THEIR SYMPTOMES</a:t>
            </a:r>
          </a:p>
          <a:p>
            <a:pPr marL="1051143" lvl="1" indent="-525571">
              <a:lnSpc>
                <a:spcPts val="7302"/>
              </a:lnSpc>
              <a:buFont typeface="Arial"/>
              <a:buChar char="•"/>
            </a:pPr>
            <a:r>
              <a:rPr lang="en-US" sz="4868" dirty="0">
                <a:solidFill>
                  <a:srgbClr val="FFFFFF"/>
                </a:solidFill>
              </a:rPr>
              <a:t>TREATMENT </a:t>
            </a:r>
          </a:p>
          <a:p>
            <a:pPr>
              <a:lnSpc>
                <a:spcPts val="7302"/>
              </a:lnSpc>
            </a:pPr>
            <a:endParaRPr lang="en-US" sz="4868" dirty="0">
              <a:solidFill>
                <a:srgbClr val="FFFFFF"/>
              </a:solidFill>
              <a:latin typeface="Barlow SemiCondensed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7870023"/>
            <a:ext cx="11277600" cy="1155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>
                <a:solidFill>
                  <a:srgbClr val="1A3063"/>
                </a:solidFill>
                <a:latin typeface="Horizon Bold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C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930817" y="222407"/>
            <a:ext cx="3336381" cy="441108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580880">
            <a:off x="4144102" y="-333218"/>
            <a:ext cx="4764505" cy="41148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57034" y="4318159"/>
            <a:ext cx="4083945" cy="597385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1423396">
            <a:off x="6303013" y="4084923"/>
            <a:ext cx="1806783" cy="4800631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7696200" y="1921398"/>
            <a:ext cx="7741309" cy="1013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7867"/>
              </a:lnSpc>
              <a:spcBef>
                <a:spcPct val="0"/>
              </a:spcBef>
            </a:pPr>
            <a:r>
              <a:rPr lang="en-US" sz="9600" dirty="0">
                <a:solidFill>
                  <a:srgbClr val="1A3063"/>
                </a:solidFill>
              </a:rPr>
              <a:t>SARCOMA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4776088" y="4152900"/>
            <a:ext cx="1750268" cy="5905811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8991600" y="3241441"/>
            <a:ext cx="7907004" cy="47448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0"/>
              </a:lnSpc>
            </a:pPr>
            <a:r>
              <a:rPr lang="en-US" sz="5789" spc="-144" dirty="0">
                <a:solidFill>
                  <a:srgbClr val="1A3063"/>
                </a:solidFill>
              </a:rPr>
              <a:t>A sarcoma is a rare kind of cancer which is different from common cancer because it happens in a different kind of tissue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443970" y="8291466"/>
            <a:ext cx="10487471" cy="2000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94"/>
              </a:lnSpc>
            </a:pPr>
            <a:r>
              <a:rPr lang="en-US" sz="6089" spc="-152" dirty="0">
                <a:solidFill>
                  <a:srgbClr val="1A3063"/>
                </a:solidFill>
              </a:rPr>
              <a:t>there are more than 50 types of sarcoma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-38100"/>
            <a:ext cx="18288000" cy="3735403"/>
          </a:xfrm>
          <a:prstGeom prst="rect">
            <a:avLst/>
          </a:prstGeom>
          <a:solidFill>
            <a:srgbClr val="A0CEE9"/>
          </a:solidFill>
        </p:spPr>
      </p:sp>
      <p:grpSp>
        <p:nvGrpSpPr>
          <p:cNvPr id="3" name="Group 3"/>
          <p:cNvGrpSpPr/>
          <p:nvPr/>
        </p:nvGrpSpPr>
        <p:grpSpPr>
          <a:xfrm>
            <a:off x="392458" y="3955814"/>
            <a:ext cx="6585220" cy="6156002"/>
            <a:chOff x="0" y="-57150"/>
            <a:chExt cx="8780294" cy="8208004"/>
          </a:xfrm>
        </p:grpSpPr>
        <p:sp>
          <p:nvSpPr>
            <p:cNvPr id="4" name="TextBox 4"/>
            <p:cNvSpPr txBox="1"/>
            <p:nvPr/>
          </p:nvSpPr>
          <p:spPr>
            <a:xfrm>
              <a:off x="0" y="-57150"/>
              <a:ext cx="8780294" cy="14020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178"/>
                </a:lnSpc>
                <a:spcBef>
                  <a:spcPct val="0"/>
                </a:spcBef>
              </a:pPr>
              <a:r>
                <a:rPr lang="en-US" sz="6000" spc="-159" dirty="0">
                  <a:solidFill>
                    <a:schemeClr val="bg1"/>
                  </a:solidFill>
                </a:rPr>
                <a:t>SOFT TISUE SARCOMA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653348"/>
              <a:ext cx="8780294" cy="64975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lvl="0">
                <a:lnSpc>
                  <a:spcPts val="7602"/>
                </a:lnSpc>
                <a:spcBef>
                  <a:spcPct val="0"/>
                </a:spcBef>
              </a:pPr>
              <a:r>
                <a:rPr lang="en-US" sz="5068" dirty="0" smtClean="0">
                  <a:solidFill>
                    <a:srgbClr val="FFFEFE"/>
                  </a:solidFill>
                </a:rPr>
                <a:t>Sarcoma is soft </a:t>
              </a:r>
              <a:r>
                <a:rPr lang="en-US" sz="5068" dirty="0" smtClean="0">
                  <a:solidFill>
                    <a:srgbClr val="FFFEFE"/>
                  </a:solidFill>
                </a:rPr>
                <a:t>tissue disease </a:t>
              </a:r>
              <a:r>
                <a:rPr lang="en-US" sz="5068" dirty="0">
                  <a:solidFill>
                    <a:srgbClr val="FFFEFE"/>
                  </a:solidFill>
                </a:rPr>
                <a:t>in which malignant cancer cells from the soft </a:t>
              </a:r>
              <a:r>
                <a:rPr lang="en-US" sz="5068" dirty="0" smtClean="0">
                  <a:solidFill>
                    <a:srgbClr val="FFFEFE"/>
                  </a:solidFill>
                </a:rPr>
                <a:t>tissue </a:t>
              </a:r>
              <a:r>
                <a:rPr lang="en-US" sz="5068" dirty="0">
                  <a:solidFill>
                    <a:srgbClr val="FFFEFE"/>
                  </a:solidFill>
                </a:rPr>
                <a:t>in the body 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054355" y="4563057"/>
            <a:ext cx="6585220" cy="1872583"/>
            <a:chOff x="0" y="-57149"/>
            <a:chExt cx="8780294" cy="2496778"/>
          </a:xfrm>
        </p:grpSpPr>
        <p:sp>
          <p:nvSpPr>
            <p:cNvPr id="7" name="TextBox 7"/>
            <p:cNvSpPr txBox="1"/>
            <p:nvPr/>
          </p:nvSpPr>
          <p:spPr>
            <a:xfrm>
              <a:off x="0" y="-57149"/>
              <a:ext cx="8780294" cy="14362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34"/>
                </a:lnSpc>
                <a:spcBef>
                  <a:spcPct val="0"/>
                </a:spcBef>
              </a:pPr>
              <a:r>
                <a:rPr lang="en-US" sz="6589" spc="-164" dirty="0">
                  <a:solidFill>
                    <a:schemeClr val="bg1"/>
                  </a:solidFill>
                </a:rPr>
                <a:t>OSTEOSARCOMA 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745889"/>
              <a:ext cx="8780294" cy="6937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453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823297" y="813602"/>
            <a:ext cx="10335638" cy="2165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00"/>
              </a:lnSpc>
              <a:spcBef>
                <a:spcPct val="0"/>
              </a:spcBef>
            </a:pPr>
            <a:r>
              <a:rPr lang="en-US" sz="8000">
                <a:solidFill>
                  <a:srgbClr val="1A3063"/>
                </a:solidFill>
                <a:latin typeface="Horizon Bold"/>
              </a:rPr>
              <a:t>TYPES OF SARCOMA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80880">
            <a:off x="13980616" y="371319"/>
            <a:ext cx="4764505" cy="411480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7311471" y="6022865"/>
            <a:ext cx="10976529" cy="3488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70"/>
              </a:lnSpc>
              <a:spcBef>
                <a:spcPct val="0"/>
              </a:spcBef>
            </a:pPr>
            <a:r>
              <a:rPr lang="en-US" sz="5289" spc="-132" dirty="0">
                <a:solidFill>
                  <a:srgbClr val="FFFFFF"/>
                </a:solidFill>
              </a:rPr>
              <a:t> Also </a:t>
            </a:r>
            <a:r>
              <a:rPr lang="en-US" sz="5289" spc="-132" dirty="0">
                <a:solidFill>
                  <a:srgbClr val="FFFFFF"/>
                </a:solidFill>
                <a:cs typeface="+mj-cs"/>
              </a:rPr>
              <a:t>called</a:t>
            </a:r>
            <a:r>
              <a:rPr lang="en-US" sz="5289" spc="-132" dirty="0">
                <a:solidFill>
                  <a:srgbClr val="FFFFFF"/>
                </a:solidFill>
              </a:rPr>
              <a:t> </a:t>
            </a:r>
            <a:r>
              <a:rPr lang="en-US" sz="5289" spc="-132" dirty="0" err="1" smtClean="0">
                <a:solidFill>
                  <a:srgbClr val="FFFFFF"/>
                </a:solidFill>
                <a:cs typeface="+mj-cs"/>
              </a:rPr>
              <a:t>osteogenic</a:t>
            </a:r>
            <a:r>
              <a:rPr lang="en-US" sz="5289" spc="-132" dirty="0" smtClean="0">
                <a:solidFill>
                  <a:srgbClr val="FFFFFF"/>
                </a:solidFill>
              </a:rPr>
              <a:t> </a:t>
            </a:r>
            <a:r>
              <a:rPr lang="en-US" sz="5289" spc="-132" dirty="0">
                <a:solidFill>
                  <a:srgbClr val="FFFFFF"/>
                </a:solidFill>
              </a:rPr>
              <a:t>sarcoma, is a kind of bone cancer.</a:t>
            </a:r>
          </a:p>
          <a:p>
            <a:pPr algn="ctr">
              <a:lnSpc>
                <a:spcPts val="6770"/>
              </a:lnSpc>
              <a:spcBef>
                <a:spcPct val="0"/>
              </a:spcBef>
            </a:pPr>
            <a:r>
              <a:rPr lang="en-US" sz="5289" spc="-132" dirty="0">
                <a:solidFill>
                  <a:srgbClr val="FFFFFF"/>
                </a:solidFill>
              </a:rPr>
              <a:t> It happens when the cells that grow new bone form a cancerous </a:t>
            </a:r>
            <a:r>
              <a:rPr lang="en-US" sz="5289" spc="-132" dirty="0" smtClean="0">
                <a:solidFill>
                  <a:srgbClr val="FFFFFF"/>
                </a:solidFill>
              </a:rPr>
              <a:t>tumor</a:t>
            </a:r>
            <a:endParaRPr lang="en-US" sz="5289" spc="-132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21419" y="4286712"/>
            <a:ext cx="17245161" cy="34111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97"/>
              </a:lnSpc>
              <a:spcBef>
                <a:spcPct val="0"/>
              </a:spcBef>
            </a:pPr>
            <a:r>
              <a:rPr lang="en-US" sz="6264" dirty="0">
                <a:solidFill>
                  <a:srgbClr val="FFFFFF"/>
                </a:solidFill>
              </a:rPr>
              <a:t>Osteosarcoma (also called </a:t>
            </a:r>
            <a:r>
              <a:rPr lang="en-US" sz="6264" dirty="0" err="1" smtClean="0">
                <a:solidFill>
                  <a:srgbClr val="FFFFFF"/>
                </a:solidFill>
              </a:rPr>
              <a:t>osteogenic</a:t>
            </a:r>
            <a:r>
              <a:rPr lang="en-US" sz="6264" dirty="0" smtClean="0">
                <a:solidFill>
                  <a:srgbClr val="FFFFFF"/>
                </a:solidFill>
              </a:rPr>
              <a:t> </a:t>
            </a:r>
            <a:r>
              <a:rPr lang="en-US" sz="6264" dirty="0">
                <a:solidFill>
                  <a:srgbClr val="FFFFFF"/>
                </a:solidFill>
              </a:rPr>
              <a:t>sarcoma)</a:t>
            </a:r>
          </a:p>
          <a:p>
            <a:pPr algn="ctr">
              <a:lnSpc>
                <a:spcPts val="8615"/>
              </a:lnSpc>
              <a:spcBef>
                <a:spcPct val="0"/>
              </a:spcBef>
            </a:pPr>
            <a:r>
              <a:rPr lang="en-US" sz="5743" dirty="0">
                <a:solidFill>
                  <a:srgbClr val="FFFFFF"/>
                </a:solidFill>
              </a:rPr>
              <a:t>is the most common type of cancer that starts in the bones.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421279" y="1330003"/>
            <a:ext cx="9445443" cy="1685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02"/>
              </a:lnSpc>
              <a:spcBef>
                <a:spcPct val="0"/>
              </a:spcBef>
            </a:pPr>
            <a:r>
              <a:rPr lang="en-US" sz="9268" dirty="0" smtClean="0">
                <a:solidFill>
                  <a:schemeClr val="bg1"/>
                </a:solidFill>
              </a:rPr>
              <a:t>osteosarcoma</a:t>
            </a:r>
            <a:endParaRPr lang="en-US" sz="9268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5425" r="23219"/>
          <a:stretch>
            <a:fillRect/>
          </a:stretch>
        </p:blipFill>
        <p:spPr>
          <a:xfrm>
            <a:off x="10428118" y="0"/>
            <a:ext cx="9245083" cy="10287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93679" y="2162546"/>
            <a:ext cx="8421721" cy="84638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752"/>
              </a:lnSpc>
            </a:pPr>
            <a:r>
              <a:rPr lang="en-US" sz="5168" spc="-129" dirty="0">
                <a:solidFill>
                  <a:srgbClr val="FFFFFF"/>
                </a:solidFill>
                <a:latin typeface="Barlow SemiCondensed Bold"/>
              </a:rPr>
              <a:t> </a:t>
            </a:r>
            <a:r>
              <a:rPr lang="en-US" sz="5168" spc="-129" dirty="0" smtClean="0">
                <a:solidFill>
                  <a:srgbClr val="FFFFFF"/>
                </a:solidFill>
              </a:rPr>
              <a:t>children , </a:t>
            </a:r>
            <a:r>
              <a:rPr lang="en-US" sz="5168" spc="-129" dirty="0">
                <a:solidFill>
                  <a:srgbClr val="FFFFFF"/>
                </a:solidFill>
              </a:rPr>
              <a:t>teens, and young adults. Teens are the most commonly affected age group</a:t>
            </a:r>
          </a:p>
          <a:p>
            <a:pPr>
              <a:lnSpc>
                <a:spcPts val="7752"/>
              </a:lnSpc>
            </a:pPr>
            <a:r>
              <a:rPr lang="en-US" sz="5168" spc="-129" dirty="0">
                <a:solidFill>
                  <a:srgbClr val="FFFFFF"/>
                </a:solidFill>
              </a:rPr>
              <a:t> but osteosarcoma can develop at any age</a:t>
            </a:r>
          </a:p>
          <a:p>
            <a:pPr>
              <a:lnSpc>
                <a:spcPts val="7452"/>
              </a:lnSpc>
            </a:pPr>
            <a:r>
              <a:rPr lang="en-US" sz="4968" spc="-67" dirty="0">
                <a:solidFill>
                  <a:srgbClr val="FFFFFF"/>
                </a:solidFill>
              </a:rPr>
              <a:t>For information there is differences between childhood </a:t>
            </a:r>
            <a:r>
              <a:rPr lang="en-US" sz="4968" spc="-67" dirty="0" smtClean="0">
                <a:solidFill>
                  <a:srgbClr val="FFFFFF"/>
                </a:solidFill>
              </a:rPr>
              <a:t>cancers </a:t>
            </a:r>
            <a:r>
              <a:rPr lang="en-US" sz="4968" spc="-67" dirty="0">
                <a:solidFill>
                  <a:srgbClr val="FFFFFF"/>
                </a:solidFill>
              </a:rPr>
              <a:t>and adult cancers</a:t>
            </a:r>
          </a:p>
          <a:p>
            <a:pPr marL="0" lvl="0" indent="0" algn="l">
              <a:lnSpc>
                <a:spcPts val="4453"/>
              </a:lnSpc>
              <a:spcBef>
                <a:spcPct val="0"/>
              </a:spcBef>
            </a:pPr>
            <a:endParaRPr lang="en-US" sz="4968" spc="-67" dirty="0">
              <a:solidFill>
                <a:srgbClr val="FFFFFF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93679" y="623663"/>
            <a:ext cx="9645675" cy="1538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41"/>
              </a:lnSpc>
            </a:pPr>
            <a:r>
              <a:rPr lang="en-US" sz="5400" dirty="0" smtClean="0">
                <a:solidFill>
                  <a:schemeClr val="bg1"/>
                </a:solidFill>
              </a:rPr>
              <a:t>The cancer most common occur in</a:t>
            </a:r>
            <a:endParaRPr lang="en-US" sz="5400" dirty="0">
              <a:solidFill>
                <a:schemeClr val="bg1"/>
              </a:solidFill>
            </a:endParaRPr>
          </a:p>
          <a:p>
            <a:pPr algn="ctr">
              <a:lnSpc>
                <a:spcPts val="6041"/>
              </a:lnSpc>
            </a:pPr>
            <a:r>
              <a:rPr lang="en-US" sz="5400" dirty="0" smtClean="0">
                <a:solidFill>
                  <a:schemeClr val="bg1"/>
                </a:solidFill>
              </a:rPr>
              <a:t> 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0680" r="20680"/>
          <a:stretch>
            <a:fillRect/>
          </a:stretch>
        </p:blipFill>
        <p:spPr>
          <a:xfrm>
            <a:off x="11319836" y="0"/>
            <a:ext cx="6968164" cy="10287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036696" y="342900"/>
            <a:ext cx="7488303" cy="96180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5874" spc="-146" dirty="0">
                <a:solidFill>
                  <a:srgbClr val="FFFEFE"/>
                </a:solidFill>
                <a:latin typeface="Barlow Condensed Bold"/>
              </a:rPr>
              <a:t> 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endParaRPr lang="en-US" sz="5874" spc="-146" dirty="0">
              <a:solidFill>
                <a:srgbClr val="FFFEFE"/>
              </a:solidFill>
              <a:latin typeface="Barlow Condensed Bold"/>
            </a:endParaRP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FFFEFE"/>
                </a:solidFill>
              </a:rPr>
              <a:t>Leukemia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FFFEFE"/>
                </a:solidFill>
              </a:rPr>
              <a:t>Brain and spinal cord tumors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 err="1" smtClean="0">
                <a:solidFill>
                  <a:srgbClr val="FFFEFE"/>
                </a:solidFill>
              </a:rPr>
              <a:t>Neuroblastoma</a:t>
            </a:r>
            <a:endParaRPr lang="en-US" sz="4800" spc="-146" dirty="0">
              <a:solidFill>
                <a:srgbClr val="FFFEFE"/>
              </a:solidFill>
            </a:endParaRP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 err="1" smtClean="0">
                <a:solidFill>
                  <a:srgbClr val="FFFEFE"/>
                </a:solidFill>
              </a:rPr>
              <a:t>Wilms</a:t>
            </a:r>
            <a:r>
              <a:rPr lang="en-US" sz="4800" spc="-146" dirty="0" smtClean="0">
                <a:solidFill>
                  <a:srgbClr val="FFFEFE"/>
                </a:solidFill>
              </a:rPr>
              <a:t> </a:t>
            </a:r>
            <a:r>
              <a:rPr lang="en-US" sz="4800" spc="-146" dirty="0">
                <a:solidFill>
                  <a:srgbClr val="FFFEFE"/>
                </a:solidFill>
              </a:rPr>
              <a:t>tumor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FFFEFE"/>
                </a:solidFill>
              </a:rPr>
              <a:t>Lymphoma 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 err="1" smtClean="0">
                <a:solidFill>
                  <a:srgbClr val="FFFEFE"/>
                </a:solidFill>
              </a:rPr>
              <a:t>Rhabdomyosarcoms</a:t>
            </a:r>
            <a:endParaRPr lang="en-US" sz="4800" spc="-146" dirty="0">
              <a:solidFill>
                <a:srgbClr val="FFFEFE"/>
              </a:solidFill>
            </a:endParaRP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FFFEFE"/>
                </a:solidFill>
              </a:rPr>
              <a:t>Retinoblastoma</a:t>
            </a:r>
          </a:p>
          <a:p>
            <a:pPr algn="ctr">
              <a:lnSpc>
                <a:spcPts val="7519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FFFEFE"/>
                </a:solidFill>
              </a:rPr>
              <a:t>Bone cancer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97910" y="669293"/>
            <a:ext cx="11121926" cy="1417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88"/>
              </a:lnSpc>
            </a:pPr>
            <a:r>
              <a:rPr lang="en-US" sz="5400" dirty="0" smtClean="0">
                <a:solidFill>
                  <a:schemeClr val="bg1"/>
                </a:solidFill>
              </a:rPr>
              <a:t>The most </a:t>
            </a:r>
            <a:r>
              <a:rPr lang="en-US" sz="5400" dirty="0">
                <a:solidFill>
                  <a:schemeClr val="bg1"/>
                </a:solidFill>
              </a:rPr>
              <a:t>common cancer in children are: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4442905" y="-717700"/>
            <a:ext cx="6031149" cy="10287000"/>
          </a:xfrm>
          <a:prstGeom prst="rect">
            <a:avLst/>
          </a:prstGeom>
          <a:solidFill>
            <a:srgbClr val="1A3063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346418" y="2790866"/>
            <a:ext cx="5328100" cy="546726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16110" t="1068" r="12796"/>
          <a:stretch>
            <a:fillRect/>
          </a:stretch>
        </p:blipFill>
        <p:spPr>
          <a:xfrm>
            <a:off x="0" y="2790866"/>
            <a:ext cx="7015756" cy="546726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 l="12758" r="12758"/>
          <a:stretch>
            <a:fillRect/>
          </a:stretch>
        </p:blipFill>
        <p:spPr>
          <a:xfrm>
            <a:off x="13200604" y="3029176"/>
            <a:ext cx="4868392" cy="5228957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81718" y="8499733"/>
            <a:ext cx="6734038" cy="1450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664"/>
              </a:lnSpc>
              <a:spcBef>
                <a:spcPct val="0"/>
              </a:spcBef>
            </a:pPr>
            <a:r>
              <a:rPr lang="en-US" sz="9113" spc="-227">
                <a:solidFill>
                  <a:srgbClr val="FFFEFE"/>
                </a:solidFill>
                <a:latin typeface="Barlow Condensed Bold"/>
              </a:rPr>
              <a:t>shoulder bone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851755" y="8491404"/>
            <a:ext cx="5768049" cy="1468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48"/>
              </a:lnSpc>
              <a:spcBef>
                <a:spcPct val="0"/>
              </a:spcBef>
            </a:pPr>
            <a:r>
              <a:rPr lang="en-US" sz="9178" spc="-229">
                <a:solidFill>
                  <a:srgbClr val="FFFEFE"/>
                </a:solidFill>
                <a:latin typeface="Barlow Condensed Bold"/>
              </a:rPr>
              <a:t>skull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357812" y="8191459"/>
            <a:ext cx="3245810" cy="1450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660"/>
              </a:lnSpc>
              <a:spcBef>
                <a:spcPct val="0"/>
              </a:spcBef>
            </a:pPr>
            <a:r>
              <a:rPr lang="en-US" sz="9110" spc="-227">
                <a:solidFill>
                  <a:srgbClr val="FFFFFF"/>
                </a:solidFill>
                <a:latin typeface="Barlow Condensed Bold"/>
              </a:rPr>
              <a:t>pelvis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-4595087" y="981075"/>
            <a:ext cx="27478173" cy="2667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94"/>
              </a:lnSpc>
              <a:spcBef>
                <a:spcPct val="0"/>
              </a:spcBef>
            </a:pPr>
            <a:r>
              <a:rPr lang="en-US" sz="6089" spc="-152" dirty="0">
                <a:solidFill>
                  <a:schemeClr val="bg1"/>
                </a:solidFill>
              </a:rPr>
              <a:t>HAPPIN IN OLDER ADUITS IN 3 BONES </a:t>
            </a:r>
          </a:p>
          <a:p>
            <a:pPr algn="ctr">
              <a:lnSpc>
                <a:spcPts val="6514"/>
              </a:lnSpc>
              <a:spcBef>
                <a:spcPct val="0"/>
              </a:spcBef>
            </a:pPr>
            <a:endParaRPr lang="en-US" sz="6089" spc="-152" dirty="0">
              <a:solidFill>
                <a:srgbClr val="1A3063"/>
              </a:solidFill>
              <a:latin typeface="Barlow Condensed Bold"/>
            </a:endParaRPr>
          </a:p>
          <a:p>
            <a:pPr algn="ctr">
              <a:lnSpc>
                <a:spcPts val="6514"/>
              </a:lnSpc>
              <a:spcBef>
                <a:spcPct val="0"/>
              </a:spcBef>
            </a:pPr>
            <a:endParaRPr lang="en-US" sz="6089" spc="-152" dirty="0">
              <a:solidFill>
                <a:srgbClr val="1A3063"/>
              </a:solidFill>
              <a:latin typeface="Barlow Condensed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90">
          <a:fgClr>
            <a:srgbClr val="1A306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4152900"/>
            <a:ext cx="18540668" cy="7381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06"/>
              </a:lnSpc>
              <a:spcBef>
                <a:spcPct val="0"/>
              </a:spcBef>
            </a:pPr>
            <a:r>
              <a:rPr lang="en-US" sz="8000" b="1" spc="-99" dirty="0" smtClean="0">
                <a:solidFill>
                  <a:schemeClr val="bg1"/>
                </a:solidFill>
                <a:latin typeface="Algerian" pitchFamily="82" charset="0"/>
              </a:rPr>
              <a:t>What is the symptoms ?</a:t>
            </a:r>
            <a:endParaRPr lang="en-US" sz="8000" b="1" spc="-99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800602" y="-1028699"/>
            <a:ext cx="8305797" cy="9220199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4978"/>
              </a:lnSpc>
              <a:spcBef>
                <a:spcPct val="0"/>
              </a:spcBef>
            </a:pPr>
            <a:endParaRPr lang="en-US" sz="10699" dirty="0">
              <a:solidFill>
                <a:srgbClr val="76AADB"/>
              </a:solidFill>
              <a:latin typeface="Open Sans Light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497</Words>
  <Application>Microsoft Office PowerPoint</Application>
  <PresentationFormat>مخصص</PresentationFormat>
  <Paragraphs>79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5" baseType="lpstr">
      <vt:lpstr>Arial</vt:lpstr>
      <vt:lpstr>Algerian</vt:lpstr>
      <vt:lpstr>Barlow SemiCondensed Bold</vt:lpstr>
      <vt:lpstr>Barlow Condensed Bold Medium</vt:lpstr>
      <vt:lpstr>Calibri</vt:lpstr>
      <vt:lpstr>Barlow Condensed Bold</vt:lpstr>
      <vt:lpstr>Aldhabi</vt:lpstr>
      <vt:lpstr>Open Sans Extra Bold</vt:lpstr>
      <vt:lpstr>Open Sans Light Bold</vt:lpstr>
      <vt:lpstr>Horizon Bold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SARCOMA cancer</dc:title>
  <dc:creator>PC</dc:creator>
  <cp:lastModifiedBy>PC</cp:lastModifiedBy>
  <cp:revision>9</cp:revision>
  <dcterms:created xsi:type="dcterms:W3CDTF">2006-08-16T00:00:00Z</dcterms:created>
  <dcterms:modified xsi:type="dcterms:W3CDTF">2022-06-07T16:22:21Z</dcterms:modified>
  <dc:identifier>DAFAYUqQ0K4</dc:identifier>
</cp:coreProperties>
</file>