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7"/>
  </p:notesMasterIdLst>
  <p:sldIdLst>
    <p:sldId id="258" r:id="rId2"/>
    <p:sldId id="259" r:id="rId3"/>
    <p:sldId id="260" r:id="rId4"/>
    <p:sldId id="273" r:id="rId5"/>
    <p:sldId id="261" r:id="rId6"/>
    <p:sldId id="274" r:id="rId7"/>
    <p:sldId id="270" r:id="rId8"/>
    <p:sldId id="263" r:id="rId9"/>
    <p:sldId id="262" r:id="rId10"/>
    <p:sldId id="264" r:id="rId11"/>
    <p:sldId id="272" r:id="rId12"/>
    <p:sldId id="266" r:id="rId13"/>
    <p:sldId id="267" r:id="rId14"/>
    <p:sldId id="268" r:id="rId15"/>
    <p:sldId id="271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843" autoAdjust="0"/>
    <p:restoredTop sz="85759" autoAdjust="0"/>
  </p:normalViewPr>
  <p:slideViewPr>
    <p:cSldViewPr snapToGrid="0">
      <p:cViewPr varScale="1">
        <p:scale>
          <a:sx n="93" d="100"/>
          <a:sy n="93" d="100"/>
        </p:scale>
        <p:origin x="216" y="216"/>
      </p:cViewPr>
      <p:guideLst/>
    </p:cSldViewPr>
  </p:slideViewPr>
  <p:outlineViewPr>
    <p:cViewPr>
      <p:scale>
        <a:sx n="33" d="100"/>
        <a:sy n="33" d="100"/>
      </p:scale>
      <p:origin x="0" y="-1760"/>
    </p:cViewPr>
  </p:outlineViewPr>
  <p:notesTextViewPr>
    <p:cViewPr>
      <p:scale>
        <a:sx n="20" d="100"/>
        <a:sy n="2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C20BB3-3CCB-4FE5-991B-82F6BCB48AF3}" type="datetimeFigureOut">
              <a:rPr lang="en-US" smtClean="0"/>
              <a:t>6/8/22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746DE6-3336-457D-A091-FA20AC1C53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755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746DE6-3336-457D-A091-FA20AC1C536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2900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746DE6-3336-457D-A091-FA20AC1C536E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5467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746DE6-3336-457D-A091-FA20AC1C536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6554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746DE6-3336-457D-A091-FA20AC1C536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2196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746DE6-3336-457D-A091-FA20AC1C536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8442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746DE6-3336-457D-A091-FA20AC1C536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8267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746DE6-3336-457D-A091-FA20AC1C536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2658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746DE6-3336-457D-A091-FA20AC1C536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0525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746DE6-3336-457D-A091-FA20AC1C536E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58098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746DE6-3336-457D-A091-FA20AC1C536E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3702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 title="Page Number Shape"/>
          <p:cNvSpPr/>
          <p:nvPr/>
        </p:nvSpPr>
        <p:spPr bwMode="auto">
          <a:xfrm>
            <a:off x="11784011" y="1189204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88913" y="1143293"/>
            <a:ext cx="7034362" cy="4268965"/>
          </a:xfrm>
        </p:spPr>
        <p:txBody>
          <a:bodyPr anchor="t">
            <a:normAutofit/>
          </a:bodyPr>
          <a:lstStyle>
            <a:lvl1pPr algn="l">
              <a:lnSpc>
                <a:spcPct val="85000"/>
              </a:lnSpc>
              <a:defRPr sz="77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88914" y="5537925"/>
            <a:ext cx="7034362" cy="706355"/>
          </a:xfrm>
        </p:spPr>
        <p:txBody>
          <a:bodyPr>
            <a:normAutofit/>
          </a:bodyPr>
          <a:lstStyle>
            <a:lvl1pPr marL="0" indent="0" algn="l">
              <a:lnSpc>
                <a:spcPct val="114000"/>
              </a:lnSpc>
              <a:spcBef>
                <a:spcPts val="0"/>
              </a:spcBef>
              <a:buNone/>
              <a:defRPr sz="2000" b="0" i="1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88913" y="6314440"/>
            <a:ext cx="1596622" cy="365125"/>
          </a:xfrm>
        </p:spPr>
        <p:txBody>
          <a:bodyPr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3C633830-2244-49AE-BC4A-47F415C177C6}" type="datetimeFigureOut">
              <a:rPr lang="en-US" dirty="0"/>
              <a:pPr/>
              <a:t>6/8/22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00591" y="6314440"/>
            <a:ext cx="5122683" cy="365125"/>
          </a:xfrm>
        </p:spPr>
        <p:txBody>
          <a:bodyPr/>
          <a:lstStyle>
            <a:lvl1pPr algn="l">
              <a:defRPr b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784011" y="1416216"/>
            <a:ext cx="407988" cy="365125"/>
          </a:xfr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fld id="{2AC27A5A-7290-4DE1-BA94-4BE8A8E57DCF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9" name="Straight Connector 8" title="Verticle Rule Line"/>
          <p:cNvCxnSpPr/>
          <p:nvPr/>
        </p:nvCxnSpPr>
        <p:spPr>
          <a:xfrm>
            <a:off x="773855" y="1257300"/>
            <a:ext cx="0" cy="5600700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298342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792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81600" y="640080"/>
            <a:ext cx="6248398" cy="558414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33830-2244-49AE-BC4A-47F415C177C6}" type="datetimeFigureOut">
              <a:rPr lang="en-US" dirty="0"/>
              <a:t>6/8/22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27A5A-7290-4DE1-BA94-4BE8A8E57DC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59533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 title="Page Number Shape"/>
          <p:cNvSpPr/>
          <p:nvPr/>
        </p:nvSpPr>
        <p:spPr bwMode="auto">
          <a:xfrm>
            <a:off x="11784011" y="5380580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rgbClr val="262626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90765" y="642931"/>
            <a:ext cx="2446670" cy="4678106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642932"/>
            <a:ext cx="7070678" cy="467810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36187" y="5927131"/>
            <a:ext cx="3814856" cy="365125"/>
          </a:xfrm>
        </p:spPr>
        <p:txBody>
          <a:bodyPr/>
          <a:lstStyle/>
          <a:p>
            <a:fld id="{3C633830-2244-49AE-BC4A-47F415C177C6}" type="datetimeFigureOut">
              <a:rPr lang="en-US" dirty="0"/>
              <a:t>6/8/22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536187" y="6315949"/>
            <a:ext cx="381485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784011" y="5607592"/>
            <a:ext cx="407988" cy="365125"/>
          </a:xfrm>
        </p:spPr>
        <p:txBody>
          <a:bodyPr/>
          <a:lstStyle/>
          <a:p>
            <a:fld id="{2AC27A5A-7290-4DE1-BA94-4BE8A8E57DCF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3" name="Straight Connector 12" title="Horizontal Rule Line"/>
          <p:cNvCxnSpPr/>
          <p:nvPr/>
        </p:nvCxnSpPr>
        <p:spPr>
          <a:xfrm>
            <a:off x="0" y="6199730"/>
            <a:ext cx="10260011" cy="0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24981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456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33830-2244-49AE-BC4A-47F415C177C6}" type="datetimeFigureOut">
              <a:rPr lang="en-US" dirty="0"/>
              <a:t>6/8/22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27A5A-7290-4DE1-BA94-4BE8A8E57DC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98818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 title="Page Number Shape"/>
          <p:cNvSpPr/>
          <p:nvPr/>
        </p:nvSpPr>
        <p:spPr bwMode="auto">
          <a:xfrm>
            <a:off x="11784011" y="1393748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7673" y="2571722"/>
            <a:ext cx="8296654" cy="3286153"/>
          </a:xfrm>
        </p:spPr>
        <p:txBody>
          <a:bodyPr anchor="t">
            <a:normAutofit/>
          </a:bodyPr>
          <a:lstStyle>
            <a:lvl1pPr>
              <a:lnSpc>
                <a:spcPct val="85000"/>
              </a:lnSpc>
              <a:defRPr sz="7700" cap="all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7673" y="1393748"/>
            <a:ext cx="8401429" cy="819150"/>
          </a:xfrm>
        </p:spPr>
        <p:txBody>
          <a:bodyPr anchor="ctr">
            <a:normAutofit/>
          </a:bodyPr>
          <a:lstStyle>
            <a:lvl1pPr marL="0" indent="0" algn="r">
              <a:lnSpc>
                <a:spcPct val="113000"/>
              </a:lnSpc>
              <a:spcBef>
                <a:spcPts val="0"/>
              </a:spcBef>
              <a:buNone/>
              <a:defRPr sz="2000" b="0" i="1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742955" y="6314439"/>
            <a:ext cx="1596622" cy="365125"/>
          </a:xfrm>
        </p:spPr>
        <p:txBody>
          <a:bodyPr/>
          <a:lstStyle>
            <a:lvl1pPr>
              <a:defRPr sz="12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3C633830-2244-49AE-BC4A-47F415C177C6}" type="datetimeFigureOut">
              <a:rPr lang="en-US" dirty="0"/>
              <a:pPr/>
              <a:t>6/8/22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47673" y="6314440"/>
            <a:ext cx="6480226" cy="365125"/>
          </a:xfrm>
        </p:spPr>
        <p:txBody>
          <a:bodyPr/>
          <a:lstStyle>
            <a:lvl1pPr>
              <a:defRPr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784011" y="1620760"/>
            <a:ext cx="407988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2AC27A5A-7290-4DE1-BA94-4BE8A8E57DCF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 title="Horizontal Rule Line"/>
          <p:cNvCxnSpPr/>
          <p:nvPr/>
        </p:nvCxnSpPr>
        <p:spPr>
          <a:xfrm flipH="1">
            <a:off x="1" y="6178167"/>
            <a:ext cx="10244326" cy="0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32858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456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81600" y="540628"/>
            <a:ext cx="6248400" cy="248894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81600" y="3712467"/>
            <a:ext cx="6248400" cy="248222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33830-2244-49AE-BC4A-47F415C177C6}" type="datetimeFigureOut">
              <a:rPr lang="en-US" dirty="0"/>
              <a:t>6/8/22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27A5A-7290-4DE1-BA94-4BE8A8E57DC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58890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57784"/>
            <a:ext cx="3831336" cy="49560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81600" y="558065"/>
            <a:ext cx="6245352" cy="914400"/>
          </a:xfrm>
        </p:spPr>
        <p:txBody>
          <a:bodyPr anchor="b">
            <a:normAutofit/>
          </a:bodyPr>
          <a:lstStyle>
            <a:lvl1pPr marL="0" indent="0">
              <a:lnSpc>
                <a:spcPct val="113000"/>
              </a:lnSpc>
              <a:spcBef>
                <a:spcPts val="0"/>
              </a:spcBef>
              <a:buNone/>
              <a:defRPr sz="2400" b="0" i="1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81600" y="1526671"/>
            <a:ext cx="6245352" cy="175564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81600" y="3700826"/>
            <a:ext cx="6248400" cy="914400"/>
          </a:xfrm>
        </p:spPr>
        <p:txBody>
          <a:bodyPr anchor="b">
            <a:normAutofit/>
          </a:bodyPr>
          <a:lstStyle>
            <a:lvl1pPr marL="0" indent="0">
              <a:buNone/>
              <a:defRPr sz="2400" b="0" i="1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81600" y="4669432"/>
            <a:ext cx="6245352" cy="175564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33830-2244-49AE-BC4A-47F415C177C6}" type="datetimeFigureOut">
              <a:rPr lang="en-US" dirty="0"/>
              <a:t>6/8/22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27A5A-7290-4DE1-BA94-4BE8A8E57DC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66491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33830-2244-49AE-BC4A-47F415C177C6}" type="datetimeFigureOut">
              <a:rPr lang="en-US" dirty="0"/>
              <a:t>6/8/22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27A5A-7290-4DE1-BA94-4BE8A8E57DC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74917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33830-2244-49AE-BC4A-47F415C177C6}" type="datetimeFigureOut">
              <a:rPr lang="en-US" dirty="0"/>
              <a:t>6/8/22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27A5A-7290-4DE1-BA94-4BE8A8E57DC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48824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55479"/>
            <a:ext cx="3838776" cy="1921022"/>
          </a:xfrm>
        </p:spPr>
        <p:txBody>
          <a:bodyPr anchor="t">
            <a:noAutofit/>
          </a:bodyPr>
          <a:lstStyle>
            <a:lvl1pPr>
              <a:lnSpc>
                <a:spcPct val="93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564147"/>
            <a:ext cx="6248400" cy="5622644"/>
          </a:xfrm>
        </p:spPr>
        <p:txBody>
          <a:bodyPr/>
          <a:lstStyle>
            <a:lvl1pPr>
              <a:lnSpc>
                <a:spcPct val="112000"/>
              </a:lnSpc>
              <a:defRPr sz="2000"/>
            </a:lvl1pPr>
            <a:lvl2pPr>
              <a:lnSpc>
                <a:spcPct val="112000"/>
              </a:lnSpc>
              <a:defRPr sz="1800"/>
            </a:lvl2pPr>
            <a:lvl3pPr>
              <a:lnSpc>
                <a:spcPct val="112000"/>
              </a:lnSpc>
              <a:defRPr sz="1600"/>
            </a:lvl3pPr>
            <a:lvl4pPr>
              <a:lnSpc>
                <a:spcPct val="112000"/>
              </a:lnSpc>
              <a:defRPr sz="1400"/>
            </a:lvl4pPr>
            <a:lvl5pPr>
              <a:lnSpc>
                <a:spcPct val="112000"/>
              </a:lnSpc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0" y="2621512"/>
            <a:ext cx="3838776" cy="3239537"/>
          </a:xfrm>
        </p:spPr>
        <p:txBody>
          <a:bodyPr/>
          <a:lstStyle>
            <a:lvl1pPr marL="0" indent="0" algn="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33830-2244-49AE-BC4A-47F415C177C6}" type="datetimeFigureOut">
              <a:rPr lang="en-US" dirty="0"/>
              <a:t>6/8/22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27A5A-7290-4DE1-BA94-4BE8A8E57DC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4239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557261"/>
            <a:ext cx="3840480" cy="1919239"/>
          </a:xfrm>
        </p:spPr>
        <p:txBody>
          <a:bodyPr anchor="t">
            <a:noAutofit/>
          </a:bodyPr>
          <a:lstStyle>
            <a:lvl1pPr>
              <a:lnSpc>
                <a:spcPct val="93000"/>
              </a:lnSpc>
              <a:defRPr sz="40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57800" y="0"/>
            <a:ext cx="6172200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8952" y="2621512"/>
            <a:ext cx="3840480" cy="3236976"/>
          </a:xfrm>
        </p:spPr>
        <p:txBody>
          <a:bodyPr/>
          <a:lstStyle>
            <a:lvl1pPr marL="0" indent="0" algn="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33830-2244-49AE-BC4A-47F415C177C6}" type="datetimeFigureOut">
              <a:rPr lang="en-US" dirty="0"/>
              <a:t>6/8/22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27A5A-7290-4DE1-BA94-4BE8A8E57DC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4854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 6" title="Page Number Shape"/>
          <p:cNvSpPr/>
          <p:nvPr/>
        </p:nvSpPr>
        <p:spPr bwMode="auto">
          <a:xfrm>
            <a:off x="11784011" y="5380580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559678"/>
            <a:ext cx="3833906" cy="495249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81600" y="569066"/>
            <a:ext cx="6248398" cy="56551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1" y="5930060"/>
            <a:ext cx="3814856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1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3C633830-2244-49AE-BC4A-47F415C177C6}" type="datetimeFigureOut">
              <a:rPr lang="en-US" dirty="0"/>
              <a:pPr/>
              <a:t>6/8/22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2001" y="6314440"/>
            <a:ext cx="3814856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 b="1" i="1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784011" y="5607592"/>
            <a:ext cx="4079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1" baseline="0">
                <a:solidFill>
                  <a:schemeClr val="bg2"/>
                </a:solidFill>
                <a:latin typeface="+mj-lt"/>
              </a:defRPr>
            </a:lvl1pPr>
          </a:lstStyle>
          <a:p>
            <a:fld id="{2AC27A5A-7290-4DE1-BA94-4BE8A8E57DCF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 title="Horizontal Rule Line"/>
          <p:cNvCxnSpPr/>
          <p:nvPr/>
        </p:nvCxnSpPr>
        <p:spPr>
          <a:xfrm>
            <a:off x="0" y="6199730"/>
            <a:ext cx="4495800" cy="0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30375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5000" b="0" i="1" kern="1200" baseline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83464" indent="-283464" algn="l" defTabSz="914400" rtl="0" eaLnBrk="1" latinLnBrk="0" hangingPunct="1">
        <a:lnSpc>
          <a:spcPct val="112000"/>
        </a:lnSpc>
        <a:spcBef>
          <a:spcPts val="900"/>
        </a:spcBef>
        <a:buFont typeface="Arial" panose="020B0604020202020204" pitchFamily="34" charset="0"/>
        <a:buChar char="•"/>
        <a:defRPr sz="2000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685800" indent="-283464" algn="l" defTabSz="914400" rtl="0" eaLnBrk="1" latinLnBrk="0" hangingPunct="1">
        <a:lnSpc>
          <a:spcPct val="112000"/>
        </a:lnSpc>
        <a:spcBef>
          <a:spcPts val="900"/>
        </a:spcBef>
        <a:buFont typeface="Corbel" panose="020B0503020204020204" pitchFamily="34" charset="0"/>
        <a:buChar char="–"/>
        <a:defRPr sz="1800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283464" algn="l" defTabSz="914400" rtl="0" eaLnBrk="1" latinLnBrk="0" hangingPunct="1">
        <a:lnSpc>
          <a:spcPct val="112000"/>
        </a:lnSpc>
        <a:spcBef>
          <a:spcPts val="900"/>
        </a:spcBef>
        <a:buFont typeface="Arial" panose="020B0604020202020204" pitchFamily="34" charset="0"/>
        <a:buChar char="•"/>
        <a:defRPr sz="1600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600200" indent="-283464" algn="l" defTabSz="914400" rtl="0" eaLnBrk="1" latinLnBrk="0" hangingPunct="1">
        <a:lnSpc>
          <a:spcPct val="112000"/>
        </a:lnSpc>
        <a:spcBef>
          <a:spcPts val="900"/>
        </a:spcBef>
        <a:buFont typeface="Corbel" panose="020B0503020204020204" pitchFamily="34" charset="0"/>
        <a:buChar char="–"/>
        <a:defRPr sz="1400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2057400" indent="-283464" algn="l" defTabSz="914400" rtl="0" eaLnBrk="1" latinLnBrk="0" hangingPunct="1">
        <a:lnSpc>
          <a:spcPct val="112000"/>
        </a:lnSpc>
        <a:spcBef>
          <a:spcPts val="900"/>
        </a:spcBef>
        <a:buFont typeface="Arial" panose="020B0604020202020204" pitchFamily="34" charset="0"/>
        <a:buChar char="•"/>
        <a:defRPr sz="1400" i="1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514600" indent="-283464" algn="l" defTabSz="914400" rtl="0" eaLnBrk="1" latinLnBrk="0" hangingPunct="1">
        <a:lnSpc>
          <a:spcPct val="112000"/>
        </a:lnSpc>
        <a:spcBef>
          <a:spcPts val="1300"/>
        </a:spcBef>
        <a:buFont typeface="Corbel" panose="020B0503020204020204" pitchFamily="34" charset="0"/>
        <a:buChar char="–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2971800" indent="-283464" algn="l" defTabSz="914400" rtl="0" eaLnBrk="1" latinLnBrk="0" hangingPunct="1">
        <a:lnSpc>
          <a:spcPct val="112000"/>
        </a:lnSpc>
        <a:spcBef>
          <a:spcPts val="1300"/>
        </a:spcBef>
        <a:buFont typeface="Arial" panose="020B0604020202020204" pitchFamily="34" charset="0"/>
        <a:buChar char="•"/>
        <a:defRPr sz="14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3429000" indent="-283464" algn="l" defTabSz="914400" rtl="0" eaLnBrk="1" latinLnBrk="0" hangingPunct="1">
        <a:lnSpc>
          <a:spcPct val="112000"/>
        </a:lnSpc>
        <a:spcBef>
          <a:spcPts val="1300"/>
        </a:spcBef>
        <a:buFont typeface="Corbel" panose="020B0503020204020204" pitchFamily="34" charset="0"/>
        <a:buChar char="–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3886200" indent="-283464" algn="l" defTabSz="914400" rtl="0" eaLnBrk="1" latinLnBrk="0" hangingPunct="1">
        <a:lnSpc>
          <a:spcPct val="112000"/>
        </a:lnSpc>
        <a:spcBef>
          <a:spcPts val="1300"/>
        </a:spcBef>
        <a:buFont typeface="Arial" panose="020B0604020202020204" pitchFamily="34" charset="0"/>
        <a:buChar char="•"/>
        <a:defRPr sz="1400" i="1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832">
          <p15:clr>
            <a:srgbClr val="F26B43"/>
          </p15:clr>
        </p15:guide>
        <p15:guide id="2" pos="480">
          <p15:clr>
            <a:srgbClr val="F26B43"/>
          </p15:clr>
        </p15:guide>
        <p15:guide id="3" orient="horz" pos="432">
          <p15:clr>
            <a:srgbClr val="F26B43"/>
          </p15:clr>
        </p15:guide>
        <p15:guide id="4" pos="7200">
          <p15:clr>
            <a:srgbClr val="F26B43"/>
          </p15:clr>
        </p15:guide>
        <p15:guide id="5" pos="32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59864" y="4471595"/>
            <a:ext cx="8512866" cy="1461734"/>
          </a:xfrm>
        </p:spPr>
        <p:txBody>
          <a:bodyPr anchor="t">
            <a:normAutofit/>
          </a:bodyPr>
          <a:lstStyle/>
          <a:p>
            <a:r>
              <a:rPr lang="en-US" sz="2400" dirty="0"/>
              <a:t>By: Sara elallegy 3310</a:t>
            </a:r>
            <a:br>
              <a:rPr lang="en-US" sz="2400" dirty="0"/>
            </a:br>
            <a:r>
              <a:rPr lang="en-US" sz="2400" dirty="0"/>
              <a:t>year 1 (2021-2022)</a:t>
            </a:r>
            <a:br>
              <a:rPr lang="en-US" sz="2400" dirty="0"/>
            </a:br>
            <a:r>
              <a:rPr lang="en-US" sz="2400" dirty="0"/>
              <a:t>block: PTS </a:t>
            </a:r>
            <a:br>
              <a:rPr lang="en-US" sz="2400" dirty="0"/>
            </a:br>
            <a:r>
              <a:rPr lang="en-US" sz="2400" dirty="0"/>
              <a:t>June 1</a:t>
            </a:r>
            <a:r>
              <a:rPr lang="en-US" sz="2400" baseline="30000" dirty="0"/>
              <a:t>st</a:t>
            </a:r>
            <a:r>
              <a:rPr lang="en-US" sz="2400" dirty="0"/>
              <a:t>, 2022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3559864" y="2386405"/>
            <a:ext cx="8632136" cy="2085190"/>
          </a:xfrm>
        </p:spPr>
        <p:txBody>
          <a:bodyPr anchor="b">
            <a:normAutofit fontScale="77500" lnSpcReduction="20000"/>
          </a:bodyPr>
          <a:lstStyle/>
          <a:p>
            <a:r>
              <a:rPr lang="en-CA" sz="8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Secondhand Smoking 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82EF60C7-AD13-C131-98CE-3ECA755B52F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4008"/>
          <a:stretch/>
        </p:blipFill>
        <p:spPr>
          <a:xfrm>
            <a:off x="1" y="0"/>
            <a:ext cx="3559862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8B03820-E2B4-37C9-6C6A-5994AE87AA7D}"/>
              </a:ext>
            </a:extLst>
          </p:cNvPr>
          <p:cNvSpPr txBox="1"/>
          <p:nvPr/>
        </p:nvSpPr>
        <p:spPr>
          <a:xfrm>
            <a:off x="11874599" y="1367162"/>
            <a:ext cx="396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1.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3A25BF9-98B0-B190-D2BC-8607DF0757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37700" y="339128"/>
            <a:ext cx="1854200" cy="1708150"/>
          </a:xfrm>
          <a:prstGeom prst="rect">
            <a:avLst/>
          </a:prstGeom>
        </p:spPr>
      </p:pic>
      <p:pic>
        <p:nvPicPr>
          <p:cNvPr id="1028" name="Picture 4" descr="About - Libyan International Medical University">
            <a:extLst>
              <a:ext uri="{FF2B5EF4-FFF2-40B4-BE49-F238E27FC236}">
                <a16:creationId xmlns:a16="http://schemas.microsoft.com/office/drawing/2014/main" id="{25851E98-3251-A4CA-CD3B-148AAEE3D0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2151" y="339128"/>
            <a:ext cx="1854200" cy="1707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87028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8">
            <a:extLst>
              <a:ext uri="{FF2B5EF4-FFF2-40B4-BE49-F238E27FC236}">
                <a16:creationId xmlns:a16="http://schemas.microsoft.com/office/drawing/2014/main" id="{E212883E-84C3-42AD-B34A-4D24982515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1111" y="687135"/>
            <a:ext cx="7098559" cy="1608487"/>
          </a:xfrm>
        </p:spPr>
        <p:txBody>
          <a:bodyPr>
            <a:noAutofit/>
          </a:bodyPr>
          <a:lstStyle/>
          <a:p>
            <a:pPr algn="l"/>
            <a:r>
              <a:rPr lang="en-US" sz="4400" b="1" dirty="0">
                <a:solidFill>
                  <a:schemeClr val="tx1"/>
                </a:solidFill>
              </a:rPr>
              <a:t>How to avoid secondhand smoking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B3F0DC3-3759-8EBB-CE1B-027997A7A2E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234" t="349" r="15692"/>
          <a:stretch/>
        </p:blipFill>
        <p:spPr>
          <a:xfrm>
            <a:off x="7757241" y="537619"/>
            <a:ext cx="3588152" cy="5252536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5A28D78-0305-4DA2-A78C-EF9ADD3663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99730"/>
            <a:ext cx="7543800" cy="0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425" y="2159671"/>
            <a:ext cx="5641575" cy="3791848"/>
          </a:xfrm>
        </p:spPr>
        <p:txBody>
          <a:bodyPr>
            <a:normAutofit/>
          </a:bodyPr>
          <a:lstStyle/>
          <a:p>
            <a:r>
              <a:rPr lang="en-CA" sz="2600" b="1" dirty="0">
                <a:solidFill>
                  <a:schemeClr val="tx1"/>
                </a:solidFill>
              </a:rPr>
              <a:t>Don’t allow smoke into your house </a:t>
            </a:r>
          </a:p>
          <a:p>
            <a:r>
              <a:rPr lang="en-CA" sz="2600" b="1" dirty="0">
                <a:solidFill>
                  <a:schemeClr val="tx1"/>
                </a:solidFill>
              </a:rPr>
              <a:t>Avoid recreational places, restaurants and hotels that allow smoking indoors </a:t>
            </a:r>
          </a:p>
          <a:p>
            <a:r>
              <a:rPr lang="en-CA" sz="2600" b="1" dirty="0">
                <a:solidFill>
                  <a:schemeClr val="tx1"/>
                </a:solidFill>
              </a:rPr>
              <a:t>Don’t allow anyone to smoke inside your car  </a:t>
            </a:r>
          </a:p>
          <a:p>
            <a:r>
              <a:rPr lang="en-CA" sz="2600" b="1" dirty="0">
                <a:solidFill>
                  <a:schemeClr val="tx1"/>
                </a:solidFill>
              </a:rPr>
              <a:t>If you are a smoker quit </a:t>
            </a:r>
          </a:p>
          <a:p>
            <a:endParaRPr lang="en-CA" dirty="0">
              <a:solidFill>
                <a:schemeClr val="tx1"/>
              </a:solidFill>
            </a:endParaRPr>
          </a:p>
        </p:txBody>
      </p:sp>
      <p:sp>
        <p:nvSpPr>
          <p:cNvPr id="13" name="Freeform 6">
            <a:extLst>
              <a:ext uri="{FF2B5EF4-FFF2-40B4-BE49-F238E27FC236}">
                <a16:creationId xmlns:a16="http://schemas.microsoft.com/office/drawing/2014/main" id="{DC5B7347-E281-4E2C-A95E-6A4A263156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784011" y="5380580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A7EDF98-0804-8AE8-A284-2EECCBA64B62}"/>
              </a:ext>
            </a:extLst>
          </p:cNvPr>
          <p:cNvSpPr txBox="1"/>
          <p:nvPr/>
        </p:nvSpPr>
        <p:spPr>
          <a:xfrm>
            <a:off x="11780228" y="5605489"/>
            <a:ext cx="5293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10.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9971868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18B6E3-A39D-C318-7439-E0F13C2D1A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6868" y="666130"/>
            <a:ext cx="11143132" cy="4952492"/>
          </a:xfrm>
        </p:spPr>
        <p:txBody>
          <a:bodyPr/>
          <a:lstStyle/>
          <a:p>
            <a:pPr algn="l"/>
            <a:r>
              <a:rPr lang="en-US" dirty="0">
                <a:solidFill>
                  <a:schemeClr val="tx1"/>
                </a:solidFill>
              </a:rPr>
              <a:t>How fast symptoms come around </a:t>
            </a:r>
          </a:p>
        </p:txBody>
      </p:sp>
      <p:graphicFrame>
        <p:nvGraphicFramePr>
          <p:cNvPr id="15" name="Table 15">
            <a:extLst>
              <a:ext uri="{FF2B5EF4-FFF2-40B4-BE49-F238E27FC236}">
                <a16:creationId xmlns:a16="http://schemas.microsoft.com/office/drawing/2014/main" id="{F2A6AE0A-3C8B-45D5-F992-AF7B2D3E314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2941041"/>
              </p:ext>
            </p:extLst>
          </p:nvPr>
        </p:nvGraphicFramePr>
        <p:xfrm>
          <a:off x="286868" y="1546370"/>
          <a:ext cx="10165071" cy="4291646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388357">
                  <a:extLst>
                    <a:ext uri="{9D8B030D-6E8A-4147-A177-3AD203B41FA5}">
                      <a16:colId xmlns:a16="http://schemas.microsoft.com/office/drawing/2014/main" val="2027168979"/>
                    </a:ext>
                  </a:extLst>
                </a:gridCol>
                <a:gridCol w="3388357">
                  <a:extLst>
                    <a:ext uri="{9D8B030D-6E8A-4147-A177-3AD203B41FA5}">
                      <a16:colId xmlns:a16="http://schemas.microsoft.com/office/drawing/2014/main" val="589932228"/>
                    </a:ext>
                  </a:extLst>
                </a:gridCol>
                <a:gridCol w="3388357">
                  <a:extLst>
                    <a:ext uri="{9D8B030D-6E8A-4147-A177-3AD203B41FA5}">
                      <a16:colId xmlns:a16="http://schemas.microsoft.com/office/drawing/2014/main" val="2090193841"/>
                    </a:ext>
                  </a:extLst>
                </a:gridCol>
              </a:tblGrid>
              <a:tr h="101806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dirty="0"/>
                        <a:t>After 5 minutes </a:t>
                      </a:r>
                    </a:p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/>
                        <a:t>After 25 minutes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/>
                        <a:t>After 2 hours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5512074"/>
                  </a:ext>
                </a:extLst>
              </a:tr>
              <a:tr h="379928">
                <a:tc>
                  <a:txBody>
                    <a:bodyPr/>
                    <a:lstStyle/>
                    <a:p>
                      <a:r>
                        <a:rPr lang="en-US" sz="2400" b="1" dirty="0"/>
                        <a:t>Arteries become less flexible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/>
                        <a:t>Blood starts clotting, </a:t>
                      </a:r>
                    </a:p>
                    <a:p>
                      <a:r>
                        <a:rPr lang="en-US" sz="2400" b="1" dirty="0"/>
                        <a:t>Fat deposits start to for in the blood vessels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/>
                        <a:t>Arrythmia </a:t>
                      </a:r>
                    </a:p>
                    <a:p>
                      <a:endParaRPr lang="en-US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7011665"/>
                  </a:ext>
                </a:extLst>
              </a:tr>
              <a:tr h="1018063">
                <a:tc>
                  <a:txBody>
                    <a:bodyPr/>
                    <a:lstStyle/>
                    <a:p>
                      <a:endParaRPr lang="en-US" sz="2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/>
                        <a:t>Stroke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/>
                        <a:t>Myocardial infarction </a:t>
                      </a:r>
                    </a:p>
                    <a:p>
                      <a:endParaRPr lang="en-US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4892961"/>
                  </a:ext>
                </a:extLst>
              </a:tr>
              <a:tr h="1018063">
                <a:tc>
                  <a:txBody>
                    <a:bodyPr/>
                    <a:lstStyle/>
                    <a:p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/>
                        <a:t>Serious cardiac problems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7392503"/>
                  </a:ext>
                </a:extLst>
              </a:tr>
            </a:tbl>
          </a:graphicData>
        </a:graphic>
      </p:graphicFrame>
      <p:sp>
        <p:nvSpPr>
          <p:cNvPr id="18" name="TextBox 17">
            <a:extLst>
              <a:ext uri="{FF2B5EF4-FFF2-40B4-BE49-F238E27FC236}">
                <a16:creationId xmlns:a16="http://schemas.microsoft.com/office/drawing/2014/main" id="{340EFCA9-A471-6A5A-0EA4-FE906A2FEFE9}"/>
              </a:ext>
            </a:extLst>
          </p:cNvPr>
          <p:cNvSpPr txBox="1"/>
          <p:nvPr/>
        </p:nvSpPr>
        <p:spPr>
          <a:xfrm>
            <a:off x="11738030" y="5618622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11.</a:t>
            </a:r>
          </a:p>
        </p:txBody>
      </p:sp>
    </p:spTree>
    <p:extLst>
      <p:ext uri="{BB962C8B-B14F-4D97-AF65-F5344CB8AC3E}">
        <p14:creationId xmlns:p14="http://schemas.microsoft.com/office/powerpoint/2010/main" val="3840512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28" y="434100"/>
            <a:ext cx="10884550" cy="1232750"/>
          </a:xfrm>
        </p:spPr>
        <p:txBody>
          <a:bodyPr anchor="b">
            <a:normAutofit fontScale="90000"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Reducing secondhand smoke exposure in the US (25-year report)</a:t>
            </a:r>
          </a:p>
        </p:txBody>
      </p:sp>
      <p:pic>
        <p:nvPicPr>
          <p:cNvPr id="1025" name="Picture 1" descr="page1image4077219168">
            <a:extLst>
              <a:ext uri="{FF2B5EF4-FFF2-40B4-BE49-F238E27FC236}">
                <a16:creationId xmlns:a16="http://schemas.microsoft.com/office/drawing/2014/main" id="{A1337CD8-9C44-01D5-FC42-99F9325DD80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739"/>
          <a:stretch/>
        </p:blipFill>
        <p:spPr bwMode="auto">
          <a:xfrm>
            <a:off x="287434" y="1666850"/>
            <a:ext cx="11128744" cy="4543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1F95D4C-B0BA-73D1-BD98-F291F8B76AEA}"/>
              </a:ext>
            </a:extLst>
          </p:cNvPr>
          <p:cNvSpPr txBox="1"/>
          <p:nvPr/>
        </p:nvSpPr>
        <p:spPr>
          <a:xfrm>
            <a:off x="11795164" y="5616994"/>
            <a:ext cx="468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12.</a:t>
            </a:r>
          </a:p>
        </p:txBody>
      </p:sp>
    </p:spTree>
    <p:extLst>
      <p:ext uri="{BB962C8B-B14F-4D97-AF65-F5344CB8AC3E}">
        <p14:creationId xmlns:p14="http://schemas.microsoft.com/office/powerpoint/2010/main" val="1028503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3" name="Rectangle 72">
            <a:extLst>
              <a:ext uri="{FF2B5EF4-FFF2-40B4-BE49-F238E27FC236}">
                <a16:creationId xmlns:a16="http://schemas.microsoft.com/office/drawing/2014/main" id="{2A0E4E09-FC02-4ADC-951A-3FFA90B6FE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4" y="633779"/>
            <a:ext cx="5443665" cy="2068478"/>
          </a:xfrm>
        </p:spPr>
        <p:txBody>
          <a:bodyPr>
            <a:normAutofit/>
          </a:bodyPr>
          <a:lstStyle/>
          <a:p>
            <a:pPr algn="l"/>
            <a:r>
              <a:rPr lang="en-US" dirty="0">
                <a:solidFill>
                  <a:schemeClr val="tx1"/>
                </a:solidFill>
              </a:rPr>
              <a:t>Conclusion </a:t>
            </a:r>
          </a:p>
        </p:txBody>
      </p:sp>
      <p:sp>
        <p:nvSpPr>
          <p:cNvPr id="75" name="Freeform 6">
            <a:extLst>
              <a:ext uri="{FF2B5EF4-FFF2-40B4-BE49-F238E27FC236}">
                <a16:creationId xmlns:a16="http://schemas.microsoft.com/office/drawing/2014/main" id="{D3686B33-4E07-4542-8F02-1876C8359B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H="1">
            <a:off x="1" y="5380579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3" y="1667175"/>
            <a:ext cx="5443666" cy="3337721"/>
          </a:xfrm>
        </p:spPr>
        <p:txBody>
          <a:bodyPr>
            <a:noAutofit/>
          </a:bodyPr>
          <a:lstStyle/>
          <a:p>
            <a:r>
              <a:rPr lang="en-CA" sz="2600" b="1" dirty="0">
                <a:solidFill>
                  <a:schemeClr val="tx1"/>
                </a:solidFill>
              </a:rPr>
              <a:t>In conclusion, the one message I wanted to pass to all of you is that secondhand smoking shouldn’t be taken lightly, it is a serious topic that is rarely spoken about.</a:t>
            </a:r>
          </a:p>
          <a:p>
            <a:r>
              <a:rPr lang="en-CA" sz="2600" b="1" dirty="0">
                <a:solidFill>
                  <a:schemeClr val="tx1"/>
                </a:solidFill>
              </a:rPr>
              <a:t>Unfortunately in third world countries like Libya exposure rates are very high, because there is a lac of control and education about these topics </a:t>
            </a:r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5D44B584-65A7-4029-A075-505AA5EAEB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748333" y="0"/>
            <a:ext cx="5443666" cy="6858000"/>
          </a:xfrm>
          <a:custGeom>
            <a:avLst/>
            <a:gdLst>
              <a:gd name="connsiteX0" fmla="*/ 0 w 5443666"/>
              <a:gd name="connsiteY0" fmla="*/ 0 h 6845983"/>
              <a:gd name="connsiteX1" fmla="*/ 3595564 w 5443666"/>
              <a:gd name="connsiteY1" fmla="*/ 0 h 6845983"/>
              <a:gd name="connsiteX2" fmla="*/ 3746607 w 5443666"/>
              <a:gd name="connsiteY2" fmla="*/ 118697 h 6845983"/>
              <a:gd name="connsiteX3" fmla="*/ 5443666 w 5443666"/>
              <a:gd name="connsiteY3" fmla="*/ 3717234 h 6845983"/>
              <a:gd name="connsiteX4" fmla="*/ 4378763 w 5443666"/>
              <a:gd name="connsiteY4" fmla="*/ 6683615 h 6845983"/>
              <a:gd name="connsiteX5" fmla="*/ 4238117 w 5443666"/>
              <a:gd name="connsiteY5" fmla="*/ 6845983 h 6845983"/>
              <a:gd name="connsiteX6" fmla="*/ 0 w 5443666"/>
              <a:gd name="connsiteY6" fmla="*/ 6845983 h 68459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443666" h="6845983">
                <a:moveTo>
                  <a:pt x="0" y="0"/>
                </a:moveTo>
                <a:lnTo>
                  <a:pt x="3595564" y="0"/>
                </a:lnTo>
                <a:lnTo>
                  <a:pt x="3746607" y="118697"/>
                </a:lnTo>
                <a:cubicBezTo>
                  <a:pt x="4783044" y="974041"/>
                  <a:pt x="5443666" y="2268489"/>
                  <a:pt x="5443666" y="3717234"/>
                </a:cubicBezTo>
                <a:cubicBezTo>
                  <a:pt x="5443666" y="4844036"/>
                  <a:pt x="5044030" y="5877498"/>
                  <a:pt x="4378763" y="6683615"/>
                </a:cubicBezTo>
                <a:lnTo>
                  <a:pt x="4238117" y="6845983"/>
                </a:lnTo>
                <a:lnTo>
                  <a:pt x="0" y="6845983"/>
                </a:lnTo>
                <a:close/>
              </a:path>
            </a:pathLst>
          </a:cu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9" name="Freeform: Shape 78">
            <a:extLst>
              <a:ext uri="{FF2B5EF4-FFF2-40B4-BE49-F238E27FC236}">
                <a16:creationId xmlns:a16="http://schemas.microsoft.com/office/drawing/2014/main" id="{AF0E0918-AB00-4194-A9D5-9AF9B49181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976934" y="0"/>
            <a:ext cx="5215066" cy="6858000"/>
          </a:xfrm>
          <a:custGeom>
            <a:avLst/>
            <a:gdLst>
              <a:gd name="connsiteX0" fmla="*/ 0 w 5215066"/>
              <a:gd name="connsiteY0" fmla="*/ 0 h 6858000"/>
              <a:gd name="connsiteX1" fmla="*/ 3197713 w 5215066"/>
              <a:gd name="connsiteY1" fmla="*/ 0 h 6858000"/>
              <a:gd name="connsiteX2" fmla="*/ 3259787 w 5215066"/>
              <a:gd name="connsiteY2" fmla="*/ 39865 h 6858000"/>
              <a:gd name="connsiteX3" fmla="*/ 5215066 w 5215066"/>
              <a:gd name="connsiteY3" fmla="*/ 3723759 h 6858000"/>
              <a:gd name="connsiteX4" fmla="*/ 4202364 w 5215066"/>
              <a:gd name="connsiteY4" fmla="*/ 6549681 h 6858000"/>
              <a:gd name="connsiteX5" fmla="*/ 3922635 w 5215066"/>
              <a:gd name="connsiteY5" fmla="*/ 6858000 h 6858000"/>
              <a:gd name="connsiteX6" fmla="*/ 0 w 5215066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215066" h="6858000">
                <a:moveTo>
                  <a:pt x="0" y="0"/>
                </a:moveTo>
                <a:lnTo>
                  <a:pt x="3197713" y="0"/>
                </a:lnTo>
                <a:lnTo>
                  <a:pt x="3259787" y="39865"/>
                </a:lnTo>
                <a:cubicBezTo>
                  <a:pt x="4439462" y="838237"/>
                  <a:pt x="5215066" y="2190263"/>
                  <a:pt x="5215066" y="3723759"/>
                </a:cubicBezTo>
                <a:cubicBezTo>
                  <a:pt x="5215066" y="4797206"/>
                  <a:pt x="4835020" y="5781733"/>
                  <a:pt x="4202364" y="6549681"/>
                </a:cubicBezTo>
                <a:lnTo>
                  <a:pt x="392263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1028" name="Picture 4" descr="Educate yourself Images, Stock Photos &amp; Vectors | Shutterstock">
            <a:extLst>
              <a:ext uri="{FF2B5EF4-FFF2-40B4-BE49-F238E27FC236}">
                <a16:creationId xmlns:a16="http://schemas.microsoft.com/office/drawing/2014/main" id="{D5473430-92B7-45D3-8F9E-475A3D4A00C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30" t="3448" r="29129" b="10415"/>
          <a:stretch/>
        </p:blipFill>
        <p:spPr bwMode="auto">
          <a:xfrm>
            <a:off x="8412979" y="1338027"/>
            <a:ext cx="2742696" cy="4530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DACB7E0-D7F8-6D43-50E6-DD82181E7121}"/>
              </a:ext>
            </a:extLst>
          </p:cNvPr>
          <p:cNvSpPr txBox="1"/>
          <p:nvPr/>
        </p:nvSpPr>
        <p:spPr>
          <a:xfrm>
            <a:off x="-64339" y="5605488"/>
            <a:ext cx="4483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13.</a:t>
            </a:r>
          </a:p>
        </p:txBody>
      </p:sp>
    </p:spTree>
    <p:extLst>
      <p:ext uri="{BB962C8B-B14F-4D97-AF65-F5344CB8AC3E}">
        <p14:creationId xmlns:p14="http://schemas.microsoft.com/office/powerpoint/2010/main" val="428011820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0777" y="0"/>
            <a:ext cx="7169753" cy="1232750"/>
          </a:xfrm>
        </p:spPr>
        <p:txBody>
          <a:bodyPr anchor="b">
            <a:normAutofit/>
          </a:bodyPr>
          <a:lstStyle/>
          <a:p>
            <a:pPr algn="l"/>
            <a:r>
              <a:rPr lang="en-US" dirty="0">
                <a:solidFill>
                  <a:schemeClr val="tx1"/>
                </a:solidFill>
              </a:rPr>
              <a:t>References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0777" y="1281193"/>
            <a:ext cx="11522825" cy="4992040"/>
          </a:xfrm>
        </p:spPr>
        <p:txBody>
          <a:bodyPr>
            <a:noAutofit/>
          </a:bodyPr>
          <a:lstStyle/>
          <a:p>
            <a:r>
              <a:rPr lang="en-CA" sz="2400" dirty="0">
                <a:solidFill>
                  <a:schemeClr val="tx1"/>
                </a:solidFill>
              </a:rPr>
              <a:t>2022. [online] Available at: &lt;https://</a:t>
            </a:r>
            <a:r>
              <a:rPr lang="en-CA" sz="2400" dirty="0" err="1">
                <a:solidFill>
                  <a:schemeClr val="tx1"/>
                </a:solidFill>
              </a:rPr>
              <a:t>www.cdc.gov</a:t>
            </a:r>
            <a:r>
              <a:rPr lang="en-CA" sz="2400" dirty="0">
                <a:solidFill>
                  <a:schemeClr val="tx1"/>
                </a:solidFill>
              </a:rPr>
              <a:t>/tobacco/</a:t>
            </a:r>
            <a:r>
              <a:rPr lang="en-CA" sz="2400" dirty="0" err="1">
                <a:solidFill>
                  <a:schemeClr val="tx1"/>
                </a:solidFill>
              </a:rPr>
              <a:t>basic_information</a:t>
            </a:r>
            <a:r>
              <a:rPr lang="en-CA" sz="2400" dirty="0">
                <a:solidFill>
                  <a:schemeClr val="tx1"/>
                </a:solidFill>
              </a:rPr>
              <a:t>/</a:t>
            </a:r>
            <a:r>
              <a:rPr lang="en-CA" sz="2400" dirty="0" err="1">
                <a:solidFill>
                  <a:schemeClr val="tx1"/>
                </a:solidFill>
              </a:rPr>
              <a:t>secondhand_smoke</a:t>
            </a:r>
            <a:r>
              <a:rPr lang="en-CA" sz="2400" dirty="0">
                <a:solidFill>
                  <a:schemeClr val="tx1"/>
                </a:solidFill>
              </a:rPr>
              <a:t>/</a:t>
            </a:r>
            <a:r>
              <a:rPr lang="en-CA" sz="2400" dirty="0" err="1">
                <a:solidFill>
                  <a:schemeClr val="tx1"/>
                </a:solidFill>
              </a:rPr>
              <a:t>index.htm</a:t>
            </a:r>
            <a:r>
              <a:rPr lang="en-CA" sz="2400" dirty="0">
                <a:solidFill>
                  <a:schemeClr val="tx1"/>
                </a:solidFill>
              </a:rPr>
              <a:t>&gt; [Accessed 1 June 2022]. </a:t>
            </a:r>
          </a:p>
          <a:p>
            <a:r>
              <a:rPr lang="en-CA" sz="2400" dirty="0">
                <a:solidFill>
                  <a:schemeClr val="tx1"/>
                </a:solidFill>
              </a:rPr>
              <a:t>US EPA. 2022. </a:t>
            </a:r>
            <a:r>
              <a:rPr lang="en-CA" sz="2400" i="1" dirty="0">
                <a:solidFill>
                  <a:schemeClr val="tx1"/>
                </a:solidFill>
              </a:rPr>
              <a:t>Secondhand Smoke and Smoke-free Homes | US EPA</a:t>
            </a:r>
            <a:r>
              <a:rPr lang="en-CA" sz="2400" dirty="0">
                <a:solidFill>
                  <a:schemeClr val="tx1"/>
                </a:solidFill>
              </a:rPr>
              <a:t>. [online] Available at: &lt;https://</a:t>
            </a:r>
            <a:r>
              <a:rPr lang="en-CA" sz="2400" dirty="0" err="1">
                <a:solidFill>
                  <a:schemeClr val="tx1"/>
                </a:solidFill>
              </a:rPr>
              <a:t>www.epa.gov</a:t>
            </a:r>
            <a:r>
              <a:rPr lang="en-CA" sz="2400" dirty="0">
                <a:solidFill>
                  <a:schemeClr val="tx1"/>
                </a:solidFill>
              </a:rPr>
              <a:t>/indoor-air-quality-</a:t>
            </a:r>
            <a:r>
              <a:rPr lang="en-CA" sz="2400" dirty="0" err="1">
                <a:solidFill>
                  <a:schemeClr val="tx1"/>
                </a:solidFill>
              </a:rPr>
              <a:t>iaq</a:t>
            </a:r>
            <a:r>
              <a:rPr lang="en-CA" sz="2400" dirty="0">
                <a:solidFill>
                  <a:schemeClr val="tx1"/>
                </a:solidFill>
              </a:rPr>
              <a:t>/secondhand-smoke-and-smoke-free-homes&gt; [Accessed 1 June 2022].  </a:t>
            </a:r>
          </a:p>
          <a:p>
            <a:r>
              <a:rPr lang="en-CA" sz="2400" dirty="0">
                <a:solidFill>
                  <a:schemeClr val="tx1"/>
                </a:solidFill>
              </a:rPr>
              <a:t>2022. [online] Available at: &lt;https://</a:t>
            </a:r>
            <a:r>
              <a:rPr lang="en-CA" sz="2400" dirty="0" err="1">
                <a:solidFill>
                  <a:schemeClr val="tx1"/>
                </a:solidFill>
              </a:rPr>
              <a:t>www.cdc.gov</a:t>
            </a:r>
            <a:r>
              <a:rPr lang="en-CA" sz="2400" dirty="0">
                <a:solidFill>
                  <a:schemeClr val="tx1"/>
                </a:solidFill>
              </a:rPr>
              <a:t>/tobacco/</a:t>
            </a:r>
            <a:r>
              <a:rPr lang="en-CA" sz="2400" dirty="0" err="1">
                <a:solidFill>
                  <a:schemeClr val="tx1"/>
                </a:solidFill>
              </a:rPr>
              <a:t>basic_information</a:t>
            </a:r>
            <a:r>
              <a:rPr lang="en-CA" sz="2400" dirty="0">
                <a:solidFill>
                  <a:schemeClr val="tx1"/>
                </a:solidFill>
              </a:rPr>
              <a:t>/</a:t>
            </a:r>
            <a:r>
              <a:rPr lang="en-CA" sz="2400" dirty="0" err="1">
                <a:solidFill>
                  <a:schemeClr val="tx1"/>
                </a:solidFill>
              </a:rPr>
              <a:t>secondhand_smoke</a:t>
            </a:r>
            <a:r>
              <a:rPr lang="en-CA" sz="2400" dirty="0">
                <a:solidFill>
                  <a:schemeClr val="tx1"/>
                </a:solidFill>
              </a:rPr>
              <a:t>/</a:t>
            </a:r>
            <a:r>
              <a:rPr lang="en-CA" sz="2400" dirty="0" err="1">
                <a:solidFill>
                  <a:schemeClr val="tx1"/>
                </a:solidFill>
              </a:rPr>
              <a:t>index.htm</a:t>
            </a:r>
            <a:r>
              <a:rPr lang="en-CA" sz="2400" dirty="0">
                <a:solidFill>
                  <a:schemeClr val="tx1"/>
                </a:solidFill>
              </a:rPr>
              <a:t>&gt; [Accessed 1 June 2022].</a:t>
            </a:r>
          </a:p>
          <a:p>
            <a:r>
              <a:rPr lang="en-CA" sz="2400" dirty="0">
                <a:solidFill>
                  <a:schemeClr val="tx1"/>
                </a:solidFill>
              </a:rPr>
              <a:t>2022. [online] Available at: &lt;https://</a:t>
            </a:r>
            <a:r>
              <a:rPr lang="en-CA" sz="2400" dirty="0" err="1">
                <a:solidFill>
                  <a:schemeClr val="tx1"/>
                </a:solidFill>
              </a:rPr>
              <a:t>www.cdc.gov</a:t>
            </a:r>
            <a:r>
              <a:rPr lang="en-CA" sz="2400" dirty="0">
                <a:solidFill>
                  <a:schemeClr val="tx1"/>
                </a:solidFill>
              </a:rPr>
              <a:t>/tobacco/</a:t>
            </a:r>
            <a:r>
              <a:rPr lang="en-CA" sz="2400" dirty="0" err="1">
                <a:solidFill>
                  <a:schemeClr val="tx1"/>
                </a:solidFill>
              </a:rPr>
              <a:t>basic_information</a:t>
            </a:r>
            <a:r>
              <a:rPr lang="en-CA" sz="2400" dirty="0">
                <a:solidFill>
                  <a:schemeClr val="tx1"/>
                </a:solidFill>
              </a:rPr>
              <a:t>/</a:t>
            </a:r>
            <a:r>
              <a:rPr lang="en-CA" sz="2400" dirty="0" err="1">
                <a:solidFill>
                  <a:schemeClr val="tx1"/>
                </a:solidFill>
              </a:rPr>
              <a:t>secondhand_smoke</a:t>
            </a:r>
            <a:r>
              <a:rPr lang="en-CA" sz="2400" dirty="0">
                <a:solidFill>
                  <a:schemeClr val="tx1"/>
                </a:solidFill>
              </a:rPr>
              <a:t>/</a:t>
            </a:r>
            <a:r>
              <a:rPr lang="en-CA" sz="2400" dirty="0" err="1">
                <a:solidFill>
                  <a:schemeClr val="tx1"/>
                </a:solidFill>
              </a:rPr>
              <a:t>index.htm</a:t>
            </a:r>
            <a:r>
              <a:rPr lang="en-CA" sz="2400" dirty="0">
                <a:solidFill>
                  <a:schemeClr val="tx1"/>
                </a:solidFill>
              </a:rPr>
              <a:t>&gt; [Accessed 1 June 2022].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EF5EED4-5779-8243-7F40-29EC970F48E1}"/>
              </a:ext>
            </a:extLst>
          </p:cNvPr>
          <p:cNvSpPr txBox="1"/>
          <p:nvPr/>
        </p:nvSpPr>
        <p:spPr>
          <a:xfrm>
            <a:off x="11723602" y="5605669"/>
            <a:ext cx="468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14.</a:t>
            </a:r>
          </a:p>
        </p:txBody>
      </p:sp>
    </p:spTree>
    <p:extLst>
      <p:ext uri="{BB962C8B-B14F-4D97-AF65-F5344CB8AC3E}">
        <p14:creationId xmlns:p14="http://schemas.microsoft.com/office/powerpoint/2010/main" val="24685425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>
            <a:extLst>
              <a:ext uri="{FF2B5EF4-FFF2-40B4-BE49-F238E27FC236}">
                <a16:creationId xmlns:a16="http://schemas.microsoft.com/office/drawing/2014/main" id="{2D74755A-3E38-49F5-8A5D-60B210700C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784011" y="5380580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25F5275-06BF-41D5-A59C-B5FB61AF73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99730"/>
            <a:ext cx="4495800" cy="0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FFDD8C07-3CDD-4946-9FFC-D77023D365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C7CA3A3-E239-FF06-58D9-CB00FA2C88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609" y="702193"/>
            <a:ext cx="11189366" cy="5388901"/>
          </a:xfrm>
          <a:prstGeom prst="rect">
            <a:avLst/>
          </a:prstGeom>
        </p:spPr>
      </p:pic>
      <p:sp>
        <p:nvSpPr>
          <p:cNvPr id="16" name="Freeform 6">
            <a:extLst>
              <a:ext uri="{FF2B5EF4-FFF2-40B4-BE49-F238E27FC236}">
                <a16:creationId xmlns:a16="http://schemas.microsoft.com/office/drawing/2014/main" id="{D2957424-2A7F-4342-8EE6-845D4AE1C6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784012" y="5037286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E4ECCED-139E-4177-96C9-3A2DE4BF50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1" y="6178167"/>
            <a:ext cx="10244326" cy="0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6B90DC1C-1903-7735-3893-987F63C23AC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860381" y="766906"/>
            <a:ext cx="3441371" cy="2024631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DF0BD62-775F-99AE-3114-B3B9581B87E7}"/>
              </a:ext>
            </a:extLst>
          </p:cNvPr>
          <p:cNvSpPr txBox="1"/>
          <p:nvPr/>
        </p:nvSpPr>
        <p:spPr>
          <a:xfrm>
            <a:off x="11882426" y="5262195"/>
            <a:ext cx="460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15.</a:t>
            </a:r>
          </a:p>
        </p:txBody>
      </p:sp>
    </p:spTree>
    <p:extLst>
      <p:ext uri="{BB962C8B-B14F-4D97-AF65-F5344CB8AC3E}">
        <p14:creationId xmlns:p14="http://schemas.microsoft.com/office/powerpoint/2010/main" val="166854487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ectangle 52">
            <a:extLst>
              <a:ext uri="{FF2B5EF4-FFF2-40B4-BE49-F238E27FC236}">
                <a16:creationId xmlns:a16="http://schemas.microsoft.com/office/drawing/2014/main" id="{4FE232EE-B512-46E5-A5BD-10F13D7778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3BAFD176-D4C4-45B9-8D6E-C25F94C5CB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228599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0120" y="434101"/>
            <a:ext cx="6574535" cy="1232750"/>
          </a:xfrm>
        </p:spPr>
        <p:txBody>
          <a:bodyPr anchor="b">
            <a:norm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Objectives</a:t>
            </a:r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E85B2D6B-877E-4599-A643-756FB86013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-1" y="1676579"/>
            <a:ext cx="7534656" cy="602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Freeform 6">
            <a:extLst>
              <a:ext uri="{FF2B5EF4-FFF2-40B4-BE49-F238E27FC236}">
                <a16:creationId xmlns:a16="http://schemas.microsoft.com/office/drawing/2014/main" id="{9514E575-433A-4266-8C2D-C2BD62D81B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784011" y="938535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673" y="2505252"/>
            <a:ext cx="9047713" cy="3498599"/>
          </a:xfrm>
        </p:spPr>
        <p:txBody>
          <a:bodyPr>
            <a:noAutofit/>
          </a:bodyPr>
          <a:lstStyle/>
          <a:p>
            <a:r>
              <a:rPr lang="en-US" sz="2800" b="1" dirty="0">
                <a:latin typeface="+mj-lt"/>
              </a:rPr>
              <a:t>Compare active and secondhand smoking </a:t>
            </a:r>
          </a:p>
          <a:p>
            <a:r>
              <a:rPr lang="en-US" sz="2800" b="1" dirty="0">
                <a:latin typeface="+mj-lt"/>
              </a:rPr>
              <a:t>Discuss health risks of secondhand smoking </a:t>
            </a:r>
          </a:p>
          <a:p>
            <a:r>
              <a:rPr lang="en-US" sz="2800" b="1" dirty="0">
                <a:latin typeface="+mj-lt"/>
              </a:rPr>
              <a:t>Identify how secondhand smoking is more dangerous in enclosed spaces </a:t>
            </a:r>
          </a:p>
          <a:p>
            <a:r>
              <a:rPr lang="en-US" sz="2800" b="1" dirty="0">
                <a:latin typeface="+mj-lt"/>
              </a:rPr>
              <a:t>Outline how to avoid secondhand smoking </a:t>
            </a:r>
          </a:p>
          <a:p>
            <a:r>
              <a:rPr lang="en-US" sz="2800" b="1" dirty="0">
                <a:latin typeface="+mj-lt"/>
              </a:rPr>
              <a:t>Explain secondhand smoking exposure rates </a:t>
            </a:r>
          </a:p>
          <a:p>
            <a:r>
              <a:rPr lang="en-US" sz="2800" b="1" dirty="0">
                <a:latin typeface="+mj-lt"/>
              </a:rPr>
              <a:t>Outline how fast symptoms start to occur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F7536DA-1E69-A730-6AEA-33388EE410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06403" y="2438400"/>
            <a:ext cx="2885580" cy="418817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383360E-0CD9-CBAD-5511-E97D4CABED86}"/>
              </a:ext>
            </a:extLst>
          </p:cNvPr>
          <p:cNvSpPr txBox="1"/>
          <p:nvPr/>
        </p:nvSpPr>
        <p:spPr>
          <a:xfrm>
            <a:off x="11869361" y="1163444"/>
            <a:ext cx="364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2.</a:t>
            </a:r>
          </a:p>
        </p:txBody>
      </p:sp>
    </p:spTree>
    <p:extLst>
      <p:ext uri="{BB962C8B-B14F-4D97-AF65-F5344CB8AC3E}">
        <p14:creationId xmlns:p14="http://schemas.microsoft.com/office/powerpoint/2010/main" val="287287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2A0E4E09-FC02-4ADC-951A-3FFA90B6FE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1759" y="1067846"/>
            <a:ext cx="5443665" cy="2068478"/>
          </a:xfrm>
        </p:spPr>
        <p:txBody>
          <a:bodyPr>
            <a:normAutofit/>
          </a:bodyPr>
          <a:lstStyle/>
          <a:p>
            <a:pPr algn="l"/>
            <a:r>
              <a:rPr lang="en-US" b="1" dirty="0">
                <a:solidFill>
                  <a:schemeClr val="tx1"/>
                </a:solidFill>
              </a:rPr>
              <a:t>Introduction</a:t>
            </a:r>
          </a:p>
        </p:txBody>
      </p:sp>
      <p:sp>
        <p:nvSpPr>
          <p:cNvPr id="19" name="Freeform 6">
            <a:extLst>
              <a:ext uri="{FF2B5EF4-FFF2-40B4-BE49-F238E27FC236}">
                <a16:creationId xmlns:a16="http://schemas.microsoft.com/office/drawing/2014/main" id="{D3686B33-4E07-4542-8F02-1876C8359B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H="1">
            <a:off x="1" y="5380579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2486" y="2167455"/>
            <a:ext cx="5443666" cy="31084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A" sz="2800" b="1" dirty="0">
                <a:solidFill>
                  <a:schemeClr val="tx1"/>
                </a:solidFill>
                <a:latin typeface="+mj-lt"/>
              </a:rPr>
              <a:t>What is secondhand smoking?</a:t>
            </a:r>
          </a:p>
          <a:p>
            <a:r>
              <a:rPr lang="en-US" sz="2600" b="1" dirty="0">
                <a:solidFill>
                  <a:schemeClr val="tx1"/>
                </a:solidFill>
                <a:latin typeface="+mj-lt"/>
              </a:rPr>
              <a:t>Secondhand smoking is the unintended inhalation of tobacco smoke.</a:t>
            </a: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5D44B584-65A7-4029-A075-505AA5EAEB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748333" y="0"/>
            <a:ext cx="5443666" cy="6858000"/>
          </a:xfrm>
          <a:custGeom>
            <a:avLst/>
            <a:gdLst>
              <a:gd name="connsiteX0" fmla="*/ 0 w 5443666"/>
              <a:gd name="connsiteY0" fmla="*/ 0 h 6845983"/>
              <a:gd name="connsiteX1" fmla="*/ 3595564 w 5443666"/>
              <a:gd name="connsiteY1" fmla="*/ 0 h 6845983"/>
              <a:gd name="connsiteX2" fmla="*/ 3746607 w 5443666"/>
              <a:gd name="connsiteY2" fmla="*/ 118697 h 6845983"/>
              <a:gd name="connsiteX3" fmla="*/ 5443666 w 5443666"/>
              <a:gd name="connsiteY3" fmla="*/ 3717234 h 6845983"/>
              <a:gd name="connsiteX4" fmla="*/ 4378763 w 5443666"/>
              <a:gd name="connsiteY4" fmla="*/ 6683615 h 6845983"/>
              <a:gd name="connsiteX5" fmla="*/ 4238117 w 5443666"/>
              <a:gd name="connsiteY5" fmla="*/ 6845983 h 6845983"/>
              <a:gd name="connsiteX6" fmla="*/ 0 w 5443666"/>
              <a:gd name="connsiteY6" fmla="*/ 6845983 h 68459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443666" h="6845983">
                <a:moveTo>
                  <a:pt x="0" y="0"/>
                </a:moveTo>
                <a:lnTo>
                  <a:pt x="3595564" y="0"/>
                </a:lnTo>
                <a:lnTo>
                  <a:pt x="3746607" y="118697"/>
                </a:lnTo>
                <a:cubicBezTo>
                  <a:pt x="4783044" y="974041"/>
                  <a:pt x="5443666" y="2268489"/>
                  <a:pt x="5443666" y="3717234"/>
                </a:cubicBezTo>
                <a:cubicBezTo>
                  <a:pt x="5443666" y="4844036"/>
                  <a:pt x="5044030" y="5877498"/>
                  <a:pt x="4378763" y="6683615"/>
                </a:cubicBezTo>
                <a:lnTo>
                  <a:pt x="4238117" y="6845983"/>
                </a:lnTo>
                <a:lnTo>
                  <a:pt x="0" y="6845983"/>
                </a:lnTo>
                <a:close/>
              </a:path>
            </a:pathLst>
          </a:cu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AF0E0918-AB00-4194-A9D5-9AF9B49181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976934" y="0"/>
            <a:ext cx="5215066" cy="6858000"/>
          </a:xfrm>
          <a:custGeom>
            <a:avLst/>
            <a:gdLst>
              <a:gd name="connsiteX0" fmla="*/ 0 w 5215066"/>
              <a:gd name="connsiteY0" fmla="*/ 0 h 6858000"/>
              <a:gd name="connsiteX1" fmla="*/ 3197713 w 5215066"/>
              <a:gd name="connsiteY1" fmla="*/ 0 h 6858000"/>
              <a:gd name="connsiteX2" fmla="*/ 3259787 w 5215066"/>
              <a:gd name="connsiteY2" fmla="*/ 39865 h 6858000"/>
              <a:gd name="connsiteX3" fmla="*/ 5215066 w 5215066"/>
              <a:gd name="connsiteY3" fmla="*/ 3723759 h 6858000"/>
              <a:gd name="connsiteX4" fmla="*/ 4202364 w 5215066"/>
              <a:gd name="connsiteY4" fmla="*/ 6549681 h 6858000"/>
              <a:gd name="connsiteX5" fmla="*/ 3922635 w 5215066"/>
              <a:gd name="connsiteY5" fmla="*/ 6858000 h 6858000"/>
              <a:gd name="connsiteX6" fmla="*/ 0 w 5215066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215066" h="6858000">
                <a:moveTo>
                  <a:pt x="0" y="0"/>
                </a:moveTo>
                <a:lnTo>
                  <a:pt x="3197713" y="0"/>
                </a:lnTo>
                <a:lnTo>
                  <a:pt x="3259787" y="39865"/>
                </a:lnTo>
                <a:cubicBezTo>
                  <a:pt x="4439462" y="838237"/>
                  <a:pt x="5215066" y="2190263"/>
                  <a:pt x="5215066" y="3723759"/>
                </a:cubicBezTo>
                <a:cubicBezTo>
                  <a:pt x="5215066" y="4797206"/>
                  <a:pt x="4835020" y="5781733"/>
                  <a:pt x="4202364" y="6549681"/>
                </a:cubicBezTo>
                <a:lnTo>
                  <a:pt x="392263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9F69BCF-349A-A5B2-47A6-290456B9AD9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050" r="3" b="3"/>
          <a:stretch/>
        </p:blipFill>
        <p:spPr>
          <a:xfrm>
            <a:off x="7437102" y="2139872"/>
            <a:ext cx="4616353" cy="33244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43F2D6C-EC0B-7D39-561C-412AF46DA19C}"/>
              </a:ext>
            </a:extLst>
          </p:cNvPr>
          <p:cNvSpPr txBox="1"/>
          <p:nvPr/>
        </p:nvSpPr>
        <p:spPr>
          <a:xfrm>
            <a:off x="-4853" y="5605488"/>
            <a:ext cx="3497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3.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350778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F4CF9A01-C2DD-4966-B31A-D2D87CB4CC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E330D8F-D6FC-558F-7E5B-0F7403D2EA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527" y="969917"/>
            <a:ext cx="7038769" cy="1628396"/>
          </a:xfrm>
        </p:spPr>
        <p:txBody>
          <a:bodyPr>
            <a:normAutofit/>
          </a:bodyPr>
          <a:lstStyle/>
          <a:p>
            <a:pPr algn="l"/>
            <a:r>
              <a:rPr lang="en-US" sz="4400" b="1" dirty="0">
                <a:solidFill>
                  <a:schemeClr val="bg1"/>
                </a:solidFill>
              </a:rPr>
              <a:t>Secondhand Smoke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92783F2-D12A-1532-5BB4-95BF488D61E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6600"/>
          <a:stretch/>
        </p:blipFill>
        <p:spPr>
          <a:xfrm>
            <a:off x="7698002" y="947556"/>
            <a:ext cx="3862274" cy="5372759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AC6CA7B-A97D-4EE7-BEEF-3794C96942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99730"/>
            <a:ext cx="6080760" cy="0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reeform 6">
            <a:extLst>
              <a:ext uri="{FF2B5EF4-FFF2-40B4-BE49-F238E27FC236}">
                <a16:creationId xmlns:a16="http://schemas.microsoft.com/office/drawing/2014/main" id="{7F3F28AE-09C6-438F-B1F8-6B3D763F93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784011" y="5380580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1A6FC3E-05AB-2ED5-9F76-B5D477797F9B}"/>
              </a:ext>
            </a:extLst>
          </p:cNvPr>
          <p:cNvSpPr txBox="1"/>
          <p:nvPr/>
        </p:nvSpPr>
        <p:spPr>
          <a:xfrm>
            <a:off x="75660" y="1910211"/>
            <a:ext cx="7586134" cy="36312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600" b="1" dirty="0">
                <a:solidFill>
                  <a:schemeClr val="bg1"/>
                </a:solidFill>
              </a:rPr>
              <a:t>Contains over 7000 dangerous/ harmful chemicals :</a:t>
            </a:r>
          </a:p>
          <a:p>
            <a:pPr marL="457200" lvl="0" indent="-457200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600" b="1" dirty="0">
                <a:solidFill>
                  <a:schemeClr val="bg1"/>
                </a:solidFill>
              </a:rPr>
              <a:t>Chromium               </a:t>
            </a:r>
          </a:p>
          <a:p>
            <a:pPr marL="457200" lvl="0" indent="-457200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600" b="1" dirty="0">
                <a:solidFill>
                  <a:schemeClr val="bg1"/>
                </a:solidFill>
              </a:rPr>
              <a:t>Formaldehyde </a:t>
            </a:r>
          </a:p>
          <a:p>
            <a:pPr marL="457200" lvl="0" indent="-457200">
              <a:lnSpc>
                <a:spcPct val="200000"/>
              </a:lnSpc>
              <a:buFont typeface="Wingdings" pitchFamily="2" charset="2"/>
              <a:buChar char="q"/>
            </a:pPr>
            <a:r>
              <a:rPr lang="en-US" sz="2600" b="1" dirty="0">
                <a:solidFill>
                  <a:schemeClr val="bg1"/>
                </a:solidFill>
              </a:rPr>
              <a:t>Ammonia </a:t>
            </a:r>
          </a:p>
          <a:p>
            <a:pPr marL="457200" lvl="0" indent="-457200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600" b="1" dirty="0">
                <a:solidFill>
                  <a:schemeClr val="bg1"/>
                </a:solidFill>
              </a:rPr>
              <a:t>Hydrogen cyanide</a:t>
            </a:r>
          </a:p>
          <a:p>
            <a:pPr marL="457200" lvl="0" indent="-457200">
              <a:lnSpc>
                <a:spcPct val="150000"/>
              </a:lnSpc>
              <a:buFont typeface="Wingdings" pitchFamily="2" charset="2"/>
              <a:buChar char="q"/>
            </a:pPr>
            <a:endParaRPr lang="en-US" sz="2600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8642D70-5C4D-3267-D487-FB5B6D86C172}"/>
              </a:ext>
            </a:extLst>
          </p:cNvPr>
          <p:cNvSpPr txBox="1"/>
          <p:nvPr/>
        </p:nvSpPr>
        <p:spPr>
          <a:xfrm>
            <a:off x="10287000" y="57822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3A00314-559C-93FC-52E3-572637C26231}"/>
              </a:ext>
            </a:extLst>
          </p:cNvPr>
          <p:cNvSpPr txBox="1"/>
          <p:nvPr/>
        </p:nvSpPr>
        <p:spPr>
          <a:xfrm>
            <a:off x="11864006" y="5605489"/>
            <a:ext cx="364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4.</a:t>
            </a:r>
          </a:p>
        </p:txBody>
      </p:sp>
    </p:spTree>
    <p:extLst>
      <p:ext uri="{BB962C8B-B14F-4D97-AF65-F5344CB8AC3E}">
        <p14:creationId xmlns:p14="http://schemas.microsoft.com/office/powerpoint/2010/main" val="1914634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0FBC8A7B-9E5A-4B09-9C33-C600BD17CD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4BB015B5-4A87-4EA6-8B82-41210F3BE9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4572000"/>
            <a:ext cx="12191998" cy="228599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509" y="4747491"/>
            <a:ext cx="9400770" cy="1273806"/>
          </a:xfrm>
        </p:spPr>
        <p:txBody>
          <a:bodyPr anchor="b">
            <a:normAutofit/>
          </a:bodyPr>
          <a:lstStyle/>
          <a:p>
            <a:r>
              <a:rPr lang="en-US" sz="4300" b="1" dirty="0">
                <a:solidFill>
                  <a:schemeClr val="bg1"/>
                </a:solidFill>
              </a:rPr>
              <a:t>Active Vs Secondhand Smoking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4334" y="804334"/>
            <a:ext cx="5291665" cy="3429338"/>
          </a:xfrm>
        </p:spPr>
        <p:txBody>
          <a:bodyPr anchor="ctr">
            <a:normAutofit/>
          </a:bodyPr>
          <a:lstStyle/>
          <a:p>
            <a:endParaRPr dirty="0"/>
          </a:p>
        </p:txBody>
      </p:sp>
      <p:sp>
        <p:nvSpPr>
          <p:cNvPr id="28" name="Freeform 6">
            <a:extLst>
              <a:ext uri="{FF2B5EF4-FFF2-40B4-BE49-F238E27FC236}">
                <a16:creationId xmlns:a16="http://schemas.microsoft.com/office/drawing/2014/main" id="{3C34EE6D-3EF3-46CE-B8E1-B95710DC99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784011" y="5202147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4F8C9297-DB30-4147-8E63-D99C337939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-1" y="6199730"/>
            <a:ext cx="10241280" cy="602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4C909B8F-7507-EF33-E7EA-3FABBC99DE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672"/>
            <a:ext cx="12191998" cy="453622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13E56DE-5171-300D-5E95-6C398BCAAD00}"/>
              </a:ext>
            </a:extLst>
          </p:cNvPr>
          <p:cNvSpPr txBox="1"/>
          <p:nvPr/>
        </p:nvSpPr>
        <p:spPr>
          <a:xfrm>
            <a:off x="11890819" y="5427056"/>
            <a:ext cx="4079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5.</a:t>
            </a:r>
          </a:p>
        </p:txBody>
      </p:sp>
    </p:spTree>
    <p:extLst>
      <p:ext uri="{BB962C8B-B14F-4D97-AF65-F5344CB8AC3E}">
        <p14:creationId xmlns:p14="http://schemas.microsoft.com/office/powerpoint/2010/main" val="26106318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D5D840-CE12-8035-C834-A502A34A89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69619" y="477710"/>
            <a:ext cx="6248398" cy="1137304"/>
          </a:xfrm>
        </p:spPr>
        <p:txBody>
          <a:bodyPr>
            <a:noAutofit/>
          </a:bodyPr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Health Risks 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65707046-55DD-6668-4E27-B26F32DAB13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28297" y="1082675"/>
            <a:ext cx="3772253" cy="4618038"/>
          </a:xfr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E7F0C048-AB5F-D578-3379-E727100BE663}"/>
              </a:ext>
            </a:extLst>
          </p:cNvPr>
          <p:cNvGrpSpPr/>
          <p:nvPr/>
        </p:nvGrpSpPr>
        <p:grpSpPr>
          <a:xfrm>
            <a:off x="5071934" y="2036598"/>
            <a:ext cx="5443666" cy="599625"/>
            <a:chOff x="0" y="25798"/>
            <a:chExt cx="5443666" cy="599625"/>
          </a:xfrm>
        </p:grpSpPr>
        <p:sp>
          <p:nvSpPr>
            <p:cNvPr id="23" name="Rounded Rectangle 22">
              <a:extLst>
                <a:ext uri="{FF2B5EF4-FFF2-40B4-BE49-F238E27FC236}">
                  <a16:creationId xmlns:a16="http://schemas.microsoft.com/office/drawing/2014/main" id="{D0FDCAEA-A609-8F61-6D0E-ACB835637B86}"/>
                </a:ext>
              </a:extLst>
            </p:cNvPr>
            <p:cNvSpPr/>
            <p:nvPr/>
          </p:nvSpPr>
          <p:spPr>
            <a:xfrm>
              <a:off x="0" y="25798"/>
              <a:ext cx="5443666" cy="599625"/>
            </a:xfrm>
            <a:prstGeom prst="roundRect">
              <a:avLst/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4" name="Rounded Rectangle 4">
              <a:extLst>
                <a:ext uri="{FF2B5EF4-FFF2-40B4-BE49-F238E27FC236}">
                  <a16:creationId xmlns:a16="http://schemas.microsoft.com/office/drawing/2014/main" id="{B8112F84-EC0A-4C3C-A698-33D1DD0935C6}"/>
                </a:ext>
              </a:extLst>
            </p:cNvPr>
            <p:cNvSpPr txBox="1"/>
            <p:nvPr/>
          </p:nvSpPr>
          <p:spPr>
            <a:xfrm>
              <a:off x="29271" y="55069"/>
              <a:ext cx="5385124" cy="54108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5250" tIns="95250" rIns="95250" bIns="95250" numCol="1" spcCol="1270" anchor="ctr" anchorCtr="0">
              <a:noAutofit/>
            </a:bodyPr>
            <a:lstStyle/>
            <a:p>
              <a:pPr marL="0" lvl="0" indent="0" algn="l"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CA" sz="2400" kern="1200" dirty="0"/>
                <a:t>Asthma </a:t>
              </a:r>
              <a:endParaRPr lang="en-US" sz="2400" kern="1200" dirty="0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994B19D-D94F-6241-82AA-88580C9FA5F7}"/>
              </a:ext>
            </a:extLst>
          </p:cNvPr>
          <p:cNvGrpSpPr/>
          <p:nvPr/>
        </p:nvGrpSpPr>
        <p:grpSpPr>
          <a:xfrm>
            <a:off x="5071934" y="2744222"/>
            <a:ext cx="5443666" cy="599625"/>
            <a:chOff x="0" y="697423"/>
            <a:chExt cx="5443666" cy="599625"/>
          </a:xfrm>
        </p:grpSpPr>
        <p:sp>
          <p:nvSpPr>
            <p:cNvPr id="21" name="Rounded Rectangle 20">
              <a:extLst>
                <a:ext uri="{FF2B5EF4-FFF2-40B4-BE49-F238E27FC236}">
                  <a16:creationId xmlns:a16="http://schemas.microsoft.com/office/drawing/2014/main" id="{C90797C2-5C30-2C14-2661-02C2C0A9E73D}"/>
                </a:ext>
              </a:extLst>
            </p:cNvPr>
            <p:cNvSpPr/>
            <p:nvPr/>
          </p:nvSpPr>
          <p:spPr>
            <a:xfrm>
              <a:off x="0" y="697423"/>
              <a:ext cx="5443666" cy="599625"/>
            </a:xfrm>
            <a:prstGeom prst="roundRect">
              <a:avLst/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Rounded Rectangle 6">
              <a:extLst>
                <a:ext uri="{FF2B5EF4-FFF2-40B4-BE49-F238E27FC236}">
                  <a16:creationId xmlns:a16="http://schemas.microsoft.com/office/drawing/2014/main" id="{CD38B3B5-2E1B-12A3-EC1D-E5EA73D5C235}"/>
                </a:ext>
              </a:extLst>
            </p:cNvPr>
            <p:cNvSpPr txBox="1"/>
            <p:nvPr/>
          </p:nvSpPr>
          <p:spPr>
            <a:xfrm>
              <a:off x="29271" y="726694"/>
              <a:ext cx="5385124" cy="54108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5250" tIns="95250" rIns="95250" bIns="95250" numCol="1" spcCol="1270" anchor="ctr" anchorCtr="0">
              <a:noAutofit/>
            </a:bodyPr>
            <a:lstStyle/>
            <a:p>
              <a:pPr marL="0" lvl="0" indent="0" algn="l"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CA" sz="2400" kern="1200" dirty="0"/>
                <a:t>Pneumonia </a:t>
              </a:r>
              <a:endParaRPr lang="en-US" sz="2400" kern="1200" dirty="0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A1B78BBA-F108-E6AA-06AE-53E4A8290710}"/>
              </a:ext>
            </a:extLst>
          </p:cNvPr>
          <p:cNvGrpSpPr/>
          <p:nvPr/>
        </p:nvGrpSpPr>
        <p:grpSpPr>
          <a:xfrm>
            <a:off x="5071934" y="3466249"/>
            <a:ext cx="5443666" cy="599625"/>
            <a:chOff x="0" y="1369048"/>
            <a:chExt cx="5443666" cy="599625"/>
          </a:xfrm>
        </p:grpSpPr>
        <p:sp>
          <p:nvSpPr>
            <p:cNvPr id="19" name="Rounded Rectangle 18">
              <a:extLst>
                <a:ext uri="{FF2B5EF4-FFF2-40B4-BE49-F238E27FC236}">
                  <a16:creationId xmlns:a16="http://schemas.microsoft.com/office/drawing/2014/main" id="{9543B705-A31C-3989-DBC3-4EFFB2FD9578}"/>
                </a:ext>
              </a:extLst>
            </p:cNvPr>
            <p:cNvSpPr/>
            <p:nvPr/>
          </p:nvSpPr>
          <p:spPr>
            <a:xfrm>
              <a:off x="0" y="1369048"/>
              <a:ext cx="5443666" cy="599625"/>
            </a:xfrm>
            <a:prstGeom prst="roundRect">
              <a:avLst/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Rounded Rectangle 8">
              <a:extLst>
                <a:ext uri="{FF2B5EF4-FFF2-40B4-BE49-F238E27FC236}">
                  <a16:creationId xmlns:a16="http://schemas.microsoft.com/office/drawing/2014/main" id="{2048C418-73F7-701A-EB53-E59CA45E9443}"/>
                </a:ext>
              </a:extLst>
            </p:cNvPr>
            <p:cNvSpPr txBox="1"/>
            <p:nvPr/>
          </p:nvSpPr>
          <p:spPr>
            <a:xfrm>
              <a:off x="29271" y="1398319"/>
              <a:ext cx="5385124" cy="54108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5250" tIns="95250" rIns="95250" bIns="95250" numCol="1" spcCol="1270" anchor="ctr" anchorCtr="0">
              <a:noAutofit/>
            </a:bodyPr>
            <a:lstStyle/>
            <a:p>
              <a:pPr marL="0" lvl="0" indent="0" algn="l"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CA" sz="2400" kern="1200" dirty="0"/>
                <a:t>Bronchitis</a:t>
              </a:r>
              <a:endParaRPr lang="en-US" sz="2400" kern="1200" dirty="0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2D79EB6C-F968-D359-98A2-BFC0D3FA38F8}"/>
              </a:ext>
            </a:extLst>
          </p:cNvPr>
          <p:cNvGrpSpPr/>
          <p:nvPr/>
        </p:nvGrpSpPr>
        <p:grpSpPr>
          <a:xfrm>
            <a:off x="5069619" y="4187015"/>
            <a:ext cx="5443666" cy="599625"/>
            <a:chOff x="0" y="2040673"/>
            <a:chExt cx="5443666" cy="599625"/>
          </a:xfrm>
        </p:grpSpPr>
        <p:sp>
          <p:nvSpPr>
            <p:cNvPr id="17" name="Rounded Rectangle 16">
              <a:extLst>
                <a:ext uri="{FF2B5EF4-FFF2-40B4-BE49-F238E27FC236}">
                  <a16:creationId xmlns:a16="http://schemas.microsoft.com/office/drawing/2014/main" id="{91337822-3BBD-5612-18C0-7F28D79F0097}"/>
                </a:ext>
              </a:extLst>
            </p:cNvPr>
            <p:cNvSpPr/>
            <p:nvPr/>
          </p:nvSpPr>
          <p:spPr>
            <a:xfrm>
              <a:off x="0" y="2040673"/>
              <a:ext cx="5443666" cy="599625"/>
            </a:xfrm>
            <a:prstGeom prst="roundRect">
              <a:avLst/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Rounded Rectangle 10">
              <a:extLst>
                <a:ext uri="{FF2B5EF4-FFF2-40B4-BE49-F238E27FC236}">
                  <a16:creationId xmlns:a16="http://schemas.microsoft.com/office/drawing/2014/main" id="{82FAD73A-EAA8-356F-A5E6-462F7E37D993}"/>
                </a:ext>
              </a:extLst>
            </p:cNvPr>
            <p:cNvSpPr txBox="1"/>
            <p:nvPr/>
          </p:nvSpPr>
          <p:spPr>
            <a:xfrm>
              <a:off x="29271" y="2069944"/>
              <a:ext cx="5385124" cy="54108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5250" tIns="95250" rIns="95250" bIns="95250" numCol="1" spcCol="1270" anchor="ctr" anchorCtr="0">
              <a:noAutofit/>
            </a:bodyPr>
            <a:lstStyle/>
            <a:p>
              <a:pPr marL="0" lvl="0" indent="0" algn="l"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CA" sz="2400" kern="1200" dirty="0"/>
                <a:t>Ear infections </a:t>
              </a:r>
              <a:endParaRPr lang="en-US" sz="2400" kern="1200" dirty="0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F31028C9-0CFF-2ED5-C52F-BC1A2E96D427}"/>
              </a:ext>
            </a:extLst>
          </p:cNvPr>
          <p:cNvGrpSpPr/>
          <p:nvPr/>
        </p:nvGrpSpPr>
        <p:grpSpPr>
          <a:xfrm>
            <a:off x="5069619" y="4908804"/>
            <a:ext cx="5443666" cy="599625"/>
            <a:chOff x="0" y="2712298"/>
            <a:chExt cx="5443666" cy="599625"/>
          </a:xfrm>
        </p:grpSpPr>
        <p:sp>
          <p:nvSpPr>
            <p:cNvPr id="15" name="Rounded Rectangle 14">
              <a:extLst>
                <a:ext uri="{FF2B5EF4-FFF2-40B4-BE49-F238E27FC236}">
                  <a16:creationId xmlns:a16="http://schemas.microsoft.com/office/drawing/2014/main" id="{16FC0564-A8A4-D78E-160B-260553B1489D}"/>
                </a:ext>
              </a:extLst>
            </p:cNvPr>
            <p:cNvSpPr/>
            <p:nvPr/>
          </p:nvSpPr>
          <p:spPr>
            <a:xfrm>
              <a:off x="0" y="2712298"/>
              <a:ext cx="5443666" cy="599625"/>
            </a:xfrm>
            <a:prstGeom prst="roundRect">
              <a:avLst/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Rounded Rectangle 12">
              <a:extLst>
                <a:ext uri="{FF2B5EF4-FFF2-40B4-BE49-F238E27FC236}">
                  <a16:creationId xmlns:a16="http://schemas.microsoft.com/office/drawing/2014/main" id="{161A344A-4667-9255-CE0B-7B54EDD55B49}"/>
                </a:ext>
              </a:extLst>
            </p:cNvPr>
            <p:cNvSpPr txBox="1"/>
            <p:nvPr/>
          </p:nvSpPr>
          <p:spPr>
            <a:xfrm>
              <a:off x="29271" y="2741569"/>
              <a:ext cx="5385124" cy="54108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5250" tIns="95250" rIns="95250" bIns="95250" numCol="1" spcCol="1270" anchor="ctr" anchorCtr="0">
              <a:noAutofit/>
            </a:bodyPr>
            <a:lstStyle/>
            <a:p>
              <a:pPr marL="0" lvl="0" indent="0" algn="l"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CA" sz="2400" kern="1200" dirty="0"/>
                <a:t>Breathlessness and coughing  </a:t>
              </a:r>
              <a:endParaRPr lang="en-US" sz="2400" kern="1200" dirty="0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39B86457-3324-A875-0D42-D887D40E510B}"/>
              </a:ext>
            </a:extLst>
          </p:cNvPr>
          <p:cNvGrpSpPr/>
          <p:nvPr/>
        </p:nvGrpSpPr>
        <p:grpSpPr>
          <a:xfrm>
            <a:off x="5040348" y="1375772"/>
            <a:ext cx="5443666" cy="599625"/>
            <a:chOff x="0" y="25798"/>
            <a:chExt cx="5443666" cy="599625"/>
          </a:xfrm>
        </p:grpSpPr>
        <p:sp>
          <p:nvSpPr>
            <p:cNvPr id="27" name="Rounded Rectangle 26">
              <a:extLst>
                <a:ext uri="{FF2B5EF4-FFF2-40B4-BE49-F238E27FC236}">
                  <a16:creationId xmlns:a16="http://schemas.microsoft.com/office/drawing/2014/main" id="{E9539721-14B4-1F0C-AC33-8F1A9513073C}"/>
                </a:ext>
              </a:extLst>
            </p:cNvPr>
            <p:cNvSpPr/>
            <p:nvPr/>
          </p:nvSpPr>
          <p:spPr>
            <a:xfrm>
              <a:off x="0" y="25798"/>
              <a:ext cx="5443666" cy="599625"/>
            </a:xfrm>
            <a:prstGeom prst="roundRect">
              <a:avLst/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8" name="Rounded Rectangle 4">
              <a:extLst>
                <a:ext uri="{FF2B5EF4-FFF2-40B4-BE49-F238E27FC236}">
                  <a16:creationId xmlns:a16="http://schemas.microsoft.com/office/drawing/2014/main" id="{E851F70D-90D3-5B9F-8B03-4B86F2D5C78A}"/>
                </a:ext>
              </a:extLst>
            </p:cNvPr>
            <p:cNvSpPr txBox="1"/>
            <p:nvPr/>
          </p:nvSpPr>
          <p:spPr>
            <a:xfrm>
              <a:off x="29271" y="55069"/>
              <a:ext cx="5385124" cy="54108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5250" tIns="95250" rIns="95250" bIns="95250" numCol="1" spcCol="1270" anchor="ctr" anchorCtr="0">
              <a:noAutofit/>
            </a:bodyPr>
            <a:lstStyle/>
            <a:p>
              <a:pPr marL="0" lvl="0" indent="0" algn="l"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CA" sz="2400" dirty="0"/>
                <a:t>In children &amp; infants:</a:t>
              </a:r>
              <a:r>
                <a:rPr lang="en-CA" sz="2400" kern="1200" dirty="0"/>
                <a:t> </a:t>
              </a:r>
              <a:endParaRPr lang="en-US" sz="2400" kern="1200" dirty="0"/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5C9BB568-7B51-73A1-41AA-8A6C822C2F12}"/>
              </a:ext>
            </a:extLst>
          </p:cNvPr>
          <p:cNvSpPr txBox="1"/>
          <p:nvPr/>
        </p:nvSpPr>
        <p:spPr>
          <a:xfrm>
            <a:off x="11827798" y="5624081"/>
            <a:ext cx="364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8.</a:t>
            </a:r>
          </a:p>
        </p:txBody>
      </p:sp>
    </p:spTree>
    <p:extLst>
      <p:ext uri="{BB962C8B-B14F-4D97-AF65-F5344CB8AC3E}">
        <p14:creationId xmlns:p14="http://schemas.microsoft.com/office/powerpoint/2010/main" val="1406547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4" name="Rectangle 63">
            <a:extLst>
              <a:ext uri="{FF2B5EF4-FFF2-40B4-BE49-F238E27FC236}">
                <a16:creationId xmlns:a16="http://schemas.microsoft.com/office/drawing/2014/main" id="{F4CF9A01-C2DD-4966-B31A-D2D87CB4CC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5940" y="794292"/>
            <a:ext cx="5128880" cy="1628396"/>
          </a:xfrm>
        </p:spPr>
        <p:txBody>
          <a:bodyPr>
            <a:normAutofit/>
          </a:bodyPr>
          <a:lstStyle/>
          <a:p>
            <a:pPr algn="l"/>
            <a:r>
              <a:rPr lang="en-US" b="1" dirty="0">
                <a:solidFill>
                  <a:schemeClr val="tx1"/>
                </a:solidFill>
              </a:rPr>
              <a:t>Health Risks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701B6F6-0759-7EBF-59FC-092E5B68C1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4023" y="1965730"/>
            <a:ext cx="4351946" cy="3735044"/>
          </a:xfrm>
          <a:prstGeom prst="rect">
            <a:avLst/>
          </a:prstGeom>
        </p:spPr>
      </p:pic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0AC6CA7B-A97D-4EE7-BEEF-3794C96942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99730"/>
            <a:ext cx="6080760" cy="0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Content Placeholder 2"/>
          <p:cNvSpPr>
            <a:spLocks noGrp="1"/>
          </p:cNvSpPr>
          <p:nvPr>
            <p:ph idx="1"/>
          </p:nvPr>
        </p:nvSpPr>
        <p:spPr>
          <a:xfrm>
            <a:off x="683198" y="1982368"/>
            <a:ext cx="5128880" cy="380153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A" sz="2800" b="1" dirty="0">
                <a:solidFill>
                  <a:schemeClr val="tx1"/>
                </a:solidFill>
              </a:rPr>
              <a:t>In pregnant women:</a:t>
            </a:r>
          </a:p>
          <a:p>
            <a:r>
              <a:rPr lang="en-CA" sz="2600" b="1" dirty="0">
                <a:solidFill>
                  <a:schemeClr val="tx1"/>
                </a:solidFill>
              </a:rPr>
              <a:t>Stillbirths </a:t>
            </a:r>
          </a:p>
          <a:p>
            <a:r>
              <a:rPr lang="en-CA" sz="2600" b="1" dirty="0">
                <a:solidFill>
                  <a:schemeClr val="tx1"/>
                </a:solidFill>
              </a:rPr>
              <a:t>Sudden infant death syndrome </a:t>
            </a:r>
          </a:p>
          <a:p>
            <a:r>
              <a:rPr lang="en-CA" sz="2600" b="1" dirty="0">
                <a:solidFill>
                  <a:schemeClr val="tx1"/>
                </a:solidFill>
              </a:rPr>
              <a:t>Premature births </a:t>
            </a:r>
          </a:p>
          <a:p>
            <a:r>
              <a:rPr lang="en-CA" sz="2600" b="1" dirty="0">
                <a:solidFill>
                  <a:schemeClr val="tx1"/>
                </a:solidFill>
              </a:rPr>
              <a:t>Low birth weight </a:t>
            </a:r>
          </a:p>
          <a:p>
            <a:r>
              <a:rPr lang="en-CA" sz="2600" b="1" dirty="0">
                <a:solidFill>
                  <a:schemeClr val="tx1"/>
                </a:solidFill>
              </a:rPr>
              <a:t>Slowed growth </a:t>
            </a:r>
          </a:p>
        </p:txBody>
      </p:sp>
      <p:sp>
        <p:nvSpPr>
          <p:cNvPr id="68" name="Freeform 6">
            <a:extLst>
              <a:ext uri="{FF2B5EF4-FFF2-40B4-BE49-F238E27FC236}">
                <a16:creationId xmlns:a16="http://schemas.microsoft.com/office/drawing/2014/main" id="{7F3F28AE-09C6-438F-B1F8-6B3D763F93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784011" y="5380580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4F7B605-71BC-03CA-CA7D-8B5FF9A2176E}"/>
              </a:ext>
            </a:extLst>
          </p:cNvPr>
          <p:cNvSpPr txBox="1"/>
          <p:nvPr/>
        </p:nvSpPr>
        <p:spPr>
          <a:xfrm>
            <a:off x="11870957" y="5599235"/>
            <a:ext cx="344966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7.</a:t>
            </a:r>
          </a:p>
        </p:txBody>
      </p:sp>
    </p:spTree>
    <p:extLst>
      <p:ext uri="{BB962C8B-B14F-4D97-AF65-F5344CB8AC3E}">
        <p14:creationId xmlns:p14="http://schemas.microsoft.com/office/powerpoint/2010/main" val="1400612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4FE232EE-B512-46E5-A5BD-10F13D7778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BAFD176-D4C4-45B9-8D6E-C25F94C5CB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228599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144" y="958416"/>
            <a:ext cx="12191999" cy="1232750"/>
          </a:xfrm>
        </p:spPr>
        <p:txBody>
          <a:bodyPr anchor="b">
            <a:normAutofit/>
          </a:bodyPr>
          <a:lstStyle/>
          <a:p>
            <a:pPr algn="l"/>
            <a:r>
              <a:rPr lang="en-US" sz="4400" b="1" dirty="0">
                <a:solidFill>
                  <a:schemeClr val="bg1"/>
                </a:solidFill>
              </a:rPr>
              <a:t>Health Risks</a:t>
            </a:r>
            <a:br>
              <a:rPr lang="en-US" sz="4000" dirty="0">
                <a:solidFill>
                  <a:schemeClr val="bg1"/>
                </a:solidFill>
              </a:rPr>
            </a:br>
            <a:endParaRPr lang="en-US" sz="3900" dirty="0">
              <a:solidFill>
                <a:schemeClr val="bg1"/>
              </a:solidFill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85B2D6B-877E-4599-A643-756FB86013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-1" y="1676579"/>
            <a:ext cx="7534656" cy="602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Freeform 6">
            <a:extLst>
              <a:ext uri="{FF2B5EF4-FFF2-40B4-BE49-F238E27FC236}">
                <a16:creationId xmlns:a16="http://schemas.microsoft.com/office/drawing/2014/main" id="{9514E575-433A-4266-8C2D-C2BD62D81B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784011" y="938535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7853" y="2415740"/>
            <a:ext cx="6578948" cy="349859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CA" sz="2800" b="1" dirty="0"/>
              <a:t>In adults: </a:t>
            </a:r>
          </a:p>
          <a:p>
            <a:r>
              <a:rPr lang="en-CA" sz="2600" b="1" dirty="0"/>
              <a:t>Heart problems </a:t>
            </a:r>
          </a:p>
          <a:p>
            <a:r>
              <a:rPr lang="en-CA" sz="2600" b="1" dirty="0"/>
              <a:t>Lung cancer</a:t>
            </a:r>
          </a:p>
          <a:p>
            <a:r>
              <a:rPr lang="en-CA" sz="2600" b="1" dirty="0"/>
              <a:t>Emphysema </a:t>
            </a:r>
          </a:p>
          <a:p>
            <a:r>
              <a:rPr lang="en-CA" sz="2600" b="1" dirty="0"/>
              <a:t>Nasal and chest infections </a:t>
            </a:r>
          </a:p>
          <a:p>
            <a:r>
              <a:rPr lang="en-CA" sz="2600" b="1" dirty="0"/>
              <a:t>Asthma  </a:t>
            </a:r>
          </a:p>
          <a:p>
            <a:r>
              <a:rPr lang="en-CA" sz="2600" b="1" dirty="0"/>
              <a:t>Leukemia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BFDFFD9-A7E8-A4F4-9B2B-EC618BD85642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386020" y="2523371"/>
            <a:ext cx="5970439" cy="419208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83CF8AD-F419-42CE-42A7-820BE2B99C5F}"/>
              </a:ext>
            </a:extLst>
          </p:cNvPr>
          <p:cNvSpPr txBox="1"/>
          <p:nvPr/>
        </p:nvSpPr>
        <p:spPr>
          <a:xfrm>
            <a:off x="11838446" y="1163444"/>
            <a:ext cx="367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6.</a:t>
            </a:r>
          </a:p>
        </p:txBody>
      </p:sp>
    </p:spTree>
    <p:extLst>
      <p:ext uri="{BB962C8B-B14F-4D97-AF65-F5344CB8AC3E}">
        <p14:creationId xmlns:p14="http://schemas.microsoft.com/office/powerpoint/2010/main" val="2077709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7" name="Rectangle 26">
            <a:extLst>
              <a:ext uri="{FF2B5EF4-FFF2-40B4-BE49-F238E27FC236}">
                <a16:creationId xmlns:a16="http://schemas.microsoft.com/office/drawing/2014/main" id="{BE9F2DF3-07EE-480C-A880-A3C47812BA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4123" y="1090370"/>
            <a:ext cx="6095995" cy="1684398"/>
          </a:xfrm>
        </p:spPr>
        <p:txBody>
          <a:bodyPr>
            <a:normAutofit/>
          </a:bodyPr>
          <a:lstStyle/>
          <a:p>
            <a:pPr algn="l"/>
            <a:r>
              <a:rPr lang="en-US" sz="4100" b="1" dirty="0">
                <a:solidFill>
                  <a:schemeClr val="bg1"/>
                </a:solidFill>
              </a:rPr>
              <a:t>Secondhand smoking in enclosed spaces</a:t>
            </a: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432691CC-4AB8-48AF-B822-EBF7F4E9E6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280119" y="1"/>
            <a:ext cx="4480560" cy="2513993"/>
          </a:xfrm>
          <a:custGeom>
            <a:avLst/>
            <a:gdLst>
              <a:gd name="connsiteX0" fmla="*/ 18382 w 4480560"/>
              <a:gd name="connsiteY0" fmla="*/ 0 h 2513993"/>
              <a:gd name="connsiteX1" fmla="*/ 4462178 w 4480560"/>
              <a:gd name="connsiteY1" fmla="*/ 0 h 2513993"/>
              <a:gd name="connsiteX2" fmla="*/ 4468994 w 4480560"/>
              <a:gd name="connsiteY2" fmla="*/ 44657 h 2513993"/>
              <a:gd name="connsiteX3" fmla="*/ 4480560 w 4480560"/>
              <a:gd name="connsiteY3" fmla="*/ 273713 h 2513993"/>
              <a:gd name="connsiteX4" fmla="*/ 2240280 w 4480560"/>
              <a:gd name="connsiteY4" fmla="*/ 2513993 h 2513993"/>
              <a:gd name="connsiteX5" fmla="*/ 0 w 4480560"/>
              <a:gd name="connsiteY5" fmla="*/ 273713 h 2513993"/>
              <a:gd name="connsiteX6" fmla="*/ 11567 w 4480560"/>
              <a:gd name="connsiteY6" fmla="*/ 44657 h 25139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80560" h="2513993">
                <a:moveTo>
                  <a:pt x="18382" y="0"/>
                </a:moveTo>
                <a:lnTo>
                  <a:pt x="4462178" y="0"/>
                </a:lnTo>
                <a:lnTo>
                  <a:pt x="4468994" y="44657"/>
                </a:lnTo>
                <a:cubicBezTo>
                  <a:pt x="4476642" y="119969"/>
                  <a:pt x="4480560" y="196384"/>
                  <a:pt x="4480560" y="273713"/>
                </a:cubicBezTo>
                <a:cubicBezTo>
                  <a:pt x="4480560" y="1510985"/>
                  <a:pt x="3477552" y="2513993"/>
                  <a:pt x="2240280" y="2513993"/>
                </a:cubicBezTo>
                <a:cubicBezTo>
                  <a:pt x="1003008" y="2513993"/>
                  <a:pt x="0" y="1510985"/>
                  <a:pt x="0" y="273713"/>
                </a:cubicBezTo>
                <a:cubicBezTo>
                  <a:pt x="0" y="196384"/>
                  <a:pt x="3918" y="119969"/>
                  <a:pt x="11567" y="44657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Picture 4" descr="A person sitting at a table with his hands on his face&#10;&#10;Description automatically generated with low confidence">
            <a:extLst>
              <a:ext uri="{FF2B5EF4-FFF2-40B4-BE49-F238E27FC236}">
                <a16:creationId xmlns:a16="http://schemas.microsoft.com/office/drawing/2014/main" id="{8F532737-FF40-4E09-4CA1-8039EB7373C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48" r="3" b="3"/>
          <a:stretch/>
        </p:blipFill>
        <p:spPr>
          <a:xfrm>
            <a:off x="6444711" y="1"/>
            <a:ext cx="4151376" cy="2349401"/>
          </a:xfrm>
          <a:custGeom>
            <a:avLst/>
            <a:gdLst/>
            <a:ahLst/>
            <a:cxnLst/>
            <a:rect l="l" t="t" r="r" b="b"/>
            <a:pathLst>
              <a:path w="4151376" h="2349401">
                <a:moveTo>
                  <a:pt x="20101" y="0"/>
                </a:moveTo>
                <a:lnTo>
                  <a:pt x="4131276" y="0"/>
                </a:lnTo>
                <a:lnTo>
                  <a:pt x="4140659" y="61486"/>
                </a:lnTo>
                <a:cubicBezTo>
                  <a:pt x="4147746" y="131265"/>
                  <a:pt x="4151376" y="202065"/>
                  <a:pt x="4151376" y="273713"/>
                </a:cubicBezTo>
                <a:cubicBezTo>
                  <a:pt x="4151376" y="1420084"/>
                  <a:pt x="3222059" y="2349401"/>
                  <a:pt x="2075688" y="2349401"/>
                </a:cubicBezTo>
                <a:cubicBezTo>
                  <a:pt x="929317" y="2349401"/>
                  <a:pt x="0" y="1420084"/>
                  <a:pt x="0" y="273713"/>
                </a:cubicBezTo>
                <a:cubicBezTo>
                  <a:pt x="0" y="202065"/>
                  <a:pt x="3630" y="131265"/>
                  <a:pt x="10717" y="61486"/>
                </a:cubicBezTo>
                <a:close/>
              </a:path>
            </a:pathLst>
          </a:custGeom>
        </p:spPr>
      </p:pic>
      <p:sp>
        <p:nvSpPr>
          <p:cNvPr id="31" name="Freeform 6">
            <a:extLst>
              <a:ext uri="{FF2B5EF4-FFF2-40B4-BE49-F238E27FC236}">
                <a16:creationId xmlns:a16="http://schemas.microsoft.com/office/drawing/2014/main" id="{83530746-0DC4-40DB-8553-5A6E74A285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784011" y="1377652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4122" y="2532371"/>
            <a:ext cx="6623077" cy="3804927"/>
          </a:xfrm>
        </p:spPr>
        <p:txBody>
          <a:bodyPr>
            <a:normAutofit fontScale="40000" lnSpcReduction="20000"/>
          </a:bodyPr>
          <a:lstStyle/>
          <a:p>
            <a:r>
              <a:rPr lang="en-CA" sz="6500" b="1" dirty="0">
                <a:solidFill>
                  <a:schemeClr val="bg1"/>
                </a:solidFill>
              </a:rPr>
              <a:t>Cars </a:t>
            </a:r>
          </a:p>
          <a:p>
            <a:pPr lvl="1"/>
            <a:r>
              <a:rPr lang="en-CA" sz="6500" b="1" dirty="0">
                <a:solidFill>
                  <a:schemeClr val="bg1"/>
                </a:solidFill>
              </a:rPr>
              <a:t>Carpet  </a:t>
            </a:r>
          </a:p>
          <a:p>
            <a:pPr lvl="1"/>
            <a:r>
              <a:rPr lang="en-CA" sz="6500" b="1" dirty="0">
                <a:solidFill>
                  <a:schemeClr val="bg1"/>
                </a:solidFill>
              </a:rPr>
              <a:t>Chairs </a:t>
            </a:r>
          </a:p>
          <a:p>
            <a:r>
              <a:rPr lang="en-CA" sz="6500" b="1" dirty="0">
                <a:solidFill>
                  <a:schemeClr val="bg1"/>
                </a:solidFill>
              </a:rPr>
              <a:t>Houses </a:t>
            </a:r>
          </a:p>
          <a:p>
            <a:pPr lvl="1"/>
            <a:r>
              <a:rPr lang="en-CA" sz="6500" b="1" dirty="0">
                <a:solidFill>
                  <a:schemeClr val="bg1"/>
                </a:solidFill>
              </a:rPr>
              <a:t>Blankets, bedding, carpet, furniture,</a:t>
            </a:r>
          </a:p>
          <a:p>
            <a:pPr lvl="1"/>
            <a:r>
              <a:rPr lang="en-CA" sz="6500" b="1" dirty="0">
                <a:solidFill>
                  <a:schemeClr val="bg1"/>
                </a:solidFill>
              </a:rPr>
              <a:t>Walls, windows, appliances  </a:t>
            </a:r>
          </a:p>
          <a:p>
            <a:pPr marL="402336" lvl="1" indent="0">
              <a:buNone/>
            </a:pPr>
            <a:r>
              <a:rPr lang="en-CA" sz="2200" b="1" dirty="0"/>
              <a:t>      </a:t>
            </a:r>
          </a:p>
          <a:p>
            <a:pPr marL="0" indent="0">
              <a:buNone/>
            </a:pPr>
            <a:r>
              <a:rPr lang="en-CA" dirty="0"/>
              <a:t>	</a:t>
            </a:r>
          </a:p>
          <a:p>
            <a:endParaRPr lang="en-CA" dirty="0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FD1284BE-DCBB-451A-95C5-5A51804459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99730"/>
            <a:ext cx="6095995" cy="0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D6A8E1B4-B839-4C58-B08A-F0B0945808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225130" y="2909477"/>
            <a:ext cx="4966870" cy="3948522"/>
          </a:xfrm>
          <a:custGeom>
            <a:avLst/>
            <a:gdLst>
              <a:gd name="connsiteX0" fmla="*/ 2748962 w 4966870"/>
              <a:gd name="connsiteY0" fmla="*/ 0 h 3948522"/>
              <a:gd name="connsiteX1" fmla="*/ 4870195 w 4966870"/>
              <a:gd name="connsiteY1" fmla="*/ 1000367 h 3948522"/>
              <a:gd name="connsiteX2" fmla="*/ 4966870 w 4966870"/>
              <a:gd name="connsiteY2" fmla="*/ 1129649 h 3948522"/>
              <a:gd name="connsiteX3" fmla="*/ 4966870 w 4966870"/>
              <a:gd name="connsiteY3" fmla="*/ 3948522 h 3948522"/>
              <a:gd name="connsiteX4" fmla="*/ 278430 w 4966870"/>
              <a:gd name="connsiteY4" fmla="*/ 3948522 h 3948522"/>
              <a:gd name="connsiteX5" fmla="*/ 216027 w 4966870"/>
              <a:gd name="connsiteY5" fmla="*/ 3818982 h 3948522"/>
              <a:gd name="connsiteX6" fmla="*/ 0 w 4966870"/>
              <a:gd name="connsiteY6" fmla="*/ 2748962 h 3948522"/>
              <a:gd name="connsiteX7" fmla="*/ 2748962 w 4966870"/>
              <a:gd name="connsiteY7" fmla="*/ 0 h 3948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966870" h="3948522">
                <a:moveTo>
                  <a:pt x="2748962" y="0"/>
                </a:moveTo>
                <a:cubicBezTo>
                  <a:pt x="3602955" y="0"/>
                  <a:pt x="4365995" y="389418"/>
                  <a:pt x="4870195" y="1000367"/>
                </a:cubicBezTo>
                <a:lnTo>
                  <a:pt x="4966870" y="1129649"/>
                </a:lnTo>
                <a:lnTo>
                  <a:pt x="4966870" y="3948522"/>
                </a:lnTo>
                <a:lnTo>
                  <a:pt x="278430" y="3948522"/>
                </a:lnTo>
                <a:lnTo>
                  <a:pt x="216027" y="3818982"/>
                </a:lnTo>
                <a:cubicBezTo>
                  <a:pt x="76922" y="3490101"/>
                  <a:pt x="0" y="3128515"/>
                  <a:pt x="0" y="2748962"/>
                </a:cubicBezTo>
                <a:cubicBezTo>
                  <a:pt x="0" y="1230752"/>
                  <a:pt x="1230752" y="0"/>
                  <a:pt x="2748962" y="0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785EC03-4A3D-6E69-B8E5-DB5FF14150B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5541" b="1"/>
          <a:stretch/>
        </p:blipFill>
        <p:spPr>
          <a:xfrm>
            <a:off x="7390912" y="3075259"/>
            <a:ext cx="4801088" cy="3782741"/>
          </a:xfrm>
          <a:custGeom>
            <a:avLst/>
            <a:gdLst/>
            <a:ahLst/>
            <a:cxnLst/>
            <a:rect l="l" t="t" r="r" b="b"/>
            <a:pathLst>
              <a:path w="4801088" h="3782741">
                <a:moveTo>
                  <a:pt x="2583180" y="0"/>
                </a:moveTo>
                <a:cubicBezTo>
                  <a:pt x="3474837" y="0"/>
                  <a:pt x="4260977" y="451769"/>
                  <a:pt x="4725194" y="1138900"/>
                </a:cubicBezTo>
                <a:lnTo>
                  <a:pt x="4801088" y="1263826"/>
                </a:lnTo>
                <a:lnTo>
                  <a:pt x="4801088" y="3782741"/>
                </a:lnTo>
                <a:lnTo>
                  <a:pt x="296488" y="3782741"/>
                </a:lnTo>
                <a:lnTo>
                  <a:pt x="202999" y="3588671"/>
                </a:lnTo>
                <a:cubicBezTo>
                  <a:pt x="72283" y="3279623"/>
                  <a:pt x="0" y="2939843"/>
                  <a:pt x="0" y="2583180"/>
                </a:cubicBezTo>
                <a:cubicBezTo>
                  <a:pt x="0" y="1156529"/>
                  <a:pt x="1156529" y="0"/>
                  <a:pt x="2583180" y="0"/>
                </a:cubicBezTo>
                <a:close/>
              </a:path>
            </a:pathLst>
          </a:cu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1BF3C2D-3940-5F4A-259A-0B42069F7E61}"/>
              </a:ext>
            </a:extLst>
          </p:cNvPr>
          <p:cNvSpPr txBox="1"/>
          <p:nvPr/>
        </p:nvSpPr>
        <p:spPr>
          <a:xfrm>
            <a:off x="11904428" y="1602561"/>
            <a:ext cx="367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9.</a:t>
            </a:r>
          </a:p>
        </p:txBody>
      </p:sp>
    </p:spTree>
    <p:extLst>
      <p:ext uri="{BB962C8B-B14F-4D97-AF65-F5344CB8AC3E}">
        <p14:creationId xmlns:p14="http://schemas.microsoft.com/office/powerpoint/2010/main" val="2614903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Headlines">
  <a:themeElements>
    <a:clrScheme name="Headlines">
      <a:dk1>
        <a:sysClr val="windowText" lastClr="000000"/>
      </a:dk1>
      <a:lt1>
        <a:sysClr val="window" lastClr="FFFFFF"/>
      </a:lt1>
      <a:dk2>
        <a:srgbClr val="1D1A1D"/>
      </a:dk2>
      <a:lt2>
        <a:srgbClr val="F5F5F5"/>
      </a:lt2>
      <a:accent1>
        <a:srgbClr val="439EB7"/>
      </a:accent1>
      <a:accent2>
        <a:srgbClr val="E28B55"/>
      </a:accent2>
      <a:accent3>
        <a:srgbClr val="DCB64D"/>
      </a:accent3>
      <a:accent4>
        <a:srgbClr val="4CA198"/>
      </a:accent4>
      <a:accent5>
        <a:srgbClr val="835B82"/>
      </a:accent5>
      <a:accent6>
        <a:srgbClr val="645135"/>
      </a:accent6>
      <a:hlink>
        <a:srgbClr val="439EB7"/>
      </a:hlink>
      <a:folHlink>
        <a:srgbClr val="835B82"/>
      </a:folHlink>
    </a:clrScheme>
    <a:fontScheme name="Headlines">
      <a:majorFont>
        <a:latin typeface="Century Schoolbook" panose="020406040505050203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Headlines">
      <a:fillStyleLst>
        <a:solidFill>
          <a:schemeClr val="phClr"/>
        </a:solidFill>
        <a:solidFill>
          <a:schemeClr val="phClr">
            <a:tint val="67000"/>
            <a:satMod val="105000"/>
          </a:schemeClr>
        </a:solidFill>
        <a:gradFill rotWithShape="1">
          <a:gsLst>
            <a:gs pos="0">
              <a:schemeClr val="phClr">
                <a:tint val="100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88900" dist="25400" dir="10800000">
              <a:srgbClr val="000000">
                <a:alpha val="25000"/>
              </a:srgbClr>
            </a:innerShdw>
            <a:outerShdw blurRad="25400" dist="25400" dir="5400000" rotWithShape="0">
              <a:srgbClr val="FFFFFF">
                <a:alpha val="10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eadlines" id="{3841520A-25F2-4EB8-BE4C-611DB5ABEED9}" vid="{ECD25A4C-D97E-4C12-84B1-63580BFFAEE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9710</TotalTime>
  <Words>507</Words>
  <Application>Microsoft Macintosh PowerPoint</Application>
  <PresentationFormat>Widescreen</PresentationFormat>
  <Paragraphs>100</Paragraphs>
  <Slides>15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Arial</vt:lpstr>
      <vt:lpstr>Calibri</vt:lpstr>
      <vt:lpstr>Century Schoolbook</vt:lpstr>
      <vt:lpstr>Corbel</vt:lpstr>
      <vt:lpstr>Times New Roman</vt:lpstr>
      <vt:lpstr>Wingdings</vt:lpstr>
      <vt:lpstr>Headlines</vt:lpstr>
      <vt:lpstr>By: Sara elallegy 3310 year 1 (2021-2022) block: PTS  June 1st, 2022 </vt:lpstr>
      <vt:lpstr>Objectives</vt:lpstr>
      <vt:lpstr>Introduction</vt:lpstr>
      <vt:lpstr>Secondhand Smoke</vt:lpstr>
      <vt:lpstr>Active Vs Secondhand Smoking </vt:lpstr>
      <vt:lpstr>Health Risks </vt:lpstr>
      <vt:lpstr>Health Risks</vt:lpstr>
      <vt:lpstr>Health Risks </vt:lpstr>
      <vt:lpstr>Secondhand smoking in enclosed spaces</vt:lpstr>
      <vt:lpstr>How to avoid secondhand smoking</vt:lpstr>
      <vt:lpstr>How fast symptoms come around </vt:lpstr>
      <vt:lpstr>Reducing secondhand smoke exposure in the US (25-year report)</vt:lpstr>
      <vt:lpstr>Conclusion </vt:lpstr>
      <vt:lpstr>References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By: Sara abed elallegy 3310 year 1 (2021-2022) block: professional and transferable skills  May 15, 2022</dc:title>
  <dc:creator>7346</dc:creator>
  <cp:lastModifiedBy>7346</cp:lastModifiedBy>
  <cp:revision>9</cp:revision>
  <dcterms:created xsi:type="dcterms:W3CDTF">2022-05-14T22:40:17Z</dcterms:created>
  <dcterms:modified xsi:type="dcterms:W3CDTF">2022-06-07T22:11:25Z</dcterms:modified>
</cp:coreProperties>
</file>