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65"/>
  </p:notesMasterIdLst>
  <p:sldIdLst>
    <p:sldId id="256" r:id="rId2"/>
    <p:sldId id="258" r:id="rId3"/>
    <p:sldId id="259" r:id="rId4"/>
    <p:sldId id="260" r:id="rId5"/>
    <p:sldId id="257" r:id="rId6"/>
    <p:sldId id="261" r:id="rId7"/>
    <p:sldId id="277" r:id="rId8"/>
    <p:sldId id="262" r:id="rId9"/>
    <p:sldId id="265" r:id="rId10"/>
    <p:sldId id="263" r:id="rId11"/>
    <p:sldId id="264" r:id="rId12"/>
    <p:sldId id="306" r:id="rId13"/>
    <p:sldId id="305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269" r:id="rId23"/>
    <p:sldId id="315" r:id="rId24"/>
    <p:sldId id="330" r:id="rId25"/>
    <p:sldId id="331" r:id="rId26"/>
    <p:sldId id="332" r:id="rId27"/>
    <p:sldId id="333" r:id="rId28"/>
    <p:sldId id="334" r:id="rId29"/>
    <p:sldId id="335" r:id="rId30"/>
    <p:sldId id="336" r:id="rId31"/>
    <p:sldId id="338" r:id="rId32"/>
    <p:sldId id="339" r:id="rId33"/>
    <p:sldId id="337" r:id="rId34"/>
    <p:sldId id="316" r:id="rId35"/>
    <p:sldId id="317" r:id="rId36"/>
    <p:sldId id="272" r:id="rId37"/>
    <p:sldId id="279" r:id="rId38"/>
    <p:sldId id="267" r:id="rId39"/>
    <p:sldId id="318" r:id="rId40"/>
    <p:sldId id="319" r:id="rId41"/>
    <p:sldId id="320" r:id="rId42"/>
    <p:sldId id="321" r:id="rId43"/>
    <p:sldId id="322" r:id="rId44"/>
    <p:sldId id="323" r:id="rId45"/>
    <p:sldId id="324" r:id="rId46"/>
    <p:sldId id="325" r:id="rId47"/>
    <p:sldId id="327" r:id="rId48"/>
    <p:sldId id="328" r:id="rId49"/>
    <p:sldId id="329" r:id="rId50"/>
    <p:sldId id="340" r:id="rId51"/>
    <p:sldId id="341" r:id="rId52"/>
    <p:sldId id="342" r:id="rId53"/>
    <p:sldId id="343" r:id="rId54"/>
    <p:sldId id="344" r:id="rId55"/>
    <p:sldId id="345" r:id="rId56"/>
    <p:sldId id="346" r:id="rId57"/>
    <p:sldId id="347" r:id="rId58"/>
    <p:sldId id="348" r:id="rId59"/>
    <p:sldId id="352" r:id="rId60"/>
    <p:sldId id="353" r:id="rId61"/>
    <p:sldId id="354" r:id="rId62"/>
    <p:sldId id="355" r:id="rId63"/>
    <p:sldId id="280" r:id="rId64"/>
  </p:sldIdLst>
  <p:sldSz cx="9144000" cy="5143500" type="screen16x9"/>
  <p:notesSz cx="6858000" cy="9144000"/>
  <p:embeddedFontLst>
    <p:embeddedFont>
      <p:font typeface="DM Sans" panose="020B0604020202020204" charset="0"/>
      <p:regular r:id="rId66"/>
      <p:bold r:id="rId67"/>
      <p:italic r:id="rId68"/>
      <p:boldItalic r:id="rId69"/>
    </p:embeddedFont>
    <p:embeddedFont>
      <p:font typeface="맑은 고딕" panose="020B0503020000020004" pitchFamily="34" charset="-127"/>
      <p:regular r:id="rId70"/>
      <p:bold r:id="rId71"/>
    </p:embeddedFont>
    <p:embeddedFont>
      <p:font typeface="Squada One" panose="020B0604020202020204" charset="0"/>
      <p:regular r:id="rId7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403A37-5D65-4DEA-B08C-7AEDE4626428}">
  <a:tblStyle styleId="{1F403A37-5D65-4DEA-B08C-7AEDE462642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66" autoAdjust="0"/>
  </p:normalViewPr>
  <p:slideViewPr>
    <p:cSldViewPr snapToGrid="0">
      <p:cViewPr varScale="1">
        <p:scale>
          <a:sx n="85" d="100"/>
          <a:sy n="85" d="100"/>
        </p:scale>
        <p:origin x="7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font" Target="fonts/font3.fntdata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1.fntdata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2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5.fntdata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94775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1053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840414f8f3_0_15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840414f8f3_0_15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9255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840414f8f3_0_15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840414f8f3_0_153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3311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840414f8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840414f8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1142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0603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74a9a3cde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74a9a3cde5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6726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840414f8f3_0_17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840414f8f3_0_17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7438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840414f8f3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840414f8f3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45864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840414f8f3_0_170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840414f8f3_0_170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1966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840414f8f3_0_15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840414f8f3_0_153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76811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840414f8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840414f8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2310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4a9a3cde5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74a9a3cde5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2343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60786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74a9a3cde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74a9a3cde5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27952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840414f8f3_0_17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840414f8f3_0_17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30468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840414f8f3_0_15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840414f8f3_0_153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32272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840414f8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840414f8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33987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11384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73013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2996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33909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9894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74a9a3cde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74a9a3cde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21960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68458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81856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03792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0813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840414f8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840414f8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035033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06896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840414f8f3_0_17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840414f8f3_0_17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48181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840414f8f3_0_17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840414f8f3_0_173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35360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840414f8f3_0_17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840414f8f3_0_17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940208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840414f8f3_0_17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840414f8f3_0_173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8001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840414f8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840414f8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131016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840414f8f3_0_17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840414f8f3_0_17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151548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840414f8f3_0_17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840414f8f3_0_17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882899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840414f8f3_0_17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840414f8f3_0_173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2310032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840414f8f3_0_17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840414f8f3_0_17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237792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840414f8f3_0_17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840414f8f3_0_173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136285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840414f8f3_0_17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840414f8f3_0_17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301213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840414f8f3_0_17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840414f8f3_0_173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570482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840414f8f3_0_17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840414f8f3_0_17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20131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840414f8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840414f8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096606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8412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302669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086822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242148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565890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845618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854708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013500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779333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06904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938704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840414f8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840414f8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3473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74a9a3cde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74a9a3cde5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949314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159086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591403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40414f8f3_0_175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40414f8f3_0_175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983617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840414f8f3_0_173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840414f8f3_0_173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9457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840414f8f3_0_17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840414f8f3_0_17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282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840414f8f3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840414f8f3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934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840414f8f3_0_170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840414f8f3_0_170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1403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311700" y="1869875"/>
            <a:ext cx="8520600" cy="107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Font typeface="Squada One"/>
              <a:buNone/>
              <a:defRPr sz="480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5200"/>
              <a:buNone/>
              <a:defRPr sz="52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11700" y="2910325"/>
            <a:ext cx="85206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None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AND_BOD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>
            <a:spLocks noGrp="1"/>
          </p:cNvSpPr>
          <p:nvPr>
            <p:ph type="title" hasCustomPrompt="1"/>
          </p:nvPr>
        </p:nvSpPr>
        <p:spPr>
          <a:xfrm>
            <a:off x="1307250" y="1022639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44" name="Google Shape;44;p13"/>
          <p:cNvSpPr txBox="1">
            <a:spLocks noGrp="1"/>
          </p:cNvSpPr>
          <p:nvPr>
            <p:ph type="title" idx="2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title" idx="3"/>
          </p:nvPr>
        </p:nvSpPr>
        <p:spPr>
          <a:xfrm>
            <a:off x="1377150" y="1987650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subTitle" idx="1"/>
          </p:nvPr>
        </p:nvSpPr>
        <p:spPr>
          <a:xfrm>
            <a:off x="1377150" y="2229800"/>
            <a:ext cx="18885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title" idx="4" hasCustomPrompt="1"/>
          </p:nvPr>
        </p:nvSpPr>
        <p:spPr>
          <a:xfrm>
            <a:off x="3557850" y="1022639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3"/>
          <p:cNvSpPr txBox="1">
            <a:spLocks noGrp="1"/>
          </p:cNvSpPr>
          <p:nvPr>
            <p:ph type="title" idx="5"/>
          </p:nvPr>
        </p:nvSpPr>
        <p:spPr>
          <a:xfrm>
            <a:off x="3627750" y="1987650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6"/>
          </p:nvPr>
        </p:nvSpPr>
        <p:spPr>
          <a:xfrm>
            <a:off x="3627750" y="2229800"/>
            <a:ext cx="18885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 idx="7" hasCustomPrompt="1"/>
          </p:nvPr>
        </p:nvSpPr>
        <p:spPr>
          <a:xfrm>
            <a:off x="5808450" y="1020764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D9FB8"/>
              </a:buClr>
              <a:buSzPts val="3000"/>
              <a:buFont typeface="DM Sans"/>
              <a:buNone/>
              <a:defRPr sz="3000">
                <a:solidFill>
                  <a:srgbClr val="6D9FB8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8"/>
          </p:nvPr>
        </p:nvSpPr>
        <p:spPr>
          <a:xfrm>
            <a:off x="5878350" y="1985775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9"/>
          </p:nvPr>
        </p:nvSpPr>
        <p:spPr>
          <a:xfrm>
            <a:off x="5878350" y="2227925"/>
            <a:ext cx="18885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13" hasCustomPrompt="1"/>
          </p:nvPr>
        </p:nvSpPr>
        <p:spPr>
          <a:xfrm>
            <a:off x="2432550" y="2582989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14"/>
          </p:nvPr>
        </p:nvSpPr>
        <p:spPr>
          <a:xfrm>
            <a:off x="2502450" y="3566750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5"/>
          </p:nvPr>
        </p:nvSpPr>
        <p:spPr>
          <a:xfrm>
            <a:off x="2502450" y="3808900"/>
            <a:ext cx="18885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 idx="16" hasCustomPrompt="1"/>
          </p:nvPr>
        </p:nvSpPr>
        <p:spPr>
          <a:xfrm>
            <a:off x="4683150" y="2581114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DM Sans"/>
              <a:buNone/>
              <a:defRPr sz="3000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17"/>
          </p:nvPr>
        </p:nvSpPr>
        <p:spPr>
          <a:xfrm>
            <a:off x="4753050" y="3564875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18"/>
          </p:nvPr>
        </p:nvSpPr>
        <p:spPr>
          <a:xfrm>
            <a:off x="4753050" y="3807025"/>
            <a:ext cx="18885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_AND_BODY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2"/>
          </p:nvPr>
        </p:nvSpPr>
        <p:spPr>
          <a:xfrm>
            <a:off x="1377150" y="3137925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1"/>
          </p:nvPr>
        </p:nvSpPr>
        <p:spPr>
          <a:xfrm>
            <a:off x="1377150" y="3381351"/>
            <a:ext cx="1888500" cy="107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title" idx="3"/>
          </p:nvPr>
        </p:nvSpPr>
        <p:spPr>
          <a:xfrm>
            <a:off x="3627750" y="3137925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4"/>
          </p:nvPr>
        </p:nvSpPr>
        <p:spPr>
          <a:xfrm>
            <a:off x="3627750" y="3381351"/>
            <a:ext cx="1888500" cy="107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title" idx="5"/>
          </p:nvPr>
        </p:nvSpPr>
        <p:spPr>
          <a:xfrm>
            <a:off x="5878350" y="3136050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ubTitle" idx="6"/>
          </p:nvPr>
        </p:nvSpPr>
        <p:spPr>
          <a:xfrm>
            <a:off x="5878350" y="3378200"/>
            <a:ext cx="1888500" cy="107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APTION_ONL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_AND_TWO_COLUMNS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>
            <a:spLocks noGrp="1"/>
          </p:cNvSpPr>
          <p:nvPr>
            <p:ph type="body" idx="1"/>
          </p:nvPr>
        </p:nvSpPr>
        <p:spPr>
          <a:xfrm>
            <a:off x="877375" y="1350050"/>
            <a:ext cx="5269800" cy="28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2">
  <p:cSld name="TITLE_AND_BODY_1_1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title" idx="2"/>
          </p:nvPr>
        </p:nvSpPr>
        <p:spPr>
          <a:xfrm>
            <a:off x="1614526" y="3366525"/>
            <a:ext cx="23511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subTitle" idx="1"/>
          </p:nvPr>
        </p:nvSpPr>
        <p:spPr>
          <a:xfrm>
            <a:off x="1614526" y="3608675"/>
            <a:ext cx="2351100" cy="8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title" idx="3"/>
          </p:nvPr>
        </p:nvSpPr>
        <p:spPr>
          <a:xfrm>
            <a:off x="5178371" y="3366525"/>
            <a:ext cx="23511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ubTitle" idx="4"/>
          </p:nvPr>
        </p:nvSpPr>
        <p:spPr>
          <a:xfrm>
            <a:off x="5178374" y="3608675"/>
            <a:ext cx="2351100" cy="8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APTION_ONLY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AND_BODY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APTION_ONLY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IG_NUMBER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160550" y="2429450"/>
            <a:ext cx="6822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160550" y="1542425"/>
            <a:ext cx="68229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160550" y="3140050"/>
            <a:ext cx="68229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None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786450" y="1164025"/>
            <a:ext cx="7571100" cy="3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900"/>
              <a:buAutoNum type="arabicPeriod"/>
              <a:defRPr sz="1100"/>
            </a:lvl1pPr>
            <a:lvl2pPr marL="914400" lvl="1" indent="-28575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AutoNum type="alphaLcPeriod"/>
              <a:defRPr sz="1100"/>
            </a:lvl2pPr>
            <a:lvl3pPr marL="1371600" lvl="2" indent="-28575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AutoNum type="romanLcPeriod"/>
              <a:defRPr sz="1100"/>
            </a:lvl3pPr>
            <a:lvl4pPr marL="1828800" lvl="3" indent="-28575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AutoNum type="arabicPeriod"/>
              <a:defRPr sz="1100"/>
            </a:lvl4pPr>
            <a:lvl5pPr marL="2286000" lvl="4" indent="-28575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AutoNum type="alphaLcPeriod"/>
              <a:defRPr sz="1100"/>
            </a:lvl5pPr>
            <a:lvl6pPr marL="2743200" lvl="5" indent="-28575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AutoNum type="romanLcPeriod"/>
              <a:defRPr sz="1100"/>
            </a:lvl6pPr>
            <a:lvl7pPr marL="3200400" lvl="6" indent="-28575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AutoNum type="arabicPeriod"/>
              <a:defRPr sz="1100"/>
            </a:lvl7pPr>
            <a:lvl8pPr marL="3657600" lvl="7" indent="-28575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AutoNum type="alphaLcPeriod"/>
              <a:defRPr sz="1100"/>
            </a:lvl8pPr>
            <a:lvl9pPr marL="4114800" lvl="8" indent="-28575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900"/>
              <a:buFont typeface="Muli"/>
              <a:buAutoNum type="romanLcPeriod"/>
              <a:defRPr sz="11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1332725" y="1339150"/>
            <a:ext cx="2808000" cy="48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1"/>
          </p:nvPr>
        </p:nvSpPr>
        <p:spPr>
          <a:xfrm>
            <a:off x="1332725" y="2262688"/>
            <a:ext cx="2808000" cy="182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/>
          <p:nvPr/>
        </p:nvSpPr>
        <p:spPr>
          <a:xfrm>
            <a:off x="-42000" y="-28000"/>
            <a:ext cx="9223200" cy="5206500"/>
          </a:xfrm>
          <a:prstGeom prst="rect">
            <a:avLst/>
          </a:prstGeom>
          <a:gradFill>
            <a:gsLst>
              <a:gs pos="0">
                <a:srgbClr val="D2EAF7">
                  <a:alpha val="32156"/>
                </a:srgbClr>
              </a:gs>
              <a:gs pos="100000">
                <a:srgbClr val="6D9FB8">
                  <a:alpha val="41176"/>
                </a:srgbClr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632675" y="526350"/>
            <a:ext cx="36396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44D59"/>
              </a:buClr>
              <a:buSzPts val="4800"/>
              <a:buNone/>
              <a:defRPr sz="4800">
                <a:solidFill>
                  <a:srgbClr val="344D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>
            <a:spLocks noGrp="1"/>
          </p:cNvSpPr>
          <p:nvPr>
            <p:ph type="subTitle" idx="1"/>
          </p:nvPr>
        </p:nvSpPr>
        <p:spPr>
          <a:xfrm>
            <a:off x="4664075" y="775550"/>
            <a:ext cx="3513000" cy="107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Squada One"/>
              <a:buNone/>
              <a:defRPr sz="2100">
                <a:latin typeface="Squada One"/>
                <a:ea typeface="Squada One"/>
                <a:cs typeface="Squada One"/>
                <a:sym typeface="Squada On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2"/>
          </p:nvPr>
        </p:nvSpPr>
        <p:spPr>
          <a:xfrm>
            <a:off x="4664075" y="1934125"/>
            <a:ext cx="3513000" cy="245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Squada One"/>
              <a:buNone/>
              <a:defRPr sz="280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  <p:sldLayoutId id="2147483660" r:id="rId11"/>
    <p:sldLayoutId id="2147483661" r:id="rId12"/>
    <p:sldLayoutId id="2147483667" r:id="rId13"/>
    <p:sldLayoutId id="2147483668" r:id="rId14"/>
    <p:sldLayoutId id="2147483673" r:id="rId15"/>
    <p:sldLayoutId id="2147483674" r:id="rId16"/>
    <p:sldLayoutId id="2147483675" r:id="rId17"/>
    <p:sldLayoutId id="2147483676" r:id="rId1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png"/><Relationship Id="rId4" Type="http://schemas.openxmlformats.org/officeDocument/2006/relationships/image" Target="../media/image58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3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6.emf"/><Relationship Id="rId4" Type="http://schemas.openxmlformats.org/officeDocument/2006/relationships/image" Target="../media/image7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3.jpg"/><Relationship Id="rId4" Type="http://schemas.openxmlformats.org/officeDocument/2006/relationships/image" Target="../media/image8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6.jpg"/><Relationship Id="rId4" Type="http://schemas.openxmlformats.org/officeDocument/2006/relationships/image" Target="../media/image85.jfif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1.wdp"/><Relationship Id="rId4" Type="http://schemas.openxmlformats.org/officeDocument/2006/relationships/image" Target="../media/image9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3"/>
          <p:cNvSpPr txBox="1">
            <a:spLocks noGrp="1"/>
          </p:cNvSpPr>
          <p:nvPr>
            <p:ph type="ctrTitle"/>
          </p:nvPr>
        </p:nvSpPr>
        <p:spPr>
          <a:xfrm>
            <a:off x="311700" y="1869875"/>
            <a:ext cx="8520600" cy="107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 smtClean="0"/>
              <a:t>Corneal diseases</a:t>
            </a:r>
            <a:endParaRPr sz="6000" dirty="0"/>
          </a:p>
        </p:txBody>
      </p:sp>
      <p:sp>
        <p:nvSpPr>
          <p:cNvPr id="139" name="Google Shape;139;p33"/>
          <p:cNvSpPr txBox="1">
            <a:spLocks noGrp="1"/>
          </p:cNvSpPr>
          <p:nvPr>
            <p:ph type="subTitle" idx="1"/>
          </p:nvPr>
        </p:nvSpPr>
        <p:spPr>
          <a:xfrm>
            <a:off x="311700" y="2910325"/>
            <a:ext cx="85206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Assistant Prof : Dr.Hammad </a:t>
            </a:r>
            <a:r>
              <a:rPr lang="en" dirty="0" smtClean="0"/>
              <a:t>Eljazwi,MD</a:t>
            </a:r>
            <a:endParaRPr dirty="0"/>
          </a:p>
        </p:txBody>
      </p:sp>
      <p:cxnSp>
        <p:nvCxnSpPr>
          <p:cNvPr id="140" name="Google Shape;140;p33"/>
          <p:cNvCxnSpPr/>
          <p:nvPr/>
        </p:nvCxnSpPr>
        <p:spPr>
          <a:xfrm>
            <a:off x="4267500" y="3674625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" name="Google Shape;141;p33"/>
          <p:cNvCxnSpPr/>
          <p:nvPr/>
        </p:nvCxnSpPr>
        <p:spPr>
          <a:xfrm>
            <a:off x="4267500" y="1869875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0"/>
          <p:cNvSpPr txBox="1">
            <a:spLocks noGrp="1"/>
          </p:cNvSpPr>
          <p:nvPr>
            <p:ph type="title"/>
          </p:nvPr>
        </p:nvSpPr>
        <p:spPr>
          <a:xfrm>
            <a:off x="288840" y="131964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altLang="ko-KR" dirty="0" smtClean="0">
                <a:solidFill>
                  <a:schemeClr val="accent1"/>
                </a:solidFill>
              </a:rPr>
              <a:t>Complications</a:t>
            </a:r>
            <a:endParaRPr lang="ko-KR" altLang="en-US" dirty="0">
              <a:solidFill>
                <a:schemeClr val="accent1"/>
              </a:solidFill>
            </a:endParaRPr>
          </a:p>
        </p:txBody>
      </p:sp>
      <p:cxnSp>
        <p:nvCxnSpPr>
          <p:cNvPr id="257" name="Google Shape;257;p40"/>
          <p:cNvCxnSpPr/>
          <p:nvPr/>
        </p:nvCxnSpPr>
        <p:spPr>
          <a:xfrm>
            <a:off x="4244640" y="700727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8" name="Google Shape;258;p40"/>
          <p:cNvCxnSpPr/>
          <p:nvPr/>
        </p:nvCxnSpPr>
        <p:spPr>
          <a:xfrm>
            <a:off x="4244640" y="135902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" name="Group 2"/>
          <p:cNvGrpSpPr/>
          <p:nvPr/>
        </p:nvGrpSpPr>
        <p:grpSpPr>
          <a:xfrm>
            <a:off x="589747" y="804640"/>
            <a:ext cx="5795135" cy="1953490"/>
            <a:chOff x="1231795" y="1610591"/>
            <a:chExt cx="5795135" cy="1953490"/>
          </a:xfrm>
        </p:grpSpPr>
        <p:grpSp>
          <p:nvGrpSpPr>
            <p:cNvPr id="33" name="Group 32"/>
            <p:cNvGrpSpPr/>
            <p:nvPr/>
          </p:nvGrpSpPr>
          <p:grpSpPr>
            <a:xfrm>
              <a:off x="1231795" y="1610591"/>
              <a:ext cx="978006" cy="1953490"/>
              <a:chOff x="397057" y="875243"/>
              <a:chExt cx="1479718" cy="3391956"/>
            </a:xfrm>
          </p:grpSpPr>
          <p:sp>
            <p:nvSpPr>
              <p:cNvPr id="34" name="Google Shape;495;p54"/>
              <p:cNvSpPr/>
              <p:nvPr/>
            </p:nvSpPr>
            <p:spPr>
              <a:xfrm>
                <a:off x="1329145" y="970119"/>
                <a:ext cx="541132" cy="60899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1800" dirty="0" smtClean="0">
                    <a:solidFill>
                      <a:schemeClr val="accent4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1</a:t>
                </a:r>
                <a:endParaRPr sz="1800" dirty="0">
                  <a:solidFill>
                    <a:schemeClr val="accent4"/>
                  </a:solidFill>
                </a:endParaRPr>
              </a:p>
            </p:txBody>
          </p:sp>
          <p:cxnSp>
            <p:nvCxnSpPr>
              <p:cNvPr id="35" name="Google Shape;499;p54"/>
              <p:cNvCxnSpPr/>
              <p:nvPr/>
            </p:nvCxnSpPr>
            <p:spPr>
              <a:xfrm flipV="1">
                <a:off x="484085" y="875243"/>
                <a:ext cx="22088" cy="3391956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6" name="Google Shape;504;p54"/>
              <p:cNvCxnSpPr/>
              <p:nvPr/>
            </p:nvCxnSpPr>
            <p:spPr>
              <a:xfrm flipV="1">
                <a:off x="498806" y="1274619"/>
                <a:ext cx="900545" cy="372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7" name="Google Shape;508;p54"/>
              <p:cNvSpPr/>
              <p:nvPr/>
            </p:nvSpPr>
            <p:spPr>
              <a:xfrm>
                <a:off x="403556" y="1179369"/>
                <a:ext cx="190500" cy="1905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495;p54"/>
              <p:cNvSpPr/>
              <p:nvPr/>
            </p:nvSpPr>
            <p:spPr>
              <a:xfrm>
                <a:off x="1329145" y="1886159"/>
                <a:ext cx="547630" cy="60899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1800" dirty="0" smtClean="0">
                    <a:solidFill>
                      <a:schemeClr val="accent4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2</a:t>
                </a:r>
                <a:endParaRPr sz="1800" dirty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</a:endParaRPr>
              </a:p>
            </p:txBody>
          </p:sp>
          <p:cxnSp>
            <p:nvCxnSpPr>
              <p:cNvPr id="39" name="Google Shape;504;p54"/>
              <p:cNvCxnSpPr/>
              <p:nvPr/>
            </p:nvCxnSpPr>
            <p:spPr>
              <a:xfrm flipV="1">
                <a:off x="505305" y="2190659"/>
                <a:ext cx="900545" cy="372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0" name="Google Shape;508;p54"/>
              <p:cNvSpPr/>
              <p:nvPr/>
            </p:nvSpPr>
            <p:spPr>
              <a:xfrm>
                <a:off x="410055" y="2095409"/>
                <a:ext cx="190500" cy="1905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95;p54"/>
              <p:cNvSpPr/>
              <p:nvPr/>
            </p:nvSpPr>
            <p:spPr>
              <a:xfrm>
                <a:off x="1329145" y="2679629"/>
                <a:ext cx="534632" cy="60899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1800" dirty="0" smtClean="0">
                    <a:solidFill>
                      <a:schemeClr val="accent4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3</a:t>
                </a:r>
                <a:endParaRPr sz="1800" dirty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</a:endParaRPr>
              </a:p>
            </p:txBody>
          </p:sp>
          <p:cxnSp>
            <p:nvCxnSpPr>
              <p:cNvPr id="42" name="Google Shape;504;p54"/>
              <p:cNvCxnSpPr/>
              <p:nvPr/>
            </p:nvCxnSpPr>
            <p:spPr>
              <a:xfrm flipV="1">
                <a:off x="492307" y="2984128"/>
                <a:ext cx="900545" cy="372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3" name="Google Shape;508;p54"/>
              <p:cNvSpPr/>
              <p:nvPr/>
            </p:nvSpPr>
            <p:spPr>
              <a:xfrm>
                <a:off x="397057" y="2888878"/>
                <a:ext cx="190500" cy="1905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95;p54"/>
              <p:cNvSpPr/>
              <p:nvPr/>
            </p:nvSpPr>
            <p:spPr>
              <a:xfrm>
                <a:off x="1335645" y="3556222"/>
                <a:ext cx="534632" cy="60899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100"/>
                </a:pPr>
                <a:r>
                  <a:rPr lang="en" sz="1800" dirty="0" smtClean="0">
                    <a:solidFill>
                      <a:schemeClr val="accent4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4</a:t>
                </a:r>
                <a:endParaRPr sz="1800" dirty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</a:endParaRPr>
              </a:p>
            </p:txBody>
          </p:sp>
          <p:cxnSp>
            <p:nvCxnSpPr>
              <p:cNvPr id="45" name="Google Shape;504;p54"/>
              <p:cNvCxnSpPr/>
              <p:nvPr/>
            </p:nvCxnSpPr>
            <p:spPr>
              <a:xfrm flipV="1">
                <a:off x="498806" y="3860721"/>
                <a:ext cx="900545" cy="372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6" name="Google Shape;508;p54"/>
              <p:cNvSpPr/>
              <p:nvPr/>
            </p:nvSpPr>
            <p:spPr>
              <a:xfrm>
                <a:off x="403556" y="3765471"/>
                <a:ext cx="190500" cy="1905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1" name="Google Shape;500;p54"/>
            <p:cNvSpPr txBox="1">
              <a:spLocks/>
            </p:cNvSpPr>
            <p:nvPr/>
          </p:nvSpPr>
          <p:spPr>
            <a:xfrm>
              <a:off x="2069129" y="1631711"/>
              <a:ext cx="4957497" cy="381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1800"/>
                <a:buFont typeface="DM Sans"/>
                <a:buChar char="●"/>
                <a:defRPr sz="18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1pPr>
              <a:lvl2pPr marL="914400" marR="0" lvl="1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2pPr>
              <a:lvl3pPr marL="1371600" marR="0" lvl="2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3pPr>
              <a:lvl4pPr marL="1828800" marR="0" lvl="3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●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4pPr>
              <a:lvl5pPr marL="2286000" marR="0" lvl="4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5pPr>
              <a:lvl6pPr marL="2743200" marR="0" lvl="5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6pPr>
              <a:lvl7pPr marL="3200400" marR="0" lvl="6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●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7pPr>
              <a:lvl8pPr marL="3657600" marR="0" lvl="7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8pPr>
              <a:lvl9pPr marL="4114800" marR="0" lvl="8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9pPr>
            </a:lstStyle>
            <a:p>
              <a:pPr marL="114300" lvl="0" indent="0">
                <a:buNone/>
              </a:pPr>
              <a:r>
                <a:rPr lang="en-US" sz="1600" dirty="0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Corneal scaring </a:t>
              </a:r>
            </a:p>
          </p:txBody>
        </p:sp>
        <p:sp>
          <p:nvSpPr>
            <p:cNvPr id="62" name="Google Shape;500;p54"/>
            <p:cNvSpPr txBox="1">
              <a:spLocks/>
            </p:cNvSpPr>
            <p:nvPr/>
          </p:nvSpPr>
          <p:spPr>
            <a:xfrm>
              <a:off x="2069128" y="2167066"/>
              <a:ext cx="4957497" cy="381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1800"/>
                <a:buFont typeface="DM Sans"/>
                <a:buChar char="●"/>
                <a:defRPr sz="18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1pPr>
              <a:lvl2pPr marL="914400" marR="0" lvl="1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2pPr>
              <a:lvl3pPr marL="1371600" marR="0" lvl="2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3pPr>
              <a:lvl4pPr marL="1828800" marR="0" lvl="3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●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4pPr>
              <a:lvl5pPr marL="2286000" marR="0" lvl="4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5pPr>
              <a:lvl6pPr marL="2743200" marR="0" lvl="5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6pPr>
              <a:lvl7pPr marL="3200400" marR="0" lvl="6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●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7pPr>
              <a:lvl8pPr marL="3657600" marR="0" lvl="7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8pPr>
              <a:lvl9pPr marL="4114800" marR="0" lvl="8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9pPr>
            </a:lstStyle>
            <a:p>
              <a:pPr marL="114300" lvl="0" indent="0">
                <a:buNone/>
              </a:pPr>
              <a:r>
                <a:rPr lang="en-US" sz="1600" dirty="0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Anterior uveitis</a:t>
              </a:r>
            </a:p>
          </p:txBody>
        </p:sp>
        <p:sp>
          <p:nvSpPr>
            <p:cNvPr id="63" name="Google Shape;500;p54"/>
            <p:cNvSpPr txBox="1">
              <a:spLocks/>
            </p:cNvSpPr>
            <p:nvPr/>
          </p:nvSpPr>
          <p:spPr>
            <a:xfrm>
              <a:off x="2069128" y="2634515"/>
              <a:ext cx="4957497" cy="381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1800"/>
                <a:buFont typeface="DM Sans"/>
                <a:buChar char="●"/>
                <a:defRPr sz="18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1pPr>
              <a:lvl2pPr marL="914400" marR="0" lvl="1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2pPr>
              <a:lvl3pPr marL="1371600" marR="0" lvl="2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3pPr>
              <a:lvl4pPr marL="1828800" marR="0" lvl="3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●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4pPr>
              <a:lvl5pPr marL="2286000" marR="0" lvl="4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5pPr>
              <a:lvl6pPr marL="2743200" marR="0" lvl="5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6pPr>
              <a:lvl7pPr marL="3200400" marR="0" lvl="6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●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7pPr>
              <a:lvl8pPr marL="3657600" marR="0" lvl="7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8pPr>
              <a:lvl9pPr marL="4114800" marR="0" lvl="8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9pPr>
            </a:lstStyle>
            <a:p>
              <a:pPr marL="114300" lvl="0" indent="0">
                <a:buNone/>
              </a:pPr>
              <a:r>
                <a:rPr lang="en-US" sz="1600" dirty="0" err="1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secondry</a:t>
              </a:r>
              <a:r>
                <a:rPr lang="en-US" sz="1600" dirty="0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 </a:t>
              </a:r>
              <a:r>
                <a:rPr lang="en-US" sz="1600" dirty="0" smtClean="0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glaucoma , secondary </a:t>
              </a:r>
              <a:r>
                <a:rPr lang="en-US" sz="1600" dirty="0" err="1" smtClean="0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ctaract</a:t>
              </a:r>
              <a:endParaRPr lang="en-US" sz="1600" dirty="0">
                <a:solidFill>
                  <a:schemeClr val="accent1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  <a:p>
              <a:pPr marL="114300" lvl="0" indent="0">
                <a:buNone/>
              </a:pPr>
              <a:r>
                <a:rPr lang="en-US" sz="1600" dirty="0" smtClean="0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 </a:t>
              </a:r>
              <a:endParaRPr lang="en-US" sz="1600" dirty="0">
                <a:solidFill>
                  <a:schemeClr val="accent1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  <p:sp>
          <p:nvSpPr>
            <p:cNvPr id="64" name="Google Shape;500;p54"/>
            <p:cNvSpPr txBox="1">
              <a:spLocks/>
            </p:cNvSpPr>
            <p:nvPr/>
          </p:nvSpPr>
          <p:spPr>
            <a:xfrm>
              <a:off x="2069433" y="3139361"/>
              <a:ext cx="4957497" cy="3812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1800"/>
                <a:buFont typeface="DM Sans"/>
                <a:buChar char="●"/>
                <a:defRPr sz="18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1pPr>
              <a:lvl2pPr marL="914400" marR="0" lvl="1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2pPr>
              <a:lvl3pPr marL="1371600" marR="0" lvl="2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3pPr>
              <a:lvl4pPr marL="1828800" marR="0" lvl="3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●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4pPr>
              <a:lvl5pPr marL="2286000" marR="0" lvl="4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5pPr>
              <a:lvl6pPr marL="2743200" marR="0" lvl="5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6pPr>
              <a:lvl7pPr marL="3200400" marR="0" lvl="6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●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7pPr>
              <a:lvl8pPr marL="3657600" marR="0" lvl="7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accent3"/>
                </a:buClr>
                <a:buSzPts val="1400"/>
                <a:buFont typeface="DM Sans"/>
                <a:buChar char="○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8pPr>
              <a:lvl9pPr marL="4114800" marR="0" lvl="8" indent="-317500" algn="l" rtl="0">
                <a:lnSpc>
                  <a:spcPct val="100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accent3"/>
                </a:buClr>
                <a:buSzPts val="1400"/>
                <a:buFont typeface="DM Sans"/>
                <a:buChar char="■"/>
                <a:defRPr sz="1400" b="0" i="0" u="none" strike="noStrike" cap="none">
                  <a:solidFill>
                    <a:schemeClr val="accent3"/>
                  </a:solidFill>
                  <a:latin typeface="DM Sans"/>
                  <a:ea typeface="DM Sans"/>
                  <a:cs typeface="DM Sans"/>
                  <a:sym typeface="DM Sans"/>
                </a:defRPr>
              </a:lvl9pPr>
            </a:lstStyle>
            <a:p>
              <a:pPr marL="114300" lvl="0" indent="0">
                <a:buNone/>
              </a:pPr>
              <a:r>
                <a:rPr lang="en-US" sz="1600" dirty="0" err="1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secondry</a:t>
              </a:r>
              <a:r>
                <a:rPr lang="en-US" sz="1600" dirty="0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 </a:t>
              </a:r>
              <a:r>
                <a:rPr lang="en-US" sz="1600" dirty="0" smtClean="0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glaucoma , </a:t>
              </a:r>
              <a:r>
                <a:rPr lang="en-US" sz="1600" dirty="0" err="1" smtClean="0">
                  <a:solidFill>
                    <a:schemeClr val="accent1"/>
                  </a:solidFill>
                  <a:latin typeface="Squada One"/>
                  <a:ea typeface="Squada One"/>
                  <a:cs typeface="Squada One"/>
                  <a:sym typeface="Squada One"/>
                </a:rPr>
                <a:t>Endophthalmitis</a:t>
              </a:r>
              <a:endParaRPr lang="en-US" sz="1600" dirty="0">
                <a:solidFill>
                  <a:schemeClr val="accent1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</p:grpSp>
      <p:pic>
        <p:nvPicPr>
          <p:cNvPr id="69" name="صورة 2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914" y="1274623"/>
            <a:ext cx="2061525" cy="1347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0" name="صورة 2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648" y="1240885"/>
            <a:ext cx="2057266" cy="1345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440439" y="3029317"/>
            <a:ext cx="47621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quada One"/>
                <a:ea typeface="Squada One"/>
                <a:cs typeface="Squada One"/>
                <a:sym typeface="DM Sans"/>
              </a:rPr>
              <a:t>Complication of corneal ulcer</a:t>
            </a:r>
          </a:p>
        </p:txBody>
      </p:sp>
      <p:sp>
        <p:nvSpPr>
          <p:cNvPr id="73" name="TextBox 11"/>
          <p:cNvSpPr txBox="1"/>
          <p:nvPr/>
        </p:nvSpPr>
        <p:spPr>
          <a:xfrm>
            <a:off x="822336" y="3291291"/>
            <a:ext cx="84131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Corneal opacity</a:t>
            </a:r>
          </a:p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Nebula ( light corneal opacity )</a:t>
            </a:r>
          </a:p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Macula (dense corneal opacity )</a:t>
            </a:r>
          </a:p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Non adherent </a:t>
            </a:r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Leucoma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 (very dense corneal opacity , almost full thickness of the stroma )</a:t>
            </a:r>
          </a:p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*  Central opacity when cover pupil will affect the vision</a:t>
            </a:r>
          </a:p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While peripheral opacity may induce irregular astigmatism </a:t>
            </a:r>
          </a:p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*  Treated by </a:t>
            </a:r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Keratoplasty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 either lamellar </a:t>
            </a:r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keratoplasty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 for nebula  or penetrating </a:t>
            </a:r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keratoplasty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 for </a:t>
            </a:r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</a:rPr>
              <a:t>leucoma</a:t>
            </a:r>
            <a:endParaRPr lang="en-US" sz="1600" dirty="0">
              <a:solidFill>
                <a:schemeClr val="bg1">
                  <a:lumMod val="25000"/>
                </a:schemeClr>
              </a:solidFill>
              <a:latin typeface="Squada One"/>
              <a:ea typeface="Squada One"/>
              <a:cs typeface="Squada 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1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Treatment</a:t>
            </a:r>
            <a:endParaRPr dirty="0"/>
          </a:p>
        </p:txBody>
      </p:sp>
      <p:cxnSp>
        <p:nvCxnSpPr>
          <p:cNvPr id="264" name="Google Shape;264;p41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5" name="Google Shape;265;p41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1" name="Google Shape;291;p41"/>
          <p:cNvSpPr txBox="1">
            <a:spLocks noGrp="1"/>
          </p:cNvSpPr>
          <p:nvPr>
            <p:ph type="subTitle" idx="4294967295"/>
          </p:nvPr>
        </p:nvSpPr>
        <p:spPr>
          <a:xfrm>
            <a:off x="2166699" y="1113397"/>
            <a:ext cx="2100801" cy="4620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en-US" sz="1600" dirty="0"/>
              <a:t>Hospital </a:t>
            </a:r>
            <a:r>
              <a:rPr lang="en-US" sz="1600" dirty="0" smtClean="0"/>
              <a:t>admission</a:t>
            </a:r>
            <a:endParaRPr lang="en-US" sz="1600" dirty="0"/>
          </a:p>
        </p:txBody>
      </p:sp>
      <p:sp>
        <p:nvSpPr>
          <p:cNvPr id="292" name="Google Shape;292;p41"/>
          <p:cNvSpPr txBox="1">
            <a:spLocks noGrp="1"/>
          </p:cNvSpPr>
          <p:nvPr>
            <p:ph type="subTitle" idx="4294967295"/>
          </p:nvPr>
        </p:nvSpPr>
        <p:spPr>
          <a:xfrm>
            <a:off x="2110704" y="2291482"/>
            <a:ext cx="3261396" cy="6682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en-US" sz="1600" dirty="0"/>
              <a:t>Drugs according to severity and type </a:t>
            </a:r>
            <a:r>
              <a:rPr lang="en-US" sz="1600" dirty="0" smtClean="0"/>
              <a:t>for keratitis</a:t>
            </a:r>
            <a:endParaRPr lang="en-US" sz="1600" dirty="0"/>
          </a:p>
        </p:txBody>
      </p:sp>
      <p:sp>
        <p:nvSpPr>
          <p:cNvPr id="293" name="Google Shape;293;p41"/>
          <p:cNvSpPr txBox="1">
            <a:spLocks noGrp="1"/>
          </p:cNvSpPr>
          <p:nvPr>
            <p:ph type="subTitle" idx="4294967295"/>
          </p:nvPr>
        </p:nvSpPr>
        <p:spPr>
          <a:xfrm>
            <a:off x="2110704" y="1733945"/>
            <a:ext cx="6287388" cy="5575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en-US" sz="1600" dirty="0"/>
              <a:t>Discontinuation of contact </a:t>
            </a:r>
            <a:r>
              <a:rPr lang="en-US" sz="1600" dirty="0" smtClean="0"/>
              <a:t>lens</a:t>
            </a:r>
            <a:endParaRPr lang="en-US" sz="1600" dirty="0"/>
          </a:p>
        </p:txBody>
      </p:sp>
      <p:sp>
        <p:nvSpPr>
          <p:cNvPr id="294" name="Google Shape;294;p41"/>
          <p:cNvSpPr/>
          <p:nvPr/>
        </p:nvSpPr>
        <p:spPr>
          <a:xfrm>
            <a:off x="1192216" y="1672524"/>
            <a:ext cx="609000" cy="609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41"/>
          <p:cNvSpPr/>
          <p:nvPr/>
        </p:nvSpPr>
        <p:spPr>
          <a:xfrm>
            <a:off x="1198040" y="821354"/>
            <a:ext cx="609000" cy="609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41"/>
          <p:cNvSpPr/>
          <p:nvPr/>
        </p:nvSpPr>
        <p:spPr>
          <a:xfrm>
            <a:off x="1209144" y="2460657"/>
            <a:ext cx="609000" cy="609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7" name="Google Shape;297;p41"/>
          <p:cNvGrpSpPr/>
          <p:nvPr/>
        </p:nvGrpSpPr>
        <p:grpSpPr>
          <a:xfrm>
            <a:off x="1386726" y="2560319"/>
            <a:ext cx="228045" cy="351880"/>
            <a:chOff x="-28032075" y="3916450"/>
            <a:chExt cx="191425" cy="295375"/>
          </a:xfrm>
        </p:grpSpPr>
        <p:sp>
          <p:nvSpPr>
            <p:cNvPr id="298" name="Google Shape;298;p41"/>
            <p:cNvSpPr/>
            <p:nvPr/>
          </p:nvSpPr>
          <p:spPr>
            <a:xfrm>
              <a:off x="-27996625" y="3916450"/>
              <a:ext cx="120525" cy="51225"/>
            </a:xfrm>
            <a:custGeom>
              <a:avLst/>
              <a:gdLst/>
              <a:ahLst/>
              <a:cxnLst/>
              <a:rect l="l" t="t" r="r" b="b"/>
              <a:pathLst>
                <a:path w="4821" h="2049" extrusionOk="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07"/>
                    <a:pt x="473" y="2048"/>
                    <a:pt x="1040" y="2048"/>
                  </a:cubicBezTo>
                  <a:lnTo>
                    <a:pt x="3781" y="2048"/>
                  </a:lnTo>
                  <a:cubicBezTo>
                    <a:pt x="4379" y="2048"/>
                    <a:pt x="4820" y="1575"/>
                    <a:pt x="4820" y="1040"/>
                  </a:cubicBezTo>
                  <a:cubicBezTo>
                    <a:pt x="4820" y="441"/>
                    <a:pt x="4348" y="0"/>
                    <a:pt x="37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41"/>
            <p:cNvSpPr/>
            <p:nvPr/>
          </p:nvSpPr>
          <p:spPr>
            <a:xfrm>
              <a:off x="-28032075" y="4089975"/>
              <a:ext cx="191425" cy="121850"/>
            </a:xfrm>
            <a:custGeom>
              <a:avLst/>
              <a:gdLst/>
              <a:ahLst/>
              <a:cxnLst/>
              <a:rect l="l" t="t" r="r" b="b"/>
              <a:pathLst>
                <a:path w="7657" h="4874" extrusionOk="0">
                  <a:moveTo>
                    <a:pt x="1733" y="715"/>
                  </a:moveTo>
                  <a:cubicBezTo>
                    <a:pt x="1954" y="715"/>
                    <a:pt x="2111" y="872"/>
                    <a:pt x="2111" y="1061"/>
                  </a:cubicBezTo>
                  <a:cubicBezTo>
                    <a:pt x="2111" y="1250"/>
                    <a:pt x="1954" y="1408"/>
                    <a:pt x="1733" y="1408"/>
                  </a:cubicBezTo>
                  <a:cubicBezTo>
                    <a:pt x="1544" y="1408"/>
                    <a:pt x="1387" y="1250"/>
                    <a:pt x="1387" y="1061"/>
                  </a:cubicBezTo>
                  <a:cubicBezTo>
                    <a:pt x="1418" y="872"/>
                    <a:pt x="1576" y="715"/>
                    <a:pt x="1733" y="715"/>
                  </a:cubicBezTo>
                  <a:close/>
                  <a:moveTo>
                    <a:pt x="3151" y="1376"/>
                  </a:moveTo>
                  <a:cubicBezTo>
                    <a:pt x="3372" y="1376"/>
                    <a:pt x="3529" y="1534"/>
                    <a:pt x="3529" y="1723"/>
                  </a:cubicBezTo>
                  <a:cubicBezTo>
                    <a:pt x="3529" y="1912"/>
                    <a:pt x="3372" y="2070"/>
                    <a:pt x="3151" y="2070"/>
                  </a:cubicBezTo>
                  <a:cubicBezTo>
                    <a:pt x="2962" y="2070"/>
                    <a:pt x="2804" y="1912"/>
                    <a:pt x="2804" y="1723"/>
                  </a:cubicBezTo>
                  <a:cubicBezTo>
                    <a:pt x="2804" y="1534"/>
                    <a:pt x="2962" y="1376"/>
                    <a:pt x="3151" y="1376"/>
                  </a:cubicBezTo>
                  <a:close/>
                  <a:moveTo>
                    <a:pt x="5199" y="2070"/>
                  </a:moveTo>
                  <a:cubicBezTo>
                    <a:pt x="5419" y="2070"/>
                    <a:pt x="5577" y="2227"/>
                    <a:pt x="5577" y="2448"/>
                  </a:cubicBezTo>
                  <a:cubicBezTo>
                    <a:pt x="5577" y="2637"/>
                    <a:pt x="5419" y="2794"/>
                    <a:pt x="5199" y="2794"/>
                  </a:cubicBezTo>
                  <a:cubicBezTo>
                    <a:pt x="5010" y="2794"/>
                    <a:pt x="4852" y="2637"/>
                    <a:pt x="4852" y="2448"/>
                  </a:cubicBezTo>
                  <a:cubicBezTo>
                    <a:pt x="4884" y="2227"/>
                    <a:pt x="5041" y="2070"/>
                    <a:pt x="5199" y="2070"/>
                  </a:cubicBezTo>
                  <a:close/>
                  <a:moveTo>
                    <a:pt x="3151" y="2794"/>
                  </a:moveTo>
                  <a:cubicBezTo>
                    <a:pt x="3372" y="2794"/>
                    <a:pt x="3529" y="2952"/>
                    <a:pt x="3529" y="3141"/>
                  </a:cubicBezTo>
                  <a:cubicBezTo>
                    <a:pt x="3529" y="3330"/>
                    <a:pt x="3372" y="3487"/>
                    <a:pt x="3151" y="3487"/>
                  </a:cubicBezTo>
                  <a:cubicBezTo>
                    <a:pt x="2962" y="3487"/>
                    <a:pt x="2804" y="3330"/>
                    <a:pt x="2804" y="3141"/>
                  </a:cubicBezTo>
                  <a:cubicBezTo>
                    <a:pt x="2804" y="2952"/>
                    <a:pt x="2962" y="2794"/>
                    <a:pt x="3151" y="2794"/>
                  </a:cubicBezTo>
                  <a:close/>
                  <a:moveTo>
                    <a:pt x="1748" y="1"/>
                  </a:moveTo>
                  <a:cubicBezTo>
                    <a:pt x="1181" y="1"/>
                    <a:pt x="615" y="166"/>
                    <a:pt x="63" y="494"/>
                  </a:cubicBezTo>
                  <a:cubicBezTo>
                    <a:pt x="63" y="715"/>
                    <a:pt x="0" y="872"/>
                    <a:pt x="0" y="1061"/>
                  </a:cubicBezTo>
                  <a:cubicBezTo>
                    <a:pt x="0" y="2196"/>
                    <a:pt x="536" y="3298"/>
                    <a:pt x="1418" y="4023"/>
                  </a:cubicBezTo>
                  <a:cubicBezTo>
                    <a:pt x="2111" y="4558"/>
                    <a:pt x="2962" y="4874"/>
                    <a:pt x="3844" y="4874"/>
                  </a:cubicBezTo>
                  <a:cubicBezTo>
                    <a:pt x="4096" y="4874"/>
                    <a:pt x="4380" y="4842"/>
                    <a:pt x="4663" y="4811"/>
                  </a:cubicBezTo>
                  <a:cubicBezTo>
                    <a:pt x="6144" y="4495"/>
                    <a:pt x="7341" y="3267"/>
                    <a:pt x="7625" y="1723"/>
                  </a:cubicBezTo>
                  <a:cubicBezTo>
                    <a:pt x="7656" y="1439"/>
                    <a:pt x="7656" y="1219"/>
                    <a:pt x="7656" y="935"/>
                  </a:cubicBezTo>
                  <a:lnTo>
                    <a:pt x="7656" y="935"/>
                  </a:lnTo>
                  <a:cubicBezTo>
                    <a:pt x="7033" y="1235"/>
                    <a:pt x="6444" y="1354"/>
                    <a:pt x="5904" y="1354"/>
                  </a:cubicBezTo>
                  <a:cubicBezTo>
                    <a:pt x="4969" y="1354"/>
                    <a:pt x="4183" y="1000"/>
                    <a:pt x="3624" y="620"/>
                  </a:cubicBezTo>
                  <a:cubicBezTo>
                    <a:pt x="3010" y="206"/>
                    <a:pt x="2378" y="1"/>
                    <a:pt x="17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41"/>
            <p:cNvSpPr/>
            <p:nvPr/>
          </p:nvSpPr>
          <p:spPr>
            <a:xfrm>
              <a:off x="-28024975" y="3985750"/>
              <a:ext cx="181950" cy="121975"/>
            </a:xfrm>
            <a:custGeom>
              <a:avLst/>
              <a:gdLst/>
              <a:ahLst/>
              <a:cxnLst/>
              <a:rect l="l" t="t" r="r" b="b"/>
              <a:pathLst>
                <a:path w="7278" h="4879" extrusionOk="0">
                  <a:moveTo>
                    <a:pt x="1827" y="1"/>
                  </a:moveTo>
                  <a:lnTo>
                    <a:pt x="1827" y="1639"/>
                  </a:lnTo>
                  <a:cubicBezTo>
                    <a:pt x="1827" y="1765"/>
                    <a:pt x="1733" y="1891"/>
                    <a:pt x="1607" y="1922"/>
                  </a:cubicBezTo>
                  <a:cubicBezTo>
                    <a:pt x="914" y="2363"/>
                    <a:pt x="315" y="3025"/>
                    <a:pt x="0" y="3813"/>
                  </a:cubicBezTo>
                  <a:cubicBezTo>
                    <a:pt x="492" y="3611"/>
                    <a:pt x="988" y="3505"/>
                    <a:pt x="1488" y="3505"/>
                  </a:cubicBezTo>
                  <a:cubicBezTo>
                    <a:pt x="2237" y="3505"/>
                    <a:pt x="2993" y="3743"/>
                    <a:pt x="3749" y="4254"/>
                  </a:cubicBezTo>
                  <a:cubicBezTo>
                    <a:pt x="4370" y="4673"/>
                    <a:pt x="5000" y="4878"/>
                    <a:pt x="5629" y="4878"/>
                  </a:cubicBezTo>
                  <a:cubicBezTo>
                    <a:pt x="6181" y="4878"/>
                    <a:pt x="6733" y="4721"/>
                    <a:pt x="7278" y="4411"/>
                  </a:cubicBezTo>
                  <a:cubicBezTo>
                    <a:pt x="7057" y="3372"/>
                    <a:pt x="6427" y="2427"/>
                    <a:pt x="5450" y="1922"/>
                  </a:cubicBezTo>
                  <a:cubicBezTo>
                    <a:pt x="5356" y="1859"/>
                    <a:pt x="5293" y="1765"/>
                    <a:pt x="5293" y="1639"/>
                  </a:cubicBezTo>
                  <a:lnTo>
                    <a:pt x="52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06" name="Google Shape;306;p41"/>
          <p:cNvCxnSpPr>
            <a:stCxn id="294" idx="2"/>
            <a:endCxn id="293" idx="1"/>
          </p:cNvCxnSpPr>
          <p:nvPr/>
        </p:nvCxnSpPr>
        <p:spPr>
          <a:xfrm>
            <a:off x="1192216" y="1977024"/>
            <a:ext cx="918488" cy="3569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7" name="Google Shape;307;p41"/>
          <p:cNvCxnSpPr>
            <a:stCxn id="295" idx="6"/>
            <a:endCxn id="291" idx="1"/>
          </p:cNvCxnSpPr>
          <p:nvPr/>
        </p:nvCxnSpPr>
        <p:spPr>
          <a:xfrm>
            <a:off x="1807040" y="1125854"/>
            <a:ext cx="359659" cy="218578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8" name="Google Shape;308;p41"/>
          <p:cNvCxnSpPr>
            <a:stCxn id="296" idx="6"/>
            <a:endCxn id="292" idx="1"/>
          </p:cNvCxnSpPr>
          <p:nvPr/>
        </p:nvCxnSpPr>
        <p:spPr>
          <a:xfrm flipV="1">
            <a:off x="1818144" y="2625624"/>
            <a:ext cx="292560" cy="139533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9" name="Google Shape;309;p41"/>
          <p:cNvCxnSpPr/>
          <p:nvPr/>
        </p:nvCxnSpPr>
        <p:spPr>
          <a:xfrm rot="10800000">
            <a:off x="428600" y="1121693"/>
            <a:ext cx="8685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10" name="Google Shape;310;p41"/>
          <p:cNvCxnSpPr/>
          <p:nvPr/>
        </p:nvCxnSpPr>
        <p:spPr>
          <a:xfrm flipH="1" flipV="1">
            <a:off x="339383" y="1977024"/>
            <a:ext cx="1300358" cy="18181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11" name="Google Shape;311;p41"/>
          <p:cNvCxnSpPr/>
          <p:nvPr/>
        </p:nvCxnSpPr>
        <p:spPr>
          <a:xfrm rot="10800000">
            <a:off x="428599" y="2805303"/>
            <a:ext cx="9828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75" name="Google Shape;7444;p75"/>
          <p:cNvGrpSpPr/>
          <p:nvPr/>
        </p:nvGrpSpPr>
        <p:grpSpPr>
          <a:xfrm>
            <a:off x="1386726" y="908788"/>
            <a:ext cx="219981" cy="369974"/>
            <a:chOff x="-38109725" y="3955025"/>
            <a:chExt cx="188275" cy="31665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6" name="Google Shape;7445;p75"/>
            <p:cNvSpPr/>
            <p:nvPr/>
          </p:nvSpPr>
          <p:spPr>
            <a:xfrm>
              <a:off x="-38109725" y="3955025"/>
              <a:ext cx="188275" cy="220575"/>
            </a:xfrm>
            <a:custGeom>
              <a:avLst/>
              <a:gdLst/>
              <a:ahLst/>
              <a:cxnLst/>
              <a:rect l="l" t="t" r="r" b="b"/>
              <a:pathLst>
                <a:path w="7531" h="8823" extrusionOk="0">
                  <a:moveTo>
                    <a:pt x="3372" y="1"/>
                  </a:moveTo>
                  <a:lnTo>
                    <a:pt x="95" y="5703"/>
                  </a:lnTo>
                  <a:cubicBezTo>
                    <a:pt x="1" y="5829"/>
                    <a:pt x="1" y="5987"/>
                    <a:pt x="95" y="6113"/>
                  </a:cubicBezTo>
                  <a:lnTo>
                    <a:pt x="1418" y="8822"/>
                  </a:lnTo>
                  <a:lnTo>
                    <a:pt x="6081" y="8822"/>
                  </a:lnTo>
                  <a:lnTo>
                    <a:pt x="7467" y="6113"/>
                  </a:lnTo>
                  <a:cubicBezTo>
                    <a:pt x="7530" y="5987"/>
                    <a:pt x="7499" y="5829"/>
                    <a:pt x="7467" y="5703"/>
                  </a:cubicBezTo>
                  <a:lnTo>
                    <a:pt x="4191" y="1"/>
                  </a:lnTo>
                  <a:lnTo>
                    <a:pt x="4191" y="4727"/>
                  </a:lnTo>
                  <a:cubicBezTo>
                    <a:pt x="4663" y="4884"/>
                    <a:pt x="5010" y="5357"/>
                    <a:pt x="5010" y="5892"/>
                  </a:cubicBezTo>
                  <a:cubicBezTo>
                    <a:pt x="5010" y="6585"/>
                    <a:pt x="4474" y="7121"/>
                    <a:pt x="3750" y="7121"/>
                  </a:cubicBezTo>
                  <a:cubicBezTo>
                    <a:pt x="3088" y="7121"/>
                    <a:pt x="2521" y="6585"/>
                    <a:pt x="2521" y="5892"/>
                  </a:cubicBezTo>
                  <a:cubicBezTo>
                    <a:pt x="2521" y="5357"/>
                    <a:pt x="2899" y="4916"/>
                    <a:pt x="3372" y="4727"/>
                  </a:cubicBezTo>
                  <a:lnTo>
                    <a:pt x="33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446;p75"/>
            <p:cNvSpPr/>
            <p:nvPr/>
          </p:nvSpPr>
          <p:spPr>
            <a:xfrm>
              <a:off x="-38067200" y="4196050"/>
              <a:ext cx="104775" cy="75625"/>
            </a:xfrm>
            <a:custGeom>
              <a:avLst/>
              <a:gdLst/>
              <a:ahLst/>
              <a:cxnLst/>
              <a:rect l="l" t="t" r="r" b="b"/>
              <a:pathLst>
                <a:path w="4191" h="3025" extrusionOk="0">
                  <a:moveTo>
                    <a:pt x="32" y="0"/>
                  </a:moveTo>
                  <a:lnTo>
                    <a:pt x="32" y="2615"/>
                  </a:lnTo>
                  <a:cubicBezTo>
                    <a:pt x="1" y="2836"/>
                    <a:pt x="190" y="3025"/>
                    <a:pt x="442" y="3025"/>
                  </a:cubicBezTo>
                  <a:lnTo>
                    <a:pt x="3750" y="3025"/>
                  </a:lnTo>
                  <a:cubicBezTo>
                    <a:pt x="3970" y="3025"/>
                    <a:pt x="4191" y="2836"/>
                    <a:pt x="4191" y="2615"/>
                  </a:cubicBezTo>
                  <a:lnTo>
                    <a:pt x="4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7266;p74"/>
          <p:cNvSpPr/>
          <p:nvPr/>
        </p:nvSpPr>
        <p:spPr>
          <a:xfrm>
            <a:off x="1317424" y="1813214"/>
            <a:ext cx="372275" cy="339112"/>
          </a:xfrm>
          <a:custGeom>
            <a:avLst/>
            <a:gdLst/>
            <a:ahLst/>
            <a:cxnLst/>
            <a:rect l="l" t="t" r="r" b="b"/>
            <a:pathLst>
              <a:path w="21149" h="19265" extrusionOk="0">
                <a:moveTo>
                  <a:pt x="10580" y="3417"/>
                </a:moveTo>
                <a:cubicBezTo>
                  <a:pt x="12186" y="3417"/>
                  <a:pt x="13773" y="4040"/>
                  <a:pt x="14967" y="5236"/>
                </a:cubicBezTo>
                <a:cubicBezTo>
                  <a:pt x="16933" y="7199"/>
                  <a:pt x="17352" y="10231"/>
                  <a:pt x="15997" y="12655"/>
                </a:cubicBezTo>
                <a:lnTo>
                  <a:pt x="7550" y="4209"/>
                </a:lnTo>
                <a:cubicBezTo>
                  <a:pt x="8500" y="3676"/>
                  <a:pt x="9544" y="3417"/>
                  <a:pt x="10580" y="3417"/>
                </a:cubicBezTo>
                <a:close/>
                <a:moveTo>
                  <a:pt x="5156" y="6603"/>
                </a:moveTo>
                <a:lnTo>
                  <a:pt x="13600" y="15049"/>
                </a:lnTo>
                <a:cubicBezTo>
                  <a:pt x="12650" y="15584"/>
                  <a:pt x="11607" y="15844"/>
                  <a:pt x="10570" y="15844"/>
                </a:cubicBezTo>
                <a:cubicBezTo>
                  <a:pt x="8964" y="15844"/>
                  <a:pt x="7375" y="15218"/>
                  <a:pt x="6183" y="14019"/>
                </a:cubicBezTo>
                <a:cubicBezTo>
                  <a:pt x="4210" y="12059"/>
                  <a:pt x="3789" y="9024"/>
                  <a:pt x="5156" y="6603"/>
                </a:cubicBezTo>
                <a:close/>
                <a:moveTo>
                  <a:pt x="10574" y="0"/>
                </a:moveTo>
                <a:cubicBezTo>
                  <a:pt x="8127" y="0"/>
                  <a:pt x="5681" y="948"/>
                  <a:pt x="3789" y="2842"/>
                </a:cubicBezTo>
                <a:cubicBezTo>
                  <a:pt x="1" y="6630"/>
                  <a:pt x="1" y="12628"/>
                  <a:pt x="3789" y="16413"/>
                </a:cubicBezTo>
                <a:cubicBezTo>
                  <a:pt x="5662" y="18289"/>
                  <a:pt x="8113" y="19265"/>
                  <a:pt x="10576" y="19265"/>
                </a:cubicBezTo>
                <a:cubicBezTo>
                  <a:pt x="13036" y="19265"/>
                  <a:pt x="15488" y="18289"/>
                  <a:pt x="17361" y="16413"/>
                </a:cubicBezTo>
                <a:cubicBezTo>
                  <a:pt x="21149" y="12625"/>
                  <a:pt x="21149" y="6630"/>
                  <a:pt x="17361" y="2842"/>
                </a:cubicBezTo>
                <a:cubicBezTo>
                  <a:pt x="15467" y="948"/>
                  <a:pt x="13020" y="0"/>
                  <a:pt x="10574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0" name="TextBox 8"/>
          <p:cNvSpPr txBox="1"/>
          <p:nvPr/>
        </p:nvSpPr>
        <p:spPr>
          <a:xfrm>
            <a:off x="6121860" y="1096834"/>
            <a:ext cx="2568792" cy="348557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A- antibiotic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monotherapy</a:t>
            </a:r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Fluoroquinolone</a:t>
            </a:r>
            <a:endParaRPr lang="en-US" altLang="ko-KR" sz="1050" b="1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 - antibiotic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duotherapy</a:t>
            </a:r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cephalosporin ( for Gram positive bacteria) and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aminoglycocides</a:t>
            </a:r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(for Gram negative bacteria )</a:t>
            </a: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 -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subconjuctival</a:t>
            </a:r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antibiotic ( if there's poor compliance with topical treatment )</a:t>
            </a: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D -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mydriatic</a:t>
            </a:r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and cycloplegic to reduce pain and to prevent formation of posterior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synechiae</a:t>
            </a:r>
            <a:endParaRPr lang="en-US" altLang="ko-KR" sz="1050" b="1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 – steroids (contraindication in corneal ulcer , decrease epithelial healing and increase bacterial invasion and perforation )</a:t>
            </a: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F –systemic antibiotics for severe cases</a:t>
            </a: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Or  for systemic involvement of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N.meningitids</a:t>
            </a:r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,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N.gonorrhoeae</a:t>
            </a:r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, </a:t>
            </a:r>
            <a:b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and </a:t>
            </a:r>
            <a:r>
              <a:rPr lang="en-US" altLang="ko-KR" sz="1050" b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H.influenzae</a:t>
            </a:r>
            <a:endParaRPr lang="en-US" altLang="ko-KR" sz="1050" b="1" dirty="0" smtClean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4" name="مستطيل مستدير الزوايا 39"/>
          <p:cNvSpPr/>
          <p:nvPr/>
        </p:nvSpPr>
        <p:spPr>
          <a:xfrm>
            <a:off x="2110704" y="3124732"/>
            <a:ext cx="3185196" cy="1790168"/>
          </a:xfrm>
          <a:prstGeom prst="roundRect">
            <a:avLst>
              <a:gd name="adj" fmla="val 4815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"/>
          <p:cNvSpPr txBox="1">
            <a:spLocks noGrp="1"/>
          </p:cNvSpPr>
          <p:nvPr>
            <p:ph type="title"/>
          </p:nvPr>
        </p:nvSpPr>
        <p:spPr>
          <a:xfrm>
            <a:off x="1160550" y="2429450"/>
            <a:ext cx="6822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F</a:t>
            </a:r>
            <a:r>
              <a:rPr lang="en" dirty="0" smtClean="0"/>
              <a:t>ungal keratitis </a:t>
            </a:r>
            <a:endParaRPr dirty="0"/>
          </a:p>
        </p:txBody>
      </p:sp>
      <p:sp>
        <p:nvSpPr>
          <p:cNvPr id="184" name="Google Shape;184;p37"/>
          <p:cNvSpPr txBox="1">
            <a:spLocks noGrp="1"/>
          </p:cNvSpPr>
          <p:nvPr>
            <p:ph type="title" idx="2"/>
          </p:nvPr>
        </p:nvSpPr>
        <p:spPr>
          <a:xfrm>
            <a:off x="1160550" y="1542425"/>
            <a:ext cx="68229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096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45126" y="1323351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0">
              <a:buNone/>
            </a:pPr>
            <a:r>
              <a:rPr lang="en-US" sz="1600" dirty="0">
                <a:sym typeface="Arial"/>
              </a:rPr>
              <a:t>Acute inflammation of the cornea caused by fungal infection</a:t>
            </a:r>
          </a:p>
          <a:p>
            <a:pPr marL="171450" indent="0">
              <a:buNone/>
            </a:pPr>
            <a:endParaRPr lang="en-US" sz="1600" dirty="0" smtClean="0">
              <a:sym typeface="Arial"/>
            </a:endParaRPr>
          </a:p>
          <a:p>
            <a:pPr marL="171450" indent="0"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sym typeface="Arial"/>
              </a:rPr>
              <a:t>The main types are :</a:t>
            </a:r>
          </a:p>
          <a:p>
            <a:pPr marL="171450" lvl="0" indent="0">
              <a:buNone/>
            </a:pPr>
            <a:r>
              <a:rPr lang="en-US" sz="1600" dirty="0" smtClean="0">
                <a:sym typeface="Arial"/>
              </a:rPr>
              <a:t>     - </a:t>
            </a:r>
            <a:r>
              <a:rPr lang="en-US" sz="1600" dirty="0">
                <a:sym typeface="Arial"/>
              </a:rPr>
              <a:t>Yeasts "candida" , unicellular organisms that reproduce by </a:t>
            </a:r>
            <a:r>
              <a:rPr lang="en-US" sz="1600" dirty="0" smtClean="0">
                <a:sym typeface="Arial"/>
              </a:rPr>
              <a:t> </a:t>
            </a:r>
            <a:r>
              <a:rPr lang="en-US" sz="1600" dirty="0">
                <a:sym typeface="Arial"/>
              </a:rPr>
              <a:t>budding , are responsible for most cases of fungal keratitis in 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sym typeface="Arial"/>
              </a:rPr>
              <a:t>temperature climates "cold"</a:t>
            </a:r>
          </a:p>
          <a:p>
            <a:pPr marL="171450" lvl="0" indent="0">
              <a:buNone/>
            </a:pPr>
            <a:endParaRPr lang="en-US" sz="1600" dirty="0">
              <a:sym typeface="Arial"/>
            </a:endParaRPr>
          </a:p>
          <a:p>
            <a:pPr marL="171450" lvl="0" indent="0">
              <a:buNone/>
            </a:pPr>
            <a:endParaRPr lang="en-US" sz="1600" dirty="0">
              <a:sym typeface="Arial"/>
            </a:endParaRPr>
          </a:p>
          <a:p>
            <a:pPr marL="171450" lvl="0" indent="0">
              <a:buNone/>
            </a:pPr>
            <a:r>
              <a:rPr lang="en-US" sz="1600" dirty="0" smtClean="0">
                <a:sym typeface="Arial"/>
              </a:rPr>
              <a:t>    </a:t>
            </a:r>
            <a:r>
              <a:rPr lang="en-US" sz="1600" dirty="0">
                <a:sym typeface="Arial"/>
              </a:rPr>
              <a:t>- </a:t>
            </a:r>
            <a:r>
              <a:rPr lang="en-US" sz="1600" dirty="0" smtClean="0">
                <a:sym typeface="Arial"/>
              </a:rPr>
              <a:t>Filamentous </a:t>
            </a:r>
            <a:r>
              <a:rPr lang="en-US" sz="1600" dirty="0">
                <a:sym typeface="Arial"/>
              </a:rPr>
              <a:t>"aspergillus " , multicellular organisms that </a:t>
            </a:r>
            <a:r>
              <a:rPr lang="en-US" sz="1600" dirty="0" smtClean="0">
                <a:sym typeface="Arial"/>
              </a:rPr>
              <a:t> produce </a:t>
            </a:r>
            <a:r>
              <a:rPr lang="en-US" sz="1600" dirty="0">
                <a:sym typeface="Arial"/>
              </a:rPr>
              <a:t>hyphae , they are the most common pathogens </a:t>
            </a:r>
            <a:r>
              <a:rPr lang="en-US" sz="1600" dirty="0" smtClean="0">
                <a:sym typeface="Arial"/>
              </a:rPr>
              <a:t>in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sym typeface="Arial"/>
              </a:rPr>
              <a:t>tropical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sym typeface="Arial"/>
              </a:rPr>
              <a:t>climates "warm"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Fungal keratitis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3193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8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Fungal keratitis</a:t>
            </a:r>
            <a:endParaRPr dirty="0"/>
          </a:p>
        </p:txBody>
      </p:sp>
      <p:cxnSp>
        <p:nvCxnSpPr>
          <p:cNvPr id="197" name="Google Shape;197;p38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8" name="Google Shape;198;p38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Text Placeholder 17"/>
          <p:cNvSpPr txBox="1">
            <a:spLocks/>
          </p:cNvSpPr>
          <p:nvPr/>
        </p:nvSpPr>
        <p:spPr>
          <a:xfrm>
            <a:off x="557184" y="3664767"/>
            <a:ext cx="2194725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000" b="1" i="1" dirty="0">
                <a:cs typeface="Arial" pitchFamily="34" charset="0"/>
              </a:rPr>
              <a:t>Fungal keratitis—dry look</a:t>
            </a:r>
            <a:br>
              <a:rPr lang="en-US" sz="1000" b="1" i="1" dirty="0">
                <a:cs typeface="Arial" pitchFamily="34" charset="0"/>
              </a:rPr>
            </a:br>
            <a:r>
              <a:rPr lang="en-US" sz="1000" b="1" i="1" dirty="0">
                <a:cs typeface="Arial" pitchFamily="34" charset="0"/>
              </a:rPr>
              <a:t> and elevated</a:t>
            </a:r>
          </a:p>
        </p:txBody>
      </p:sp>
      <p:sp>
        <p:nvSpPr>
          <p:cNvPr id="26" name="Text Placeholder 17"/>
          <p:cNvSpPr txBox="1">
            <a:spLocks/>
          </p:cNvSpPr>
          <p:nvPr/>
        </p:nvSpPr>
        <p:spPr>
          <a:xfrm>
            <a:off x="3414704" y="3664767"/>
            <a:ext cx="2286016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00" b="1" dirty="0"/>
              <a:t>Fungal corneal ulcer—</a:t>
            </a:r>
            <a:br>
              <a:rPr lang="en-GB" sz="1100" b="1" dirty="0"/>
            </a:br>
            <a:r>
              <a:rPr lang="en-GB" sz="1100" b="1" dirty="0"/>
              <a:t>convex </a:t>
            </a:r>
            <a:r>
              <a:rPr lang="en-GB" sz="1100" b="1" dirty="0" err="1"/>
              <a:t>hypopyon</a:t>
            </a:r>
            <a:endParaRPr lang="en-GB" sz="1100" b="1" dirty="0"/>
          </a:p>
        </p:txBody>
      </p:sp>
      <p:pic>
        <p:nvPicPr>
          <p:cNvPr id="11" name="صورة 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380" y="1502413"/>
            <a:ext cx="2860131" cy="287790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184" y="1507332"/>
            <a:ext cx="2194725" cy="202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4704" y="1502413"/>
            <a:ext cx="2286016" cy="203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 Placeholder 17"/>
          <p:cNvSpPr txBox="1">
            <a:spLocks/>
          </p:cNvSpPr>
          <p:nvPr/>
        </p:nvSpPr>
        <p:spPr>
          <a:xfrm>
            <a:off x="4610632" y="1890432"/>
            <a:ext cx="2194725" cy="715555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78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54"/>
          <p:cNvSpPr txBox="1">
            <a:spLocks noGrp="1"/>
          </p:cNvSpPr>
          <p:nvPr>
            <p:ph type="title"/>
          </p:nvPr>
        </p:nvSpPr>
        <p:spPr>
          <a:xfrm>
            <a:off x="180124" y="27038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</a:t>
            </a:r>
            <a:r>
              <a:rPr lang="en" dirty="0" smtClean="0"/>
              <a:t>isk factors</a:t>
            </a:r>
            <a:endParaRPr dirty="0"/>
          </a:p>
        </p:txBody>
      </p:sp>
      <p:cxnSp>
        <p:nvCxnSpPr>
          <p:cNvPr id="493" name="Google Shape;493;p54"/>
          <p:cNvCxnSpPr/>
          <p:nvPr/>
        </p:nvCxnSpPr>
        <p:spPr>
          <a:xfrm>
            <a:off x="4135924" y="919214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54"/>
          <p:cNvCxnSpPr/>
          <p:nvPr/>
        </p:nvCxnSpPr>
        <p:spPr>
          <a:xfrm>
            <a:off x="4135924" y="270140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0" name="Google Shape;500;p54"/>
          <p:cNvSpPr txBox="1">
            <a:spLocks noGrp="1"/>
          </p:cNvSpPr>
          <p:nvPr>
            <p:ph type="subTitle" idx="4294967295"/>
          </p:nvPr>
        </p:nvSpPr>
        <p:spPr>
          <a:xfrm>
            <a:off x="1770324" y="1060700"/>
            <a:ext cx="67852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en-US" sz="1700" dirty="0"/>
              <a:t>Trauma " especially with organic matter" ( agricultural trauma )</a:t>
            </a:r>
          </a:p>
        </p:txBody>
      </p:sp>
      <p:sp>
        <p:nvSpPr>
          <p:cNvPr id="502" name="Google Shape;502;p54"/>
          <p:cNvSpPr txBox="1">
            <a:spLocks noGrp="1"/>
          </p:cNvSpPr>
          <p:nvPr>
            <p:ph type="subTitle" idx="4294967295"/>
          </p:nvPr>
        </p:nvSpPr>
        <p:spPr>
          <a:xfrm>
            <a:off x="1976304" y="1886963"/>
            <a:ext cx="5536346" cy="60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en-US" sz="1700" dirty="0"/>
              <a:t>Long term use of topical steroids</a:t>
            </a:r>
          </a:p>
        </p:txBody>
      </p:sp>
      <p:sp>
        <p:nvSpPr>
          <p:cNvPr id="36" name="Google Shape;502;p54"/>
          <p:cNvSpPr txBox="1">
            <a:spLocks/>
          </p:cNvSpPr>
          <p:nvPr/>
        </p:nvSpPr>
        <p:spPr>
          <a:xfrm>
            <a:off x="1875766" y="2514391"/>
            <a:ext cx="7076215" cy="499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dirty="0"/>
              <a:t>Chronic ocular surface disease</a:t>
            </a:r>
          </a:p>
        </p:txBody>
      </p:sp>
      <p:sp>
        <p:nvSpPr>
          <p:cNvPr id="37" name="Google Shape;502;p54"/>
          <p:cNvSpPr txBox="1">
            <a:spLocks/>
          </p:cNvSpPr>
          <p:nvPr/>
        </p:nvSpPr>
        <p:spPr>
          <a:xfrm>
            <a:off x="1875766" y="3330619"/>
            <a:ext cx="6836946" cy="6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dirty="0"/>
              <a:t>Contact lens wear</a:t>
            </a:r>
          </a:p>
          <a:p>
            <a:pPr marL="114300" indent="0">
              <a:buNone/>
            </a:pPr>
            <a:r>
              <a:rPr lang="en-US" sz="1400" dirty="0" smtClean="0"/>
              <a:t> </a:t>
            </a:r>
            <a:endParaRPr lang="en-US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56384" y="923735"/>
            <a:ext cx="1353059" cy="3568078"/>
            <a:chOff x="397057" y="875244"/>
            <a:chExt cx="1353059" cy="3568078"/>
          </a:xfrm>
        </p:grpSpPr>
        <p:grpSp>
          <p:nvGrpSpPr>
            <p:cNvPr id="10" name="Group 9"/>
            <p:cNvGrpSpPr/>
            <p:nvPr/>
          </p:nvGrpSpPr>
          <p:grpSpPr>
            <a:xfrm>
              <a:off x="397057" y="875244"/>
              <a:ext cx="1353059" cy="3558211"/>
              <a:chOff x="397057" y="875244"/>
              <a:chExt cx="1473219" cy="4083619"/>
            </a:xfrm>
          </p:grpSpPr>
          <p:sp>
            <p:nvSpPr>
              <p:cNvPr id="495" name="Google Shape;495;p54"/>
              <p:cNvSpPr/>
              <p:nvPr/>
            </p:nvSpPr>
            <p:spPr>
              <a:xfrm>
                <a:off x="1261276" y="970119"/>
                <a:ext cx="609000" cy="609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100" dirty="0" smtClean="0">
                    <a:solidFill>
                      <a:schemeClr val="accent4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1</a:t>
                </a:r>
                <a:endParaRPr sz="2100" dirty="0">
                  <a:solidFill>
                    <a:schemeClr val="accent4"/>
                  </a:solidFill>
                </a:endParaRPr>
              </a:p>
            </p:txBody>
          </p:sp>
          <p:cxnSp>
            <p:nvCxnSpPr>
              <p:cNvPr id="499" name="Google Shape;499;p54"/>
              <p:cNvCxnSpPr/>
              <p:nvPr/>
            </p:nvCxnSpPr>
            <p:spPr>
              <a:xfrm flipV="1">
                <a:off x="492307" y="875244"/>
                <a:ext cx="13866" cy="408361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04" name="Google Shape;504;p54"/>
              <p:cNvCxnSpPr/>
              <p:nvPr/>
            </p:nvCxnSpPr>
            <p:spPr>
              <a:xfrm flipV="1">
                <a:off x="498806" y="1274619"/>
                <a:ext cx="900545" cy="372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08" name="Google Shape;508;p54"/>
              <p:cNvSpPr/>
              <p:nvPr/>
            </p:nvSpPr>
            <p:spPr>
              <a:xfrm>
                <a:off x="403556" y="1179369"/>
                <a:ext cx="190500" cy="1905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95;p54"/>
              <p:cNvSpPr/>
              <p:nvPr/>
            </p:nvSpPr>
            <p:spPr>
              <a:xfrm>
                <a:off x="1254777" y="1886159"/>
                <a:ext cx="609000" cy="609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100" dirty="0" smtClean="0">
                    <a:solidFill>
                      <a:schemeClr val="accent4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2</a:t>
                </a:r>
                <a:endParaRPr sz="2100" dirty="0">
                  <a:solidFill>
                    <a:schemeClr val="accent4"/>
                  </a:solidFill>
                </a:endParaRPr>
              </a:p>
            </p:txBody>
          </p:sp>
          <p:cxnSp>
            <p:nvCxnSpPr>
              <p:cNvPr id="28" name="Google Shape;504;p54"/>
              <p:cNvCxnSpPr/>
              <p:nvPr/>
            </p:nvCxnSpPr>
            <p:spPr>
              <a:xfrm flipV="1">
                <a:off x="505305" y="2190659"/>
                <a:ext cx="900545" cy="372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9" name="Google Shape;508;p54"/>
              <p:cNvSpPr/>
              <p:nvPr/>
            </p:nvSpPr>
            <p:spPr>
              <a:xfrm>
                <a:off x="410055" y="2095409"/>
                <a:ext cx="190500" cy="1905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495;p54"/>
              <p:cNvSpPr/>
              <p:nvPr/>
            </p:nvSpPr>
            <p:spPr>
              <a:xfrm>
                <a:off x="1254777" y="2679628"/>
                <a:ext cx="609000" cy="609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100" dirty="0" smtClean="0">
                    <a:solidFill>
                      <a:schemeClr val="accent4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3</a:t>
                </a:r>
                <a:endParaRPr sz="2100" dirty="0">
                  <a:solidFill>
                    <a:schemeClr val="accent4"/>
                  </a:solidFill>
                </a:endParaRPr>
              </a:p>
            </p:txBody>
          </p:sp>
          <p:cxnSp>
            <p:nvCxnSpPr>
              <p:cNvPr id="31" name="Google Shape;504;p54"/>
              <p:cNvCxnSpPr/>
              <p:nvPr/>
            </p:nvCxnSpPr>
            <p:spPr>
              <a:xfrm flipV="1">
                <a:off x="492307" y="2984128"/>
                <a:ext cx="900545" cy="372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2" name="Google Shape;508;p54"/>
              <p:cNvSpPr/>
              <p:nvPr/>
            </p:nvSpPr>
            <p:spPr>
              <a:xfrm>
                <a:off x="397057" y="2888878"/>
                <a:ext cx="190500" cy="1905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495;p54"/>
              <p:cNvSpPr/>
              <p:nvPr/>
            </p:nvSpPr>
            <p:spPr>
              <a:xfrm>
                <a:off x="1261276" y="3556221"/>
                <a:ext cx="609000" cy="609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100" dirty="0" smtClean="0">
                    <a:solidFill>
                      <a:schemeClr val="accent4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4</a:t>
                </a:r>
                <a:endParaRPr sz="2100" dirty="0">
                  <a:solidFill>
                    <a:schemeClr val="accent4"/>
                  </a:solidFill>
                </a:endParaRPr>
              </a:p>
            </p:txBody>
          </p:sp>
          <p:cxnSp>
            <p:nvCxnSpPr>
              <p:cNvPr id="34" name="Google Shape;504;p54"/>
              <p:cNvCxnSpPr/>
              <p:nvPr/>
            </p:nvCxnSpPr>
            <p:spPr>
              <a:xfrm flipV="1">
                <a:off x="498806" y="3860721"/>
                <a:ext cx="900545" cy="3729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5" name="Google Shape;508;p54"/>
              <p:cNvSpPr/>
              <p:nvPr/>
            </p:nvSpPr>
            <p:spPr>
              <a:xfrm>
                <a:off x="403556" y="3765471"/>
                <a:ext cx="190500" cy="1905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" name="Google Shape;495;p54"/>
            <p:cNvSpPr/>
            <p:nvPr/>
          </p:nvSpPr>
          <p:spPr>
            <a:xfrm>
              <a:off x="1184819" y="3912677"/>
              <a:ext cx="559328" cy="5306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1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5</a:t>
              </a:r>
              <a:endParaRPr sz="2100" dirty="0">
                <a:solidFill>
                  <a:schemeClr val="accent4"/>
                </a:solidFill>
              </a:endParaRPr>
            </a:p>
          </p:txBody>
        </p:sp>
        <p:cxnSp>
          <p:nvCxnSpPr>
            <p:cNvPr id="26" name="Google Shape;504;p54"/>
            <p:cNvCxnSpPr/>
            <p:nvPr/>
          </p:nvCxnSpPr>
          <p:spPr>
            <a:xfrm flipV="1">
              <a:off x="484538" y="4178000"/>
              <a:ext cx="827094" cy="324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8" name="Google Shape;508;p54"/>
            <p:cNvSpPr/>
            <p:nvPr/>
          </p:nvSpPr>
          <p:spPr>
            <a:xfrm>
              <a:off x="409792" y="4095004"/>
              <a:ext cx="174962" cy="1659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502;p54"/>
          <p:cNvSpPr txBox="1">
            <a:spLocks/>
          </p:cNvSpPr>
          <p:nvPr/>
        </p:nvSpPr>
        <p:spPr>
          <a:xfrm>
            <a:off x="1875766" y="4004985"/>
            <a:ext cx="6836946" cy="6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dirty="0"/>
              <a:t>Systemic immunosuppression and DM </a:t>
            </a:r>
          </a:p>
          <a:p>
            <a:pPr marL="114300" indent="0">
              <a:buNone/>
            </a:pP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4028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0" name="Google Shape;220;p39"/>
          <p:cNvCxnSpPr/>
          <p:nvPr/>
        </p:nvCxnSpPr>
        <p:spPr>
          <a:xfrm>
            <a:off x="550110" y="2929883"/>
            <a:ext cx="83563" cy="33979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9" name="Google Shape;209;p39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Diagnosis</a:t>
            </a:r>
            <a:endParaRPr dirty="0"/>
          </a:p>
        </p:txBody>
      </p:sp>
      <p:cxnSp>
        <p:nvCxnSpPr>
          <p:cNvPr id="210" name="Google Shape;210;p39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1" name="Google Shape;211;p39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3" name="Google Shape;213;p39"/>
          <p:cNvSpPr/>
          <p:nvPr/>
        </p:nvSpPr>
        <p:spPr>
          <a:xfrm>
            <a:off x="930498" y="1179461"/>
            <a:ext cx="884700" cy="3540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n-US" dirty="0">
                <a:solidFill>
                  <a:schemeClr val="accent4"/>
                </a:solidFill>
                <a:latin typeface="Squada One"/>
                <a:ea typeface="Squada One"/>
                <a:cs typeface="Squada One"/>
                <a:sym typeface="Squada One"/>
              </a:rPr>
              <a:t>History</a:t>
            </a:r>
            <a:endParaRPr dirty="0"/>
          </a:p>
        </p:txBody>
      </p:sp>
      <p:sp>
        <p:nvSpPr>
          <p:cNvPr id="214" name="Google Shape;214;p39"/>
          <p:cNvSpPr txBox="1">
            <a:spLocks noGrp="1"/>
          </p:cNvSpPr>
          <p:nvPr>
            <p:ph type="subTitle" idx="4294967295"/>
          </p:nvPr>
        </p:nvSpPr>
        <p:spPr>
          <a:xfrm>
            <a:off x="2340194" y="1131361"/>
            <a:ext cx="6670962" cy="7947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1400" dirty="0">
                <a:solidFill>
                  <a:schemeClr val="bg1">
                    <a:lumMod val="25000"/>
                  </a:schemeClr>
                </a:solidFill>
              </a:rPr>
              <a:t>Gradual onset of pain , </a:t>
            </a:r>
            <a:r>
              <a:rPr lang="en-US" sz="1400" dirty="0" smtClean="0">
                <a:solidFill>
                  <a:schemeClr val="bg1">
                    <a:lumMod val="25000"/>
                  </a:schemeClr>
                </a:solidFill>
              </a:rPr>
              <a:t>foreign </a:t>
            </a:r>
            <a:r>
              <a:rPr lang="en-US" sz="1400" dirty="0">
                <a:solidFill>
                  <a:schemeClr val="bg1">
                    <a:lumMod val="25000"/>
                  </a:schemeClr>
                </a:solidFill>
              </a:rPr>
              <a:t>body </a:t>
            </a:r>
            <a:r>
              <a:rPr lang="en-US" sz="1400" dirty="0" err="1" smtClean="0">
                <a:solidFill>
                  <a:schemeClr val="bg1">
                    <a:lumMod val="25000"/>
                  </a:schemeClr>
                </a:solidFill>
              </a:rPr>
              <a:t>sensation,Grittiness</a:t>
            </a:r>
            <a:r>
              <a:rPr lang="en-U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25000"/>
                  </a:schemeClr>
                </a:solidFill>
              </a:rPr>
              <a:t>,</a:t>
            </a:r>
            <a:r>
              <a:rPr lang="en-US" sz="1400" dirty="0" err="1" smtClean="0">
                <a:solidFill>
                  <a:schemeClr val="bg1">
                    <a:lumMod val="25000"/>
                  </a:schemeClr>
                </a:solidFill>
              </a:rPr>
              <a:t>Photophobia,Blurred</a:t>
            </a:r>
            <a:r>
              <a:rPr lang="en-US" sz="1400" dirty="0" smtClean="0">
                <a:solidFill>
                  <a:schemeClr val="bg1">
                    <a:lumMod val="25000"/>
                  </a:schemeClr>
                </a:solidFill>
              </a:rPr>
              <a:t> vision, Discharge</a:t>
            </a:r>
            <a:endParaRPr lang="en-US" sz="1400" dirty="0">
              <a:solidFill>
                <a:schemeClr val="bg1">
                  <a:lumMod val="25000"/>
                </a:schemeClr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1400" dirty="0"/>
          </a:p>
        </p:txBody>
      </p:sp>
      <p:sp>
        <p:nvSpPr>
          <p:cNvPr id="217" name="Google Shape;217;p39"/>
          <p:cNvSpPr txBox="1">
            <a:spLocks noGrp="1"/>
          </p:cNvSpPr>
          <p:nvPr>
            <p:ph type="subTitle" idx="4294967295"/>
          </p:nvPr>
        </p:nvSpPr>
        <p:spPr>
          <a:xfrm>
            <a:off x="591891" y="3166473"/>
            <a:ext cx="4355422" cy="6933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1400" dirty="0" smtClean="0"/>
              <a:t> </a:t>
            </a:r>
            <a:r>
              <a:rPr lang="en-US" sz="1400" dirty="0" smtClean="0">
                <a:solidFill>
                  <a:schemeClr val="bg1">
                    <a:lumMod val="25000"/>
                  </a:schemeClr>
                </a:solidFill>
              </a:rPr>
              <a:t>- Candida </a:t>
            </a:r>
            <a:r>
              <a:rPr lang="en-US" sz="1400" dirty="0">
                <a:solidFill>
                  <a:schemeClr val="bg1">
                    <a:lumMod val="25000"/>
                  </a:schemeClr>
                </a:solidFill>
              </a:rPr>
              <a:t>: yellow-white infiltrate associated with </a:t>
            </a:r>
            <a:r>
              <a:rPr lang="en-US" sz="1400" dirty="0" smtClean="0">
                <a:solidFill>
                  <a:schemeClr val="bg1">
                    <a:lumMod val="25000"/>
                  </a:schemeClr>
                </a:solidFill>
              </a:rPr>
              <a:t>dense suppuration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700" dirty="0">
                <a:solidFill>
                  <a:schemeClr val="bg1">
                    <a:lumMod val="25000"/>
                  </a:schemeClr>
                </a:solidFill>
              </a:rPr>
              <a:t/>
            </a:r>
            <a:br>
              <a:rPr lang="en-US" sz="700" dirty="0">
                <a:solidFill>
                  <a:schemeClr val="bg1">
                    <a:lumMod val="25000"/>
                  </a:schemeClr>
                </a:solidFill>
              </a:rPr>
            </a:br>
            <a:r>
              <a:rPr lang="en-US" sz="1400" dirty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25000"/>
                  </a:schemeClr>
                </a:solidFill>
              </a:rPr>
              <a:t>- </a:t>
            </a:r>
            <a:r>
              <a:rPr lang="en-US" sz="1400" dirty="0" err="1" smtClean="0">
                <a:solidFill>
                  <a:schemeClr val="bg1">
                    <a:lumMod val="25000"/>
                  </a:schemeClr>
                </a:solidFill>
              </a:rPr>
              <a:t>Aspirgillus</a:t>
            </a:r>
            <a:r>
              <a:rPr lang="en-US" sz="14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25000"/>
                  </a:schemeClr>
                </a:solidFill>
              </a:rPr>
              <a:t>grey-yellow stromal </a:t>
            </a:r>
            <a:r>
              <a:rPr lang="en-US" sz="1400" dirty="0" smtClean="0">
                <a:solidFill>
                  <a:schemeClr val="bg1">
                    <a:lumMod val="25000"/>
                  </a:schemeClr>
                </a:solidFill>
              </a:rPr>
              <a:t>infiltrate Satellite lesion </a:t>
            </a:r>
            <a:r>
              <a:rPr lang="en-US" sz="1400" dirty="0" err="1" smtClean="0">
                <a:solidFill>
                  <a:schemeClr val="bg1">
                    <a:lumMod val="25000"/>
                  </a:schemeClr>
                </a:solidFill>
              </a:rPr>
              <a:t>Hypopyon</a:t>
            </a:r>
            <a:endParaRPr lang="en-US" sz="1400" dirty="0">
              <a:solidFill>
                <a:schemeClr val="bg1">
                  <a:lumMod val="25000"/>
                </a:schemeClr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1400" dirty="0"/>
          </a:p>
        </p:txBody>
      </p:sp>
      <p:sp>
        <p:nvSpPr>
          <p:cNvPr id="218" name="Google Shape;218;p39"/>
          <p:cNvSpPr/>
          <p:nvPr/>
        </p:nvSpPr>
        <p:spPr>
          <a:xfrm>
            <a:off x="171176" y="2696642"/>
            <a:ext cx="884700" cy="3540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accent4"/>
                </a:solidFill>
                <a:latin typeface="Squada One"/>
                <a:ea typeface="Squada One"/>
                <a:cs typeface="Squada One"/>
                <a:sym typeface="Squada One"/>
              </a:rPr>
              <a:t>Signs</a:t>
            </a:r>
            <a:endParaRPr dirty="0"/>
          </a:p>
        </p:txBody>
      </p:sp>
      <p:cxnSp>
        <p:nvCxnSpPr>
          <p:cNvPr id="219" name="Google Shape;219;p39"/>
          <p:cNvCxnSpPr>
            <a:stCxn id="213" idx="3"/>
          </p:cNvCxnSpPr>
          <p:nvPr/>
        </p:nvCxnSpPr>
        <p:spPr>
          <a:xfrm flipV="1">
            <a:off x="1815198" y="1318474"/>
            <a:ext cx="524996" cy="37987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39"/>
          <p:cNvCxnSpPr>
            <a:stCxn id="213" idx="2"/>
            <a:endCxn id="218" idx="0"/>
          </p:cNvCxnSpPr>
          <p:nvPr/>
        </p:nvCxnSpPr>
        <p:spPr>
          <a:xfrm rot="5400000">
            <a:off x="411597" y="1735390"/>
            <a:ext cx="1163181" cy="759322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med" len="med"/>
            <a:tailEnd type="none" w="med" len="med"/>
          </a:ln>
        </p:spPr>
      </p:cxnSp>
      <p:pic>
        <p:nvPicPr>
          <p:cNvPr id="18" name="صورة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945" y="1680457"/>
            <a:ext cx="1663675" cy="1523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صورة 2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86"/>
          <a:stretch/>
        </p:blipFill>
        <p:spPr>
          <a:xfrm>
            <a:off x="7253401" y="3301829"/>
            <a:ext cx="1565537" cy="1497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صورة 2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249" y="3276281"/>
            <a:ext cx="1659372" cy="1523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صورة 2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3" r="147"/>
          <a:stretch/>
        </p:blipFill>
        <p:spPr>
          <a:xfrm>
            <a:off x="7253400" y="1680458"/>
            <a:ext cx="1565537" cy="1523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854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2"/>
          <p:cNvSpPr txBox="1">
            <a:spLocks noGrp="1"/>
          </p:cNvSpPr>
          <p:nvPr>
            <p:ph type="title"/>
          </p:nvPr>
        </p:nvSpPr>
        <p:spPr>
          <a:xfrm>
            <a:off x="68795" y="0"/>
            <a:ext cx="3725965" cy="10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INVESTIGATIONS</a:t>
            </a:r>
            <a:endParaRPr dirty="0"/>
          </a:p>
        </p:txBody>
      </p:sp>
      <p:grpSp>
        <p:nvGrpSpPr>
          <p:cNvPr id="3" name="Group 2"/>
          <p:cNvGrpSpPr/>
          <p:nvPr/>
        </p:nvGrpSpPr>
        <p:grpSpPr>
          <a:xfrm>
            <a:off x="157906" y="694451"/>
            <a:ext cx="978006" cy="1727110"/>
            <a:chOff x="397057" y="875245"/>
            <a:chExt cx="1479718" cy="2654374"/>
          </a:xfrm>
        </p:grpSpPr>
        <p:sp>
          <p:nvSpPr>
            <p:cNvPr id="4" name="Google Shape;495;p54"/>
            <p:cNvSpPr/>
            <p:nvPr/>
          </p:nvSpPr>
          <p:spPr>
            <a:xfrm>
              <a:off x="1329145" y="970119"/>
              <a:ext cx="541132" cy="608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1</a:t>
              </a:r>
              <a:endParaRPr sz="1800" dirty="0">
                <a:solidFill>
                  <a:schemeClr val="accent4"/>
                </a:solidFill>
              </a:endParaRPr>
            </a:p>
          </p:txBody>
        </p:sp>
        <p:cxnSp>
          <p:nvCxnSpPr>
            <p:cNvPr id="5" name="Google Shape;499;p54"/>
            <p:cNvCxnSpPr/>
            <p:nvPr/>
          </p:nvCxnSpPr>
          <p:spPr>
            <a:xfrm flipV="1">
              <a:off x="492308" y="875245"/>
              <a:ext cx="13865" cy="2654374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" name="Google Shape;504;p54"/>
            <p:cNvCxnSpPr/>
            <p:nvPr/>
          </p:nvCxnSpPr>
          <p:spPr>
            <a:xfrm flipV="1">
              <a:off x="498806" y="1274619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" name="Google Shape;508;p54"/>
            <p:cNvSpPr/>
            <p:nvPr/>
          </p:nvSpPr>
          <p:spPr>
            <a:xfrm>
              <a:off x="403556" y="1179369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95;p54"/>
            <p:cNvSpPr/>
            <p:nvPr/>
          </p:nvSpPr>
          <p:spPr>
            <a:xfrm>
              <a:off x="1329145" y="1886159"/>
              <a:ext cx="547630" cy="608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" sz="18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2</a:t>
              </a:r>
              <a:endParaRPr sz="1800" dirty="0">
                <a:solidFill>
                  <a:schemeClr val="accent4"/>
                </a:solidFill>
                <a:latin typeface="Squada One"/>
                <a:ea typeface="Squada One"/>
                <a:cs typeface="Squada One"/>
              </a:endParaRPr>
            </a:p>
          </p:txBody>
        </p:sp>
        <p:cxnSp>
          <p:nvCxnSpPr>
            <p:cNvPr id="9" name="Google Shape;504;p54"/>
            <p:cNvCxnSpPr/>
            <p:nvPr/>
          </p:nvCxnSpPr>
          <p:spPr>
            <a:xfrm flipV="1">
              <a:off x="505305" y="2190659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" name="Google Shape;508;p54"/>
            <p:cNvSpPr/>
            <p:nvPr/>
          </p:nvSpPr>
          <p:spPr>
            <a:xfrm>
              <a:off x="410055" y="2095409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95;p54"/>
            <p:cNvSpPr/>
            <p:nvPr/>
          </p:nvSpPr>
          <p:spPr>
            <a:xfrm>
              <a:off x="1329145" y="2679629"/>
              <a:ext cx="534632" cy="608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" sz="18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3</a:t>
              </a:r>
              <a:endParaRPr sz="1800" dirty="0">
                <a:solidFill>
                  <a:schemeClr val="accent4"/>
                </a:solidFill>
                <a:latin typeface="Squada One"/>
                <a:ea typeface="Squada One"/>
                <a:cs typeface="Squada One"/>
              </a:endParaRPr>
            </a:p>
          </p:txBody>
        </p:sp>
        <p:cxnSp>
          <p:nvCxnSpPr>
            <p:cNvPr id="12" name="Google Shape;504;p54"/>
            <p:cNvCxnSpPr/>
            <p:nvPr/>
          </p:nvCxnSpPr>
          <p:spPr>
            <a:xfrm flipV="1">
              <a:off x="492307" y="2984128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508;p54"/>
            <p:cNvSpPr/>
            <p:nvPr/>
          </p:nvSpPr>
          <p:spPr>
            <a:xfrm>
              <a:off x="397057" y="2888878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500;p54"/>
          <p:cNvSpPr txBox="1">
            <a:spLocks/>
          </p:cNvSpPr>
          <p:nvPr/>
        </p:nvSpPr>
        <p:spPr>
          <a:xfrm>
            <a:off x="1002329" y="729891"/>
            <a:ext cx="4957497" cy="38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Gram and Giemsa</a:t>
            </a:r>
          </a:p>
        </p:txBody>
      </p:sp>
      <p:sp>
        <p:nvSpPr>
          <p:cNvPr id="18" name="Google Shape;500;p54"/>
          <p:cNvSpPr txBox="1">
            <a:spLocks/>
          </p:cNvSpPr>
          <p:nvPr/>
        </p:nvSpPr>
        <p:spPr>
          <a:xfrm>
            <a:off x="1002327" y="1331635"/>
            <a:ext cx="4957497" cy="38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Culture</a:t>
            </a:r>
          </a:p>
        </p:txBody>
      </p:sp>
      <p:sp>
        <p:nvSpPr>
          <p:cNvPr id="19" name="Google Shape;500;p54"/>
          <p:cNvSpPr txBox="1">
            <a:spLocks/>
          </p:cNvSpPr>
          <p:nvPr/>
        </p:nvSpPr>
        <p:spPr>
          <a:xfrm>
            <a:off x="1002327" y="1846197"/>
            <a:ext cx="4957497" cy="38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Histology ( PAS </a:t>
            </a: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stain 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, </a:t>
            </a:r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Grocott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 silver stain )</a:t>
            </a:r>
          </a:p>
        </p:txBody>
      </p:sp>
      <p:sp>
        <p:nvSpPr>
          <p:cNvPr id="21" name="مستطيل مستدير الزوايا 29"/>
          <p:cNvSpPr/>
          <p:nvPr/>
        </p:nvSpPr>
        <p:spPr>
          <a:xfrm>
            <a:off x="1506891" y="2848822"/>
            <a:ext cx="1756424" cy="1726835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  <p:sp>
        <p:nvSpPr>
          <p:cNvPr id="25" name="مستطيل مستدير الزوايا 29"/>
          <p:cNvSpPr/>
          <p:nvPr/>
        </p:nvSpPr>
        <p:spPr>
          <a:xfrm>
            <a:off x="3733628" y="2848821"/>
            <a:ext cx="1756424" cy="1726835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  <p:sp>
        <p:nvSpPr>
          <p:cNvPr id="26" name="مستطيل مستدير الزوايا 30"/>
          <p:cNvSpPr/>
          <p:nvPr/>
        </p:nvSpPr>
        <p:spPr>
          <a:xfrm>
            <a:off x="1506891" y="2848822"/>
            <a:ext cx="1756424" cy="1726835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  <p:sp>
        <p:nvSpPr>
          <p:cNvPr id="27" name="مستطيل مستدير الزوايا 31"/>
          <p:cNvSpPr/>
          <p:nvPr/>
        </p:nvSpPr>
        <p:spPr>
          <a:xfrm>
            <a:off x="5945647" y="2848820"/>
            <a:ext cx="1756424" cy="1726835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055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1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Treatment</a:t>
            </a:r>
            <a:endParaRPr dirty="0"/>
          </a:p>
        </p:txBody>
      </p:sp>
      <p:cxnSp>
        <p:nvCxnSpPr>
          <p:cNvPr id="264" name="Google Shape;264;p41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5" name="Google Shape;265;p41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1" name="Google Shape;291;p41"/>
          <p:cNvSpPr txBox="1">
            <a:spLocks noGrp="1"/>
          </p:cNvSpPr>
          <p:nvPr>
            <p:ph type="subTitle" idx="4294967295"/>
          </p:nvPr>
        </p:nvSpPr>
        <p:spPr>
          <a:xfrm>
            <a:off x="2166699" y="1113397"/>
            <a:ext cx="2100801" cy="4620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en-US" sz="1600" dirty="0"/>
              <a:t>Hospital </a:t>
            </a:r>
            <a:r>
              <a:rPr lang="en-US" sz="1600" dirty="0" smtClean="0"/>
              <a:t>admission</a:t>
            </a:r>
            <a:endParaRPr lang="en-US" sz="1600" dirty="0"/>
          </a:p>
        </p:txBody>
      </p:sp>
      <p:sp>
        <p:nvSpPr>
          <p:cNvPr id="292" name="Google Shape;292;p41"/>
          <p:cNvSpPr txBox="1">
            <a:spLocks noGrp="1"/>
          </p:cNvSpPr>
          <p:nvPr>
            <p:ph type="subTitle" idx="4294967295"/>
          </p:nvPr>
        </p:nvSpPr>
        <p:spPr>
          <a:xfrm>
            <a:off x="2110704" y="2291482"/>
            <a:ext cx="3261396" cy="6682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en-US" sz="1600" dirty="0"/>
              <a:t>Removal of epithelium</a:t>
            </a:r>
          </a:p>
        </p:txBody>
      </p:sp>
      <p:sp>
        <p:nvSpPr>
          <p:cNvPr id="293" name="Google Shape;293;p41"/>
          <p:cNvSpPr txBox="1">
            <a:spLocks noGrp="1"/>
          </p:cNvSpPr>
          <p:nvPr>
            <p:ph type="subTitle" idx="4294967295"/>
          </p:nvPr>
        </p:nvSpPr>
        <p:spPr>
          <a:xfrm>
            <a:off x="2110704" y="1733945"/>
            <a:ext cx="6287388" cy="5575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en-US" sz="1600" dirty="0"/>
              <a:t>Discontinuation of contact </a:t>
            </a:r>
            <a:r>
              <a:rPr lang="en-US" sz="1600" dirty="0" smtClean="0"/>
              <a:t>lens</a:t>
            </a:r>
            <a:endParaRPr lang="en-US" sz="1600" dirty="0"/>
          </a:p>
        </p:txBody>
      </p:sp>
      <p:sp>
        <p:nvSpPr>
          <p:cNvPr id="294" name="Google Shape;294;p41"/>
          <p:cNvSpPr/>
          <p:nvPr/>
        </p:nvSpPr>
        <p:spPr>
          <a:xfrm>
            <a:off x="1192216" y="1672524"/>
            <a:ext cx="609000" cy="609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41"/>
          <p:cNvSpPr/>
          <p:nvPr/>
        </p:nvSpPr>
        <p:spPr>
          <a:xfrm>
            <a:off x="1198040" y="821354"/>
            <a:ext cx="609000" cy="609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41"/>
          <p:cNvSpPr/>
          <p:nvPr/>
        </p:nvSpPr>
        <p:spPr>
          <a:xfrm>
            <a:off x="1209144" y="2460657"/>
            <a:ext cx="609000" cy="609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7" name="Google Shape;297;p41"/>
          <p:cNvGrpSpPr/>
          <p:nvPr/>
        </p:nvGrpSpPr>
        <p:grpSpPr>
          <a:xfrm>
            <a:off x="1386726" y="2560319"/>
            <a:ext cx="228045" cy="351880"/>
            <a:chOff x="-28032075" y="3916450"/>
            <a:chExt cx="191425" cy="295375"/>
          </a:xfrm>
        </p:grpSpPr>
        <p:sp>
          <p:nvSpPr>
            <p:cNvPr id="298" name="Google Shape;298;p41"/>
            <p:cNvSpPr/>
            <p:nvPr/>
          </p:nvSpPr>
          <p:spPr>
            <a:xfrm>
              <a:off x="-27996625" y="3916450"/>
              <a:ext cx="120525" cy="51225"/>
            </a:xfrm>
            <a:custGeom>
              <a:avLst/>
              <a:gdLst/>
              <a:ahLst/>
              <a:cxnLst/>
              <a:rect l="l" t="t" r="r" b="b"/>
              <a:pathLst>
                <a:path w="4821" h="2049" extrusionOk="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07"/>
                    <a:pt x="473" y="2048"/>
                    <a:pt x="1040" y="2048"/>
                  </a:cubicBezTo>
                  <a:lnTo>
                    <a:pt x="3781" y="2048"/>
                  </a:lnTo>
                  <a:cubicBezTo>
                    <a:pt x="4379" y="2048"/>
                    <a:pt x="4820" y="1575"/>
                    <a:pt x="4820" y="1040"/>
                  </a:cubicBezTo>
                  <a:cubicBezTo>
                    <a:pt x="4820" y="441"/>
                    <a:pt x="4348" y="0"/>
                    <a:pt x="37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41"/>
            <p:cNvSpPr/>
            <p:nvPr/>
          </p:nvSpPr>
          <p:spPr>
            <a:xfrm>
              <a:off x="-28032075" y="4089975"/>
              <a:ext cx="191425" cy="121850"/>
            </a:xfrm>
            <a:custGeom>
              <a:avLst/>
              <a:gdLst/>
              <a:ahLst/>
              <a:cxnLst/>
              <a:rect l="l" t="t" r="r" b="b"/>
              <a:pathLst>
                <a:path w="7657" h="4874" extrusionOk="0">
                  <a:moveTo>
                    <a:pt x="1733" y="715"/>
                  </a:moveTo>
                  <a:cubicBezTo>
                    <a:pt x="1954" y="715"/>
                    <a:pt x="2111" y="872"/>
                    <a:pt x="2111" y="1061"/>
                  </a:cubicBezTo>
                  <a:cubicBezTo>
                    <a:pt x="2111" y="1250"/>
                    <a:pt x="1954" y="1408"/>
                    <a:pt x="1733" y="1408"/>
                  </a:cubicBezTo>
                  <a:cubicBezTo>
                    <a:pt x="1544" y="1408"/>
                    <a:pt x="1387" y="1250"/>
                    <a:pt x="1387" y="1061"/>
                  </a:cubicBezTo>
                  <a:cubicBezTo>
                    <a:pt x="1418" y="872"/>
                    <a:pt x="1576" y="715"/>
                    <a:pt x="1733" y="715"/>
                  </a:cubicBezTo>
                  <a:close/>
                  <a:moveTo>
                    <a:pt x="3151" y="1376"/>
                  </a:moveTo>
                  <a:cubicBezTo>
                    <a:pt x="3372" y="1376"/>
                    <a:pt x="3529" y="1534"/>
                    <a:pt x="3529" y="1723"/>
                  </a:cubicBezTo>
                  <a:cubicBezTo>
                    <a:pt x="3529" y="1912"/>
                    <a:pt x="3372" y="2070"/>
                    <a:pt x="3151" y="2070"/>
                  </a:cubicBezTo>
                  <a:cubicBezTo>
                    <a:pt x="2962" y="2070"/>
                    <a:pt x="2804" y="1912"/>
                    <a:pt x="2804" y="1723"/>
                  </a:cubicBezTo>
                  <a:cubicBezTo>
                    <a:pt x="2804" y="1534"/>
                    <a:pt x="2962" y="1376"/>
                    <a:pt x="3151" y="1376"/>
                  </a:cubicBezTo>
                  <a:close/>
                  <a:moveTo>
                    <a:pt x="5199" y="2070"/>
                  </a:moveTo>
                  <a:cubicBezTo>
                    <a:pt x="5419" y="2070"/>
                    <a:pt x="5577" y="2227"/>
                    <a:pt x="5577" y="2448"/>
                  </a:cubicBezTo>
                  <a:cubicBezTo>
                    <a:pt x="5577" y="2637"/>
                    <a:pt x="5419" y="2794"/>
                    <a:pt x="5199" y="2794"/>
                  </a:cubicBezTo>
                  <a:cubicBezTo>
                    <a:pt x="5010" y="2794"/>
                    <a:pt x="4852" y="2637"/>
                    <a:pt x="4852" y="2448"/>
                  </a:cubicBezTo>
                  <a:cubicBezTo>
                    <a:pt x="4884" y="2227"/>
                    <a:pt x="5041" y="2070"/>
                    <a:pt x="5199" y="2070"/>
                  </a:cubicBezTo>
                  <a:close/>
                  <a:moveTo>
                    <a:pt x="3151" y="2794"/>
                  </a:moveTo>
                  <a:cubicBezTo>
                    <a:pt x="3372" y="2794"/>
                    <a:pt x="3529" y="2952"/>
                    <a:pt x="3529" y="3141"/>
                  </a:cubicBezTo>
                  <a:cubicBezTo>
                    <a:pt x="3529" y="3330"/>
                    <a:pt x="3372" y="3487"/>
                    <a:pt x="3151" y="3487"/>
                  </a:cubicBezTo>
                  <a:cubicBezTo>
                    <a:pt x="2962" y="3487"/>
                    <a:pt x="2804" y="3330"/>
                    <a:pt x="2804" y="3141"/>
                  </a:cubicBezTo>
                  <a:cubicBezTo>
                    <a:pt x="2804" y="2952"/>
                    <a:pt x="2962" y="2794"/>
                    <a:pt x="3151" y="2794"/>
                  </a:cubicBezTo>
                  <a:close/>
                  <a:moveTo>
                    <a:pt x="1748" y="1"/>
                  </a:moveTo>
                  <a:cubicBezTo>
                    <a:pt x="1181" y="1"/>
                    <a:pt x="615" y="166"/>
                    <a:pt x="63" y="494"/>
                  </a:cubicBezTo>
                  <a:cubicBezTo>
                    <a:pt x="63" y="715"/>
                    <a:pt x="0" y="872"/>
                    <a:pt x="0" y="1061"/>
                  </a:cubicBezTo>
                  <a:cubicBezTo>
                    <a:pt x="0" y="2196"/>
                    <a:pt x="536" y="3298"/>
                    <a:pt x="1418" y="4023"/>
                  </a:cubicBezTo>
                  <a:cubicBezTo>
                    <a:pt x="2111" y="4558"/>
                    <a:pt x="2962" y="4874"/>
                    <a:pt x="3844" y="4874"/>
                  </a:cubicBezTo>
                  <a:cubicBezTo>
                    <a:pt x="4096" y="4874"/>
                    <a:pt x="4380" y="4842"/>
                    <a:pt x="4663" y="4811"/>
                  </a:cubicBezTo>
                  <a:cubicBezTo>
                    <a:pt x="6144" y="4495"/>
                    <a:pt x="7341" y="3267"/>
                    <a:pt x="7625" y="1723"/>
                  </a:cubicBezTo>
                  <a:cubicBezTo>
                    <a:pt x="7656" y="1439"/>
                    <a:pt x="7656" y="1219"/>
                    <a:pt x="7656" y="935"/>
                  </a:cubicBezTo>
                  <a:lnTo>
                    <a:pt x="7656" y="935"/>
                  </a:lnTo>
                  <a:cubicBezTo>
                    <a:pt x="7033" y="1235"/>
                    <a:pt x="6444" y="1354"/>
                    <a:pt x="5904" y="1354"/>
                  </a:cubicBezTo>
                  <a:cubicBezTo>
                    <a:pt x="4969" y="1354"/>
                    <a:pt x="4183" y="1000"/>
                    <a:pt x="3624" y="620"/>
                  </a:cubicBezTo>
                  <a:cubicBezTo>
                    <a:pt x="3010" y="206"/>
                    <a:pt x="2378" y="1"/>
                    <a:pt x="17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41"/>
            <p:cNvSpPr/>
            <p:nvPr/>
          </p:nvSpPr>
          <p:spPr>
            <a:xfrm>
              <a:off x="-28024975" y="3985750"/>
              <a:ext cx="181950" cy="121975"/>
            </a:xfrm>
            <a:custGeom>
              <a:avLst/>
              <a:gdLst/>
              <a:ahLst/>
              <a:cxnLst/>
              <a:rect l="l" t="t" r="r" b="b"/>
              <a:pathLst>
                <a:path w="7278" h="4879" extrusionOk="0">
                  <a:moveTo>
                    <a:pt x="1827" y="1"/>
                  </a:moveTo>
                  <a:lnTo>
                    <a:pt x="1827" y="1639"/>
                  </a:lnTo>
                  <a:cubicBezTo>
                    <a:pt x="1827" y="1765"/>
                    <a:pt x="1733" y="1891"/>
                    <a:pt x="1607" y="1922"/>
                  </a:cubicBezTo>
                  <a:cubicBezTo>
                    <a:pt x="914" y="2363"/>
                    <a:pt x="315" y="3025"/>
                    <a:pt x="0" y="3813"/>
                  </a:cubicBezTo>
                  <a:cubicBezTo>
                    <a:pt x="492" y="3611"/>
                    <a:pt x="988" y="3505"/>
                    <a:pt x="1488" y="3505"/>
                  </a:cubicBezTo>
                  <a:cubicBezTo>
                    <a:pt x="2237" y="3505"/>
                    <a:pt x="2993" y="3743"/>
                    <a:pt x="3749" y="4254"/>
                  </a:cubicBezTo>
                  <a:cubicBezTo>
                    <a:pt x="4370" y="4673"/>
                    <a:pt x="5000" y="4878"/>
                    <a:pt x="5629" y="4878"/>
                  </a:cubicBezTo>
                  <a:cubicBezTo>
                    <a:pt x="6181" y="4878"/>
                    <a:pt x="6733" y="4721"/>
                    <a:pt x="7278" y="4411"/>
                  </a:cubicBezTo>
                  <a:cubicBezTo>
                    <a:pt x="7057" y="3372"/>
                    <a:pt x="6427" y="2427"/>
                    <a:pt x="5450" y="1922"/>
                  </a:cubicBezTo>
                  <a:cubicBezTo>
                    <a:pt x="5356" y="1859"/>
                    <a:pt x="5293" y="1765"/>
                    <a:pt x="5293" y="1639"/>
                  </a:cubicBezTo>
                  <a:lnTo>
                    <a:pt x="52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06" name="Google Shape;306;p41"/>
          <p:cNvCxnSpPr>
            <a:stCxn id="294" idx="2"/>
            <a:endCxn id="293" idx="1"/>
          </p:cNvCxnSpPr>
          <p:nvPr/>
        </p:nvCxnSpPr>
        <p:spPr>
          <a:xfrm>
            <a:off x="1192216" y="1977024"/>
            <a:ext cx="918488" cy="3569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7" name="Google Shape;307;p41"/>
          <p:cNvCxnSpPr>
            <a:stCxn id="295" idx="6"/>
            <a:endCxn id="291" idx="1"/>
          </p:cNvCxnSpPr>
          <p:nvPr/>
        </p:nvCxnSpPr>
        <p:spPr>
          <a:xfrm>
            <a:off x="1807040" y="1125854"/>
            <a:ext cx="359659" cy="218578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8" name="Google Shape;308;p41"/>
          <p:cNvCxnSpPr>
            <a:stCxn id="296" idx="6"/>
            <a:endCxn id="292" idx="1"/>
          </p:cNvCxnSpPr>
          <p:nvPr/>
        </p:nvCxnSpPr>
        <p:spPr>
          <a:xfrm flipV="1">
            <a:off x="1818144" y="2625624"/>
            <a:ext cx="292560" cy="139533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9" name="Google Shape;309;p41"/>
          <p:cNvCxnSpPr/>
          <p:nvPr/>
        </p:nvCxnSpPr>
        <p:spPr>
          <a:xfrm rot="10800000">
            <a:off x="428600" y="1121693"/>
            <a:ext cx="8685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10" name="Google Shape;310;p41"/>
          <p:cNvCxnSpPr/>
          <p:nvPr/>
        </p:nvCxnSpPr>
        <p:spPr>
          <a:xfrm flipH="1" flipV="1">
            <a:off x="339383" y="1977024"/>
            <a:ext cx="1300358" cy="18181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11" name="Google Shape;311;p41"/>
          <p:cNvCxnSpPr/>
          <p:nvPr/>
        </p:nvCxnSpPr>
        <p:spPr>
          <a:xfrm rot="10800000">
            <a:off x="428599" y="2805303"/>
            <a:ext cx="9828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75" name="Google Shape;7444;p75"/>
          <p:cNvGrpSpPr/>
          <p:nvPr/>
        </p:nvGrpSpPr>
        <p:grpSpPr>
          <a:xfrm>
            <a:off x="1386726" y="908788"/>
            <a:ext cx="219981" cy="369974"/>
            <a:chOff x="-38109725" y="3955025"/>
            <a:chExt cx="188275" cy="31665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6" name="Google Shape;7445;p75"/>
            <p:cNvSpPr/>
            <p:nvPr/>
          </p:nvSpPr>
          <p:spPr>
            <a:xfrm>
              <a:off x="-38109725" y="3955025"/>
              <a:ext cx="188275" cy="220575"/>
            </a:xfrm>
            <a:custGeom>
              <a:avLst/>
              <a:gdLst/>
              <a:ahLst/>
              <a:cxnLst/>
              <a:rect l="l" t="t" r="r" b="b"/>
              <a:pathLst>
                <a:path w="7531" h="8823" extrusionOk="0">
                  <a:moveTo>
                    <a:pt x="3372" y="1"/>
                  </a:moveTo>
                  <a:lnTo>
                    <a:pt x="95" y="5703"/>
                  </a:lnTo>
                  <a:cubicBezTo>
                    <a:pt x="1" y="5829"/>
                    <a:pt x="1" y="5987"/>
                    <a:pt x="95" y="6113"/>
                  </a:cubicBezTo>
                  <a:lnTo>
                    <a:pt x="1418" y="8822"/>
                  </a:lnTo>
                  <a:lnTo>
                    <a:pt x="6081" y="8822"/>
                  </a:lnTo>
                  <a:lnTo>
                    <a:pt x="7467" y="6113"/>
                  </a:lnTo>
                  <a:cubicBezTo>
                    <a:pt x="7530" y="5987"/>
                    <a:pt x="7499" y="5829"/>
                    <a:pt x="7467" y="5703"/>
                  </a:cubicBezTo>
                  <a:lnTo>
                    <a:pt x="4191" y="1"/>
                  </a:lnTo>
                  <a:lnTo>
                    <a:pt x="4191" y="4727"/>
                  </a:lnTo>
                  <a:cubicBezTo>
                    <a:pt x="4663" y="4884"/>
                    <a:pt x="5010" y="5357"/>
                    <a:pt x="5010" y="5892"/>
                  </a:cubicBezTo>
                  <a:cubicBezTo>
                    <a:pt x="5010" y="6585"/>
                    <a:pt x="4474" y="7121"/>
                    <a:pt x="3750" y="7121"/>
                  </a:cubicBezTo>
                  <a:cubicBezTo>
                    <a:pt x="3088" y="7121"/>
                    <a:pt x="2521" y="6585"/>
                    <a:pt x="2521" y="5892"/>
                  </a:cubicBezTo>
                  <a:cubicBezTo>
                    <a:pt x="2521" y="5357"/>
                    <a:pt x="2899" y="4916"/>
                    <a:pt x="3372" y="4727"/>
                  </a:cubicBezTo>
                  <a:lnTo>
                    <a:pt x="33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446;p75"/>
            <p:cNvSpPr/>
            <p:nvPr/>
          </p:nvSpPr>
          <p:spPr>
            <a:xfrm>
              <a:off x="-38067200" y="4196050"/>
              <a:ext cx="104775" cy="75625"/>
            </a:xfrm>
            <a:custGeom>
              <a:avLst/>
              <a:gdLst/>
              <a:ahLst/>
              <a:cxnLst/>
              <a:rect l="l" t="t" r="r" b="b"/>
              <a:pathLst>
                <a:path w="4191" h="3025" extrusionOk="0">
                  <a:moveTo>
                    <a:pt x="32" y="0"/>
                  </a:moveTo>
                  <a:lnTo>
                    <a:pt x="32" y="2615"/>
                  </a:lnTo>
                  <a:cubicBezTo>
                    <a:pt x="1" y="2836"/>
                    <a:pt x="190" y="3025"/>
                    <a:pt x="442" y="3025"/>
                  </a:cubicBezTo>
                  <a:lnTo>
                    <a:pt x="3750" y="3025"/>
                  </a:lnTo>
                  <a:cubicBezTo>
                    <a:pt x="3970" y="3025"/>
                    <a:pt x="4191" y="2836"/>
                    <a:pt x="4191" y="2615"/>
                  </a:cubicBezTo>
                  <a:lnTo>
                    <a:pt x="4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7266;p74"/>
          <p:cNvSpPr/>
          <p:nvPr/>
        </p:nvSpPr>
        <p:spPr>
          <a:xfrm>
            <a:off x="1317424" y="1813214"/>
            <a:ext cx="372275" cy="339112"/>
          </a:xfrm>
          <a:custGeom>
            <a:avLst/>
            <a:gdLst/>
            <a:ahLst/>
            <a:cxnLst/>
            <a:rect l="l" t="t" r="r" b="b"/>
            <a:pathLst>
              <a:path w="21149" h="19265" extrusionOk="0">
                <a:moveTo>
                  <a:pt x="10580" y="3417"/>
                </a:moveTo>
                <a:cubicBezTo>
                  <a:pt x="12186" y="3417"/>
                  <a:pt x="13773" y="4040"/>
                  <a:pt x="14967" y="5236"/>
                </a:cubicBezTo>
                <a:cubicBezTo>
                  <a:pt x="16933" y="7199"/>
                  <a:pt x="17352" y="10231"/>
                  <a:pt x="15997" y="12655"/>
                </a:cubicBezTo>
                <a:lnTo>
                  <a:pt x="7550" y="4209"/>
                </a:lnTo>
                <a:cubicBezTo>
                  <a:pt x="8500" y="3676"/>
                  <a:pt x="9544" y="3417"/>
                  <a:pt x="10580" y="3417"/>
                </a:cubicBezTo>
                <a:close/>
                <a:moveTo>
                  <a:pt x="5156" y="6603"/>
                </a:moveTo>
                <a:lnTo>
                  <a:pt x="13600" y="15049"/>
                </a:lnTo>
                <a:cubicBezTo>
                  <a:pt x="12650" y="15584"/>
                  <a:pt x="11607" y="15844"/>
                  <a:pt x="10570" y="15844"/>
                </a:cubicBezTo>
                <a:cubicBezTo>
                  <a:pt x="8964" y="15844"/>
                  <a:pt x="7375" y="15218"/>
                  <a:pt x="6183" y="14019"/>
                </a:cubicBezTo>
                <a:cubicBezTo>
                  <a:pt x="4210" y="12059"/>
                  <a:pt x="3789" y="9024"/>
                  <a:pt x="5156" y="6603"/>
                </a:cubicBezTo>
                <a:close/>
                <a:moveTo>
                  <a:pt x="10574" y="0"/>
                </a:moveTo>
                <a:cubicBezTo>
                  <a:pt x="8127" y="0"/>
                  <a:pt x="5681" y="948"/>
                  <a:pt x="3789" y="2842"/>
                </a:cubicBezTo>
                <a:cubicBezTo>
                  <a:pt x="1" y="6630"/>
                  <a:pt x="1" y="12628"/>
                  <a:pt x="3789" y="16413"/>
                </a:cubicBezTo>
                <a:cubicBezTo>
                  <a:pt x="5662" y="18289"/>
                  <a:pt x="8113" y="19265"/>
                  <a:pt x="10576" y="19265"/>
                </a:cubicBezTo>
                <a:cubicBezTo>
                  <a:pt x="13036" y="19265"/>
                  <a:pt x="15488" y="18289"/>
                  <a:pt x="17361" y="16413"/>
                </a:cubicBezTo>
                <a:cubicBezTo>
                  <a:pt x="21149" y="12625"/>
                  <a:pt x="21149" y="6630"/>
                  <a:pt x="17361" y="2842"/>
                </a:cubicBezTo>
                <a:cubicBezTo>
                  <a:pt x="15467" y="948"/>
                  <a:pt x="13020" y="0"/>
                  <a:pt x="10574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90" name="TextBox 8"/>
          <p:cNvSpPr txBox="1"/>
          <p:nvPr/>
        </p:nvSpPr>
        <p:spPr>
          <a:xfrm>
            <a:off x="5918791" y="1527204"/>
            <a:ext cx="2729331" cy="138499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altLang="ko-KR" sz="105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Topical </a:t>
            </a: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 Candida </a:t>
            </a:r>
            <a:r>
              <a:rPr lang="en-US" altLang="ko-KR" sz="105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amphotericin B or </a:t>
            </a:r>
            <a:r>
              <a:rPr lang="en-US" altLang="ko-KR" sz="1050" b="1" dirty="0" err="1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econazole</a:t>
            </a:r>
            <a:endParaRPr lang="en-US" altLang="ko-KR" sz="1050" b="1" dirty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 Filamentous </a:t>
            </a:r>
            <a:r>
              <a:rPr lang="en-US" altLang="ko-KR" sz="1050" b="1" dirty="0" err="1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natamycin</a:t>
            </a:r>
            <a:r>
              <a:rPr lang="en-US" altLang="ko-KR" sz="105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or </a:t>
            </a:r>
            <a:r>
              <a:rPr lang="en-US" altLang="ko-KR" sz="1050" b="1" dirty="0" err="1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econazole</a:t>
            </a:r>
            <a:endParaRPr lang="en-US" altLang="ko-KR" sz="1050" b="1" dirty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 Broad </a:t>
            </a:r>
            <a:r>
              <a:rPr lang="en-US" altLang="ko-KR" sz="105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spectrum antibiotics prevent bacterial  co-infection</a:t>
            </a: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 Sub </a:t>
            </a:r>
            <a:r>
              <a:rPr lang="en-US" altLang="ko-KR" sz="105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conjunctival fluconazole for severe cases</a:t>
            </a:r>
          </a:p>
          <a:p>
            <a:pPr algn="just"/>
            <a:r>
              <a:rPr lang="en-US" altLang="ko-KR" sz="105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 Systemic </a:t>
            </a:r>
            <a:r>
              <a:rPr lang="en-US" altLang="ko-KR" sz="105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antifungal for severe cases</a:t>
            </a:r>
          </a:p>
        </p:txBody>
      </p:sp>
      <p:sp>
        <p:nvSpPr>
          <p:cNvPr id="94" name="مستطيل مستدير الزوايا 39"/>
          <p:cNvSpPr/>
          <p:nvPr/>
        </p:nvSpPr>
        <p:spPr>
          <a:xfrm>
            <a:off x="4876500" y="3301712"/>
            <a:ext cx="2156796" cy="1536833"/>
          </a:xfrm>
          <a:prstGeom prst="roundRect">
            <a:avLst>
              <a:gd name="adj" fmla="val 4815"/>
            </a:avLst>
          </a:prstGeom>
          <a:blipFill>
            <a:blip r:embed="rId3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  <p:sp>
        <p:nvSpPr>
          <p:cNvPr id="28" name="مستطيل مستدير الزوايا 39"/>
          <p:cNvSpPr/>
          <p:nvPr/>
        </p:nvSpPr>
        <p:spPr>
          <a:xfrm>
            <a:off x="2459664" y="3301712"/>
            <a:ext cx="2189861" cy="1536833"/>
          </a:xfrm>
          <a:prstGeom prst="roundRect">
            <a:avLst>
              <a:gd name="adj" fmla="val 4785"/>
            </a:avLst>
          </a:prstGeom>
          <a:blipFill>
            <a:blip r:embed="rId4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193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"/>
          <p:cNvSpPr txBox="1">
            <a:spLocks noGrp="1"/>
          </p:cNvSpPr>
          <p:nvPr>
            <p:ph type="title"/>
          </p:nvPr>
        </p:nvSpPr>
        <p:spPr>
          <a:xfrm>
            <a:off x="1160550" y="2429450"/>
            <a:ext cx="6822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Viral keratitis </a:t>
            </a:r>
            <a:endParaRPr dirty="0"/>
          </a:p>
        </p:txBody>
      </p:sp>
      <p:sp>
        <p:nvSpPr>
          <p:cNvPr id="184" name="Google Shape;184;p37"/>
          <p:cNvSpPr txBox="1">
            <a:spLocks noGrp="1"/>
          </p:cNvSpPr>
          <p:nvPr>
            <p:ph type="title" idx="2"/>
          </p:nvPr>
        </p:nvSpPr>
        <p:spPr>
          <a:xfrm>
            <a:off x="1160550" y="1542425"/>
            <a:ext cx="68229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32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5"/>
          <p:cNvSpPr txBox="1">
            <a:spLocks noGrp="1"/>
          </p:cNvSpPr>
          <p:nvPr>
            <p:ph type="title" idx="2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cxnSp>
        <p:nvCxnSpPr>
          <p:cNvPr id="154" name="Google Shape;154;p35"/>
          <p:cNvCxnSpPr/>
          <p:nvPr/>
        </p:nvCxnSpPr>
        <p:spPr>
          <a:xfrm>
            <a:off x="4267500" y="430621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35"/>
          <p:cNvCxnSpPr/>
          <p:nvPr/>
        </p:nvCxnSpPr>
        <p:spPr>
          <a:xfrm>
            <a:off x="4267500" y="941525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Google Shape;156;p35"/>
          <p:cNvSpPr txBox="1">
            <a:spLocks noGrp="1"/>
          </p:cNvSpPr>
          <p:nvPr>
            <p:ph type="title"/>
          </p:nvPr>
        </p:nvSpPr>
        <p:spPr>
          <a:xfrm>
            <a:off x="1307250" y="836890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57" name="Google Shape;157;p35"/>
          <p:cNvSpPr txBox="1">
            <a:spLocks noGrp="1"/>
          </p:cNvSpPr>
          <p:nvPr>
            <p:ph type="title" idx="3"/>
          </p:nvPr>
        </p:nvSpPr>
        <p:spPr>
          <a:xfrm>
            <a:off x="1377150" y="1801901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Bacterial</a:t>
            </a:r>
            <a:r>
              <a:rPr lang="en" dirty="0" smtClean="0"/>
              <a:t> keratitis</a:t>
            </a:r>
            <a:endParaRPr dirty="0"/>
          </a:p>
        </p:txBody>
      </p:sp>
      <p:sp>
        <p:nvSpPr>
          <p:cNvPr id="158" name="Google Shape;158;p35"/>
          <p:cNvSpPr txBox="1">
            <a:spLocks noGrp="1"/>
          </p:cNvSpPr>
          <p:nvPr>
            <p:ph type="subTitle" idx="1"/>
          </p:nvPr>
        </p:nvSpPr>
        <p:spPr>
          <a:xfrm>
            <a:off x="1602205" y="4503900"/>
            <a:ext cx="6234545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rtl="1"/>
            <a:r>
              <a:rPr lang="en-US" b="1" dirty="0" smtClean="0"/>
              <a:t>Definition </a:t>
            </a:r>
            <a:r>
              <a:rPr lang="en-US" b="1" dirty="0"/>
              <a:t>, </a:t>
            </a:r>
            <a:r>
              <a:rPr lang="en-US" b="1" dirty="0" smtClean="0"/>
              <a:t>Types , Symptoms ,Signs </a:t>
            </a:r>
            <a:r>
              <a:rPr lang="en-US" b="1" dirty="0"/>
              <a:t>, </a:t>
            </a:r>
            <a:r>
              <a:rPr lang="en-US" b="1" dirty="0" smtClean="0"/>
              <a:t>Diagnosis ,Treatment</a:t>
            </a:r>
            <a:endParaRPr dirty="0"/>
          </a:p>
        </p:txBody>
      </p:sp>
      <p:sp>
        <p:nvSpPr>
          <p:cNvPr id="159" name="Google Shape;159;p35"/>
          <p:cNvSpPr txBox="1">
            <a:spLocks noGrp="1"/>
          </p:cNvSpPr>
          <p:nvPr>
            <p:ph type="title" idx="4"/>
          </p:nvPr>
        </p:nvSpPr>
        <p:spPr>
          <a:xfrm>
            <a:off x="3557850" y="836890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60" name="Google Shape;160;p35"/>
          <p:cNvSpPr txBox="1">
            <a:spLocks noGrp="1"/>
          </p:cNvSpPr>
          <p:nvPr>
            <p:ph type="title" idx="5"/>
          </p:nvPr>
        </p:nvSpPr>
        <p:spPr>
          <a:xfrm>
            <a:off x="3627750" y="1801901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Fungal Keratitis</a:t>
            </a:r>
            <a:endParaRPr dirty="0"/>
          </a:p>
        </p:txBody>
      </p:sp>
      <p:sp>
        <p:nvSpPr>
          <p:cNvPr id="162" name="Google Shape;162;p35"/>
          <p:cNvSpPr txBox="1">
            <a:spLocks noGrp="1"/>
          </p:cNvSpPr>
          <p:nvPr>
            <p:ph type="title" idx="7"/>
          </p:nvPr>
        </p:nvSpPr>
        <p:spPr>
          <a:xfrm>
            <a:off x="5808450" y="835015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63" name="Google Shape;163;p35"/>
          <p:cNvSpPr txBox="1">
            <a:spLocks noGrp="1"/>
          </p:cNvSpPr>
          <p:nvPr>
            <p:ph type="title" idx="8"/>
          </p:nvPr>
        </p:nvSpPr>
        <p:spPr>
          <a:xfrm>
            <a:off x="5878350" y="1800026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Viral Keratitis</a:t>
            </a:r>
            <a:endParaRPr dirty="0"/>
          </a:p>
        </p:txBody>
      </p:sp>
      <p:sp>
        <p:nvSpPr>
          <p:cNvPr id="165" name="Google Shape;165;p35"/>
          <p:cNvSpPr txBox="1">
            <a:spLocks noGrp="1"/>
          </p:cNvSpPr>
          <p:nvPr>
            <p:ph type="title" idx="13"/>
          </p:nvPr>
        </p:nvSpPr>
        <p:spPr>
          <a:xfrm>
            <a:off x="1307250" y="2057149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166" name="Google Shape;166;p35"/>
          <p:cNvSpPr txBox="1">
            <a:spLocks noGrp="1"/>
          </p:cNvSpPr>
          <p:nvPr>
            <p:ph type="title" idx="14"/>
          </p:nvPr>
        </p:nvSpPr>
        <p:spPr>
          <a:xfrm>
            <a:off x="1307250" y="3334884"/>
            <a:ext cx="21108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/>
              <a:t>Autoimmune  keratitis</a:t>
            </a:r>
            <a:br>
              <a:rPr lang="en-US" dirty="0" smtClean="0"/>
            </a:br>
            <a:r>
              <a:rPr lang="en-US" dirty="0" smtClean="0"/>
              <a:t>PUK</a:t>
            </a:r>
            <a:endParaRPr lang="en-US" dirty="0"/>
          </a:p>
        </p:txBody>
      </p:sp>
      <p:sp>
        <p:nvSpPr>
          <p:cNvPr id="14" name="Google Shape;165;p35"/>
          <p:cNvSpPr txBox="1">
            <a:spLocks noGrp="1"/>
          </p:cNvSpPr>
          <p:nvPr>
            <p:ph type="title" idx="13"/>
          </p:nvPr>
        </p:nvSpPr>
        <p:spPr>
          <a:xfrm>
            <a:off x="3557850" y="2057149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05</a:t>
            </a:r>
            <a:endParaRPr dirty="0"/>
          </a:p>
        </p:txBody>
      </p:sp>
      <p:sp>
        <p:nvSpPr>
          <p:cNvPr id="15" name="Google Shape;166;p35"/>
          <p:cNvSpPr txBox="1">
            <a:spLocks noGrp="1"/>
          </p:cNvSpPr>
          <p:nvPr>
            <p:ph type="title" idx="14"/>
          </p:nvPr>
        </p:nvSpPr>
        <p:spPr>
          <a:xfrm>
            <a:off x="3627750" y="3096049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Corneal Dystrophy</a:t>
            </a:r>
          </a:p>
        </p:txBody>
      </p:sp>
      <p:sp>
        <p:nvSpPr>
          <p:cNvPr id="16" name="Google Shape;165;p35"/>
          <p:cNvSpPr txBox="1">
            <a:spLocks noGrp="1"/>
          </p:cNvSpPr>
          <p:nvPr>
            <p:ph type="title" idx="13"/>
          </p:nvPr>
        </p:nvSpPr>
        <p:spPr>
          <a:xfrm>
            <a:off x="5808450" y="2057149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06</a:t>
            </a:r>
            <a:endParaRPr dirty="0"/>
          </a:p>
        </p:txBody>
      </p:sp>
      <p:sp>
        <p:nvSpPr>
          <p:cNvPr id="17" name="Google Shape;166;p35"/>
          <p:cNvSpPr txBox="1">
            <a:spLocks noGrp="1"/>
          </p:cNvSpPr>
          <p:nvPr>
            <p:ph type="title" idx="14"/>
          </p:nvPr>
        </p:nvSpPr>
        <p:spPr>
          <a:xfrm>
            <a:off x="5878350" y="3096049"/>
            <a:ext cx="18885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</a:t>
            </a:r>
            <a:r>
              <a:rPr lang="en" dirty="0" smtClean="0"/>
              <a:t>orneal ECTASIA</a:t>
            </a:r>
            <a:endParaRPr dirty="0"/>
          </a:p>
        </p:txBody>
      </p:sp>
      <p:sp>
        <p:nvSpPr>
          <p:cNvPr id="18" name="Google Shape;165;p35"/>
          <p:cNvSpPr txBox="1">
            <a:spLocks noGrp="1"/>
          </p:cNvSpPr>
          <p:nvPr>
            <p:ph type="title" idx="13"/>
          </p:nvPr>
        </p:nvSpPr>
        <p:spPr>
          <a:xfrm>
            <a:off x="3551550" y="3064896"/>
            <a:ext cx="2028300" cy="103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07</a:t>
            </a:r>
            <a:endParaRPr dirty="0"/>
          </a:p>
        </p:txBody>
      </p:sp>
      <p:sp>
        <p:nvSpPr>
          <p:cNvPr id="19" name="Google Shape;166;p35"/>
          <p:cNvSpPr txBox="1">
            <a:spLocks noGrp="1"/>
          </p:cNvSpPr>
          <p:nvPr>
            <p:ph type="title" idx="14"/>
          </p:nvPr>
        </p:nvSpPr>
        <p:spPr>
          <a:xfrm>
            <a:off x="3478500" y="4079965"/>
            <a:ext cx="21744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Nutritional keratopathy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23861" y="1046904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0">
              <a:buNone/>
            </a:pPr>
            <a:r>
              <a:rPr lang="en-US" sz="1600" dirty="0" smtClean="0">
                <a:sym typeface="Arial"/>
              </a:rPr>
              <a:t>- Herpes </a:t>
            </a:r>
            <a:r>
              <a:rPr lang="en-US" sz="1600" dirty="0">
                <a:sym typeface="Arial"/>
              </a:rPr>
              <a:t>simplex virus</a:t>
            </a:r>
          </a:p>
          <a:p>
            <a:pPr marL="171450" indent="0">
              <a:buNone/>
            </a:pPr>
            <a:r>
              <a:rPr lang="en-US" sz="1600" dirty="0" smtClean="0">
                <a:sym typeface="Arial"/>
              </a:rPr>
              <a:t>- Herpes </a:t>
            </a:r>
            <a:r>
              <a:rPr lang="en-US" sz="1600" dirty="0">
                <a:sym typeface="Arial"/>
              </a:rPr>
              <a:t>zoster </a:t>
            </a:r>
            <a:endParaRPr lang="en-US" sz="1600" dirty="0" smtClean="0">
              <a:sym typeface="Arial"/>
            </a:endParaRPr>
          </a:p>
          <a:p>
            <a:pPr marL="171450" indent="0">
              <a:buNone/>
            </a:pPr>
            <a:endParaRPr lang="en-US" dirty="0" smtClean="0"/>
          </a:p>
          <a:p>
            <a:pPr marL="171450" indent="0"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Herpetic eye disease is the most common infectious cause of corneal blindness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in developed countries </a:t>
            </a:r>
          </a:p>
          <a:p>
            <a:pPr marL="171450" indent="0">
              <a:buNone/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0">
              <a:buNone/>
            </a:pPr>
            <a:r>
              <a:rPr lang="en-US" sz="1600" dirty="0"/>
              <a:t>HSV linear double stranded DNA </a:t>
            </a:r>
            <a:r>
              <a:rPr lang="en-US" sz="1600" dirty="0" err="1"/>
              <a:t>genomeThere</a:t>
            </a:r>
            <a:r>
              <a:rPr lang="en-US" sz="1600" dirty="0"/>
              <a:t> are 2 subtypes:</a:t>
            </a:r>
            <a:br>
              <a:rPr lang="en-US" sz="1600" dirty="0"/>
            </a:br>
            <a:r>
              <a:rPr lang="en-US" sz="1600" dirty="0"/>
              <a:t> </a:t>
            </a:r>
          </a:p>
          <a:p>
            <a:pPr marL="171450" indent="0">
              <a:buNone/>
            </a:pPr>
            <a:r>
              <a:rPr lang="en-US" sz="1600" dirty="0"/>
              <a:t>HSV type 1  </a:t>
            </a:r>
            <a:r>
              <a:rPr lang="en-US" sz="1600" dirty="0" smtClean="0"/>
              <a:t>primarily </a:t>
            </a:r>
            <a:r>
              <a:rPr lang="en-US" sz="1600" dirty="0"/>
              <a:t>causes infection  above the waist that may</a:t>
            </a:r>
            <a:br>
              <a:rPr lang="en-US" sz="1600" dirty="0"/>
            </a:br>
            <a:r>
              <a:rPr lang="en-US" sz="1600" dirty="0"/>
              <a:t> affect face , lips and eyes</a:t>
            </a:r>
          </a:p>
          <a:p>
            <a:endParaRPr lang="en-US" sz="1600" dirty="0"/>
          </a:p>
          <a:p>
            <a:pPr marL="171450" indent="0">
              <a:buNone/>
            </a:pPr>
            <a:r>
              <a:rPr lang="en-US" sz="1600" dirty="0"/>
              <a:t>HSV type 2 genital herpes </a:t>
            </a:r>
          </a:p>
          <a:p>
            <a:pPr marL="171450" indent="0">
              <a:buNone/>
            </a:pPr>
            <a:endParaRPr lang="en-US" sz="1600" dirty="0" smtClean="0"/>
          </a:p>
          <a:p>
            <a:pPr marL="171450" indent="0">
              <a:buNone/>
            </a:pPr>
            <a:r>
              <a:rPr lang="en-US" sz="1600" dirty="0" smtClean="0"/>
              <a:t>Rarely </a:t>
            </a:r>
            <a:r>
              <a:rPr lang="en-US" sz="1600" dirty="0"/>
              <a:t>HSV2 transmitted to eye through infected secretions either </a:t>
            </a:r>
            <a:r>
              <a:rPr lang="en-US" sz="1600" dirty="0" err="1"/>
              <a:t>venereally</a:t>
            </a:r>
            <a:r>
              <a:rPr lang="en-US" sz="1600" dirty="0"/>
              <a:t> or at birth (</a:t>
            </a:r>
            <a:r>
              <a:rPr lang="en-US" sz="1600" dirty="0" err="1"/>
              <a:t>opthalmia</a:t>
            </a:r>
            <a:r>
              <a:rPr lang="en-US" sz="1600" dirty="0"/>
              <a:t> </a:t>
            </a:r>
            <a:r>
              <a:rPr lang="en-US" sz="1600" dirty="0" err="1"/>
              <a:t>neonatorum</a:t>
            </a:r>
            <a:r>
              <a:rPr lang="en-US" sz="1600" dirty="0"/>
              <a:t>)</a:t>
            </a:r>
          </a:p>
          <a:p>
            <a:pPr marL="171450" indent="0">
              <a:buNone/>
            </a:pPr>
            <a:endParaRPr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Viral keratitis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930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8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Diagnosis</a:t>
            </a:r>
            <a:endParaRPr dirty="0"/>
          </a:p>
        </p:txBody>
      </p:sp>
      <p:cxnSp>
        <p:nvCxnSpPr>
          <p:cNvPr id="197" name="Google Shape;197;p38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8" name="Google Shape;198;p38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Text Placeholder 17"/>
          <p:cNvSpPr txBox="1">
            <a:spLocks/>
          </p:cNvSpPr>
          <p:nvPr/>
        </p:nvSpPr>
        <p:spPr>
          <a:xfrm>
            <a:off x="4610632" y="1890432"/>
            <a:ext cx="2194725" cy="715555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5" name="صورة 2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461" y="3102960"/>
            <a:ext cx="2017386" cy="1972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صورة 2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476" y="1134034"/>
            <a:ext cx="1896505" cy="1968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صورة 2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476" y="3102961"/>
            <a:ext cx="1901021" cy="1972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0450" y="1134034"/>
            <a:ext cx="1947510" cy="1931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صورة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847" y="3102960"/>
            <a:ext cx="1927115" cy="1972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صورة 27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" t="8210" r="4243" b="8368"/>
          <a:stretch/>
        </p:blipFill>
        <p:spPr>
          <a:xfrm>
            <a:off x="3163461" y="1133017"/>
            <a:ext cx="1999732" cy="1932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311700" y="1268254"/>
            <a:ext cx="2767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History</a:t>
            </a:r>
          </a:p>
          <a:p>
            <a:pPr lvl="0"/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Presenting symptoms : </a:t>
            </a:r>
            <a:b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</a:b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Watery 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eye and </a:t>
            </a: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blurred vision</a:t>
            </a:r>
            <a:endParaRPr lang="en-US" sz="1600" dirty="0">
              <a:solidFill>
                <a:schemeClr val="bg1">
                  <a:lumMod val="25000"/>
                </a:schemeClr>
              </a:solidFill>
              <a:latin typeface="Squada One"/>
              <a:ea typeface="Squada One"/>
              <a:cs typeface="Squada One"/>
              <a:sym typeface="DM Sans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317951" y="2248209"/>
            <a:ext cx="276097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Signs</a:t>
            </a:r>
          </a:p>
          <a:p>
            <a:pPr lvl="0"/>
            <a:endParaRPr lang="en-US" sz="400" dirty="0">
              <a:solidFill>
                <a:schemeClr val="bg1">
                  <a:lumMod val="25000"/>
                </a:schemeClr>
              </a:solidFill>
              <a:latin typeface="Squada One"/>
              <a:ea typeface="Squada One"/>
              <a:cs typeface="Squada One"/>
              <a:sym typeface="DM Sans"/>
            </a:endParaRPr>
          </a:p>
          <a:p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Ocular 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manifestation </a:t>
            </a:r>
          </a:p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Eye lid vesicle</a:t>
            </a:r>
          </a:p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Conjunctivitis</a:t>
            </a:r>
          </a:p>
          <a:p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Uveitis</a:t>
            </a:r>
          </a:p>
          <a:p>
            <a:endParaRPr lang="en-US" sz="700" dirty="0">
              <a:solidFill>
                <a:schemeClr val="bg1">
                  <a:lumMod val="25000"/>
                </a:schemeClr>
              </a:solidFill>
              <a:latin typeface="Squada One"/>
              <a:ea typeface="Squada One"/>
              <a:cs typeface="Squada One"/>
              <a:sym typeface="DM Sans"/>
            </a:endParaRPr>
          </a:p>
          <a:p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Keratitis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 in form of :</a:t>
            </a:r>
          </a:p>
          <a:p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Superificial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 </a:t>
            </a:r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punctate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 </a:t>
            </a:r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keratitis</a:t>
            </a:r>
            <a:endParaRPr lang="en-US" sz="1600" dirty="0">
              <a:solidFill>
                <a:schemeClr val="bg1">
                  <a:lumMod val="25000"/>
                </a:schemeClr>
              </a:solidFill>
              <a:latin typeface="Squada One"/>
              <a:ea typeface="Squada One"/>
              <a:cs typeface="Squada One"/>
              <a:sym typeface="DM Sans"/>
            </a:endParaRPr>
          </a:p>
          <a:p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Dendritic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 ulcer</a:t>
            </a:r>
          </a:p>
          <a:p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Geographic ulcer</a:t>
            </a:r>
          </a:p>
          <a:p>
            <a:r>
              <a:rPr lang="en-US" sz="1600" dirty="0" err="1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Disciform</a:t>
            </a: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DM Sans"/>
              </a:rPr>
              <a:t> ulcer </a:t>
            </a:r>
          </a:p>
          <a:p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00747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6"/>
          <p:cNvSpPr txBox="1">
            <a:spLocks noGrp="1"/>
          </p:cNvSpPr>
          <p:nvPr>
            <p:ph type="subTitle" idx="1"/>
          </p:nvPr>
        </p:nvSpPr>
        <p:spPr>
          <a:xfrm>
            <a:off x="4664075" y="775550"/>
            <a:ext cx="3513000" cy="107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</a:t>
            </a:r>
            <a:r>
              <a:rPr lang="en" dirty="0" smtClean="0"/>
              <a:t>linical manifestition</a:t>
            </a:r>
            <a:endParaRPr dirty="0"/>
          </a:p>
        </p:txBody>
      </p:sp>
      <p:sp>
        <p:nvSpPr>
          <p:cNvPr id="363" name="Google Shape;363;p46"/>
          <p:cNvSpPr txBox="1">
            <a:spLocks noGrp="1"/>
          </p:cNvSpPr>
          <p:nvPr>
            <p:ph type="body" idx="2"/>
          </p:nvPr>
        </p:nvSpPr>
        <p:spPr>
          <a:xfrm>
            <a:off x="4572000" y="1802733"/>
            <a:ext cx="3955385" cy="245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A central zone of stromal edema with </a:t>
            </a:r>
            <a:r>
              <a:rPr lang="en-US" dirty="0" smtClean="0"/>
              <a:t>overlying </a:t>
            </a:r>
            <a:r>
              <a:rPr lang="en-US" dirty="0"/>
              <a:t>epithelium </a:t>
            </a:r>
            <a:r>
              <a:rPr lang="en-US" dirty="0" err="1" smtClean="0"/>
              <a:t>oedema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err="1"/>
              <a:t>Keratic</a:t>
            </a:r>
            <a:r>
              <a:rPr lang="en-US" dirty="0"/>
              <a:t> precipitates underlying 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err="1" smtClean="0"/>
              <a:t>oedema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/>
              <a:t>Folds in </a:t>
            </a:r>
            <a:r>
              <a:rPr lang="en-US" dirty="0" err="1"/>
              <a:t>descemet</a:t>
            </a:r>
            <a:r>
              <a:rPr lang="en-US" dirty="0"/>
              <a:t> membrane 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/>
              <a:t>Elevated </a:t>
            </a:r>
            <a:r>
              <a:rPr lang="en-US" dirty="0" smtClean="0"/>
              <a:t>IOP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Reduced corneal sensation</a:t>
            </a:r>
          </a:p>
        </p:txBody>
      </p:sp>
      <p:sp>
        <p:nvSpPr>
          <p:cNvPr id="364" name="Google Shape;364;p46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Disciform keratitis</a:t>
            </a:r>
            <a:endParaRPr dirty="0"/>
          </a:p>
        </p:txBody>
      </p:sp>
      <p:cxnSp>
        <p:nvCxnSpPr>
          <p:cNvPr id="365" name="Google Shape;365;p46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6" name="Google Shape;366;p46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" name="صورة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16" y="1252681"/>
            <a:ext cx="2203415" cy="1696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805" y="2949167"/>
            <a:ext cx="2199195" cy="1793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صورة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16" y="2949167"/>
            <a:ext cx="2203415" cy="1817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1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Treatment</a:t>
            </a:r>
            <a:endParaRPr dirty="0"/>
          </a:p>
        </p:txBody>
      </p:sp>
      <p:cxnSp>
        <p:nvCxnSpPr>
          <p:cNvPr id="264" name="Google Shape;264;p41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5" name="Google Shape;265;p41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1" name="Google Shape;291;p41"/>
          <p:cNvSpPr txBox="1">
            <a:spLocks noGrp="1"/>
          </p:cNvSpPr>
          <p:nvPr>
            <p:ph type="subTitle" idx="4294967295"/>
          </p:nvPr>
        </p:nvSpPr>
        <p:spPr>
          <a:xfrm>
            <a:off x="1266759" y="1174058"/>
            <a:ext cx="3395218" cy="2723880"/>
          </a:xfrm>
          <a:prstGeom prst="rect">
            <a:avLst/>
          </a:prstGeom>
          <a:solidFill>
            <a:schemeClr val="lt1">
              <a:alpha val="39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r>
              <a:rPr lang="en-US" sz="1600" dirty="0"/>
              <a:t>Treatment of epithelial </a:t>
            </a:r>
            <a:r>
              <a:rPr lang="en-US" sz="1600" dirty="0" smtClean="0"/>
              <a:t>keratitis</a:t>
            </a:r>
          </a:p>
          <a:p>
            <a:r>
              <a:rPr lang="en-US" sz="1600" dirty="0"/>
              <a:t>Topical antiviral Acyclovir 3% </a:t>
            </a:r>
            <a:br>
              <a:rPr lang="en-US" sz="1600" dirty="0"/>
            </a:br>
            <a:r>
              <a:rPr lang="en-US" sz="1600" dirty="0"/>
              <a:t>ointment 5 times / day for 2 weeks</a:t>
            </a:r>
          </a:p>
          <a:p>
            <a:r>
              <a:rPr lang="en-US" sz="1600" dirty="0"/>
              <a:t>Systemic Acyclovir 800 mg 5 times / day for 1 week</a:t>
            </a:r>
          </a:p>
          <a:p>
            <a:r>
              <a:rPr lang="en-US" sz="1600" dirty="0" err="1"/>
              <a:t>Depridement</a:t>
            </a:r>
            <a:r>
              <a:rPr lang="en-US" sz="1600" dirty="0"/>
              <a:t> may be used for </a:t>
            </a:r>
            <a:r>
              <a:rPr lang="en-US" sz="1600" dirty="0" smtClean="0"/>
              <a:t>dendritic </a:t>
            </a:r>
            <a:r>
              <a:rPr lang="en-US" sz="1600" dirty="0"/>
              <a:t>but not for </a:t>
            </a:r>
            <a:r>
              <a:rPr lang="en-US" sz="1600" dirty="0" smtClean="0"/>
              <a:t>geographic</a:t>
            </a:r>
            <a:endParaRPr lang="en-US" sz="1600" dirty="0"/>
          </a:p>
        </p:txBody>
      </p:sp>
      <p:sp>
        <p:nvSpPr>
          <p:cNvPr id="292" name="Google Shape;292;p41"/>
          <p:cNvSpPr txBox="1">
            <a:spLocks noGrp="1"/>
          </p:cNvSpPr>
          <p:nvPr>
            <p:ph type="subTitle" idx="4294967295"/>
          </p:nvPr>
        </p:nvSpPr>
        <p:spPr>
          <a:xfrm>
            <a:off x="4876500" y="1922243"/>
            <a:ext cx="4048950" cy="1975695"/>
          </a:xfrm>
          <a:prstGeom prst="rect">
            <a:avLst/>
          </a:prstGeom>
          <a:solidFill>
            <a:schemeClr val="lt1">
              <a:alpha val="39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None/>
            </a:pPr>
            <a:r>
              <a:rPr lang="en-US" sz="1600" dirty="0" smtClean="0"/>
              <a:t>Treatment </a:t>
            </a:r>
            <a:r>
              <a:rPr lang="en-US" sz="1600" dirty="0"/>
              <a:t>of </a:t>
            </a:r>
            <a:r>
              <a:rPr lang="en-US" sz="1600" dirty="0" err="1"/>
              <a:t>Disciform</a:t>
            </a:r>
            <a:r>
              <a:rPr lang="en-US" sz="1600" dirty="0"/>
              <a:t> keratitis </a:t>
            </a:r>
            <a:endParaRPr lang="en-US" sz="1600" dirty="0" smtClean="0"/>
          </a:p>
          <a:p>
            <a:pPr marL="114300" indent="0">
              <a:buNone/>
            </a:pPr>
            <a:endParaRPr lang="en-US" sz="1600" dirty="0" smtClean="0"/>
          </a:p>
          <a:p>
            <a:r>
              <a:rPr lang="en-US" sz="1600" dirty="0"/>
              <a:t>Topical steroids with antiviral </a:t>
            </a:r>
            <a:r>
              <a:rPr lang="en-US" sz="1600" dirty="0" smtClean="0"/>
              <a:t>cover</a:t>
            </a:r>
          </a:p>
          <a:p>
            <a:pPr marL="114300" indent="0">
              <a:buNone/>
            </a:pPr>
            <a:endParaRPr lang="en-US" sz="1600" dirty="0"/>
          </a:p>
          <a:p>
            <a:r>
              <a:rPr lang="en-US" sz="1600" dirty="0"/>
              <a:t>Subsequently </a:t>
            </a:r>
            <a:r>
              <a:rPr lang="en-US" sz="1600" dirty="0" err="1"/>
              <a:t>predinosolone</a:t>
            </a:r>
            <a:r>
              <a:rPr lang="en-US" sz="1600" dirty="0"/>
              <a:t> 0.5%</a:t>
            </a:r>
            <a:br>
              <a:rPr lang="en-US" sz="1600" dirty="0"/>
            </a:br>
            <a:r>
              <a:rPr lang="en-US" sz="1600" dirty="0"/>
              <a:t> once daily</a:t>
            </a:r>
          </a:p>
          <a:p>
            <a:pPr marL="114300" indent="0">
              <a:buNone/>
            </a:pPr>
            <a:endParaRPr lang="en-US" sz="1600" dirty="0"/>
          </a:p>
        </p:txBody>
      </p:sp>
      <p:sp>
        <p:nvSpPr>
          <p:cNvPr id="295" name="Google Shape;295;p41"/>
          <p:cNvSpPr/>
          <p:nvPr/>
        </p:nvSpPr>
        <p:spPr>
          <a:xfrm>
            <a:off x="398259" y="795630"/>
            <a:ext cx="609000" cy="609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41"/>
          <p:cNvSpPr/>
          <p:nvPr/>
        </p:nvSpPr>
        <p:spPr>
          <a:xfrm>
            <a:off x="7815507" y="4372556"/>
            <a:ext cx="609000" cy="609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7" name="Google Shape;297;p41"/>
          <p:cNvGrpSpPr/>
          <p:nvPr/>
        </p:nvGrpSpPr>
        <p:grpSpPr>
          <a:xfrm>
            <a:off x="1386726" y="2560319"/>
            <a:ext cx="228045" cy="351880"/>
            <a:chOff x="-28032075" y="3916450"/>
            <a:chExt cx="191425" cy="295375"/>
          </a:xfrm>
        </p:grpSpPr>
        <p:sp>
          <p:nvSpPr>
            <p:cNvPr id="298" name="Google Shape;298;p41"/>
            <p:cNvSpPr/>
            <p:nvPr/>
          </p:nvSpPr>
          <p:spPr>
            <a:xfrm>
              <a:off x="-27996625" y="3916450"/>
              <a:ext cx="120525" cy="51225"/>
            </a:xfrm>
            <a:custGeom>
              <a:avLst/>
              <a:gdLst/>
              <a:ahLst/>
              <a:cxnLst/>
              <a:rect l="l" t="t" r="r" b="b"/>
              <a:pathLst>
                <a:path w="4821" h="2049" extrusionOk="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07"/>
                    <a:pt x="473" y="2048"/>
                    <a:pt x="1040" y="2048"/>
                  </a:cubicBezTo>
                  <a:lnTo>
                    <a:pt x="3781" y="2048"/>
                  </a:lnTo>
                  <a:cubicBezTo>
                    <a:pt x="4379" y="2048"/>
                    <a:pt x="4820" y="1575"/>
                    <a:pt x="4820" y="1040"/>
                  </a:cubicBezTo>
                  <a:cubicBezTo>
                    <a:pt x="4820" y="441"/>
                    <a:pt x="4348" y="0"/>
                    <a:pt x="37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41"/>
            <p:cNvSpPr/>
            <p:nvPr/>
          </p:nvSpPr>
          <p:spPr>
            <a:xfrm>
              <a:off x="-28032075" y="4089975"/>
              <a:ext cx="191425" cy="121850"/>
            </a:xfrm>
            <a:custGeom>
              <a:avLst/>
              <a:gdLst/>
              <a:ahLst/>
              <a:cxnLst/>
              <a:rect l="l" t="t" r="r" b="b"/>
              <a:pathLst>
                <a:path w="7657" h="4874" extrusionOk="0">
                  <a:moveTo>
                    <a:pt x="1733" y="715"/>
                  </a:moveTo>
                  <a:cubicBezTo>
                    <a:pt x="1954" y="715"/>
                    <a:pt x="2111" y="872"/>
                    <a:pt x="2111" y="1061"/>
                  </a:cubicBezTo>
                  <a:cubicBezTo>
                    <a:pt x="2111" y="1250"/>
                    <a:pt x="1954" y="1408"/>
                    <a:pt x="1733" y="1408"/>
                  </a:cubicBezTo>
                  <a:cubicBezTo>
                    <a:pt x="1544" y="1408"/>
                    <a:pt x="1387" y="1250"/>
                    <a:pt x="1387" y="1061"/>
                  </a:cubicBezTo>
                  <a:cubicBezTo>
                    <a:pt x="1418" y="872"/>
                    <a:pt x="1576" y="715"/>
                    <a:pt x="1733" y="715"/>
                  </a:cubicBezTo>
                  <a:close/>
                  <a:moveTo>
                    <a:pt x="3151" y="1376"/>
                  </a:moveTo>
                  <a:cubicBezTo>
                    <a:pt x="3372" y="1376"/>
                    <a:pt x="3529" y="1534"/>
                    <a:pt x="3529" y="1723"/>
                  </a:cubicBezTo>
                  <a:cubicBezTo>
                    <a:pt x="3529" y="1912"/>
                    <a:pt x="3372" y="2070"/>
                    <a:pt x="3151" y="2070"/>
                  </a:cubicBezTo>
                  <a:cubicBezTo>
                    <a:pt x="2962" y="2070"/>
                    <a:pt x="2804" y="1912"/>
                    <a:pt x="2804" y="1723"/>
                  </a:cubicBezTo>
                  <a:cubicBezTo>
                    <a:pt x="2804" y="1534"/>
                    <a:pt x="2962" y="1376"/>
                    <a:pt x="3151" y="1376"/>
                  </a:cubicBezTo>
                  <a:close/>
                  <a:moveTo>
                    <a:pt x="5199" y="2070"/>
                  </a:moveTo>
                  <a:cubicBezTo>
                    <a:pt x="5419" y="2070"/>
                    <a:pt x="5577" y="2227"/>
                    <a:pt x="5577" y="2448"/>
                  </a:cubicBezTo>
                  <a:cubicBezTo>
                    <a:pt x="5577" y="2637"/>
                    <a:pt x="5419" y="2794"/>
                    <a:pt x="5199" y="2794"/>
                  </a:cubicBezTo>
                  <a:cubicBezTo>
                    <a:pt x="5010" y="2794"/>
                    <a:pt x="4852" y="2637"/>
                    <a:pt x="4852" y="2448"/>
                  </a:cubicBezTo>
                  <a:cubicBezTo>
                    <a:pt x="4884" y="2227"/>
                    <a:pt x="5041" y="2070"/>
                    <a:pt x="5199" y="2070"/>
                  </a:cubicBezTo>
                  <a:close/>
                  <a:moveTo>
                    <a:pt x="3151" y="2794"/>
                  </a:moveTo>
                  <a:cubicBezTo>
                    <a:pt x="3372" y="2794"/>
                    <a:pt x="3529" y="2952"/>
                    <a:pt x="3529" y="3141"/>
                  </a:cubicBezTo>
                  <a:cubicBezTo>
                    <a:pt x="3529" y="3330"/>
                    <a:pt x="3372" y="3487"/>
                    <a:pt x="3151" y="3487"/>
                  </a:cubicBezTo>
                  <a:cubicBezTo>
                    <a:pt x="2962" y="3487"/>
                    <a:pt x="2804" y="3330"/>
                    <a:pt x="2804" y="3141"/>
                  </a:cubicBezTo>
                  <a:cubicBezTo>
                    <a:pt x="2804" y="2952"/>
                    <a:pt x="2962" y="2794"/>
                    <a:pt x="3151" y="2794"/>
                  </a:cubicBezTo>
                  <a:close/>
                  <a:moveTo>
                    <a:pt x="1748" y="1"/>
                  </a:moveTo>
                  <a:cubicBezTo>
                    <a:pt x="1181" y="1"/>
                    <a:pt x="615" y="166"/>
                    <a:pt x="63" y="494"/>
                  </a:cubicBezTo>
                  <a:cubicBezTo>
                    <a:pt x="63" y="715"/>
                    <a:pt x="0" y="872"/>
                    <a:pt x="0" y="1061"/>
                  </a:cubicBezTo>
                  <a:cubicBezTo>
                    <a:pt x="0" y="2196"/>
                    <a:pt x="536" y="3298"/>
                    <a:pt x="1418" y="4023"/>
                  </a:cubicBezTo>
                  <a:cubicBezTo>
                    <a:pt x="2111" y="4558"/>
                    <a:pt x="2962" y="4874"/>
                    <a:pt x="3844" y="4874"/>
                  </a:cubicBezTo>
                  <a:cubicBezTo>
                    <a:pt x="4096" y="4874"/>
                    <a:pt x="4380" y="4842"/>
                    <a:pt x="4663" y="4811"/>
                  </a:cubicBezTo>
                  <a:cubicBezTo>
                    <a:pt x="6144" y="4495"/>
                    <a:pt x="7341" y="3267"/>
                    <a:pt x="7625" y="1723"/>
                  </a:cubicBezTo>
                  <a:cubicBezTo>
                    <a:pt x="7656" y="1439"/>
                    <a:pt x="7656" y="1219"/>
                    <a:pt x="7656" y="935"/>
                  </a:cubicBezTo>
                  <a:lnTo>
                    <a:pt x="7656" y="935"/>
                  </a:lnTo>
                  <a:cubicBezTo>
                    <a:pt x="7033" y="1235"/>
                    <a:pt x="6444" y="1354"/>
                    <a:pt x="5904" y="1354"/>
                  </a:cubicBezTo>
                  <a:cubicBezTo>
                    <a:pt x="4969" y="1354"/>
                    <a:pt x="4183" y="1000"/>
                    <a:pt x="3624" y="620"/>
                  </a:cubicBezTo>
                  <a:cubicBezTo>
                    <a:pt x="3010" y="206"/>
                    <a:pt x="2378" y="1"/>
                    <a:pt x="17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41"/>
            <p:cNvSpPr/>
            <p:nvPr/>
          </p:nvSpPr>
          <p:spPr>
            <a:xfrm>
              <a:off x="-28024975" y="3985750"/>
              <a:ext cx="181950" cy="121975"/>
            </a:xfrm>
            <a:custGeom>
              <a:avLst/>
              <a:gdLst/>
              <a:ahLst/>
              <a:cxnLst/>
              <a:rect l="l" t="t" r="r" b="b"/>
              <a:pathLst>
                <a:path w="7278" h="4879" extrusionOk="0">
                  <a:moveTo>
                    <a:pt x="1827" y="1"/>
                  </a:moveTo>
                  <a:lnTo>
                    <a:pt x="1827" y="1639"/>
                  </a:lnTo>
                  <a:cubicBezTo>
                    <a:pt x="1827" y="1765"/>
                    <a:pt x="1733" y="1891"/>
                    <a:pt x="1607" y="1922"/>
                  </a:cubicBezTo>
                  <a:cubicBezTo>
                    <a:pt x="914" y="2363"/>
                    <a:pt x="315" y="3025"/>
                    <a:pt x="0" y="3813"/>
                  </a:cubicBezTo>
                  <a:cubicBezTo>
                    <a:pt x="492" y="3611"/>
                    <a:pt x="988" y="3505"/>
                    <a:pt x="1488" y="3505"/>
                  </a:cubicBezTo>
                  <a:cubicBezTo>
                    <a:pt x="2237" y="3505"/>
                    <a:pt x="2993" y="3743"/>
                    <a:pt x="3749" y="4254"/>
                  </a:cubicBezTo>
                  <a:cubicBezTo>
                    <a:pt x="4370" y="4673"/>
                    <a:pt x="5000" y="4878"/>
                    <a:pt x="5629" y="4878"/>
                  </a:cubicBezTo>
                  <a:cubicBezTo>
                    <a:pt x="6181" y="4878"/>
                    <a:pt x="6733" y="4721"/>
                    <a:pt x="7278" y="4411"/>
                  </a:cubicBezTo>
                  <a:cubicBezTo>
                    <a:pt x="7057" y="3372"/>
                    <a:pt x="6427" y="2427"/>
                    <a:pt x="5450" y="1922"/>
                  </a:cubicBezTo>
                  <a:cubicBezTo>
                    <a:pt x="5356" y="1859"/>
                    <a:pt x="5293" y="1765"/>
                    <a:pt x="5293" y="1639"/>
                  </a:cubicBezTo>
                  <a:lnTo>
                    <a:pt x="52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07" name="Google Shape;307;p41"/>
          <p:cNvCxnSpPr>
            <a:stCxn id="295" idx="6"/>
            <a:endCxn id="291" idx="1"/>
          </p:cNvCxnSpPr>
          <p:nvPr/>
        </p:nvCxnSpPr>
        <p:spPr>
          <a:xfrm>
            <a:off x="1007259" y="1100130"/>
            <a:ext cx="259500" cy="1435868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8" name="Google Shape;308;p41"/>
          <p:cNvCxnSpPr>
            <a:stCxn id="296" idx="2"/>
            <a:endCxn id="292" idx="2"/>
          </p:cNvCxnSpPr>
          <p:nvPr/>
        </p:nvCxnSpPr>
        <p:spPr>
          <a:xfrm flipH="1" flipV="1">
            <a:off x="6900975" y="3897938"/>
            <a:ext cx="914532" cy="779118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9" name="Google Shape;309;p41"/>
          <p:cNvCxnSpPr/>
          <p:nvPr/>
        </p:nvCxnSpPr>
        <p:spPr>
          <a:xfrm flipH="1">
            <a:off x="138759" y="1113237"/>
            <a:ext cx="718934" cy="173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11" name="Google Shape;311;p41"/>
          <p:cNvCxnSpPr/>
          <p:nvPr/>
        </p:nvCxnSpPr>
        <p:spPr>
          <a:xfrm>
            <a:off x="8120007" y="4694174"/>
            <a:ext cx="712293" cy="3556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Rectangle 1"/>
          <p:cNvSpPr/>
          <p:nvPr/>
        </p:nvSpPr>
        <p:spPr>
          <a:xfrm>
            <a:off x="5757016" y="15913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3171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"/>
          <p:cNvSpPr txBox="1">
            <a:spLocks noGrp="1"/>
          </p:cNvSpPr>
          <p:nvPr>
            <p:ph type="title"/>
          </p:nvPr>
        </p:nvSpPr>
        <p:spPr>
          <a:xfrm>
            <a:off x="1160550" y="2429450"/>
            <a:ext cx="6822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Autoimmune keratitis </a:t>
            </a:r>
            <a:endParaRPr dirty="0"/>
          </a:p>
        </p:txBody>
      </p:sp>
      <p:sp>
        <p:nvSpPr>
          <p:cNvPr id="184" name="Google Shape;184;p37"/>
          <p:cNvSpPr txBox="1">
            <a:spLocks noGrp="1"/>
          </p:cNvSpPr>
          <p:nvPr>
            <p:ph type="title" idx="2"/>
          </p:nvPr>
        </p:nvSpPr>
        <p:spPr>
          <a:xfrm>
            <a:off x="1160550" y="1542425"/>
            <a:ext cx="68229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642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Autoimmune  keratitis</a:t>
            </a:r>
            <a:endParaRPr dirty="0"/>
          </a:p>
        </p:txBody>
      </p:sp>
      <p:sp>
        <p:nvSpPr>
          <p:cNvPr id="5" name="Google Shape;404;p49"/>
          <p:cNvSpPr/>
          <p:nvPr/>
        </p:nvSpPr>
        <p:spPr>
          <a:xfrm>
            <a:off x="1457234" y="1437468"/>
            <a:ext cx="790380" cy="6874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3"/>
                </a:solidFill>
                <a:latin typeface="Squada One"/>
                <a:sym typeface="Squada One"/>
              </a:rPr>
              <a:t>01</a:t>
            </a:r>
            <a:endParaRPr sz="2000" dirty="0">
              <a:solidFill>
                <a:schemeClr val="accent3"/>
              </a:solidFill>
            </a:endParaRPr>
          </a:p>
        </p:txBody>
      </p:sp>
      <p:sp>
        <p:nvSpPr>
          <p:cNvPr id="6" name="Google Shape;406;p49"/>
          <p:cNvSpPr txBox="1">
            <a:spLocks/>
          </p:cNvSpPr>
          <p:nvPr/>
        </p:nvSpPr>
        <p:spPr>
          <a:xfrm>
            <a:off x="2482473" y="1614057"/>
            <a:ext cx="5151703" cy="5108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Squada One"/>
              <a:buNone/>
              <a:defRPr sz="2800" b="0" i="0" u="none" strike="noStrike" cap="none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l"/>
            <a:r>
              <a:rPr lang="en-US" dirty="0" smtClean="0">
                <a:solidFill>
                  <a:srgbClr val="002060"/>
                </a:solidFill>
              </a:rPr>
              <a:t>Bacterial mediated hypersensitivity 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7" name="Google Shape;407;p49"/>
          <p:cNvCxnSpPr>
            <a:stCxn id="5" idx="3"/>
            <a:endCxn id="6" idx="1"/>
          </p:cNvCxnSpPr>
          <p:nvPr/>
        </p:nvCxnSpPr>
        <p:spPr>
          <a:xfrm>
            <a:off x="2247614" y="1781193"/>
            <a:ext cx="234859" cy="88295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Google Shape;404;p49"/>
          <p:cNvSpPr/>
          <p:nvPr/>
        </p:nvSpPr>
        <p:spPr>
          <a:xfrm>
            <a:off x="1457234" y="2292054"/>
            <a:ext cx="790380" cy="6874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3"/>
                </a:solidFill>
                <a:latin typeface="Squada One"/>
                <a:sym typeface="Squada One"/>
              </a:rPr>
              <a:t>02</a:t>
            </a:r>
            <a:endParaRPr sz="2000" dirty="0">
              <a:solidFill>
                <a:schemeClr val="accent3"/>
              </a:solidFill>
            </a:endParaRPr>
          </a:p>
        </p:txBody>
      </p:sp>
      <p:sp>
        <p:nvSpPr>
          <p:cNvPr id="9" name="Google Shape;406;p49"/>
          <p:cNvSpPr txBox="1">
            <a:spLocks/>
          </p:cNvSpPr>
          <p:nvPr/>
        </p:nvSpPr>
        <p:spPr>
          <a:xfrm>
            <a:off x="2482474" y="2468643"/>
            <a:ext cx="3018440" cy="5108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Squada One"/>
              <a:buNone/>
              <a:defRPr sz="2800" b="0" i="0" u="none" strike="noStrike" cap="none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l"/>
            <a:r>
              <a:rPr lang="en-US" dirty="0" err="1">
                <a:solidFill>
                  <a:srgbClr val="002060"/>
                </a:solidFill>
              </a:rPr>
              <a:t>Phlyctenulosis</a:t>
            </a:r>
            <a:r>
              <a:rPr lang="en-US" dirty="0">
                <a:solidFill>
                  <a:srgbClr val="002060"/>
                </a:solidFill>
              </a:rPr>
              <a:t> </a:t>
            </a:r>
            <a:endParaRPr lang="ar-SA" dirty="0">
              <a:solidFill>
                <a:srgbClr val="002060"/>
              </a:solidFill>
            </a:endParaRPr>
          </a:p>
        </p:txBody>
      </p:sp>
      <p:cxnSp>
        <p:nvCxnSpPr>
          <p:cNvPr id="10" name="Google Shape;407;p49"/>
          <p:cNvCxnSpPr>
            <a:stCxn id="8" idx="3"/>
            <a:endCxn id="9" idx="1"/>
          </p:cNvCxnSpPr>
          <p:nvPr/>
        </p:nvCxnSpPr>
        <p:spPr>
          <a:xfrm>
            <a:off x="2247614" y="2635779"/>
            <a:ext cx="234860" cy="88295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404;p49"/>
          <p:cNvSpPr/>
          <p:nvPr/>
        </p:nvSpPr>
        <p:spPr>
          <a:xfrm>
            <a:off x="1457234" y="3173613"/>
            <a:ext cx="790380" cy="6874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3"/>
                </a:solidFill>
                <a:latin typeface="Squada One"/>
                <a:sym typeface="Squada One"/>
              </a:rPr>
              <a:t>03</a:t>
            </a:r>
            <a:endParaRPr sz="2000" dirty="0">
              <a:solidFill>
                <a:schemeClr val="accent3"/>
              </a:solidFill>
            </a:endParaRPr>
          </a:p>
        </p:txBody>
      </p:sp>
      <p:sp>
        <p:nvSpPr>
          <p:cNvPr id="12" name="Google Shape;406;p49"/>
          <p:cNvSpPr txBox="1">
            <a:spLocks/>
          </p:cNvSpPr>
          <p:nvPr/>
        </p:nvSpPr>
        <p:spPr>
          <a:xfrm>
            <a:off x="2482473" y="3350202"/>
            <a:ext cx="4733489" cy="5108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Squada One"/>
              <a:buNone/>
              <a:defRPr sz="2800" b="0" i="0" u="none" strike="noStrike" cap="none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l"/>
            <a:r>
              <a:rPr lang="en-US" dirty="0">
                <a:solidFill>
                  <a:srgbClr val="002060"/>
                </a:solidFill>
              </a:rPr>
              <a:t>PERIPHERAL CORNEAL ULCERATION</a:t>
            </a:r>
            <a:endParaRPr lang="ar-SA" dirty="0">
              <a:solidFill>
                <a:srgbClr val="002060"/>
              </a:solidFill>
            </a:endParaRPr>
          </a:p>
        </p:txBody>
      </p:sp>
      <p:cxnSp>
        <p:nvCxnSpPr>
          <p:cNvPr id="13" name="Google Shape;407;p49"/>
          <p:cNvCxnSpPr>
            <a:stCxn id="11" idx="3"/>
            <a:endCxn id="12" idx="1"/>
          </p:cNvCxnSpPr>
          <p:nvPr/>
        </p:nvCxnSpPr>
        <p:spPr>
          <a:xfrm>
            <a:off x="2247614" y="3517338"/>
            <a:ext cx="234859" cy="88295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54980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23861" y="1046904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0" algn="just">
              <a:buNone/>
            </a:pPr>
            <a:r>
              <a:rPr lang="en-US" sz="1600" dirty="0">
                <a:sym typeface="Arial"/>
              </a:rPr>
              <a:t>Marginal keratitis is believed to be caused by a </a:t>
            </a:r>
            <a:r>
              <a:rPr lang="en-US" sz="1600" dirty="0" smtClean="0">
                <a:sym typeface="Arial"/>
              </a:rPr>
              <a:t>hypersensitivity reaction </a:t>
            </a:r>
            <a:r>
              <a:rPr lang="en-US" sz="1600" dirty="0">
                <a:sym typeface="Arial"/>
              </a:rPr>
              <a:t>against staphylococcal exotoxins and cell wall </a:t>
            </a:r>
            <a:r>
              <a:rPr lang="en-US" sz="1600" dirty="0" smtClean="0">
                <a:sym typeface="Arial"/>
              </a:rPr>
              <a:t>proteins with </a:t>
            </a:r>
            <a:r>
              <a:rPr lang="en-US" sz="1600" dirty="0">
                <a:sym typeface="Arial"/>
              </a:rPr>
              <a:t>deposition of antigen-antibody complexes in the </a:t>
            </a:r>
            <a:r>
              <a:rPr lang="en-US" sz="1600" dirty="0" smtClean="0">
                <a:sym typeface="Arial"/>
              </a:rPr>
              <a:t>peripheral cornea .</a:t>
            </a:r>
          </a:p>
          <a:p>
            <a:pPr marL="171450" indent="0" algn="just">
              <a:buNone/>
            </a:pPr>
            <a:endParaRPr lang="en-US" sz="700" dirty="0">
              <a:solidFill>
                <a:schemeClr val="bg1">
                  <a:lumMod val="50000"/>
                </a:schemeClr>
              </a:solidFill>
              <a:sym typeface="Arial"/>
            </a:endParaRPr>
          </a:p>
          <a:p>
            <a:pPr marL="171450" indent="0" algn="just"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Diagnosis</a:t>
            </a:r>
          </a:p>
          <a:p>
            <a:pPr marL="171450" indent="0" algn="just">
              <a:buNone/>
            </a:pPr>
            <a:r>
              <a:rPr lang="en-US" sz="1600" dirty="0"/>
              <a:t>• Symptoms:  Mild discomfort, redness and lacrimation; may be bilateral.</a:t>
            </a:r>
          </a:p>
          <a:p>
            <a:pPr marL="171450" indent="0" algn="just">
              <a:buNone/>
            </a:pPr>
            <a:r>
              <a:rPr lang="en-US" sz="1600" dirty="0"/>
              <a:t>• Signs</a:t>
            </a:r>
          </a:p>
          <a:p>
            <a:pPr marL="171450" indent="0" algn="just">
              <a:buNone/>
            </a:pPr>
            <a:r>
              <a:rPr lang="en-US" sz="1600" dirty="0"/>
              <a:t>      01-Chronic blepharitis is typical.</a:t>
            </a:r>
          </a:p>
          <a:p>
            <a:pPr marL="171450" indent="0" algn="just">
              <a:buNone/>
            </a:pPr>
            <a:r>
              <a:rPr lang="en-US" sz="1600" dirty="0"/>
              <a:t>      02- Inferior punctate </a:t>
            </a:r>
            <a:r>
              <a:rPr lang="en-US" sz="1600" dirty="0" err="1"/>
              <a:t>epitheliopathy</a:t>
            </a:r>
            <a:r>
              <a:rPr lang="en-US" sz="1600" dirty="0"/>
              <a:t>.</a:t>
            </a:r>
          </a:p>
          <a:p>
            <a:pPr marL="171450" indent="0" algn="just">
              <a:buNone/>
            </a:pPr>
            <a:r>
              <a:rPr lang="en-US" sz="1600" dirty="0"/>
              <a:t>      03- </a:t>
            </a:r>
            <a:r>
              <a:rPr lang="en-US" sz="1600" dirty="0" err="1"/>
              <a:t>Subepithelial</a:t>
            </a:r>
            <a:r>
              <a:rPr lang="en-US" sz="1600" dirty="0"/>
              <a:t> marginal infiltrates separated from </a:t>
            </a:r>
            <a:r>
              <a:rPr lang="en-US" sz="1600" dirty="0" smtClean="0"/>
              <a:t>the limbus </a:t>
            </a:r>
            <a:r>
              <a:rPr lang="en-US" sz="1600" dirty="0"/>
              <a:t>by a clear zone</a:t>
            </a:r>
            <a:r>
              <a:rPr lang="en-US" sz="1600" dirty="0" smtClean="0"/>
              <a:t>.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1450" indent="0" algn="just">
              <a:buNone/>
            </a:pPr>
            <a:endParaRPr lang="en-US" sz="9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1450" indent="0" algn="just">
              <a:buNone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Treatment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0" algn="just">
              <a:buNone/>
            </a:pPr>
            <a:r>
              <a:rPr lang="en-US" sz="1600" dirty="0" smtClean="0"/>
              <a:t>Topical </a:t>
            </a:r>
            <a:r>
              <a:rPr lang="en-US" sz="1600" dirty="0"/>
              <a:t>steroid such as </a:t>
            </a:r>
            <a:r>
              <a:rPr lang="en-US" sz="1600" dirty="0" err="1"/>
              <a:t>fluorometholone</a:t>
            </a:r>
            <a:r>
              <a:rPr lang="en-US" sz="1600" dirty="0"/>
              <a:t> or </a:t>
            </a:r>
            <a:r>
              <a:rPr lang="en-US" sz="1600" dirty="0" smtClean="0"/>
              <a:t>prednisolone Eye drops</a:t>
            </a:r>
            <a:endParaRPr lang="en-US" sz="1600" dirty="0"/>
          </a:p>
          <a:p>
            <a:pPr marL="171450" indent="0" algn="just">
              <a:buNone/>
            </a:pPr>
            <a:r>
              <a:rPr lang="en-US" sz="1600" dirty="0" smtClean="0"/>
              <a:t>An </a:t>
            </a:r>
            <a:r>
              <a:rPr lang="en-US" sz="1600" dirty="0"/>
              <a:t>oral tetracycline course (</a:t>
            </a:r>
            <a:r>
              <a:rPr lang="en-US" sz="1600" dirty="0" err="1" smtClean="0"/>
              <a:t>erythromycinin</a:t>
            </a:r>
            <a:r>
              <a:rPr lang="en-US" sz="1600" dirty="0" smtClean="0"/>
              <a:t> </a:t>
            </a:r>
            <a:r>
              <a:rPr lang="en-US" sz="1600" dirty="0"/>
              <a:t>children, </a:t>
            </a:r>
            <a:endParaRPr lang="en-US" sz="1600" dirty="0" smtClean="0"/>
          </a:p>
          <a:p>
            <a:pPr marL="171450" indent="0" algn="just">
              <a:buNone/>
            </a:pPr>
            <a:r>
              <a:rPr lang="en-US" sz="1600" dirty="0" smtClean="0"/>
              <a:t>Blepharitis </a:t>
            </a:r>
            <a:r>
              <a:rPr lang="en-US" sz="1600" dirty="0"/>
              <a:t>is treated as necessary.</a:t>
            </a: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</a:t>
            </a:r>
            <a:r>
              <a:rPr lang="en" dirty="0" smtClean="0"/>
              <a:t>arginal keratitis ( Ulcer )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0520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</a:t>
            </a:r>
            <a:r>
              <a:rPr lang="en" dirty="0" smtClean="0"/>
              <a:t>arginal keratitis ( Ulcer ) </a:t>
            </a: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31" y="1492872"/>
            <a:ext cx="2838931" cy="2422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3369" y="1492872"/>
            <a:ext cx="2838931" cy="2452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1600" y="1492872"/>
            <a:ext cx="2838931" cy="2422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 Placeholder 17"/>
          <p:cNvSpPr txBox="1">
            <a:spLocks/>
          </p:cNvSpPr>
          <p:nvPr/>
        </p:nvSpPr>
        <p:spPr>
          <a:xfrm>
            <a:off x="431933" y="3945559"/>
            <a:ext cx="2194725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>
                <a:cs typeface="Arial" pitchFamily="34" charset="0"/>
              </a:rPr>
              <a:t>Marginal infiltrates</a:t>
            </a:r>
          </a:p>
        </p:txBody>
      </p:sp>
      <p:sp>
        <p:nvSpPr>
          <p:cNvPr id="9" name="Text Placeholder 17"/>
          <p:cNvSpPr txBox="1">
            <a:spLocks/>
          </p:cNvSpPr>
          <p:nvPr/>
        </p:nvSpPr>
        <p:spPr>
          <a:xfrm>
            <a:off x="6315471" y="3945559"/>
            <a:ext cx="2194725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>
                <a:cs typeface="Arial" pitchFamily="34" charset="0"/>
              </a:rPr>
              <a:t>fluorescein staining </a:t>
            </a:r>
            <a:endParaRPr lang="en-US" sz="1400" b="1" i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smaller </a:t>
            </a:r>
            <a:r>
              <a:rPr lang="en-US" sz="1400" b="1" i="1" dirty="0">
                <a:cs typeface="Arial" pitchFamily="34" charset="0"/>
              </a:rPr>
              <a:t>epithelial defect </a:t>
            </a:r>
          </a:p>
        </p:txBody>
      </p:sp>
      <p:sp>
        <p:nvSpPr>
          <p:cNvPr id="10" name="Text Placeholder 17"/>
          <p:cNvSpPr txBox="1">
            <a:spLocks/>
          </p:cNvSpPr>
          <p:nvPr/>
        </p:nvSpPr>
        <p:spPr>
          <a:xfrm>
            <a:off x="3384751" y="3945559"/>
            <a:ext cx="2194725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>
                <a:cs typeface="Arial" pitchFamily="34" charset="0"/>
              </a:rPr>
              <a:t>substantial marginal </a:t>
            </a:r>
            <a:endParaRPr lang="en-US" sz="1400" b="1" i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infiltrate</a:t>
            </a:r>
            <a:endParaRPr lang="en-US" sz="1400" b="1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11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23861" y="1046904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0" algn="just">
              <a:buNone/>
            </a:pPr>
            <a:r>
              <a:rPr lang="en-US" sz="1600" dirty="0" err="1">
                <a:sym typeface="Arial"/>
              </a:rPr>
              <a:t>Phlyctenulosis</a:t>
            </a:r>
            <a:r>
              <a:rPr lang="en-US" sz="1600" dirty="0">
                <a:sym typeface="Arial"/>
              </a:rPr>
              <a:t> is usually a self-limiting disease but may rarely </a:t>
            </a:r>
            <a:r>
              <a:rPr lang="en-US" sz="1600" dirty="0" smtClean="0">
                <a:sym typeface="Arial"/>
              </a:rPr>
              <a:t>be severe</a:t>
            </a:r>
            <a:r>
              <a:rPr lang="en-US" sz="1600" dirty="0">
                <a:sym typeface="Arial"/>
              </a:rPr>
              <a:t>. Most cases in developed countries are the result of </a:t>
            </a:r>
            <a:r>
              <a:rPr lang="en-US" sz="1600" dirty="0" smtClean="0">
                <a:sym typeface="Arial"/>
              </a:rPr>
              <a:t>a presumed </a:t>
            </a:r>
            <a:r>
              <a:rPr lang="en-US" sz="1600" dirty="0">
                <a:sym typeface="Arial"/>
              </a:rPr>
              <a:t>delayed hypersensitivity reaction to </a:t>
            </a:r>
            <a:r>
              <a:rPr lang="en-US" sz="1600" dirty="0" smtClean="0">
                <a:sym typeface="Arial"/>
              </a:rPr>
              <a:t>staphylococcal antigen</a:t>
            </a:r>
            <a:r>
              <a:rPr lang="en-US" sz="1600" dirty="0">
                <a:sym typeface="Arial"/>
              </a:rPr>
              <a:t>, </a:t>
            </a:r>
            <a:r>
              <a:rPr lang="en-US" sz="1600" dirty="0" smtClean="0">
                <a:sym typeface="Arial"/>
              </a:rPr>
              <a:t>In </a:t>
            </a:r>
            <a:r>
              <a:rPr lang="en-US" sz="1600" dirty="0">
                <a:sym typeface="Arial"/>
              </a:rPr>
              <a:t>developing </a:t>
            </a:r>
            <a:r>
              <a:rPr lang="en-US" sz="1600" dirty="0" smtClean="0">
                <a:sym typeface="Arial"/>
              </a:rPr>
              <a:t>countries the </a:t>
            </a:r>
            <a:r>
              <a:rPr lang="en-US" sz="1600" dirty="0">
                <a:sym typeface="Arial"/>
              </a:rPr>
              <a:t>majority are associated with tuberculosis or </a:t>
            </a:r>
            <a:r>
              <a:rPr lang="en-US" sz="1600" dirty="0" smtClean="0">
                <a:sym typeface="Arial"/>
              </a:rPr>
              <a:t>helminthic infestation</a:t>
            </a:r>
            <a:r>
              <a:rPr lang="en-US" sz="1600" dirty="0">
                <a:sym typeface="Arial"/>
              </a:rPr>
              <a:t>,.</a:t>
            </a:r>
            <a:endParaRPr lang="en-US" sz="1600" dirty="0" smtClean="0">
              <a:sym typeface="Arial"/>
            </a:endParaRPr>
          </a:p>
          <a:p>
            <a:pPr marL="171450" indent="0" algn="just">
              <a:buNone/>
            </a:pPr>
            <a:endParaRPr lang="en-US" sz="700" dirty="0">
              <a:solidFill>
                <a:schemeClr val="bg1">
                  <a:lumMod val="50000"/>
                </a:schemeClr>
              </a:solidFill>
              <a:sym typeface="Arial"/>
            </a:endParaRPr>
          </a:p>
          <a:p>
            <a:pPr marL="171450" indent="0" algn="just"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Diagnosis</a:t>
            </a:r>
          </a:p>
          <a:p>
            <a:pPr marL="171450" indent="0" algn="just">
              <a:buNone/>
            </a:pPr>
            <a:r>
              <a:rPr lang="en-US" sz="1600" dirty="0"/>
              <a:t>• </a:t>
            </a:r>
            <a:r>
              <a:rPr lang="en-US" sz="1600" dirty="0" err="1"/>
              <a:t>Symptoms:Photophobia</a:t>
            </a:r>
            <a:r>
              <a:rPr lang="en-US" sz="1600" dirty="0"/>
              <a:t>, lacrimation and </a:t>
            </a:r>
            <a:r>
              <a:rPr lang="en-US" sz="1600" dirty="0" err="1" smtClean="0"/>
              <a:t>blepharospasm</a:t>
            </a:r>
            <a:r>
              <a:rPr lang="en-US" sz="1600" dirty="0" smtClean="0"/>
              <a:t>.</a:t>
            </a:r>
            <a:endParaRPr lang="en-US" sz="1600" dirty="0"/>
          </a:p>
          <a:p>
            <a:pPr marL="171450" indent="0" algn="just">
              <a:buNone/>
            </a:pPr>
            <a:r>
              <a:rPr lang="en-US" sz="1600" dirty="0"/>
              <a:t>• Signs</a:t>
            </a:r>
          </a:p>
          <a:p>
            <a:pPr marL="171450" indent="0" algn="just">
              <a:buNone/>
            </a:pPr>
            <a:r>
              <a:rPr lang="en-US" sz="1600" dirty="0"/>
              <a:t>     </a:t>
            </a:r>
            <a:r>
              <a:rPr lang="en-US" sz="1600" dirty="0" smtClean="0"/>
              <a:t>  01- small </a:t>
            </a:r>
            <a:r>
              <a:rPr lang="en-US" sz="1600" dirty="0"/>
              <a:t>white </a:t>
            </a:r>
            <a:r>
              <a:rPr lang="en-US" sz="1600" dirty="0" err="1"/>
              <a:t>limbal</a:t>
            </a:r>
            <a:r>
              <a:rPr lang="en-US" sz="1600" dirty="0"/>
              <a:t> </a:t>
            </a:r>
            <a:r>
              <a:rPr lang="en-US" sz="1600" dirty="0" smtClean="0"/>
              <a:t>or </a:t>
            </a:r>
            <a:r>
              <a:rPr lang="en-US" sz="1600" dirty="0"/>
              <a:t>conjunctival </a:t>
            </a:r>
            <a:r>
              <a:rPr lang="en-US" sz="1600" dirty="0" smtClean="0"/>
              <a:t>nodule associated </a:t>
            </a:r>
            <a:r>
              <a:rPr lang="en-US" sz="1600" dirty="0"/>
              <a:t>with intense local </a:t>
            </a:r>
            <a:r>
              <a:rPr lang="en-US" sz="1600" dirty="0" err="1" smtClean="0"/>
              <a:t>hyperaemia</a:t>
            </a:r>
            <a:r>
              <a:rPr lang="en-US" sz="1600" dirty="0" smtClean="0"/>
              <a:t>.</a:t>
            </a:r>
            <a:endParaRPr lang="en-US" sz="1600" dirty="0"/>
          </a:p>
          <a:p>
            <a:pPr marL="171450" indent="0" algn="just">
              <a:buNone/>
            </a:pPr>
            <a:r>
              <a:rPr lang="en-US" sz="1600" dirty="0"/>
              <a:t>      02- A </a:t>
            </a:r>
            <a:r>
              <a:rPr lang="en-US" sz="1600" dirty="0" err="1"/>
              <a:t>limbal</a:t>
            </a:r>
            <a:r>
              <a:rPr lang="en-US" sz="1600" dirty="0"/>
              <a:t> </a:t>
            </a:r>
            <a:r>
              <a:rPr lang="en-US" sz="1600" dirty="0" err="1"/>
              <a:t>phlycten</a:t>
            </a:r>
            <a:r>
              <a:rPr lang="en-US" sz="1600" dirty="0"/>
              <a:t> may extend onto the cornea.</a:t>
            </a:r>
          </a:p>
          <a:p>
            <a:pPr marL="171450" indent="0" algn="just">
              <a:buNone/>
            </a:pPr>
            <a:endParaRPr lang="en-US" b="1" dirty="0" smtClean="0"/>
          </a:p>
          <a:p>
            <a:pPr marL="171450" indent="0" algn="just"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Investigation </a:t>
            </a:r>
            <a:r>
              <a:rPr lang="en-US" sz="1600" dirty="0"/>
              <a:t>for tuberculosis is generally indicated only in endemic areas or in the presence of specific risk factors.</a:t>
            </a:r>
          </a:p>
          <a:p>
            <a:pPr marL="171450" indent="0" algn="just">
              <a:buNone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Treatment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0" algn="just">
              <a:buNone/>
            </a:pPr>
            <a:r>
              <a:rPr lang="en-US" sz="1600" dirty="0"/>
              <a:t>A short course of topical steroid accelerates healing and is </a:t>
            </a:r>
            <a:r>
              <a:rPr lang="en-US" sz="1600" dirty="0" smtClean="0"/>
              <a:t>often given </a:t>
            </a:r>
            <a:r>
              <a:rPr lang="en-US" sz="1600" dirty="0"/>
              <a:t>with a topical antibiotic..</a:t>
            </a: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Phlyctenulosis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833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837" y="1389320"/>
            <a:ext cx="2838931" cy="2304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067" y="1389320"/>
            <a:ext cx="2838932" cy="2338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Phlyctenulosis</a:t>
            </a:r>
            <a:endParaRPr dirty="0"/>
          </a:p>
        </p:txBody>
      </p:sp>
      <p:sp>
        <p:nvSpPr>
          <p:cNvPr id="8" name="Text Placeholder 17"/>
          <p:cNvSpPr txBox="1">
            <a:spLocks/>
          </p:cNvSpPr>
          <p:nvPr/>
        </p:nvSpPr>
        <p:spPr>
          <a:xfrm>
            <a:off x="2055170" y="3789614"/>
            <a:ext cx="2194725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err="1">
                <a:cs typeface="Arial" pitchFamily="34" charset="0"/>
              </a:rPr>
              <a:t>Limbal</a:t>
            </a:r>
            <a:r>
              <a:rPr lang="en-US" sz="1400" b="1" i="1" dirty="0">
                <a:cs typeface="Arial" pitchFamily="34" charset="0"/>
              </a:rPr>
              <a:t> </a:t>
            </a:r>
            <a:r>
              <a:rPr lang="en-US" sz="1400" b="1" i="1" dirty="0" err="1">
                <a:cs typeface="Arial" pitchFamily="34" charset="0"/>
              </a:rPr>
              <a:t>phlycten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0" name="Text Placeholder 17"/>
          <p:cNvSpPr txBox="1">
            <a:spLocks/>
          </p:cNvSpPr>
          <p:nvPr/>
        </p:nvSpPr>
        <p:spPr>
          <a:xfrm>
            <a:off x="5007988" y="3789614"/>
            <a:ext cx="2194725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Corneal </a:t>
            </a:r>
            <a:r>
              <a:rPr lang="en-US" sz="1400" b="1" i="1" dirty="0" err="1" smtClean="0">
                <a:cs typeface="Arial" pitchFamily="34" charset="0"/>
              </a:rPr>
              <a:t>phlycten</a:t>
            </a:r>
            <a:endParaRPr lang="en-US" sz="1400" b="1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94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6"/>
          <p:cNvSpPr txBox="1">
            <a:spLocks noGrp="1"/>
          </p:cNvSpPr>
          <p:nvPr>
            <p:ph type="title"/>
          </p:nvPr>
        </p:nvSpPr>
        <p:spPr>
          <a:xfrm>
            <a:off x="764688" y="202224"/>
            <a:ext cx="2808000" cy="48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cxnSp>
        <p:nvCxnSpPr>
          <p:cNvPr id="177" name="Google Shape;177;p36"/>
          <p:cNvCxnSpPr/>
          <p:nvPr/>
        </p:nvCxnSpPr>
        <p:spPr>
          <a:xfrm>
            <a:off x="1864188" y="667746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8" name="Google Shape;178;p36"/>
          <p:cNvCxnSpPr/>
          <p:nvPr/>
        </p:nvCxnSpPr>
        <p:spPr>
          <a:xfrm>
            <a:off x="1864188" y="102921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Text Placeholder 1"/>
          <p:cNvSpPr txBox="1">
            <a:spLocks/>
          </p:cNvSpPr>
          <p:nvPr/>
        </p:nvSpPr>
        <p:spPr>
          <a:xfrm>
            <a:off x="764688" y="823033"/>
            <a:ext cx="4818694" cy="1655262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DM Sans"/>
                <a:ea typeface="DM Sans"/>
                <a:cs typeface="DM Sans"/>
                <a:sym typeface="DM Sans"/>
              </a:rPr>
              <a:t>Keratitis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 is the inflammation of the cornea.</a:t>
            </a:r>
            <a:b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</a:br>
            <a:endParaRPr lang="en-US" sz="1050" dirty="0">
              <a:solidFill>
                <a:schemeClr val="accent3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algn="just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DM Sans"/>
                <a:ea typeface="DM Sans"/>
                <a:cs typeface="DM Sans"/>
                <a:sym typeface="DM Sans"/>
              </a:rPr>
              <a:t>A corneal ulcer 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or </a:t>
            </a:r>
            <a:r>
              <a:rPr lang="en-US" sz="1600" dirty="0" err="1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suppurative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 keratitis is defined as a loss </a:t>
            </a:r>
            <a:r>
              <a:rPr lang="en-US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of corneal 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epithelium with underlying stromal infiltration </a:t>
            </a:r>
            <a:r>
              <a:rPr lang="en-US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and suppuration 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associated with signs of inflammation with </a:t>
            </a:r>
            <a:r>
              <a:rPr lang="en-US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or </a:t>
            </a:r>
            <a:r>
              <a:rPr lang="en-GB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without </a:t>
            </a:r>
            <a:r>
              <a:rPr lang="en-GB" sz="1600" dirty="0" err="1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hypopyon</a:t>
            </a:r>
            <a:r>
              <a:rPr lang="en-GB" sz="1600" dirty="0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rPr>
              <a:t>.</a:t>
            </a:r>
            <a:endParaRPr lang="ko-KR" altLang="en-US" sz="1600" dirty="0">
              <a:solidFill>
                <a:schemeClr val="accent3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1092" y="2938428"/>
            <a:ext cx="460588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1 - According 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to site and layers involvement </a:t>
            </a:r>
          </a:p>
          <a:p>
            <a:r>
              <a:rPr lang="en-US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2 - According 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to etiology :</a:t>
            </a:r>
          </a:p>
          <a:p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      -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DM Sans"/>
                <a:ea typeface="DM Sans"/>
                <a:cs typeface="DM Sans"/>
              </a:rPr>
              <a:t>Infective 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: bacterial , fugal , viral , protozoa</a:t>
            </a:r>
          </a:p>
          <a:p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      -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DM Sans"/>
                <a:ea typeface="DM Sans"/>
                <a:cs typeface="DM Sans"/>
              </a:rPr>
              <a:t>Non infective 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: exposure keratitis ,</a:t>
            </a:r>
            <a:r>
              <a:rPr lang="en-US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neurotropic keratitis , </a:t>
            </a:r>
            <a:r>
              <a:rPr lang="en-US" sz="1600" dirty="0" err="1" smtClean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xerophthalmia</a:t>
            </a:r>
            <a:r>
              <a:rPr lang="en-US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         </a:t>
            </a:r>
            <a:endParaRPr lang="en-US" sz="1600" dirty="0">
              <a:solidFill>
                <a:schemeClr val="accent3"/>
              </a:solidFill>
              <a:latin typeface="DM Sans"/>
              <a:ea typeface="DM Sans"/>
              <a:cs typeface="DM Sans"/>
            </a:endParaRPr>
          </a:p>
          <a:p>
            <a:r>
              <a:rPr lang="en-US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3 - According 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to epithelial defect  :                                                -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DM Sans"/>
                <a:ea typeface="DM Sans"/>
                <a:cs typeface="DM Sans"/>
              </a:rPr>
              <a:t>ulcerative</a:t>
            </a:r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 </a:t>
            </a:r>
            <a:b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</a:br>
            <a:r>
              <a:rPr lang="en-US" sz="1600" dirty="0" smtClean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-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DM Sans"/>
                <a:ea typeface="DM Sans"/>
                <a:cs typeface="DM Sans"/>
              </a:rPr>
              <a:t>non ulcerative</a:t>
            </a:r>
          </a:p>
        </p:txBody>
      </p:sp>
      <p:sp>
        <p:nvSpPr>
          <p:cNvPr id="5" name="Rectangle 4"/>
          <p:cNvSpPr/>
          <p:nvPr/>
        </p:nvSpPr>
        <p:spPr>
          <a:xfrm>
            <a:off x="871092" y="2630651"/>
            <a:ext cx="25250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DM Sans"/>
                <a:ea typeface="DM Sans"/>
                <a:cs typeface="DM Sans"/>
              </a:rPr>
              <a:t>Classification of keratitis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23861" y="1046904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0" algn="just">
              <a:buNone/>
            </a:pPr>
            <a:r>
              <a:rPr lang="en-US" sz="1600" dirty="0" smtClean="0">
                <a:sym typeface="Arial"/>
              </a:rPr>
              <a:t>- Peripheral </a:t>
            </a:r>
            <a:r>
              <a:rPr lang="en-US" sz="1600" dirty="0">
                <a:sym typeface="Arial"/>
              </a:rPr>
              <a:t>corneal ulceration/thinning, known as ‘</a:t>
            </a:r>
            <a:r>
              <a:rPr lang="en-US" sz="1600" dirty="0" smtClean="0">
                <a:sym typeface="Arial"/>
              </a:rPr>
              <a:t>peripheral ulcerative </a:t>
            </a:r>
            <a:r>
              <a:rPr lang="en-US" sz="1600" dirty="0">
                <a:sym typeface="Arial"/>
              </a:rPr>
              <a:t>keratitis’ (PUK) when </a:t>
            </a:r>
            <a:r>
              <a:rPr lang="en-US" sz="1600" dirty="0" smtClean="0">
                <a:sym typeface="Arial"/>
              </a:rPr>
              <a:t>inflammatory</a:t>
            </a:r>
          </a:p>
          <a:p>
            <a:pPr marL="171450" indent="0" algn="just">
              <a:buNone/>
            </a:pPr>
            <a:r>
              <a:rPr lang="en-US" sz="1600" dirty="0" smtClean="0">
                <a:sym typeface="Arial"/>
              </a:rPr>
              <a:t>- characterized </a:t>
            </a:r>
            <a:r>
              <a:rPr lang="en-US" sz="1600" dirty="0">
                <a:sym typeface="Arial"/>
              </a:rPr>
              <a:t>by thinning and/or ulceration </a:t>
            </a:r>
            <a:r>
              <a:rPr lang="en-US" sz="1600" dirty="0" smtClean="0">
                <a:sym typeface="Arial"/>
              </a:rPr>
              <a:t>preferentially affecting </a:t>
            </a:r>
            <a:r>
              <a:rPr lang="en-US" sz="1600" dirty="0">
                <a:sym typeface="Arial"/>
              </a:rPr>
              <a:t>the peripheral rather than central cornea.</a:t>
            </a:r>
            <a:endParaRPr lang="en-US" sz="1600" dirty="0" smtClean="0">
              <a:sym typeface="Arial"/>
            </a:endParaRPr>
          </a:p>
          <a:p>
            <a:pPr marL="171450" indent="0" algn="just">
              <a:buNone/>
            </a:pPr>
            <a:endParaRPr lang="en-US" sz="700" dirty="0" smtClean="0">
              <a:solidFill>
                <a:schemeClr val="bg1">
                  <a:lumMod val="50000"/>
                </a:schemeClr>
              </a:solidFill>
              <a:sym typeface="Arial"/>
            </a:endParaRPr>
          </a:p>
          <a:p>
            <a:pPr marL="171450" indent="0" algn="just">
              <a:buNone/>
            </a:pPr>
            <a:endParaRPr lang="en-US" sz="700" dirty="0">
              <a:solidFill>
                <a:schemeClr val="bg1">
                  <a:lumMod val="50000"/>
                </a:schemeClr>
              </a:solidFill>
              <a:sym typeface="Arial"/>
            </a:endParaRPr>
          </a:p>
          <a:p>
            <a:pPr marL="171450" indent="0" algn="just">
              <a:buNone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Differential Diagnosis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0">
              <a:buNone/>
            </a:pPr>
            <a:r>
              <a:rPr lang="en-US" sz="1600" dirty="0"/>
              <a:t>• Marginal keratitis. This is discussed above. </a:t>
            </a:r>
          </a:p>
          <a:p>
            <a:pPr marL="171450" indent="0">
              <a:buNone/>
            </a:pPr>
            <a:r>
              <a:rPr lang="en-US" sz="1600" dirty="0"/>
              <a:t>• </a:t>
            </a:r>
            <a:r>
              <a:rPr lang="en-US" sz="1600" dirty="0" err="1"/>
              <a:t>Mooren</a:t>
            </a:r>
            <a:r>
              <a:rPr lang="en-US" sz="1600" dirty="0"/>
              <a:t> ulcer. </a:t>
            </a:r>
          </a:p>
          <a:p>
            <a:pPr marL="171450" indent="0">
              <a:buNone/>
            </a:pPr>
            <a:r>
              <a:rPr lang="en-US" sz="1600" dirty="0"/>
              <a:t>• </a:t>
            </a:r>
            <a:r>
              <a:rPr lang="en-US" sz="1600" dirty="0" err="1"/>
              <a:t>Terrien</a:t>
            </a:r>
            <a:r>
              <a:rPr lang="en-US" sz="1600" dirty="0"/>
              <a:t> marginal degeneration. </a:t>
            </a:r>
          </a:p>
          <a:p>
            <a:pPr marL="171450" indent="0">
              <a:buNone/>
            </a:pPr>
            <a:r>
              <a:rPr lang="en-US" sz="1600" dirty="0"/>
              <a:t>• </a:t>
            </a:r>
            <a:r>
              <a:rPr lang="en-US" sz="1600" dirty="0" err="1"/>
              <a:t>Dellen</a:t>
            </a:r>
            <a:r>
              <a:rPr lang="en-US" sz="1600" dirty="0"/>
              <a:t>. </a:t>
            </a:r>
          </a:p>
          <a:p>
            <a:pPr marL="171450" indent="0" algn="just">
              <a:buNone/>
            </a:pPr>
            <a:r>
              <a:rPr lang="en-US" sz="1600" dirty="0"/>
              <a:t>• </a:t>
            </a:r>
            <a:r>
              <a:rPr lang="en-US" sz="1600" dirty="0" smtClean="0"/>
              <a:t>Associated </a:t>
            </a:r>
            <a:r>
              <a:rPr lang="en-US" sz="1600" dirty="0"/>
              <a:t>with systemic autoimmune disease </a:t>
            </a: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PERIPHERAL CORNEAL ULCERATION</a:t>
            </a:r>
          </a:p>
        </p:txBody>
      </p:sp>
    </p:spTree>
    <p:extLst>
      <p:ext uri="{BB962C8B-B14F-4D97-AF65-F5344CB8AC3E}">
        <p14:creationId xmlns:p14="http://schemas.microsoft.com/office/powerpoint/2010/main" val="401003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23860" y="1046904"/>
            <a:ext cx="7866483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0" algn="just">
              <a:buNone/>
            </a:pPr>
            <a:r>
              <a:rPr lang="en-US" sz="1600" dirty="0">
                <a:sym typeface="Arial"/>
              </a:rPr>
              <a:t>- </a:t>
            </a:r>
            <a:r>
              <a:rPr lang="en-US" sz="1600" dirty="0" err="1">
                <a:sym typeface="Arial"/>
              </a:rPr>
              <a:t>Mooren</a:t>
            </a:r>
            <a:r>
              <a:rPr lang="en-US" sz="1600" dirty="0">
                <a:sym typeface="Arial"/>
              </a:rPr>
              <a:t> ulcer is a rare autoimmune disease </a:t>
            </a:r>
            <a:r>
              <a:rPr lang="en-US" sz="1600" dirty="0" smtClean="0">
                <a:sym typeface="Arial"/>
              </a:rPr>
              <a:t>( </a:t>
            </a:r>
            <a:r>
              <a:rPr lang="en-US" sz="1600" dirty="0" err="1" smtClean="0">
                <a:sym typeface="Arial"/>
              </a:rPr>
              <a:t>Limbal</a:t>
            </a:r>
            <a:r>
              <a:rPr lang="en-US" sz="1600" dirty="0" smtClean="0">
                <a:sym typeface="Arial"/>
              </a:rPr>
              <a:t> blood vessels vasculitis ) characterized </a:t>
            </a:r>
            <a:r>
              <a:rPr lang="en-US" sz="1600" dirty="0">
                <a:sym typeface="Arial"/>
              </a:rPr>
              <a:t>by </a:t>
            </a:r>
            <a:r>
              <a:rPr lang="en-US" sz="1600" dirty="0" smtClean="0">
                <a:sym typeface="Arial"/>
              </a:rPr>
              <a:t>progressive circumferential </a:t>
            </a:r>
            <a:r>
              <a:rPr lang="en-US" sz="1600" dirty="0">
                <a:sym typeface="Arial"/>
              </a:rPr>
              <a:t>peripheral stromal ulceration with later central spread</a:t>
            </a:r>
            <a:r>
              <a:rPr lang="en-US" sz="1600" dirty="0" smtClean="0">
                <a:sym typeface="Arial"/>
              </a:rPr>
              <a:t>.</a:t>
            </a:r>
          </a:p>
          <a:p>
            <a:pPr marL="171450" indent="0" algn="just">
              <a:buNone/>
            </a:pPr>
            <a:endParaRPr lang="en-US" sz="1600" dirty="0" smtClean="0">
              <a:sym typeface="Arial"/>
            </a:endParaRPr>
          </a:p>
          <a:p>
            <a:pPr marL="171450" indent="0" algn="just">
              <a:buNone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There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are two forms: 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en-US" sz="1600" dirty="0"/>
              <a:t>the first affects mainly </a:t>
            </a:r>
            <a:r>
              <a:rPr lang="en-US" sz="1600" dirty="0" smtClean="0"/>
              <a:t>older patients</a:t>
            </a:r>
            <a:r>
              <a:rPr lang="en-US" sz="1600" dirty="0"/>
              <a:t>, often in only one eye, and usually </a:t>
            </a:r>
            <a:r>
              <a:rPr lang="en-US" sz="1600" dirty="0" smtClean="0"/>
              <a:t>responds </a:t>
            </a:r>
            <a:r>
              <a:rPr lang="en-US" sz="1600" dirty="0"/>
              <a:t>well </a:t>
            </a:r>
            <a:r>
              <a:rPr lang="en-US" sz="1600" dirty="0" smtClean="0"/>
              <a:t>to medical </a:t>
            </a:r>
            <a:r>
              <a:rPr lang="en-US" sz="1600" dirty="0"/>
              <a:t>therapy</a:t>
            </a:r>
            <a:r>
              <a:rPr lang="en-US" sz="1600" dirty="0" smtClean="0"/>
              <a:t>.</a:t>
            </a:r>
          </a:p>
          <a:p>
            <a:pPr algn="just">
              <a:buFontTx/>
              <a:buChar char="-"/>
            </a:pPr>
            <a:r>
              <a:rPr lang="en-US" sz="1600" dirty="0"/>
              <a:t>The second is more aggressive and likely to </a:t>
            </a:r>
            <a:r>
              <a:rPr lang="en-US" sz="1600" dirty="0" smtClean="0"/>
              <a:t>need systemic </a:t>
            </a:r>
            <a:r>
              <a:rPr lang="en-US" sz="1600" dirty="0"/>
              <a:t>immunosuppression, carries a poorer prognosis, may </a:t>
            </a:r>
            <a:r>
              <a:rPr lang="en-US" sz="1600" dirty="0" smtClean="0"/>
              <a:t>be bilateral </a:t>
            </a:r>
            <a:r>
              <a:rPr lang="en-US" sz="1600" dirty="0"/>
              <a:t>and associated with severe pain</a:t>
            </a: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>
                <a:sym typeface="Arial"/>
              </a:rPr>
              <a:t>Mooren</a:t>
            </a:r>
            <a:r>
              <a:rPr lang="en-US" dirty="0" smtClean="0"/>
              <a:t> ulcer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1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PERIPHERAL CORNEAL ULCERATION</a:t>
            </a:r>
            <a:endParaRPr dirty="0"/>
          </a:p>
        </p:txBody>
      </p:sp>
      <p:sp>
        <p:nvSpPr>
          <p:cNvPr id="8" name="Text Placeholder 17"/>
          <p:cNvSpPr txBox="1">
            <a:spLocks/>
          </p:cNvSpPr>
          <p:nvPr/>
        </p:nvSpPr>
        <p:spPr>
          <a:xfrm>
            <a:off x="751783" y="3656259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err="1">
                <a:cs typeface="Arial" pitchFamily="34" charset="0"/>
              </a:rPr>
              <a:t>Mooren</a:t>
            </a:r>
            <a:endParaRPr lang="en-US" sz="1400" b="1" i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Local </a:t>
            </a:r>
            <a:r>
              <a:rPr lang="en-US" sz="1400" b="1" i="1" dirty="0">
                <a:cs typeface="Arial" pitchFamily="34" charset="0"/>
              </a:rPr>
              <a:t>peripheral </a:t>
            </a:r>
            <a:endParaRPr lang="en-US" sz="1400" b="1" i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ulceration</a:t>
            </a:r>
            <a:endParaRPr lang="en-US" sz="1400" b="1" i="1" dirty="0"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88" y="1324752"/>
            <a:ext cx="2671484" cy="2331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5972" y="1324752"/>
            <a:ext cx="2671484" cy="2331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8739" y="1324751"/>
            <a:ext cx="2671484" cy="2331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Placeholder 17"/>
          <p:cNvSpPr txBox="1">
            <a:spLocks/>
          </p:cNvSpPr>
          <p:nvPr/>
        </p:nvSpPr>
        <p:spPr>
          <a:xfrm>
            <a:off x="3423267" y="3656259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err="1">
                <a:cs typeface="Arial" pitchFamily="34" charset="0"/>
              </a:rPr>
              <a:t>Mooren</a:t>
            </a:r>
            <a:endParaRPr lang="en-US" sz="1400" b="1" i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undermined </a:t>
            </a:r>
            <a:r>
              <a:rPr lang="en-US" sz="1400" b="1" i="1" dirty="0">
                <a:cs typeface="Arial" pitchFamily="34" charset="0"/>
              </a:rPr>
              <a:t>and </a:t>
            </a:r>
            <a:r>
              <a:rPr lang="en-US" sz="1400" b="1" i="1" dirty="0" smtClean="0">
                <a:cs typeface="Arial" pitchFamily="34" charset="0"/>
              </a:rPr>
              <a:t>I</a:t>
            </a:r>
          </a:p>
          <a:p>
            <a:pPr marL="0" indent="0" algn="ctr">
              <a:buNone/>
            </a:pPr>
            <a:r>
              <a:rPr lang="en-US" sz="1400" b="1" i="1" dirty="0" err="1" smtClean="0">
                <a:cs typeface="Arial" pitchFamily="34" charset="0"/>
              </a:rPr>
              <a:t>nfiltrated</a:t>
            </a:r>
            <a:r>
              <a:rPr lang="en-US" sz="1400" b="1" i="1" dirty="0" smtClean="0">
                <a:cs typeface="Arial" pitchFamily="34" charset="0"/>
              </a:rPr>
              <a:t> </a:t>
            </a:r>
            <a:r>
              <a:rPr lang="en-US" sz="1400" b="1" i="1" dirty="0">
                <a:cs typeface="Arial" pitchFamily="34" charset="0"/>
              </a:rPr>
              <a:t>central edge</a:t>
            </a:r>
          </a:p>
        </p:txBody>
      </p:sp>
      <p:sp>
        <p:nvSpPr>
          <p:cNvPr id="12" name="Text Placeholder 17"/>
          <p:cNvSpPr txBox="1">
            <a:spLocks/>
          </p:cNvSpPr>
          <p:nvPr/>
        </p:nvSpPr>
        <p:spPr>
          <a:xfrm>
            <a:off x="6146034" y="3656258"/>
            <a:ext cx="2076893" cy="10149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err="1">
                <a:cs typeface="Arial" pitchFamily="34" charset="0"/>
              </a:rPr>
              <a:t>Mooren</a:t>
            </a:r>
            <a:endParaRPr lang="en-US" sz="1400" b="1" i="1" dirty="0" smtClean="0"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advanced </a:t>
            </a:r>
            <a:r>
              <a:rPr lang="en-US" sz="1400" b="1" i="1" dirty="0">
                <a:cs typeface="Arial" pitchFamily="34" charset="0"/>
              </a:rPr>
              <a:t>disease</a:t>
            </a:r>
          </a:p>
        </p:txBody>
      </p:sp>
    </p:spTree>
    <p:extLst>
      <p:ext uri="{BB962C8B-B14F-4D97-AF65-F5344CB8AC3E}">
        <p14:creationId xmlns:p14="http://schemas.microsoft.com/office/powerpoint/2010/main" val="53654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PERIPHERAL CORNEAL ULCERATION</a:t>
            </a:r>
            <a:endParaRPr dirty="0"/>
          </a:p>
        </p:txBody>
      </p:sp>
      <p:sp>
        <p:nvSpPr>
          <p:cNvPr id="8" name="Text Placeholder 17"/>
          <p:cNvSpPr txBox="1">
            <a:spLocks/>
          </p:cNvSpPr>
          <p:nvPr/>
        </p:nvSpPr>
        <p:spPr>
          <a:xfrm>
            <a:off x="836844" y="3656259"/>
            <a:ext cx="2076893" cy="14048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PUK Ass with</a:t>
            </a: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Autoimmune diseases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1" name="Text Placeholder 17"/>
          <p:cNvSpPr txBox="1">
            <a:spLocks/>
          </p:cNvSpPr>
          <p:nvPr/>
        </p:nvSpPr>
        <p:spPr>
          <a:xfrm>
            <a:off x="3472380" y="3656259"/>
            <a:ext cx="2076893" cy="14048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>
                <a:cs typeface="Arial" pitchFamily="34" charset="0"/>
              </a:rPr>
              <a:t>PUK Ass with</a:t>
            </a:r>
          </a:p>
          <a:p>
            <a:pPr marL="0" indent="0" algn="ctr">
              <a:buNone/>
            </a:pPr>
            <a:r>
              <a:rPr lang="en-US" sz="1400" b="1" i="1" dirty="0">
                <a:cs typeface="Arial" pitchFamily="34" charset="0"/>
              </a:rPr>
              <a:t>Autoimmune </a:t>
            </a:r>
            <a:r>
              <a:rPr lang="en-US" sz="1400" b="1" i="1" dirty="0" smtClean="0">
                <a:cs typeface="Arial" pitchFamily="34" charset="0"/>
              </a:rPr>
              <a:t>diseases</a:t>
            </a: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With spontaneous</a:t>
            </a: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 perforation and iris </a:t>
            </a:r>
          </a:p>
          <a:p>
            <a:pPr marL="0" indent="0" algn="ctr">
              <a:buNone/>
            </a:pPr>
            <a:r>
              <a:rPr lang="en-US" sz="1400" b="1" i="1" dirty="0" err="1" smtClean="0">
                <a:cs typeface="Arial" pitchFamily="34" charset="0"/>
              </a:rPr>
              <a:t>prolaps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2" name="Text Placeholder 17"/>
          <p:cNvSpPr txBox="1">
            <a:spLocks/>
          </p:cNvSpPr>
          <p:nvPr/>
        </p:nvSpPr>
        <p:spPr>
          <a:xfrm>
            <a:off x="6146034" y="3656258"/>
            <a:ext cx="2076893" cy="14048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err="1">
                <a:cs typeface="Arial" pitchFamily="34" charset="0"/>
              </a:rPr>
              <a:t>Terrien</a:t>
            </a:r>
            <a:r>
              <a:rPr lang="en-US" sz="1400" b="1" i="1" dirty="0">
                <a:cs typeface="Arial" pitchFamily="34" charset="0"/>
              </a:rPr>
              <a:t> </a:t>
            </a:r>
            <a:r>
              <a:rPr lang="en-US" sz="1400" b="1" i="1" dirty="0" smtClean="0">
                <a:cs typeface="Arial" pitchFamily="34" charset="0"/>
              </a:rPr>
              <a:t>marginal </a:t>
            </a: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Ulceration </a:t>
            </a:r>
            <a:endParaRPr lang="en-US" sz="1400" b="1" i="1" dirty="0"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47" y="1360968"/>
            <a:ext cx="2512993" cy="219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331" y="1360967"/>
            <a:ext cx="2512993" cy="219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5815" y="1360967"/>
            <a:ext cx="2512993" cy="219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595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"/>
          <p:cNvSpPr txBox="1">
            <a:spLocks noGrp="1"/>
          </p:cNvSpPr>
          <p:nvPr>
            <p:ph type="title"/>
          </p:nvPr>
        </p:nvSpPr>
        <p:spPr>
          <a:xfrm>
            <a:off x="1160550" y="2429450"/>
            <a:ext cx="6822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Corneal dystrophy</a:t>
            </a:r>
            <a:endParaRPr dirty="0"/>
          </a:p>
        </p:txBody>
      </p:sp>
      <p:sp>
        <p:nvSpPr>
          <p:cNvPr id="184" name="Google Shape;184;p37"/>
          <p:cNvSpPr txBox="1">
            <a:spLocks noGrp="1"/>
          </p:cNvSpPr>
          <p:nvPr>
            <p:ph type="title" idx="2"/>
          </p:nvPr>
        </p:nvSpPr>
        <p:spPr>
          <a:xfrm>
            <a:off x="1160550" y="1542425"/>
            <a:ext cx="68229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061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45126" y="1243689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buNone/>
            </a:pPr>
            <a:r>
              <a:rPr lang="en-US" sz="2400" dirty="0"/>
              <a:t>Are group of progressive , usually bilateral mostly </a:t>
            </a:r>
            <a:r>
              <a:rPr lang="en-US" sz="2400" dirty="0" smtClean="0"/>
              <a:t>genetically determined</a:t>
            </a:r>
            <a:r>
              <a:rPr lang="en-US" sz="2400" dirty="0"/>
              <a:t>, non-inflammatory opacifaying disorder </a:t>
            </a:r>
          </a:p>
          <a:p>
            <a:pPr marL="171450" indent="0">
              <a:buNone/>
            </a:pPr>
            <a:endParaRPr lang="en-US" sz="1600" dirty="0" smtClean="0">
              <a:sym typeface="Arial"/>
            </a:endParaRPr>
          </a:p>
          <a:p>
            <a:pPr marL="17145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sym typeface="Arial"/>
              </a:rPr>
              <a:t>Classification </a:t>
            </a:r>
          </a:p>
          <a:p>
            <a:pPr marL="171450" indent="0">
              <a:buNone/>
            </a:pPr>
            <a:endParaRPr lang="en-US" dirty="0">
              <a:sym typeface="Arial"/>
            </a:endParaRPr>
          </a:p>
          <a:p>
            <a:pPr marL="82296" indent="0">
              <a:buNone/>
            </a:pPr>
            <a:r>
              <a:rPr lang="en-US" sz="2400" dirty="0" smtClean="0"/>
              <a:t>  - Epithelial </a:t>
            </a:r>
            <a:r>
              <a:rPr lang="en-US" sz="2400" dirty="0"/>
              <a:t>dystrophy </a:t>
            </a:r>
          </a:p>
          <a:p>
            <a:pPr marL="82296" indent="0">
              <a:buNone/>
            </a:pPr>
            <a:r>
              <a:rPr lang="en-US" sz="2400" dirty="0" smtClean="0"/>
              <a:t>  - Bowman </a:t>
            </a:r>
            <a:r>
              <a:rPr lang="en-US" sz="2400" dirty="0"/>
              <a:t>layer dystrophy </a:t>
            </a:r>
          </a:p>
          <a:p>
            <a:pPr marL="82296" indent="0">
              <a:buNone/>
            </a:pPr>
            <a:r>
              <a:rPr lang="en-US" sz="2400" dirty="0" smtClean="0"/>
              <a:t>  - Stromal </a:t>
            </a:r>
            <a:r>
              <a:rPr lang="en-US" sz="2400" dirty="0"/>
              <a:t>dystrophy </a:t>
            </a:r>
          </a:p>
          <a:p>
            <a:pPr marL="82296" indent="0">
              <a:buNone/>
            </a:pPr>
            <a:r>
              <a:rPr lang="en-US" sz="2400" dirty="0" smtClean="0"/>
              <a:t>  - Endothelial </a:t>
            </a:r>
            <a:r>
              <a:rPr lang="en-US" sz="2400" dirty="0"/>
              <a:t>and </a:t>
            </a:r>
            <a:r>
              <a:rPr lang="en-US" sz="2400" dirty="0" err="1"/>
              <a:t>decement</a:t>
            </a:r>
            <a:r>
              <a:rPr lang="en-US" sz="2400" dirty="0"/>
              <a:t> membrane dystrophy </a:t>
            </a:r>
          </a:p>
          <a:p>
            <a:pPr marL="171450" lvl="0" indent="0">
              <a:buNone/>
            </a:pPr>
            <a:endParaRPr lang="en-US" sz="2400" dirty="0">
              <a:sym typeface="Arial"/>
            </a:endParaRP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Corneal dystrophy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580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9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</a:t>
            </a:r>
            <a:r>
              <a:rPr lang="en" dirty="0" smtClean="0"/>
              <a:t>pithelial dystrophy</a:t>
            </a:r>
            <a:endParaRPr dirty="0"/>
          </a:p>
        </p:txBody>
      </p:sp>
      <p:cxnSp>
        <p:nvCxnSpPr>
          <p:cNvPr id="402" name="Google Shape;402;p49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3" name="Google Shape;403;p49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4" name="Google Shape;404;p49"/>
          <p:cNvSpPr/>
          <p:nvPr/>
        </p:nvSpPr>
        <p:spPr>
          <a:xfrm>
            <a:off x="1087120" y="1901925"/>
            <a:ext cx="790380" cy="6874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3"/>
                </a:solidFill>
                <a:latin typeface="Squada One"/>
                <a:sym typeface="Squada One"/>
              </a:rPr>
              <a:t>01</a:t>
            </a:r>
            <a:endParaRPr sz="2000" dirty="0">
              <a:solidFill>
                <a:schemeClr val="accent3"/>
              </a:solidFill>
            </a:endParaRPr>
          </a:p>
        </p:txBody>
      </p:sp>
      <p:sp>
        <p:nvSpPr>
          <p:cNvPr id="406" name="Google Shape;406;p49"/>
          <p:cNvSpPr txBox="1">
            <a:spLocks noGrp="1"/>
          </p:cNvSpPr>
          <p:nvPr>
            <p:ph type="title"/>
          </p:nvPr>
        </p:nvSpPr>
        <p:spPr>
          <a:xfrm>
            <a:off x="2112360" y="2078514"/>
            <a:ext cx="6018900" cy="5108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</a:rPr>
              <a:t>Epithelial basement membrane dystrophy</a:t>
            </a:r>
            <a:r>
              <a:rPr lang="en-US" dirty="0"/>
              <a:t> </a:t>
            </a:r>
            <a:endParaRPr dirty="0"/>
          </a:p>
        </p:txBody>
      </p:sp>
      <p:cxnSp>
        <p:nvCxnSpPr>
          <p:cNvPr id="407" name="Google Shape;407;p49"/>
          <p:cNvCxnSpPr>
            <a:stCxn id="404" idx="3"/>
            <a:endCxn id="406" idx="1"/>
          </p:cNvCxnSpPr>
          <p:nvPr/>
        </p:nvCxnSpPr>
        <p:spPr>
          <a:xfrm>
            <a:off x="1877500" y="2245650"/>
            <a:ext cx="234860" cy="88295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404;p49"/>
          <p:cNvSpPr/>
          <p:nvPr/>
        </p:nvSpPr>
        <p:spPr>
          <a:xfrm>
            <a:off x="1087120" y="2756511"/>
            <a:ext cx="790380" cy="6874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3"/>
                </a:solidFill>
                <a:latin typeface="Squada One"/>
                <a:sym typeface="Squada One"/>
              </a:rPr>
              <a:t>02</a:t>
            </a:r>
            <a:endParaRPr sz="2000" dirty="0">
              <a:solidFill>
                <a:schemeClr val="accent3"/>
              </a:solidFill>
            </a:endParaRPr>
          </a:p>
        </p:txBody>
      </p:sp>
      <p:sp>
        <p:nvSpPr>
          <p:cNvPr id="34" name="Google Shape;406;p49"/>
          <p:cNvSpPr txBox="1">
            <a:spLocks/>
          </p:cNvSpPr>
          <p:nvPr/>
        </p:nvSpPr>
        <p:spPr>
          <a:xfrm>
            <a:off x="2112360" y="2933100"/>
            <a:ext cx="3018440" cy="5108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Squada One"/>
              <a:buNone/>
              <a:defRPr sz="2800" b="0" i="0" u="none" strike="noStrike" cap="none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l"/>
            <a:r>
              <a:rPr lang="en-US" dirty="0" err="1">
                <a:solidFill>
                  <a:srgbClr val="002060"/>
                </a:solidFill>
              </a:rPr>
              <a:t>Meesmann</a:t>
            </a:r>
            <a:r>
              <a:rPr lang="en-US" dirty="0">
                <a:solidFill>
                  <a:srgbClr val="002060"/>
                </a:solidFill>
              </a:rPr>
              <a:t> dystrophy </a:t>
            </a:r>
            <a:endParaRPr lang="ar-SA" dirty="0">
              <a:solidFill>
                <a:srgbClr val="002060"/>
              </a:solidFill>
            </a:endParaRPr>
          </a:p>
        </p:txBody>
      </p:sp>
      <p:cxnSp>
        <p:nvCxnSpPr>
          <p:cNvPr id="35" name="Google Shape;407;p49"/>
          <p:cNvCxnSpPr>
            <a:stCxn id="33" idx="3"/>
            <a:endCxn id="34" idx="1"/>
          </p:cNvCxnSpPr>
          <p:nvPr/>
        </p:nvCxnSpPr>
        <p:spPr>
          <a:xfrm>
            <a:off x="1877500" y="3100236"/>
            <a:ext cx="234860" cy="88295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56"/>
          <p:cNvSpPr txBox="1">
            <a:spLocks noGrp="1"/>
          </p:cNvSpPr>
          <p:nvPr>
            <p:ph type="body" idx="1"/>
          </p:nvPr>
        </p:nvSpPr>
        <p:spPr>
          <a:xfrm>
            <a:off x="579121" y="1350050"/>
            <a:ext cx="7985760" cy="17284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/>
              <a:t>also known as Cogan microcytic or Map-dot-fingerprint </a:t>
            </a:r>
            <a:r>
              <a:rPr lang="en-US" sz="2000" dirty="0" smtClean="0"/>
              <a:t>.</a:t>
            </a:r>
            <a:endParaRPr lang="en-US" sz="2000" dirty="0"/>
          </a:p>
          <a:p>
            <a:pPr algn="just">
              <a:buFont typeface="Arial" pitchFamily="34" charset="0"/>
              <a:buChar char="•"/>
            </a:pPr>
            <a:r>
              <a:rPr lang="en-US" sz="2000" dirty="0"/>
              <a:t>It’s the most common type of corneal dystrophies </a:t>
            </a:r>
            <a:r>
              <a:rPr lang="en-US" sz="2000" dirty="0" smtClean="0"/>
              <a:t>.</a:t>
            </a:r>
            <a:endParaRPr lang="en-US" sz="2000" dirty="0"/>
          </a:p>
          <a:p>
            <a:pPr algn="just">
              <a:buFont typeface="Arial" pitchFamily="34" charset="0"/>
              <a:buChar char="•"/>
            </a:pPr>
            <a:r>
              <a:rPr lang="en-US" sz="2000" dirty="0"/>
              <a:t>Usually sporadic and rarely AD </a:t>
            </a:r>
            <a:r>
              <a:rPr lang="en-US" sz="2000" dirty="0" smtClean="0"/>
              <a:t>.</a:t>
            </a:r>
            <a:endParaRPr lang="en-US" sz="2000" dirty="0"/>
          </a:p>
          <a:p>
            <a:pPr algn="just">
              <a:buFont typeface="Arial" pitchFamily="34" charset="0"/>
              <a:buChar char="•"/>
            </a:pPr>
            <a:r>
              <a:rPr lang="en-US" sz="2000" dirty="0"/>
              <a:t>Histology shows thickening of basement membrane with deposition of </a:t>
            </a:r>
            <a:r>
              <a:rPr lang="en-US" sz="2000" dirty="0" err="1"/>
              <a:t>fibrllary</a:t>
            </a:r>
            <a:r>
              <a:rPr lang="en-US" sz="2000" dirty="0"/>
              <a:t> protein between it and bowman layer </a:t>
            </a:r>
            <a:r>
              <a:rPr lang="en-US" sz="2000" dirty="0" smtClean="0"/>
              <a:t>.</a:t>
            </a:r>
            <a:endParaRPr lang="ar-SA" sz="2000" dirty="0"/>
          </a:p>
        </p:txBody>
      </p:sp>
      <p:sp>
        <p:nvSpPr>
          <p:cNvPr id="525" name="Google Shape;525;p56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bg1">
                    <a:lumMod val="25000"/>
                  </a:schemeClr>
                </a:solidFill>
              </a:rPr>
              <a:t>Epithelial basement membrane dystrophy </a:t>
            </a:r>
          </a:p>
        </p:txBody>
      </p:sp>
      <p:cxnSp>
        <p:nvCxnSpPr>
          <p:cNvPr id="526" name="Google Shape;526;p56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7" name="Google Shape;527;p56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820" y="3078480"/>
            <a:ext cx="2245358" cy="197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4560" y="3079898"/>
            <a:ext cx="2197224" cy="1977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5955" y="3078480"/>
            <a:ext cx="2142035" cy="2000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bg1">
                    <a:lumMod val="25000"/>
                  </a:schemeClr>
                </a:solidFill>
              </a:rPr>
              <a:t>Epithelial basement membrane dystrophy </a:t>
            </a:r>
            <a:endParaRPr dirty="0"/>
          </a:p>
        </p:txBody>
      </p:sp>
      <p:cxnSp>
        <p:nvCxnSpPr>
          <p:cNvPr id="331" name="Google Shape;331;p44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2" name="Google Shape;332;p44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44"/>
          <p:cNvSpPr txBox="1">
            <a:spLocks noGrp="1"/>
          </p:cNvSpPr>
          <p:nvPr>
            <p:ph type="subTitle" idx="4294967295"/>
          </p:nvPr>
        </p:nvSpPr>
        <p:spPr>
          <a:xfrm>
            <a:off x="2014897" y="1300342"/>
            <a:ext cx="6207446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Symptoms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Most  patient  are asymptomatic ,but about 10% complain of visual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distarbance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and intermittent pain </a:t>
            </a:r>
            <a:endParaRPr lang="ar-SA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24524" y="1224308"/>
            <a:ext cx="890374" cy="3009570"/>
            <a:chOff x="1284181" y="1485565"/>
            <a:chExt cx="890374" cy="3009570"/>
          </a:xfrm>
        </p:grpSpPr>
        <p:grpSp>
          <p:nvGrpSpPr>
            <p:cNvPr id="3" name="Group 2"/>
            <p:cNvGrpSpPr/>
            <p:nvPr/>
          </p:nvGrpSpPr>
          <p:grpSpPr>
            <a:xfrm>
              <a:off x="1287553" y="1485565"/>
              <a:ext cx="887002" cy="564757"/>
              <a:chOff x="2223774" y="2599318"/>
              <a:chExt cx="587030" cy="34860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223774" y="2719901"/>
                <a:ext cx="587030" cy="123952"/>
                <a:chOff x="955576" y="1177473"/>
                <a:chExt cx="888174" cy="190500"/>
              </a:xfrm>
            </p:grpSpPr>
            <p:cxnSp>
              <p:nvCxnSpPr>
                <p:cNvPr id="22" name="Google Shape;504;p54"/>
                <p:cNvCxnSpPr>
                  <a:stCxn id="340" idx="2"/>
                </p:cNvCxnSpPr>
                <p:nvPr/>
              </p:nvCxnSpPr>
              <p:spPr>
                <a:xfrm>
                  <a:off x="955576" y="1260031"/>
                  <a:ext cx="792923" cy="15846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3" name="Google Shape;508;p54"/>
                <p:cNvSpPr/>
                <p:nvPr/>
              </p:nvSpPr>
              <p:spPr>
                <a:xfrm>
                  <a:off x="1653250" y="1177473"/>
                  <a:ext cx="190500" cy="1905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40" name="Google Shape;340;p44"/>
              <p:cNvSpPr/>
              <p:nvPr/>
            </p:nvSpPr>
            <p:spPr>
              <a:xfrm>
                <a:off x="2223774" y="2599318"/>
                <a:ext cx="348600" cy="348600"/>
              </a:xfrm>
              <a:prstGeom prst="ellipse">
                <a:avLst/>
              </a:prstGeom>
              <a:solidFill>
                <a:srgbClr val="D2EAF7"/>
              </a:solidFill>
              <a:ln w="1905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800" dirty="0">
                    <a:solidFill>
                      <a:schemeClr val="accent3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1</a:t>
                </a:r>
                <a:endParaRPr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endParaRPr>
              </a:p>
            </p:txBody>
          </p:sp>
        </p:grpSp>
        <p:cxnSp>
          <p:nvCxnSpPr>
            <p:cNvPr id="46" name="Google Shape;504;p54"/>
            <p:cNvCxnSpPr>
              <a:stCxn id="48" idx="2"/>
            </p:cNvCxnSpPr>
            <p:nvPr/>
          </p:nvCxnSpPr>
          <p:spPr>
            <a:xfrm>
              <a:off x="1287553" y="2621123"/>
              <a:ext cx="791877" cy="16704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7" name="Google Shape;508;p54"/>
            <p:cNvSpPr/>
            <p:nvPr/>
          </p:nvSpPr>
          <p:spPr>
            <a:xfrm>
              <a:off x="1984306" y="2534096"/>
              <a:ext cx="190249" cy="200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40;p44"/>
            <p:cNvSpPr/>
            <p:nvPr/>
          </p:nvSpPr>
          <p:spPr>
            <a:xfrm>
              <a:off x="1287553" y="2338743"/>
              <a:ext cx="526734" cy="564757"/>
            </a:xfrm>
            <a:prstGeom prst="ellipse">
              <a:avLst/>
            </a:prstGeom>
            <a:solidFill>
              <a:srgbClr val="D2EAF7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rPr>
                <a:t>2</a:t>
              </a:r>
              <a:endParaRPr sz="2800" dirty="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  <p:cxnSp>
          <p:nvCxnSpPr>
            <p:cNvPr id="49" name="Google Shape;504;p54"/>
            <p:cNvCxnSpPr>
              <a:stCxn id="51" idx="2"/>
            </p:cNvCxnSpPr>
            <p:nvPr/>
          </p:nvCxnSpPr>
          <p:spPr>
            <a:xfrm>
              <a:off x="1284181" y="4212758"/>
              <a:ext cx="791877" cy="16704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0" name="Google Shape;508;p54"/>
            <p:cNvSpPr/>
            <p:nvPr/>
          </p:nvSpPr>
          <p:spPr>
            <a:xfrm>
              <a:off x="1980934" y="4125731"/>
              <a:ext cx="190249" cy="200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40;p44"/>
            <p:cNvSpPr/>
            <p:nvPr/>
          </p:nvSpPr>
          <p:spPr>
            <a:xfrm>
              <a:off x="1284181" y="3930378"/>
              <a:ext cx="526734" cy="564757"/>
            </a:xfrm>
            <a:prstGeom prst="ellipse">
              <a:avLst/>
            </a:prstGeom>
            <a:solidFill>
              <a:srgbClr val="D2EAF7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rPr>
                <a:t>3</a:t>
              </a:r>
              <a:endParaRPr sz="2800" dirty="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</p:grpSp>
      <p:sp>
        <p:nvSpPr>
          <p:cNvPr id="52" name="Google Shape;346;p44"/>
          <p:cNvSpPr txBox="1">
            <a:spLocks/>
          </p:cNvSpPr>
          <p:nvPr/>
        </p:nvSpPr>
        <p:spPr>
          <a:xfrm>
            <a:off x="1916401" y="2154183"/>
            <a:ext cx="5111618" cy="99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indent="0"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Signs </a:t>
            </a:r>
          </a:p>
          <a:p>
            <a:pPr marL="114300" indent="0"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Dot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–like opacities </a:t>
            </a:r>
          </a:p>
          <a:p>
            <a:pPr marL="11430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Epithelial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microcysts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114300" indent="0">
              <a:buNone/>
            </a:pP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Subepithelial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map-like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pattren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11430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Whorled fingerprint –like lines </a:t>
            </a:r>
            <a:endParaRPr lang="ar-SA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endParaRPr lang="en-US" sz="1600" dirty="0" smtClean="0">
              <a:solidFill>
                <a:schemeClr val="bg1">
                  <a:lumMod val="25000"/>
                </a:schemeClr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3" name="Google Shape;346;p44"/>
          <p:cNvSpPr txBox="1">
            <a:spLocks/>
          </p:cNvSpPr>
          <p:nvPr/>
        </p:nvSpPr>
        <p:spPr>
          <a:xfrm>
            <a:off x="2011526" y="3745155"/>
            <a:ext cx="3904451" cy="4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Treatment  </a:t>
            </a:r>
          </a:p>
          <a:p>
            <a:pPr marL="11430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Epithelial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debridment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11430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Lubrication</a:t>
            </a:r>
            <a:endParaRPr lang="en-US" sz="1600" dirty="0" smtClean="0">
              <a:solidFill>
                <a:schemeClr val="bg1">
                  <a:lumMod val="25000"/>
                </a:schemeClr>
              </a:solidFill>
            </a:endParaRPr>
          </a:p>
          <a:p>
            <a:pPr marL="0" indent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14945" r="1637" b="3784"/>
          <a:stretch/>
        </p:blipFill>
        <p:spPr bwMode="auto">
          <a:xfrm>
            <a:off x="3498471" y="3156639"/>
            <a:ext cx="2101737" cy="1807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t="1" b="3171"/>
          <a:stretch/>
        </p:blipFill>
        <p:spPr bwMode="auto">
          <a:xfrm>
            <a:off x="6060574" y="3156639"/>
            <a:ext cx="2037415" cy="1900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t="2814" r="3189" b="9065"/>
          <a:stretch/>
        </p:blipFill>
        <p:spPr bwMode="auto">
          <a:xfrm>
            <a:off x="884268" y="3078481"/>
            <a:ext cx="2320032" cy="197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4" name="Google Shape;524;p56"/>
          <p:cNvSpPr txBox="1">
            <a:spLocks noGrp="1"/>
          </p:cNvSpPr>
          <p:nvPr>
            <p:ph type="body" idx="1"/>
          </p:nvPr>
        </p:nvSpPr>
        <p:spPr>
          <a:xfrm>
            <a:off x="731521" y="1219422"/>
            <a:ext cx="7985760" cy="17284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800" dirty="0"/>
              <a:t>Is rare slowly progressive abnormality of corneal epithelial metabolism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err="1"/>
              <a:t>Inheirtance</a:t>
            </a:r>
            <a:r>
              <a:rPr lang="en-US" sz="1800" dirty="0"/>
              <a:t> ..AD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Histology shows irregular </a:t>
            </a:r>
            <a:r>
              <a:rPr lang="en-US" sz="1800" dirty="0" err="1"/>
              <a:t>thickeing</a:t>
            </a:r>
            <a:r>
              <a:rPr lang="en-US" sz="1800" dirty="0"/>
              <a:t> of epithelial basement membrane and intraepithelial cyst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/>
              <a:t>Onset ..in the early childhood </a:t>
            </a:r>
          </a:p>
        </p:txBody>
      </p:sp>
      <p:sp>
        <p:nvSpPr>
          <p:cNvPr id="525" name="Google Shape;525;p56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 smtClean="0">
                <a:solidFill>
                  <a:schemeClr val="bg1">
                    <a:lumMod val="25000"/>
                  </a:schemeClr>
                </a:solidFill>
              </a:rPr>
              <a:t>Meesman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dystrophy </a:t>
            </a:r>
            <a:endParaRPr lang="en-US" dirty="0">
              <a:solidFill>
                <a:schemeClr val="bg1">
                  <a:lumMod val="25000"/>
                </a:schemeClr>
              </a:solidFill>
            </a:endParaRPr>
          </a:p>
        </p:txBody>
      </p:sp>
      <p:cxnSp>
        <p:nvCxnSpPr>
          <p:cNvPr id="526" name="Google Shape;526;p56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7" name="Google Shape;527;p56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30896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"/>
          <p:cNvSpPr txBox="1">
            <a:spLocks noGrp="1"/>
          </p:cNvSpPr>
          <p:nvPr>
            <p:ph type="title"/>
          </p:nvPr>
        </p:nvSpPr>
        <p:spPr>
          <a:xfrm>
            <a:off x="1160550" y="2429450"/>
            <a:ext cx="6822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Bacterial keratitis </a:t>
            </a:r>
            <a:endParaRPr dirty="0"/>
          </a:p>
        </p:txBody>
      </p:sp>
      <p:sp>
        <p:nvSpPr>
          <p:cNvPr id="184" name="Google Shape;184;p37"/>
          <p:cNvSpPr txBox="1">
            <a:spLocks noGrp="1"/>
          </p:cNvSpPr>
          <p:nvPr>
            <p:ph type="title" idx="2"/>
          </p:nvPr>
        </p:nvSpPr>
        <p:spPr>
          <a:xfrm>
            <a:off x="1160550" y="1542425"/>
            <a:ext cx="68229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 smtClean="0">
                <a:solidFill>
                  <a:schemeClr val="bg1">
                    <a:lumMod val="25000"/>
                  </a:schemeClr>
                </a:solidFill>
              </a:rPr>
              <a:t>Meesman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dystrophy </a:t>
            </a:r>
            <a:endParaRPr dirty="0"/>
          </a:p>
        </p:txBody>
      </p:sp>
      <p:cxnSp>
        <p:nvCxnSpPr>
          <p:cNvPr id="331" name="Google Shape;331;p44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2" name="Google Shape;332;p44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44"/>
          <p:cNvSpPr txBox="1">
            <a:spLocks noGrp="1"/>
          </p:cNvSpPr>
          <p:nvPr>
            <p:ph type="subTitle" idx="4294967295"/>
          </p:nvPr>
        </p:nvSpPr>
        <p:spPr>
          <a:xfrm>
            <a:off x="2014897" y="1300342"/>
            <a:ext cx="6207446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Symptoms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Patient may be asymptomatic ,or there maybe pain ,redness, blurring in vision 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ar-SA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17782" y="1224308"/>
            <a:ext cx="897116" cy="2599144"/>
            <a:chOff x="1277439" y="1485565"/>
            <a:chExt cx="897116" cy="2599144"/>
          </a:xfrm>
        </p:grpSpPr>
        <p:grpSp>
          <p:nvGrpSpPr>
            <p:cNvPr id="3" name="Group 2"/>
            <p:cNvGrpSpPr/>
            <p:nvPr/>
          </p:nvGrpSpPr>
          <p:grpSpPr>
            <a:xfrm>
              <a:off x="1287553" y="1485565"/>
              <a:ext cx="887002" cy="564757"/>
              <a:chOff x="2223774" y="2599318"/>
              <a:chExt cx="587030" cy="34860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223774" y="2719901"/>
                <a:ext cx="587030" cy="123952"/>
                <a:chOff x="955576" y="1177473"/>
                <a:chExt cx="888174" cy="190500"/>
              </a:xfrm>
            </p:grpSpPr>
            <p:cxnSp>
              <p:nvCxnSpPr>
                <p:cNvPr id="22" name="Google Shape;504;p54"/>
                <p:cNvCxnSpPr>
                  <a:stCxn id="340" idx="2"/>
                </p:cNvCxnSpPr>
                <p:nvPr/>
              </p:nvCxnSpPr>
              <p:spPr>
                <a:xfrm>
                  <a:off x="955576" y="1260031"/>
                  <a:ext cx="792923" cy="15846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3" name="Google Shape;508;p54"/>
                <p:cNvSpPr/>
                <p:nvPr/>
              </p:nvSpPr>
              <p:spPr>
                <a:xfrm>
                  <a:off x="1653250" y="1177473"/>
                  <a:ext cx="190500" cy="1905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40" name="Google Shape;340;p44"/>
              <p:cNvSpPr/>
              <p:nvPr/>
            </p:nvSpPr>
            <p:spPr>
              <a:xfrm>
                <a:off x="2223774" y="2599318"/>
                <a:ext cx="348600" cy="348600"/>
              </a:xfrm>
              <a:prstGeom prst="ellipse">
                <a:avLst/>
              </a:prstGeom>
              <a:solidFill>
                <a:srgbClr val="D2EAF7"/>
              </a:solidFill>
              <a:ln w="1905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800" dirty="0">
                    <a:solidFill>
                      <a:schemeClr val="accent3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1</a:t>
                </a:r>
                <a:endParaRPr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endParaRPr>
              </a:p>
            </p:txBody>
          </p:sp>
        </p:grpSp>
        <p:cxnSp>
          <p:nvCxnSpPr>
            <p:cNvPr id="46" name="Google Shape;504;p54"/>
            <p:cNvCxnSpPr>
              <a:stCxn id="48" idx="2"/>
            </p:cNvCxnSpPr>
            <p:nvPr/>
          </p:nvCxnSpPr>
          <p:spPr>
            <a:xfrm>
              <a:off x="1287553" y="2621123"/>
              <a:ext cx="791877" cy="16704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7" name="Google Shape;508;p54"/>
            <p:cNvSpPr/>
            <p:nvPr/>
          </p:nvSpPr>
          <p:spPr>
            <a:xfrm>
              <a:off x="1984306" y="2534096"/>
              <a:ext cx="190249" cy="200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40;p44"/>
            <p:cNvSpPr/>
            <p:nvPr/>
          </p:nvSpPr>
          <p:spPr>
            <a:xfrm>
              <a:off x="1287553" y="2338743"/>
              <a:ext cx="526734" cy="564757"/>
            </a:xfrm>
            <a:prstGeom prst="ellipse">
              <a:avLst/>
            </a:prstGeom>
            <a:solidFill>
              <a:srgbClr val="D2EAF7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rPr>
                <a:t>2</a:t>
              </a:r>
              <a:endParaRPr sz="2800" dirty="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  <p:cxnSp>
          <p:nvCxnSpPr>
            <p:cNvPr id="49" name="Google Shape;504;p54"/>
            <p:cNvCxnSpPr>
              <a:stCxn id="51" idx="2"/>
            </p:cNvCxnSpPr>
            <p:nvPr/>
          </p:nvCxnSpPr>
          <p:spPr>
            <a:xfrm>
              <a:off x="1277439" y="3802332"/>
              <a:ext cx="791877" cy="16704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0" name="Google Shape;508;p54"/>
            <p:cNvSpPr/>
            <p:nvPr/>
          </p:nvSpPr>
          <p:spPr>
            <a:xfrm>
              <a:off x="1974192" y="3715305"/>
              <a:ext cx="190249" cy="200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40;p44"/>
            <p:cNvSpPr/>
            <p:nvPr/>
          </p:nvSpPr>
          <p:spPr>
            <a:xfrm>
              <a:off x="1277439" y="3519952"/>
              <a:ext cx="526734" cy="564757"/>
            </a:xfrm>
            <a:prstGeom prst="ellipse">
              <a:avLst/>
            </a:prstGeom>
            <a:solidFill>
              <a:srgbClr val="D2EAF7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rPr>
                <a:t>3</a:t>
              </a:r>
              <a:endParaRPr sz="2800" dirty="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</p:grpSp>
      <p:sp>
        <p:nvSpPr>
          <p:cNvPr id="52" name="Google Shape;346;p44"/>
          <p:cNvSpPr txBox="1">
            <a:spLocks/>
          </p:cNvSpPr>
          <p:nvPr/>
        </p:nvSpPr>
        <p:spPr>
          <a:xfrm>
            <a:off x="1916401" y="2154183"/>
            <a:ext cx="5111618" cy="99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indent="0"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Signs </a:t>
            </a:r>
          </a:p>
          <a:p>
            <a:pPr marL="11430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Intraepithelial cyst of uniform size and the cornea maybe slightly thinned and sensation reduced </a:t>
            </a:r>
            <a:endParaRPr lang="en-US" sz="1600" dirty="0" smtClean="0">
              <a:solidFill>
                <a:schemeClr val="bg1">
                  <a:lumMod val="25000"/>
                </a:schemeClr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3" name="Google Shape;346;p44"/>
          <p:cNvSpPr txBox="1">
            <a:spLocks/>
          </p:cNvSpPr>
          <p:nvPr/>
        </p:nvSpPr>
        <p:spPr>
          <a:xfrm>
            <a:off x="2004784" y="3334729"/>
            <a:ext cx="3904451" cy="4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Treatment  </a:t>
            </a:r>
          </a:p>
          <a:p>
            <a:pPr marL="114300" indent="0"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Lubrication</a:t>
            </a:r>
            <a:endParaRPr lang="en-US" sz="1600" dirty="0" smtClean="0">
              <a:solidFill>
                <a:schemeClr val="bg1">
                  <a:lumMod val="25000"/>
                </a:schemeClr>
              </a:solidFill>
            </a:endParaRPr>
          </a:p>
          <a:p>
            <a:pPr marL="0" indent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72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9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</a:t>
            </a:r>
            <a:r>
              <a:rPr lang="en" dirty="0" smtClean="0"/>
              <a:t>tromal dystrophy</a:t>
            </a:r>
            <a:endParaRPr dirty="0"/>
          </a:p>
        </p:txBody>
      </p:sp>
      <p:cxnSp>
        <p:nvCxnSpPr>
          <p:cNvPr id="402" name="Google Shape;402;p49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3" name="Google Shape;403;p49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4" name="Google Shape;404;p49"/>
          <p:cNvSpPr/>
          <p:nvPr/>
        </p:nvSpPr>
        <p:spPr>
          <a:xfrm>
            <a:off x="1457234" y="1437468"/>
            <a:ext cx="790380" cy="6874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3"/>
                </a:solidFill>
                <a:latin typeface="Squada One"/>
                <a:sym typeface="Squada One"/>
              </a:rPr>
              <a:t>01</a:t>
            </a:r>
            <a:endParaRPr sz="2000" dirty="0">
              <a:solidFill>
                <a:schemeClr val="accent3"/>
              </a:solidFill>
            </a:endParaRPr>
          </a:p>
        </p:txBody>
      </p:sp>
      <p:sp>
        <p:nvSpPr>
          <p:cNvPr id="406" name="Google Shape;406;p49"/>
          <p:cNvSpPr txBox="1">
            <a:spLocks noGrp="1"/>
          </p:cNvSpPr>
          <p:nvPr>
            <p:ph type="title"/>
          </p:nvPr>
        </p:nvSpPr>
        <p:spPr>
          <a:xfrm>
            <a:off x="2482474" y="1614057"/>
            <a:ext cx="3018440" cy="5108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</a:rPr>
              <a:t>Lattice dystrophy </a:t>
            </a:r>
          </a:p>
        </p:txBody>
      </p:sp>
      <p:cxnSp>
        <p:nvCxnSpPr>
          <p:cNvPr id="407" name="Google Shape;407;p49"/>
          <p:cNvCxnSpPr>
            <a:stCxn id="404" idx="3"/>
            <a:endCxn id="406" idx="1"/>
          </p:cNvCxnSpPr>
          <p:nvPr/>
        </p:nvCxnSpPr>
        <p:spPr>
          <a:xfrm>
            <a:off x="2247614" y="1781193"/>
            <a:ext cx="234860" cy="88295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404;p49"/>
          <p:cNvSpPr/>
          <p:nvPr/>
        </p:nvSpPr>
        <p:spPr>
          <a:xfrm>
            <a:off x="1457234" y="2292054"/>
            <a:ext cx="790380" cy="6874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3"/>
                </a:solidFill>
                <a:latin typeface="Squada One"/>
                <a:sym typeface="Squada One"/>
              </a:rPr>
              <a:t>02</a:t>
            </a:r>
            <a:endParaRPr sz="2000" dirty="0">
              <a:solidFill>
                <a:schemeClr val="accent3"/>
              </a:solidFill>
            </a:endParaRPr>
          </a:p>
        </p:txBody>
      </p:sp>
      <p:sp>
        <p:nvSpPr>
          <p:cNvPr id="34" name="Google Shape;406;p49"/>
          <p:cNvSpPr txBox="1">
            <a:spLocks/>
          </p:cNvSpPr>
          <p:nvPr/>
        </p:nvSpPr>
        <p:spPr>
          <a:xfrm>
            <a:off x="2482474" y="2468643"/>
            <a:ext cx="3018440" cy="5108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Squada One"/>
              <a:buNone/>
              <a:defRPr sz="2800" b="0" i="0" u="none" strike="noStrike" cap="none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l"/>
            <a:r>
              <a:rPr lang="en-US" dirty="0" smtClean="0">
                <a:solidFill>
                  <a:srgbClr val="002060"/>
                </a:solidFill>
              </a:rPr>
              <a:t>Granular </a:t>
            </a:r>
            <a:r>
              <a:rPr lang="en-US" dirty="0">
                <a:solidFill>
                  <a:srgbClr val="002060"/>
                </a:solidFill>
              </a:rPr>
              <a:t>dystrophy </a:t>
            </a:r>
            <a:endParaRPr lang="ar-SA" dirty="0">
              <a:solidFill>
                <a:srgbClr val="002060"/>
              </a:solidFill>
            </a:endParaRPr>
          </a:p>
        </p:txBody>
      </p:sp>
      <p:cxnSp>
        <p:nvCxnSpPr>
          <p:cNvPr id="35" name="Google Shape;407;p49"/>
          <p:cNvCxnSpPr>
            <a:stCxn id="33" idx="3"/>
            <a:endCxn id="34" idx="1"/>
          </p:cNvCxnSpPr>
          <p:nvPr/>
        </p:nvCxnSpPr>
        <p:spPr>
          <a:xfrm>
            <a:off x="2247614" y="2635779"/>
            <a:ext cx="234860" cy="88295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404;p49"/>
          <p:cNvSpPr/>
          <p:nvPr/>
        </p:nvSpPr>
        <p:spPr>
          <a:xfrm>
            <a:off x="1457234" y="3173613"/>
            <a:ext cx="790380" cy="687450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 smtClean="0">
                <a:solidFill>
                  <a:schemeClr val="accent3"/>
                </a:solidFill>
                <a:latin typeface="Squada One"/>
                <a:sym typeface="Squada One"/>
              </a:rPr>
              <a:t>02</a:t>
            </a:r>
            <a:endParaRPr sz="2000" dirty="0">
              <a:solidFill>
                <a:schemeClr val="accent3"/>
              </a:solidFill>
            </a:endParaRPr>
          </a:p>
        </p:txBody>
      </p:sp>
      <p:sp>
        <p:nvSpPr>
          <p:cNvPr id="12" name="Google Shape;406;p49"/>
          <p:cNvSpPr txBox="1">
            <a:spLocks/>
          </p:cNvSpPr>
          <p:nvPr/>
        </p:nvSpPr>
        <p:spPr>
          <a:xfrm>
            <a:off x="2482474" y="3350202"/>
            <a:ext cx="3018440" cy="51086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Squada One"/>
              <a:buNone/>
              <a:defRPr sz="2800" b="0" i="0" u="none" strike="noStrike" cap="none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3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l"/>
            <a:r>
              <a:rPr lang="en-US" dirty="0" smtClean="0">
                <a:solidFill>
                  <a:srgbClr val="002060"/>
                </a:solidFill>
              </a:rPr>
              <a:t>Macular </a:t>
            </a:r>
            <a:r>
              <a:rPr lang="en-US" dirty="0">
                <a:solidFill>
                  <a:srgbClr val="002060"/>
                </a:solidFill>
              </a:rPr>
              <a:t>dystrophy </a:t>
            </a:r>
            <a:endParaRPr lang="ar-SA" dirty="0">
              <a:solidFill>
                <a:srgbClr val="002060"/>
              </a:solidFill>
            </a:endParaRPr>
          </a:p>
        </p:txBody>
      </p:sp>
      <p:cxnSp>
        <p:nvCxnSpPr>
          <p:cNvPr id="13" name="Google Shape;407;p49"/>
          <p:cNvCxnSpPr>
            <a:stCxn id="11" idx="3"/>
            <a:endCxn id="12" idx="1"/>
          </p:cNvCxnSpPr>
          <p:nvPr/>
        </p:nvCxnSpPr>
        <p:spPr>
          <a:xfrm>
            <a:off x="2247614" y="3517338"/>
            <a:ext cx="234860" cy="88295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3080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9566" y="3156639"/>
            <a:ext cx="2045985" cy="1807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0574" y="3149486"/>
            <a:ext cx="1918192" cy="1814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4267" y="3078480"/>
            <a:ext cx="2320277" cy="1885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4" name="Google Shape;524;p56"/>
          <p:cNvSpPr txBox="1">
            <a:spLocks noGrp="1"/>
          </p:cNvSpPr>
          <p:nvPr>
            <p:ph type="body" idx="1"/>
          </p:nvPr>
        </p:nvSpPr>
        <p:spPr>
          <a:xfrm>
            <a:off x="731521" y="1219422"/>
            <a:ext cx="7985760" cy="17284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/>
              <a:t>Inheritance.. AD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/>
              <a:t>Histology </a:t>
            </a:r>
            <a:r>
              <a:rPr lang="en-US" sz="1800" dirty="0" err="1"/>
              <a:t>showes</a:t>
            </a:r>
            <a:r>
              <a:rPr lang="en-US" sz="1800" dirty="0"/>
              <a:t> amyloid deposition in the corneal stroma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/>
              <a:t>Onset ..is at end of first decade with recurrent erosion which </a:t>
            </a:r>
            <a:r>
              <a:rPr lang="en-US" sz="1800" dirty="0" err="1"/>
              <a:t>preced</a:t>
            </a:r>
            <a:r>
              <a:rPr lang="en-US" sz="1800" dirty="0"/>
              <a:t> typical stromal change </a:t>
            </a:r>
          </a:p>
        </p:txBody>
      </p:sp>
      <p:sp>
        <p:nvSpPr>
          <p:cNvPr id="525" name="Google Shape;525;p56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Lattice dystrophy </a:t>
            </a:r>
            <a:endParaRPr lang="en-US" dirty="0">
              <a:solidFill>
                <a:schemeClr val="bg1">
                  <a:lumMod val="25000"/>
                </a:schemeClr>
              </a:solidFill>
            </a:endParaRPr>
          </a:p>
        </p:txBody>
      </p:sp>
      <p:cxnSp>
        <p:nvCxnSpPr>
          <p:cNvPr id="526" name="Google Shape;526;p56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7" name="Google Shape;527;p56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98116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bg1">
                    <a:lumMod val="25000"/>
                  </a:schemeClr>
                </a:solidFill>
              </a:rPr>
              <a:t>Lattice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dystrophy </a:t>
            </a:r>
            <a:endParaRPr dirty="0"/>
          </a:p>
        </p:txBody>
      </p:sp>
      <p:cxnSp>
        <p:nvCxnSpPr>
          <p:cNvPr id="331" name="Google Shape;331;p44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2" name="Google Shape;332;p44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44"/>
          <p:cNvSpPr txBox="1">
            <a:spLocks noGrp="1"/>
          </p:cNvSpPr>
          <p:nvPr>
            <p:ph type="subTitle" idx="4294967295"/>
          </p:nvPr>
        </p:nvSpPr>
        <p:spPr>
          <a:xfrm>
            <a:off x="2109239" y="1496285"/>
            <a:ext cx="6207446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Symptoms </a:t>
            </a:r>
            <a:r>
              <a:rPr lang="en-US" sz="1600" dirty="0">
                <a:solidFill>
                  <a:schemeClr val="tx1"/>
                </a:solidFill>
              </a:rPr>
              <a:t>Recurrent erosion and decrease visual acuity </a:t>
            </a:r>
            <a:endParaRPr lang="ar-SA" sz="1600" dirty="0">
              <a:solidFill>
                <a:schemeClr val="tx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ar-SA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12124" y="1420251"/>
            <a:ext cx="897116" cy="2599144"/>
            <a:chOff x="1277439" y="1485565"/>
            <a:chExt cx="897116" cy="2599144"/>
          </a:xfrm>
        </p:grpSpPr>
        <p:grpSp>
          <p:nvGrpSpPr>
            <p:cNvPr id="3" name="Group 2"/>
            <p:cNvGrpSpPr/>
            <p:nvPr/>
          </p:nvGrpSpPr>
          <p:grpSpPr>
            <a:xfrm>
              <a:off x="1287553" y="1485565"/>
              <a:ext cx="887002" cy="564757"/>
              <a:chOff x="2223774" y="2599318"/>
              <a:chExt cx="587030" cy="34860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223774" y="2719901"/>
                <a:ext cx="587030" cy="123952"/>
                <a:chOff x="955576" y="1177473"/>
                <a:chExt cx="888174" cy="190500"/>
              </a:xfrm>
            </p:grpSpPr>
            <p:cxnSp>
              <p:nvCxnSpPr>
                <p:cNvPr id="22" name="Google Shape;504;p54"/>
                <p:cNvCxnSpPr>
                  <a:stCxn id="340" idx="2"/>
                </p:cNvCxnSpPr>
                <p:nvPr/>
              </p:nvCxnSpPr>
              <p:spPr>
                <a:xfrm>
                  <a:off x="955576" y="1260031"/>
                  <a:ext cx="792923" cy="15846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3" name="Google Shape;508;p54"/>
                <p:cNvSpPr/>
                <p:nvPr/>
              </p:nvSpPr>
              <p:spPr>
                <a:xfrm>
                  <a:off x="1653250" y="1177473"/>
                  <a:ext cx="190500" cy="1905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40" name="Google Shape;340;p44"/>
              <p:cNvSpPr/>
              <p:nvPr/>
            </p:nvSpPr>
            <p:spPr>
              <a:xfrm>
                <a:off x="2223774" y="2599318"/>
                <a:ext cx="348600" cy="348600"/>
              </a:xfrm>
              <a:prstGeom prst="ellipse">
                <a:avLst/>
              </a:prstGeom>
              <a:solidFill>
                <a:srgbClr val="D2EAF7"/>
              </a:solidFill>
              <a:ln w="1905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800" dirty="0">
                    <a:solidFill>
                      <a:schemeClr val="accent3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1</a:t>
                </a:r>
                <a:endParaRPr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endParaRPr>
              </a:p>
            </p:txBody>
          </p:sp>
        </p:grpSp>
        <p:cxnSp>
          <p:nvCxnSpPr>
            <p:cNvPr id="46" name="Google Shape;504;p54"/>
            <p:cNvCxnSpPr>
              <a:stCxn id="48" idx="2"/>
            </p:cNvCxnSpPr>
            <p:nvPr/>
          </p:nvCxnSpPr>
          <p:spPr>
            <a:xfrm>
              <a:off x="1287553" y="2621123"/>
              <a:ext cx="791877" cy="16704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7" name="Google Shape;508;p54"/>
            <p:cNvSpPr/>
            <p:nvPr/>
          </p:nvSpPr>
          <p:spPr>
            <a:xfrm>
              <a:off x="1984306" y="2534096"/>
              <a:ext cx="190249" cy="200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40;p44"/>
            <p:cNvSpPr/>
            <p:nvPr/>
          </p:nvSpPr>
          <p:spPr>
            <a:xfrm>
              <a:off x="1287553" y="2338743"/>
              <a:ext cx="526734" cy="564757"/>
            </a:xfrm>
            <a:prstGeom prst="ellipse">
              <a:avLst/>
            </a:prstGeom>
            <a:solidFill>
              <a:srgbClr val="D2EAF7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rPr>
                <a:t>2</a:t>
              </a:r>
              <a:endParaRPr sz="2800" dirty="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  <p:cxnSp>
          <p:nvCxnSpPr>
            <p:cNvPr id="49" name="Google Shape;504;p54"/>
            <p:cNvCxnSpPr>
              <a:stCxn id="51" idx="2"/>
            </p:cNvCxnSpPr>
            <p:nvPr/>
          </p:nvCxnSpPr>
          <p:spPr>
            <a:xfrm>
              <a:off x="1277439" y="3802332"/>
              <a:ext cx="791877" cy="16704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0" name="Google Shape;508;p54"/>
            <p:cNvSpPr/>
            <p:nvPr/>
          </p:nvSpPr>
          <p:spPr>
            <a:xfrm>
              <a:off x="1974192" y="3715305"/>
              <a:ext cx="190249" cy="200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40;p44"/>
            <p:cNvSpPr/>
            <p:nvPr/>
          </p:nvSpPr>
          <p:spPr>
            <a:xfrm>
              <a:off x="1277439" y="3519952"/>
              <a:ext cx="526734" cy="564757"/>
            </a:xfrm>
            <a:prstGeom prst="ellipse">
              <a:avLst/>
            </a:prstGeom>
            <a:solidFill>
              <a:srgbClr val="D2EAF7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rPr>
                <a:t>3</a:t>
              </a:r>
              <a:endParaRPr sz="2800" dirty="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</p:grpSp>
      <p:sp>
        <p:nvSpPr>
          <p:cNvPr id="52" name="Google Shape;346;p44"/>
          <p:cNvSpPr txBox="1">
            <a:spLocks/>
          </p:cNvSpPr>
          <p:nvPr/>
        </p:nvSpPr>
        <p:spPr>
          <a:xfrm>
            <a:off x="2010743" y="2350126"/>
            <a:ext cx="5111618" cy="99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indent="0"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Signs </a:t>
            </a:r>
          </a:p>
          <a:p>
            <a:pPr marL="11430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Thick rope-like band lattice and decrease</a:t>
            </a:r>
            <a:r>
              <a:rPr lang="en-US" sz="1600" dirty="0"/>
              <a:t> </a:t>
            </a:r>
            <a:r>
              <a:rPr lang="en-US" sz="1600" dirty="0">
                <a:solidFill>
                  <a:schemeClr val="tx1"/>
                </a:solidFill>
              </a:rPr>
              <a:t>corneal sensation </a:t>
            </a:r>
            <a:endParaRPr lang="ar-SA" sz="1600" dirty="0">
              <a:solidFill>
                <a:schemeClr val="tx1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3" name="Google Shape;346;p44"/>
          <p:cNvSpPr txBox="1">
            <a:spLocks/>
          </p:cNvSpPr>
          <p:nvPr/>
        </p:nvSpPr>
        <p:spPr>
          <a:xfrm>
            <a:off x="2099126" y="3530672"/>
            <a:ext cx="4446816" cy="4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Treatment  </a:t>
            </a:r>
          </a:p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Penetrating </a:t>
            </a:r>
            <a:r>
              <a:rPr lang="en-US" sz="1600" dirty="0">
                <a:solidFill>
                  <a:schemeClr val="tx1"/>
                </a:solidFill>
              </a:rPr>
              <a:t>or lamellar </a:t>
            </a:r>
            <a:r>
              <a:rPr lang="en-US" sz="1600" dirty="0" err="1">
                <a:solidFill>
                  <a:schemeClr val="tx1"/>
                </a:solidFill>
              </a:rPr>
              <a:t>keratoplasty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endParaRPr lang="ar-SA" sz="1600" dirty="0">
              <a:solidFill>
                <a:schemeClr val="tx1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2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56"/>
          <p:cNvSpPr txBox="1">
            <a:spLocks noGrp="1"/>
          </p:cNvSpPr>
          <p:nvPr>
            <p:ph type="body" idx="1"/>
          </p:nvPr>
        </p:nvSpPr>
        <p:spPr>
          <a:xfrm>
            <a:off x="731521" y="1219422"/>
            <a:ext cx="7985760" cy="17284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/>
              <a:t>AD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/>
              <a:t>Accumulation of amorphous  hyaline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/>
              <a:t>Its small ,grayish white ,sharply demarcated deposition resembling cramps or snow flakes in the central anterior stroma </a:t>
            </a:r>
          </a:p>
        </p:txBody>
      </p:sp>
      <p:sp>
        <p:nvSpPr>
          <p:cNvPr id="525" name="Google Shape;525;p56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Granular dystrophy </a:t>
            </a:r>
            <a:endParaRPr lang="en-US" dirty="0">
              <a:solidFill>
                <a:schemeClr val="bg1">
                  <a:lumMod val="25000"/>
                </a:schemeClr>
              </a:solidFill>
            </a:endParaRPr>
          </a:p>
        </p:txBody>
      </p:sp>
      <p:cxnSp>
        <p:nvCxnSpPr>
          <p:cNvPr id="526" name="Google Shape;526;p56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7" name="Google Shape;527;p56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2644" b="3608"/>
          <a:stretch/>
        </p:blipFill>
        <p:spPr bwMode="auto">
          <a:xfrm>
            <a:off x="674888" y="2954171"/>
            <a:ext cx="2487802" cy="1884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5713" y="2959782"/>
            <a:ext cx="2591909" cy="1892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9653" y="2947852"/>
            <a:ext cx="2515939" cy="1896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813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Granular dystrophy </a:t>
            </a:r>
            <a:endParaRPr dirty="0"/>
          </a:p>
        </p:txBody>
      </p:sp>
      <p:cxnSp>
        <p:nvCxnSpPr>
          <p:cNvPr id="331" name="Google Shape;331;p44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2" name="Google Shape;332;p44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44"/>
          <p:cNvSpPr txBox="1">
            <a:spLocks noGrp="1"/>
          </p:cNvSpPr>
          <p:nvPr>
            <p:ph type="subTitle" idx="4294967295"/>
          </p:nvPr>
        </p:nvSpPr>
        <p:spPr>
          <a:xfrm>
            <a:off x="2109239" y="1496285"/>
            <a:ext cx="6207446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Symptoms </a:t>
            </a:r>
          </a:p>
          <a:p>
            <a:pPr marL="11430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Photophobia </a:t>
            </a:r>
            <a:endParaRPr lang="en-US" sz="1600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Recurrent erosion uncommon </a:t>
            </a:r>
            <a:endParaRPr lang="ar-SA" sz="1600" dirty="0">
              <a:solidFill>
                <a:schemeClr val="tx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ar-SA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22238" y="1420251"/>
            <a:ext cx="887002" cy="1635000"/>
            <a:chOff x="1287553" y="1485565"/>
            <a:chExt cx="887002" cy="1635000"/>
          </a:xfrm>
        </p:grpSpPr>
        <p:grpSp>
          <p:nvGrpSpPr>
            <p:cNvPr id="3" name="Group 2"/>
            <p:cNvGrpSpPr/>
            <p:nvPr/>
          </p:nvGrpSpPr>
          <p:grpSpPr>
            <a:xfrm>
              <a:off x="1287553" y="1485565"/>
              <a:ext cx="887002" cy="564757"/>
              <a:chOff x="2223774" y="2599318"/>
              <a:chExt cx="587030" cy="34860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223774" y="2719901"/>
                <a:ext cx="587030" cy="123952"/>
                <a:chOff x="955576" y="1177473"/>
                <a:chExt cx="888174" cy="190500"/>
              </a:xfrm>
            </p:grpSpPr>
            <p:cxnSp>
              <p:nvCxnSpPr>
                <p:cNvPr id="22" name="Google Shape;504;p54"/>
                <p:cNvCxnSpPr>
                  <a:stCxn id="340" idx="2"/>
                </p:cNvCxnSpPr>
                <p:nvPr/>
              </p:nvCxnSpPr>
              <p:spPr>
                <a:xfrm>
                  <a:off x="955576" y="1260031"/>
                  <a:ext cx="792923" cy="15846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3" name="Google Shape;508;p54"/>
                <p:cNvSpPr/>
                <p:nvPr/>
              </p:nvSpPr>
              <p:spPr>
                <a:xfrm>
                  <a:off x="1653250" y="1177473"/>
                  <a:ext cx="190500" cy="1905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40" name="Google Shape;340;p44"/>
              <p:cNvSpPr/>
              <p:nvPr/>
            </p:nvSpPr>
            <p:spPr>
              <a:xfrm>
                <a:off x="2223774" y="2599318"/>
                <a:ext cx="348600" cy="348600"/>
              </a:xfrm>
              <a:prstGeom prst="ellipse">
                <a:avLst/>
              </a:prstGeom>
              <a:solidFill>
                <a:srgbClr val="D2EAF7"/>
              </a:solidFill>
              <a:ln w="1905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800" dirty="0">
                    <a:solidFill>
                      <a:schemeClr val="accent3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1</a:t>
                </a:r>
                <a:endParaRPr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endParaRPr>
              </a:p>
            </p:txBody>
          </p:sp>
        </p:grpSp>
        <p:cxnSp>
          <p:nvCxnSpPr>
            <p:cNvPr id="46" name="Google Shape;504;p54"/>
            <p:cNvCxnSpPr>
              <a:stCxn id="48" idx="2"/>
            </p:cNvCxnSpPr>
            <p:nvPr/>
          </p:nvCxnSpPr>
          <p:spPr>
            <a:xfrm>
              <a:off x="1287553" y="2838188"/>
              <a:ext cx="791877" cy="16704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7" name="Google Shape;508;p54"/>
            <p:cNvSpPr/>
            <p:nvPr/>
          </p:nvSpPr>
          <p:spPr>
            <a:xfrm>
              <a:off x="1984306" y="2751161"/>
              <a:ext cx="190249" cy="200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40;p44"/>
            <p:cNvSpPr/>
            <p:nvPr/>
          </p:nvSpPr>
          <p:spPr>
            <a:xfrm>
              <a:off x="1287553" y="2555808"/>
              <a:ext cx="526734" cy="564757"/>
            </a:xfrm>
            <a:prstGeom prst="ellipse">
              <a:avLst/>
            </a:prstGeom>
            <a:solidFill>
              <a:srgbClr val="D2EAF7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rPr>
                <a:t>2</a:t>
              </a:r>
              <a:endParaRPr sz="2800" dirty="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</p:grpSp>
      <p:sp>
        <p:nvSpPr>
          <p:cNvPr id="52" name="Google Shape;346;p44"/>
          <p:cNvSpPr txBox="1">
            <a:spLocks/>
          </p:cNvSpPr>
          <p:nvPr/>
        </p:nvSpPr>
        <p:spPr>
          <a:xfrm>
            <a:off x="2014115" y="2577521"/>
            <a:ext cx="5111618" cy="99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indent="0">
              <a:buNone/>
            </a:pPr>
            <a:r>
              <a:rPr lang="en-US" sz="1600" dirty="0">
                <a:solidFill>
                  <a:schemeClr val="bg1">
                    <a:lumMod val="25000"/>
                  </a:schemeClr>
                </a:solidFill>
              </a:rPr>
              <a:t>Treatment</a:t>
            </a: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</a:p>
          <a:p>
            <a:pPr marL="11430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Penetrating or deep lamellar </a:t>
            </a:r>
            <a:r>
              <a:rPr lang="en-US" sz="1600" dirty="0" err="1">
                <a:solidFill>
                  <a:schemeClr val="tx1"/>
                </a:solidFill>
              </a:rPr>
              <a:t>keratoplasty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endParaRPr lang="ar-SA" sz="1600" dirty="0">
              <a:solidFill>
                <a:schemeClr val="tx1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33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56"/>
          <p:cNvSpPr txBox="1">
            <a:spLocks noGrp="1"/>
          </p:cNvSpPr>
          <p:nvPr>
            <p:ph type="body" idx="1"/>
          </p:nvPr>
        </p:nvSpPr>
        <p:spPr>
          <a:xfrm>
            <a:off x="731521" y="1219422"/>
            <a:ext cx="7985760" cy="11596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>
                <a:solidFill>
                  <a:schemeClr val="bg1">
                    <a:lumMod val="25000"/>
                  </a:schemeClr>
                </a:solidFill>
              </a:rPr>
              <a:t>AR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/>
              <a:t>Its less common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/>
              <a:t>Accumulation of </a:t>
            </a:r>
            <a:r>
              <a:rPr lang="en-US" sz="1800" dirty="0" err="1"/>
              <a:t>glycoaminoglycan</a:t>
            </a:r>
            <a:r>
              <a:rPr lang="en-US" sz="1800" dirty="0"/>
              <a:t> </a:t>
            </a:r>
          </a:p>
        </p:txBody>
      </p:sp>
      <p:sp>
        <p:nvSpPr>
          <p:cNvPr id="525" name="Google Shape;525;p56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Macular dystrophy </a:t>
            </a:r>
            <a:endParaRPr lang="en-US" dirty="0">
              <a:solidFill>
                <a:schemeClr val="bg1">
                  <a:lumMod val="25000"/>
                </a:schemeClr>
              </a:solidFill>
            </a:endParaRPr>
          </a:p>
        </p:txBody>
      </p:sp>
      <p:cxnSp>
        <p:nvCxnSpPr>
          <p:cNvPr id="526" name="Google Shape;526;p56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7" name="Google Shape;527;p56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3459" y="2563420"/>
            <a:ext cx="2608756" cy="2399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487" y="2563420"/>
            <a:ext cx="2608756" cy="2407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386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chemeClr val="bg1">
                    <a:lumMod val="25000"/>
                  </a:schemeClr>
                </a:solidFill>
              </a:rPr>
              <a:t>Macular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dystrophy </a:t>
            </a:r>
            <a:endParaRPr dirty="0"/>
          </a:p>
        </p:txBody>
      </p:sp>
      <p:cxnSp>
        <p:nvCxnSpPr>
          <p:cNvPr id="331" name="Google Shape;331;p44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2" name="Google Shape;332;p44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44"/>
          <p:cNvSpPr txBox="1">
            <a:spLocks noGrp="1"/>
          </p:cNvSpPr>
          <p:nvPr>
            <p:ph type="subTitle" idx="4294967295"/>
          </p:nvPr>
        </p:nvSpPr>
        <p:spPr>
          <a:xfrm>
            <a:off x="2109239" y="1496285"/>
            <a:ext cx="6207446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Symptoms </a:t>
            </a:r>
          </a:p>
          <a:p>
            <a:pPr marL="11430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Early </a:t>
            </a:r>
            <a:r>
              <a:rPr lang="en-US" sz="1600" dirty="0">
                <a:solidFill>
                  <a:schemeClr val="tx1"/>
                </a:solidFill>
              </a:rPr>
              <a:t>visual deterioration </a:t>
            </a:r>
          </a:p>
          <a:p>
            <a:pPr marL="11430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Recurrent erosion very common </a:t>
            </a:r>
            <a:endParaRPr lang="ar-SA" sz="1600" dirty="0">
              <a:solidFill>
                <a:schemeClr val="tx1"/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ar-SA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None/>
            </a:pPr>
            <a:endParaRPr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12124" y="1420251"/>
            <a:ext cx="897116" cy="2599144"/>
            <a:chOff x="1277439" y="1485565"/>
            <a:chExt cx="897116" cy="2599144"/>
          </a:xfrm>
        </p:grpSpPr>
        <p:grpSp>
          <p:nvGrpSpPr>
            <p:cNvPr id="3" name="Group 2"/>
            <p:cNvGrpSpPr/>
            <p:nvPr/>
          </p:nvGrpSpPr>
          <p:grpSpPr>
            <a:xfrm>
              <a:off x="1287553" y="1485565"/>
              <a:ext cx="887002" cy="564757"/>
              <a:chOff x="2223774" y="2599318"/>
              <a:chExt cx="587030" cy="34860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223774" y="2719901"/>
                <a:ext cx="587030" cy="123952"/>
                <a:chOff x="955576" y="1177473"/>
                <a:chExt cx="888174" cy="190500"/>
              </a:xfrm>
            </p:grpSpPr>
            <p:cxnSp>
              <p:nvCxnSpPr>
                <p:cNvPr id="22" name="Google Shape;504;p54"/>
                <p:cNvCxnSpPr>
                  <a:stCxn id="340" idx="2"/>
                </p:cNvCxnSpPr>
                <p:nvPr/>
              </p:nvCxnSpPr>
              <p:spPr>
                <a:xfrm>
                  <a:off x="955576" y="1260031"/>
                  <a:ext cx="792923" cy="15846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chemeClr val="accent3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3" name="Google Shape;508;p54"/>
                <p:cNvSpPr/>
                <p:nvPr/>
              </p:nvSpPr>
              <p:spPr>
                <a:xfrm>
                  <a:off x="1653250" y="1177473"/>
                  <a:ext cx="190500" cy="1905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40" name="Google Shape;340;p44"/>
              <p:cNvSpPr/>
              <p:nvPr/>
            </p:nvSpPr>
            <p:spPr>
              <a:xfrm>
                <a:off x="2223774" y="2599318"/>
                <a:ext cx="348600" cy="348600"/>
              </a:xfrm>
              <a:prstGeom prst="ellipse">
                <a:avLst/>
              </a:prstGeom>
              <a:solidFill>
                <a:srgbClr val="D2EAF7"/>
              </a:solidFill>
              <a:ln w="1905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800" dirty="0">
                    <a:solidFill>
                      <a:schemeClr val="accent3"/>
                    </a:solidFill>
                    <a:latin typeface="Squada One"/>
                    <a:ea typeface="Squada One"/>
                    <a:cs typeface="Squada One"/>
                    <a:sym typeface="Squada One"/>
                  </a:rPr>
                  <a:t>1</a:t>
                </a:r>
                <a:endParaRPr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endParaRPr>
              </a:p>
            </p:txBody>
          </p:sp>
        </p:grpSp>
        <p:cxnSp>
          <p:nvCxnSpPr>
            <p:cNvPr id="46" name="Google Shape;504;p54"/>
            <p:cNvCxnSpPr>
              <a:stCxn id="48" idx="2"/>
            </p:cNvCxnSpPr>
            <p:nvPr/>
          </p:nvCxnSpPr>
          <p:spPr>
            <a:xfrm>
              <a:off x="1287553" y="2621123"/>
              <a:ext cx="791877" cy="16704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7" name="Google Shape;508;p54"/>
            <p:cNvSpPr/>
            <p:nvPr/>
          </p:nvSpPr>
          <p:spPr>
            <a:xfrm>
              <a:off x="1984306" y="2534096"/>
              <a:ext cx="190249" cy="200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40;p44"/>
            <p:cNvSpPr/>
            <p:nvPr/>
          </p:nvSpPr>
          <p:spPr>
            <a:xfrm>
              <a:off x="1287553" y="2338743"/>
              <a:ext cx="526734" cy="564757"/>
            </a:xfrm>
            <a:prstGeom prst="ellipse">
              <a:avLst/>
            </a:prstGeom>
            <a:solidFill>
              <a:srgbClr val="D2EAF7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rPr>
                <a:t>2</a:t>
              </a:r>
              <a:endParaRPr sz="2800" dirty="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  <p:cxnSp>
          <p:nvCxnSpPr>
            <p:cNvPr id="49" name="Google Shape;504;p54"/>
            <p:cNvCxnSpPr>
              <a:stCxn id="51" idx="2"/>
            </p:cNvCxnSpPr>
            <p:nvPr/>
          </p:nvCxnSpPr>
          <p:spPr>
            <a:xfrm>
              <a:off x="1277439" y="3802332"/>
              <a:ext cx="791877" cy="16704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0" name="Google Shape;508;p54"/>
            <p:cNvSpPr/>
            <p:nvPr/>
          </p:nvSpPr>
          <p:spPr>
            <a:xfrm>
              <a:off x="1974192" y="3715305"/>
              <a:ext cx="190249" cy="200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40;p44"/>
            <p:cNvSpPr/>
            <p:nvPr/>
          </p:nvSpPr>
          <p:spPr>
            <a:xfrm>
              <a:off x="1277439" y="3519952"/>
              <a:ext cx="526734" cy="564757"/>
            </a:xfrm>
            <a:prstGeom prst="ellipse">
              <a:avLst/>
            </a:prstGeom>
            <a:solidFill>
              <a:srgbClr val="D2EAF7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 smtClean="0">
                  <a:solidFill>
                    <a:schemeClr val="accent3"/>
                  </a:solidFill>
                  <a:latin typeface="Squada One"/>
                  <a:ea typeface="Squada One"/>
                  <a:cs typeface="Squada One"/>
                  <a:sym typeface="Squada One"/>
                </a:rPr>
                <a:t>3</a:t>
              </a:r>
              <a:endParaRPr sz="2800" dirty="0">
                <a:solidFill>
                  <a:schemeClr val="accent3"/>
                </a:solidFill>
                <a:latin typeface="Squada One"/>
                <a:ea typeface="Squada One"/>
                <a:cs typeface="Squada One"/>
                <a:sym typeface="Squada One"/>
              </a:endParaRPr>
            </a:p>
          </p:txBody>
        </p:sp>
      </p:grpSp>
      <p:sp>
        <p:nvSpPr>
          <p:cNvPr id="52" name="Google Shape;346;p44"/>
          <p:cNvSpPr txBox="1">
            <a:spLocks/>
          </p:cNvSpPr>
          <p:nvPr/>
        </p:nvSpPr>
        <p:spPr>
          <a:xfrm>
            <a:off x="2010743" y="2350126"/>
            <a:ext cx="5111618" cy="99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indent="0"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Signs </a:t>
            </a:r>
          </a:p>
          <a:p>
            <a:pPr marL="114300" indent="0">
              <a:buNone/>
            </a:pPr>
            <a:r>
              <a:rPr lang="en-US" sz="1600" dirty="0" err="1" smtClean="0">
                <a:solidFill>
                  <a:schemeClr val="tx1"/>
                </a:solidFill>
              </a:rPr>
              <a:t>Superfecial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grayish white  deposits in the stroma may produce irregularity of</a:t>
            </a:r>
            <a:r>
              <a:rPr lang="en-US" sz="1600" dirty="0"/>
              <a:t> </a:t>
            </a:r>
            <a:r>
              <a:rPr lang="en-US" sz="1600" dirty="0">
                <a:solidFill>
                  <a:schemeClr val="tx1"/>
                </a:solidFill>
              </a:rPr>
              <a:t>corneal surface   </a:t>
            </a:r>
            <a:endParaRPr lang="ar-SA" sz="1600" dirty="0">
              <a:solidFill>
                <a:schemeClr val="tx1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3" name="Google Shape;346;p44"/>
          <p:cNvSpPr txBox="1">
            <a:spLocks/>
          </p:cNvSpPr>
          <p:nvPr/>
        </p:nvSpPr>
        <p:spPr>
          <a:xfrm>
            <a:off x="2099126" y="3530672"/>
            <a:ext cx="4446816" cy="4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dirty="0" smtClean="0">
                <a:solidFill>
                  <a:schemeClr val="bg1">
                    <a:lumMod val="25000"/>
                  </a:schemeClr>
                </a:solidFill>
              </a:rPr>
              <a:t>Treatment  </a:t>
            </a:r>
          </a:p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Penetrating </a:t>
            </a:r>
            <a:r>
              <a:rPr lang="en-US" sz="1600" dirty="0" err="1" smtClean="0">
                <a:solidFill>
                  <a:schemeClr val="tx1"/>
                </a:solidFill>
              </a:rPr>
              <a:t>keratoplasty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endParaRPr lang="ar-SA" sz="1600" dirty="0">
              <a:solidFill>
                <a:schemeClr val="tx1"/>
              </a:solidFill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6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7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"/>
          <p:cNvSpPr txBox="1">
            <a:spLocks noGrp="1"/>
          </p:cNvSpPr>
          <p:nvPr>
            <p:ph type="title"/>
          </p:nvPr>
        </p:nvSpPr>
        <p:spPr>
          <a:xfrm>
            <a:off x="1160550" y="2429450"/>
            <a:ext cx="6822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Corneal Ectasia</a:t>
            </a:r>
            <a:endParaRPr dirty="0"/>
          </a:p>
        </p:txBody>
      </p:sp>
      <p:sp>
        <p:nvSpPr>
          <p:cNvPr id="184" name="Google Shape;184;p37"/>
          <p:cNvSpPr txBox="1">
            <a:spLocks noGrp="1"/>
          </p:cNvSpPr>
          <p:nvPr>
            <p:ph type="title" idx="2"/>
          </p:nvPr>
        </p:nvSpPr>
        <p:spPr>
          <a:xfrm>
            <a:off x="1160550" y="1542425"/>
            <a:ext cx="68229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06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749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45126" y="1243689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buNone/>
            </a:pPr>
            <a:r>
              <a:rPr lang="en-US" sz="2400" dirty="0"/>
              <a:t>Groups of uncommon non inflammatory </a:t>
            </a:r>
            <a:r>
              <a:rPr lang="en-US" sz="2400" dirty="0" smtClean="0"/>
              <a:t>eye disorders </a:t>
            </a:r>
            <a:r>
              <a:rPr lang="en-US" sz="2400" dirty="0"/>
              <a:t>characterized by bilateral thinning </a:t>
            </a:r>
            <a:r>
              <a:rPr lang="en-US" sz="2400" dirty="0" smtClean="0"/>
              <a:t>of the </a:t>
            </a:r>
            <a:r>
              <a:rPr lang="en-US" sz="2400" dirty="0"/>
              <a:t>central paracentral or peripheral cornea.</a:t>
            </a:r>
          </a:p>
          <a:p>
            <a:pPr marL="171450" indent="0">
              <a:buNone/>
            </a:pPr>
            <a:endParaRPr lang="en-US" sz="1600" dirty="0" smtClean="0">
              <a:sym typeface="Arial"/>
            </a:endParaRPr>
          </a:p>
          <a:p>
            <a:pPr marL="17145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sym typeface="Arial"/>
              </a:rPr>
              <a:t>Classification </a:t>
            </a:r>
          </a:p>
          <a:p>
            <a:pPr marL="171450" indent="0">
              <a:buNone/>
            </a:pPr>
            <a:endParaRPr lang="en-US" dirty="0">
              <a:sym typeface="Arial"/>
            </a:endParaRPr>
          </a:p>
          <a:p>
            <a:pPr marL="82296" indent="0">
              <a:buNone/>
            </a:pPr>
            <a:r>
              <a:rPr lang="en-US" sz="2400" dirty="0" smtClean="0"/>
              <a:t>  - </a:t>
            </a:r>
            <a:r>
              <a:rPr lang="en-US" sz="2400" dirty="0" err="1" smtClean="0"/>
              <a:t>Keratoconus</a:t>
            </a:r>
            <a:r>
              <a:rPr lang="en-US" sz="2400" dirty="0" smtClean="0"/>
              <a:t> .</a:t>
            </a:r>
            <a:endParaRPr lang="en-US" sz="2400" dirty="0"/>
          </a:p>
          <a:p>
            <a:pPr marL="82296" indent="0">
              <a:buNone/>
            </a:pPr>
            <a:r>
              <a:rPr lang="en-US" sz="2400" dirty="0" smtClean="0"/>
              <a:t>  - </a:t>
            </a:r>
            <a:r>
              <a:rPr lang="en-US" sz="2400" dirty="0" err="1" smtClean="0"/>
              <a:t>Keratoglobus</a:t>
            </a:r>
            <a:endParaRPr lang="en-US" sz="2400" dirty="0"/>
          </a:p>
          <a:p>
            <a:pPr marL="82296" indent="0">
              <a:buNone/>
            </a:pPr>
            <a:r>
              <a:rPr lang="en-US" sz="2400" dirty="0" smtClean="0"/>
              <a:t>  - </a:t>
            </a:r>
            <a:r>
              <a:rPr lang="en-US" sz="2400" dirty="0" err="1" smtClean="0"/>
              <a:t>Peelucid</a:t>
            </a:r>
            <a:r>
              <a:rPr lang="en-US" sz="2400" dirty="0" smtClean="0"/>
              <a:t> marginal degeneration . </a:t>
            </a:r>
            <a:endParaRPr lang="en-US" sz="2400" dirty="0"/>
          </a:p>
          <a:p>
            <a:pPr marL="171450" lvl="0" indent="0">
              <a:buNone/>
            </a:pPr>
            <a:endParaRPr lang="en-US" sz="2400" dirty="0">
              <a:sym typeface="Arial"/>
            </a:endParaRP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 smtClean="0"/>
              <a:t>Corneal </a:t>
            </a:r>
            <a:r>
              <a:rPr lang="en" dirty="0"/>
              <a:t>Ectasia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731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45126" y="1170951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0">
              <a:buNone/>
            </a:pPr>
            <a:r>
              <a:rPr lang="en-US" sz="1600" dirty="0" smtClean="0">
                <a:sym typeface="Arial"/>
              </a:rPr>
              <a:t>Acute </a:t>
            </a:r>
            <a:r>
              <a:rPr lang="en-US" sz="1600" dirty="0" err="1">
                <a:sym typeface="Arial"/>
              </a:rPr>
              <a:t>suppurative</a:t>
            </a:r>
            <a:r>
              <a:rPr lang="en-US" sz="1600" dirty="0">
                <a:sym typeface="Arial"/>
              </a:rPr>
              <a:t> inflammation of cornea caused by bacterial infection</a:t>
            </a:r>
          </a:p>
          <a:p>
            <a:pPr marL="171450" indent="0">
              <a:buNone/>
            </a:pPr>
            <a:endParaRPr lang="en-US" sz="1600" dirty="0" smtClean="0">
              <a:sym typeface="Arial"/>
            </a:endParaRPr>
          </a:p>
          <a:p>
            <a:pPr marL="171450" indent="0">
              <a:buNone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sym typeface="Arial"/>
              </a:rPr>
              <a:t>Most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sym typeface="Arial"/>
              </a:rPr>
              <a:t>common pathogens are :</a:t>
            </a:r>
          </a:p>
          <a:p>
            <a:pPr marL="171450" lvl="0" indent="0">
              <a:buNone/>
            </a:pPr>
            <a:r>
              <a:rPr lang="en-US" sz="1600" dirty="0" smtClean="0">
                <a:sym typeface="Arial"/>
              </a:rPr>
              <a:t>     - </a:t>
            </a:r>
            <a:r>
              <a:rPr lang="en-US" sz="1600" dirty="0">
                <a:sym typeface="Arial"/>
              </a:rPr>
              <a:t>Pseudomonas aeruginosa ( Gram negative)</a:t>
            </a:r>
          </a:p>
          <a:p>
            <a:pPr marL="171450" lvl="0" indent="0">
              <a:buNone/>
            </a:pPr>
            <a:r>
              <a:rPr lang="en-US" sz="1600" dirty="0" smtClean="0">
                <a:sym typeface="Arial"/>
              </a:rPr>
              <a:t>     - </a:t>
            </a:r>
            <a:r>
              <a:rPr lang="en-US" sz="1600" dirty="0">
                <a:sym typeface="Arial"/>
              </a:rPr>
              <a:t>Staphylococcus aureus (Gram positive)</a:t>
            </a:r>
          </a:p>
          <a:p>
            <a:pPr marL="171450" indent="0">
              <a:buNone/>
            </a:pPr>
            <a:r>
              <a:rPr lang="en-US" sz="1600" dirty="0" smtClean="0">
                <a:sym typeface="Arial"/>
              </a:rPr>
              <a:t>     - </a:t>
            </a:r>
            <a:r>
              <a:rPr lang="en-US" sz="1600" dirty="0">
                <a:sym typeface="Arial"/>
              </a:rPr>
              <a:t>Streptococcus </a:t>
            </a:r>
            <a:r>
              <a:rPr lang="en-US" sz="1600" dirty="0" err="1">
                <a:sym typeface="Arial"/>
              </a:rPr>
              <a:t>pneumoniae</a:t>
            </a:r>
            <a:r>
              <a:rPr lang="en-US" sz="1600" dirty="0">
                <a:sym typeface="Arial"/>
              </a:rPr>
              <a:t> ( Gram positive )</a:t>
            </a:r>
          </a:p>
          <a:p>
            <a:pPr marL="171450" indent="0">
              <a:buNone/>
            </a:pPr>
            <a:r>
              <a:rPr lang="en-US" sz="1600" dirty="0">
                <a:sym typeface="Arial"/>
              </a:rPr>
              <a:t/>
            </a:r>
            <a:br>
              <a:rPr lang="en-US" sz="1600" dirty="0">
                <a:sym typeface="Arial"/>
              </a:rPr>
            </a:br>
            <a:r>
              <a:rPr lang="en-US" sz="1600" dirty="0">
                <a:sym typeface="Arial"/>
              </a:rPr>
              <a:t>Infection with pseudomonas and streptococci are often very aggressive</a:t>
            </a:r>
          </a:p>
          <a:p>
            <a:pPr marL="171450" indent="0">
              <a:buNone/>
            </a:pPr>
            <a:endParaRPr lang="en-US" sz="1600" dirty="0" smtClean="0">
              <a:sym typeface="Arial"/>
            </a:endParaRPr>
          </a:p>
          <a:p>
            <a:pPr marL="171450" indent="0">
              <a:buNone/>
            </a:pPr>
            <a:r>
              <a:rPr lang="en-US" sz="1600" dirty="0" smtClean="0">
                <a:sym typeface="Arial"/>
              </a:rPr>
              <a:t>Bacteria </a:t>
            </a:r>
            <a:r>
              <a:rPr lang="en-US" sz="1600" dirty="0">
                <a:sym typeface="Arial"/>
              </a:rPr>
              <a:t>are unable to penetrate the cornea as long as the epithelium is intact with exception of</a:t>
            </a:r>
          </a:p>
          <a:p>
            <a:pPr marL="171450" indent="0">
              <a:buNone/>
            </a:pPr>
            <a:r>
              <a:rPr lang="ar-SA" sz="1600" dirty="0">
                <a:sym typeface="Arial"/>
              </a:rPr>
              <a:t> </a:t>
            </a:r>
            <a:r>
              <a:rPr lang="en-US" sz="1600" dirty="0" smtClean="0">
                <a:sym typeface="Arial"/>
              </a:rPr>
              <a:t>     -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sym typeface="Arial"/>
              </a:rPr>
              <a:t>Neisseria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sym typeface="Arial"/>
              </a:rPr>
              <a:t>gonorrhoeae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sym typeface="Arial"/>
              </a:rPr>
              <a:t> , Neisseria meningitides , Diphtheria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sym typeface="Arial"/>
              </a:rPr>
              <a:t>,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sym typeface="Arial"/>
              </a:rPr>
              <a:t>Haemophilus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sym typeface="Arial"/>
              </a:rPr>
              <a:t>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sym typeface="Arial"/>
              </a:rPr>
              <a:t>influenzae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sym typeface="Arial"/>
              </a:rPr>
              <a:t> </a:t>
            </a:r>
          </a:p>
          <a:p>
            <a:pPr marL="171450" indent="0">
              <a:buNone/>
            </a:pPr>
            <a:r>
              <a:rPr lang="en-US" sz="1600" dirty="0">
                <a:sym typeface="Arial"/>
              </a:rPr>
              <a:t>These can penetrate even the normal intact epithelium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Bacterial keratitis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45126" y="1243689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buNone/>
            </a:pPr>
            <a:r>
              <a:rPr lang="en-US" sz="2000" dirty="0"/>
              <a:t>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/>
              <a:t>is a progressive disorder in which the cornea assumes a conical shape secondary to stromal thinning and </a:t>
            </a:r>
            <a:r>
              <a:rPr lang="ar-SA" sz="2000" dirty="0"/>
              <a:t> </a:t>
            </a:r>
            <a:r>
              <a:rPr lang="en-US" sz="2000" dirty="0"/>
              <a:t>protrusion. (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central or Paracentral corneal thinning</a:t>
            </a:r>
            <a:r>
              <a:rPr lang="en-US" sz="2000" dirty="0"/>
              <a:t>) </a:t>
            </a:r>
            <a:r>
              <a:rPr lang="en-US" sz="2000" dirty="0" smtClean="0"/>
              <a:t>. </a:t>
            </a:r>
            <a:endParaRPr lang="en-US" sz="2000" dirty="0"/>
          </a:p>
          <a:p>
            <a:pPr algn="just">
              <a:buNone/>
            </a:pPr>
            <a:r>
              <a:rPr lang="en-US" sz="2000" dirty="0"/>
              <a:t> </a:t>
            </a:r>
            <a:endParaRPr lang="en-US" sz="2000" dirty="0" smtClean="0"/>
          </a:p>
          <a:p>
            <a:pPr algn="just">
              <a:buNone/>
            </a:pPr>
            <a:r>
              <a:rPr lang="en-US" sz="2000" dirty="0" smtClean="0"/>
              <a:t>- is </a:t>
            </a:r>
            <a:r>
              <a:rPr lang="en-US" sz="2000" dirty="0"/>
              <a:t>slowly progressive bilateral asymmetrical disease</a:t>
            </a:r>
            <a:r>
              <a:rPr lang="en-US" sz="2000" dirty="0" smtClean="0"/>
              <a:t>.</a:t>
            </a:r>
          </a:p>
          <a:p>
            <a:pPr algn="just">
              <a:buNone/>
            </a:pPr>
            <a:r>
              <a:rPr lang="en-US" sz="2000" dirty="0" smtClean="0"/>
              <a:t>- most </a:t>
            </a:r>
            <a:r>
              <a:rPr lang="en-US" sz="2000" dirty="0"/>
              <a:t>patients do not have a positive family history. 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10% of cases (AD)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en-US" sz="2000" dirty="0"/>
              <a:t>The exact etiology is </a:t>
            </a:r>
            <a:r>
              <a:rPr lang="en-US" sz="2000" dirty="0" smtClean="0"/>
              <a:t>unknown , BUT </a:t>
            </a:r>
            <a:r>
              <a:rPr lang="en-US" sz="2000" dirty="0" err="1"/>
              <a:t>Keratoconus</a:t>
            </a:r>
            <a:r>
              <a:rPr lang="en-US" sz="2000" dirty="0"/>
              <a:t> has been associated </a:t>
            </a:r>
            <a:r>
              <a:rPr lang="en-US" sz="2000" dirty="0" smtClean="0"/>
              <a:t>with some systemic diseases . </a:t>
            </a:r>
            <a:endParaRPr lang="en-US" sz="2000" dirty="0"/>
          </a:p>
          <a:p>
            <a:pPr algn="just">
              <a:buNone/>
            </a:pPr>
            <a:endParaRPr lang="ar-SA" sz="2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lvl="0" indent="0" algn="just">
              <a:buNone/>
            </a:pPr>
            <a:endParaRPr lang="en-US" sz="2000" dirty="0">
              <a:sym typeface="Arial"/>
            </a:endParaRP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Keratoconus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542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Keratoconus</a:t>
            </a:r>
            <a:endParaRPr dirty="0"/>
          </a:p>
        </p:txBody>
      </p:sp>
      <p:graphicFrame>
        <p:nvGraphicFramePr>
          <p:cNvPr id="5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775292"/>
              </p:ext>
            </p:extLst>
          </p:nvPr>
        </p:nvGraphicFramePr>
        <p:xfrm>
          <a:off x="1531626" y="1601970"/>
          <a:ext cx="6080748" cy="2409339"/>
        </p:xfrm>
        <a:graphic>
          <a:graphicData uri="http://schemas.openxmlformats.org/drawingml/2006/table">
            <a:tbl>
              <a:tblPr rtl="1" firstRow="1" bandRow="1">
                <a:tableStyleId>{69012ECD-51FC-41F1-AA8D-1B2483CD663E}</a:tableStyleId>
              </a:tblPr>
              <a:tblGrid>
                <a:gridCol w="30403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03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6569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i="0" u="none" strike="noStrike" cap="none" dirty="0" smtClean="0">
                          <a:solidFill>
                            <a:schemeClr val="bg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Ocular disease</a:t>
                      </a:r>
                      <a:endParaRPr lang="ar-SA" sz="2000" b="0" i="0" u="none" strike="noStrike" cap="none" dirty="0">
                        <a:solidFill>
                          <a:schemeClr val="bg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i="0" u="none" strike="noStrike" cap="none" dirty="0" smtClean="0">
                          <a:solidFill>
                            <a:schemeClr val="bg1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Systemic disease</a:t>
                      </a:r>
                      <a:endParaRPr lang="ar-SA" sz="2000" b="0" i="0" u="none" strike="noStrike" cap="none" dirty="0">
                        <a:solidFill>
                          <a:schemeClr val="bg1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2713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i="0" u="none" strike="noStrike" cap="none" dirty="0" smtClean="0">
                          <a:solidFill>
                            <a:schemeClr val="accent3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Retinitis pigmentosa</a:t>
                      </a:r>
                      <a:endParaRPr lang="ar-SA" sz="2000" b="0" i="0" u="none" strike="noStrike" cap="none" dirty="0">
                        <a:solidFill>
                          <a:schemeClr val="accent3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i="0" u="none" strike="noStrike" cap="none" dirty="0" smtClean="0">
                          <a:solidFill>
                            <a:schemeClr val="accent3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Down's  syndrome </a:t>
                      </a:r>
                      <a:endParaRPr lang="ar-SA" sz="2000" b="0" i="0" u="none" strike="noStrike" cap="none" dirty="0">
                        <a:solidFill>
                          <a:schemeClr val="accent3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7892">
                <a:tc>
                  <a:txBody>
                    <a:bodyPr/>
                    <a:lstStyle/>
                    <a:p>
                      <a:pPr marL="0" marR="0" lvl="1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cap="none" dirty="0" smtClean="0">
                          <a:solidFill>
                            <a:schemeClr val="accent3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Blue sclera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i="0" u="none" strike="noStrike" cap="none" dirty="0" smtClean="0">
                          <a:solidFill>
                            <a:schemeClr val="accent3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Turner  syndrome</a:t>
                      </a:r>
                      <a:endParaRPr lang="ar-SA" sz="2000" b="0" i="0" u="none" strike="noStrike" cap="none" dirty="0">
                        <a:solidFill>
                          <a:schemeClr val="accent3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1125">
                <a:tc>
                  <a:txBody>
                    <a:bodyPr/>
                    <a:lstStyle/>
                    <a:p>
                      <a:pPr marL="0" marR="0" lvl="1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cap="none" dirty="0" smtClean="0">
                          <a:solidFill>
                            <a:schemeClr val="accent3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VKC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i="0" u="none" strike="noStrike" cap="none" dirty="0" smtClean="0">
                          <a:solidFill>
                            <a:schemeClr val="accent3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Marfan's  syndrome </a:t>
                      </a:r>
                      <a:endParaRPr lang="ar-SA" sz="2000" b="0" i="0" u="none" strike="noStrike" cap="none" dirty="0">
                        <a:solidFill>
                          <a:schemeClr val="accent3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2713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i="0" u="none" strike="noStrike" cap="none" dirty="0" smtClean="0">
                          <a:solidFill>
                            <a:schemeClr val="accent3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 Ectopic lentis</a:t>
                      </a:r>
                      <a:endParaRPr lang="ar-SA" sz="2000" b="0" i="0" u="none" strike="noStrike" cap="none" dirty="0">
                        <a:solidFill>
                          <a:schemeClr val="accent3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0" i="0" u="none" strike="noStrike" cap="none" dirty="0" smtClean="0">
                          <a:solidFill>
                            <a:schemeClr val="accent3"/>
                          </a:solidFill>
                          <a:latin typeface="DM Sans"/>
                          <a:ea typeface="DM Sans"/>
                          <a:cs typeface="DM Sans"/>
                          <a:sym typeface="DM Sans"/>
                        </a:rPr>
                        <a:t> Ehlers- Danlos  syndrome</a:t>
                      </a:r>
                      <a:endParaRPr lang="ar-SA" sz="2000" b="0" i="0" u="none" strike="noStrike" cap="none" dirty="0">
                        <a:solidFill>
                          <a:schemeClr val="accent3"/>
                        </a:solidFill>
                        <a:latin typeface="DM Sans"/>
                        <a:ea typeface="DM Sans"/>
                        <a:cs typeface="DM Sans"/>
                        <a:sym typeface="DM San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442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45126" y="1243689"/>
            <a:ext cx="7838130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Clinical features:</a:t>
            </a:r>
          </a:p>
          <a:p>
            <a:pPr>
              <a:buFontTx/>
              <a:buChar char="-"/>
            </a:pPr>
            <a:r>
              <a:rPr lang="en-US" sz="1800" dirty="0" smtClean="0"/>
              <a:t>unilateral </a:t>
            </a:r>
            <a:r>
              <a:rPr lang="en-US" sz="1800" dirty="0"/>
              <a:t>Gradual painless loss of vision is the only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symptom</a:t>
            </a:r>
            <a:r>
              <a:rPr lang="en-US" sz="1800" dirty="0" smtClean="0"/>
              <a:t>. irregular </a:t>
            </a:r>
            <a:r>
              <a:rPr lang="en-US" sz="1800" dirty="0"/>
              <a:t>myopic </a:t>
            </a:r>
            <a:r>
              <a:rPr lang="en-US" sz="1800" dirty="0" smtClean="0"/>
              <a:t>astigmatism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curvature myopia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)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171450" indent="0">
              <a:buNone/>
            </a:pPr>
            <a:endParaRPr lang="en-US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Signs :</a:t>
            </a:r>
          </a:p>
          <a:p>
            <a:pPr>
              <a:buNone/>
            </a:pPr>
            <a:endParaRPr lang="en-US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en-US" sz="1800" dirty="0"/>
              <a:t>- oil droplet reflex by direct ophthalmoscope .</a:t>
            </a:r>
          </a:p>
          <a:p>
            <a:pPr>
              <a:buNone/>
            </a:pPr>
            <a:r>
              <a:rPr lang="en-US" sz="1800" dirty="0"/>
              <a:t>   - Vogt lines by slit lamp </a:t>
            </a:r>
            <a:r>
              <a:rPr lang="en-US" sz="1800" dirty="0" err="1"/>
              <a:t>biomicroscopy</a:t>
            </a:r>
            <a:r>
              <a:rPr lang="en-US" sz="1800" dirty="0"/>
              <a:t> . </a:t>
            </a:r>
          </a:p>
          <a:p>
            <a:pPr>
              <a:buNone/>
            </a:pPr>
            <a:r>
              <a:rPr lang="en-US" sz="1800" dirty="0"/>
              <a:t>   - </a:t>
            </a:r>
            <a:r>
              <a:rPr lang="en-US" sz="1800" dirty="0" smtClean="0"/>
              <a:t>Fleischer ring </a:t>
            </a:r>
            <a:r>
              <a:rPr lang="en-US" sz="1800" dirty="0"/>
              <a:t>by slit lamp </a:t>
            </a:r>
            <a:r>
              <a:rPr lang="en-US" sz="1800" dirty="0" err="1"/>
              <a:t>biomicroscopy</a:t>
            </a:r>
            <a:r>
              <a:rPr lang="en-US" sz="1800" dirty="0"/>
              <a:t> </a:t>
            </a:r>
            <a:r>
              <a:rPr lang="en-US" sz="1800" dirty="0" smtClean="0"/>
              <a:t>.</a:t>
            </a:r>
          </a:p>
          <a:p>
            <a:pPr>
              <a:buNone/>
            </a:pPr>
            <a:r>
              <a:rPr lang="en-US" sz="1800" dirty="0"/>
              <a:t> </a:t>
            </a:r>
            <a:r>
              <a:rPr lang="en-US" sz="1800" dirty="0" smtClean="0"/>
              <a:t>  - Munson sign  in advanced stages . </a:t>
            </a:r>
          </a:p>
          <a:p>
            <a:pPr>
              <a:buNone/>
            </a:pPr>
            <a:r>
              <a:rPr lang="en-US" sz="1800" dirty="0" smtClean="0"/>
              <a:t>   - </a:t>
            </a:r>
            <a:r>
              <a:rPr lang="en-US" sz="1800" dirty="0" err="1" smtClean="0"/>
              <a:t>Scisoring</a:t>
            </a:r>
            <a:r>
              <a:rPr lang="en-US" sz="1800" dirty="0" smtClean="0"/>
              <a:t> reflex by </a:t>
            </a:r>
            <a:r>
              <a:rPr lang="en-US" sz="1800" dirty="0" err="1" smtClean="0"/>
              <a:t>retinoscope</a:t>
            </a:r>
            <a:r>
              <a:rPr lang="en-US" sz="1800" dirty="0" smtClean="0"/>
              <a:t> . </a:t>
            </a:r>
          </a:p>
          <a:p>
            <a:pPr>
              <a:buNone/>
            </a:pPr>
            <a:r>
              <a:rPr lang="en-US" sz="1800" dirty="0"/>
              <a:t> </a:t>
            </a:r>
            <a:r>
              <a:rPr lang="en-US" sz="1800" dirty="0" smtClean="0"/>
              <a:t>  - Acute hydrops in very late stage</a:t>
            </a:r>
            <a:endParaRPr lang="en-US" sz="1800" dirty="0"/>
          </a:p>
          <a:p>
            <a:pPr>
              <a:buNone/>
            </a:pPr>
            <a:endParaRPr lang="ar-SA" sz="1800" dirty="0" smtClean="0"/>
          </a:p>
          <a:p>
            <a:pPr>
              <a:buNone/>
            </a:pPr>
            <a:endParaRPr lang="ar-SA" sz="18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ar-SA" sz="1800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buNone/>
            </a:pPr>
            <a:endParaRPr lang="ar-SA" sz="1800" dirty="0">
              <a:solidFill>
                <a:schemeClr val="bg1">
                  <a:lumMod val="50000"/>
                </a:schemeClr>
              </a:solidFill>
            </a:endParaRPr>
          </a:p>
          <a:p>
            <a:pPr marL="171450" lvl="0" indent="0" algn="just">
              <a:buNone/>
            </a:pPr>
            <a:endParaRPr lang="en-US" sz="1800" dirty="0">
              <a:sym typeface="Arial"/>
            </a:endParaRP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Keratoconus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850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Keratoconus</a:t>
            </a:r>
            <a:endParaRPr dirty="0"/>
          </a:p>
        </p:txBody>
      </p:sp>
      <p:pic>
        <p:nvPicPr>
          <p:cNvPr id="9" name="صورة 7" descr="Fleischer-ring-class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850" y="1360966"/>
            <a:ext cx="2603671" cy="236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00" y="1360965"/>
            <a:ext cx="2825487" cy="236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1275" y="1360965"/>
            <a:ext cx="2825487" cy="236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 Placeholder 17"/>
          <p:cNvSpPr txBox="1">
            <a:spLocks/>
          </p:cNvSpPr>
          <p:nvPr/>
        </p:nvSpPr>
        <p:spPr>
          <a:xfrm>
            <a:off x="685996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>
                <a:cs typeface="Arial" pitchFamily="34" charset="0"/>
              </a:rPr>
              <a:t>oil droplet reflex </a:t>
            </a: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3607565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>
                <a:cs typeface="Arial" pitchFamily="34" charset="0"/>
              </a:rPr>
              <a:t>Vogt lines </a:t>
            </a: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6479188" y="3805114"/>
            <a:ext cx="2076893" cy="10149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Fleischer ring</a:t>
            </a:r>
            <a:endParaRPr lang="en-US" sz="1400" b="1" i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1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10" descr="300px-Keratoconus-with-Munsons-sign-USA-19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0" y="1284332"/>
            <a:ext cx="2825487" cy="2455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Keratoconus</a:t>
            </a:r>
            <a:endParaRPr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685996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Munson sign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3607565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Acute hydrops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6479188" y="3805114"/>
            <a:ext cx="2076893" cy="10149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>
                <a:cs typeface="Arial" pitchFamily="34" charset="0"/>
              </a:rPr>
              <a:t>Acute hydrops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3267" y="1284332"/>
            <a:ext cx="2825487" cy="2455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3" descr="تنزيل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966" y="1284332"/>
            <a:ext cx="2747336" cy="2455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891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Keratoconus</a:t>
            </a:r>
            <a:endParaRPr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685996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Munson sign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3607565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Acute hydrops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6479188" y="2608522"/>
            <a:ext cx="2076893" cy="22115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Corneal topography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002060"/>
                </a:solidFill>
              </a:rPr>
              <a:t>is </a:t>
            </a:r>
            <a:r>
              <a:rPr lang="en-US" sz="1400" b="1" dirty="0">
                <a:solidFill>
                  <a:srgbClr val="002060"/>
                </a:solidFill>
              </a:rPr>
              <a:t>the most sensitive </a:t>
            </a:r>
            <a:r>
              <a:rPr lang="en-US" sz="1400" b="1" dirty="0" smtClean="0">
                <a:solidFill>
                  <a:srgbClr val="002060"/>
                </a:solidFill>
              </a:rPr>
              <a:t>method for diagnosis and grading . </a:t>
            </a:r>
          </a:p>
          <a:p>
            <a:pPr marL="0" indent="0" algn="ctr">
              <a:buNone/>
            </a:pPr>
            <a:endParaRPr lang="en-US" sz="1400" b="1" i="1" dirty="0" smtClean="0">
              <a:cs typeface="Arial" pitchFamily="34" charset="0"/>
            </a:endParaRPr>
          </a:p>
          <a:p>
            <a:pPr marL="0" indent="0" algn="ctr">
              <a:buNone/>
            </a:pPr>
            <a:endParaRPr lang="en-US" sz="1400" b="1" i="1" dirty="0" smtClean="0">
              <a:cs typeface="Arial" pitchFamily="34" charset="0"/>
            </a:endParaRPr>
          </a:p>
          <a:p>
            <a:pPr marL="0" indent="0" algn="ctr">
              <a:buNone/>
            </a:pPr>
            <a:endParaRPr lang="en-US" sz="1400" b="1" i="1" dirty="0"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 </a:t>
            </a:r>
            <a:endParaRPr lang="en-US" sz="1400" b="1" i="1" dirty="0"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5675" t="39057" r="41944" b="22372"/>
          <a:stretch/>
        </p:blipFill>
        <p:spPr>
          <a:xfrm>
            <a:off x="311700" y="941525"/>
            <a:ext cx="5921829" cy="3967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717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09684" y="1321662"/>
            <a:ext cx="7838130" cy="28108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Treatment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1800" dirty="0"/>
              <a:t>- To stop </a:t>
            </a:r>
            <a:r>
              <a:rPr lang="en-US" sz="1800" dirty="0" smtClean="0"/>
              <a:t>progression :</a:t>
            </a:r>
            <a:endParaRPr lang="ar-SA" sz="1800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0">
              <a:buNone/>
            </a:pPr>
            <a:r>
              <a:rPr lang="en-US" sz="1800" dirty="0" smtClean="0"/>
              <a:t>       1 - Age .</a:t>
            </a:r>
          </a:p>
          <a:p>
            <a:pPr marL="17145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2- Corneal collagen cross linking . </a:t>
            </a:r>
            <a:endParaRPr lang="ar-SA" sz="1800" dirty="0" smtClean="0"/>
          </a:p>
          <a:p>
            <a:pPr>
              <a:buNone/>
            </a:pPr>
            <a:endParaRPr lang="ar-SA" sz="18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800" dirty="0" smtClean="0"/>
              <a:t>- Optical solution :</a:t>
            </a:r>
            <a:endParaRPr lang="ar-SA" sz="1800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     1- Glasses for mild cases .</a:t>
            </a:r>
          </a:p>
          <a:p>
            <a:pPr algn="just"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    2- rigid contact lenses for moderate cases .</a:t>
            </a:r>
          </a:p>
          <a:p>
            <a:pPr algn="just"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    3- lamellar or penetrating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keratoplasty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for sever cases .</a:t>
            </a:r>
          </a:p>
          <a:p>
            <a:pPr algn="just">
              <a:buNone/>
            </a:pPr>
            <a:endParaRPr lang="en-US" sz="1800" dirty="0" smtClean="0"/>
          </a:p>
          <a:p>
            <a:pPr algn="just">
              <a:buNone/>
            </a:pPr>
            <a:r>
              <a:rPr lang="en-US" sz="1800" dirty="0" smtClean="0"/>
              <a:t>- Combined intra corneal rings</a:t>
            </a:r>
            <a:endParaRPr lang="ar-SA" sz="1800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buNone/>
            </a:pPr>
            <a:endParaRPr lang="ar-SA" sz="1800" dirty="0">
              <a:solidFill>
                <a:schemeClr val="bg1">
                  <a:lumMod val="50000"/>
                </a:schemeClr>
              </a:solidFill>
            </a:endParaRPr>
          </a:p>
          <a:p>
            <a:pPr marL="171450" lvl="0" indent="0" algn="just">
              <a:buNone/>
            </a:pPr>
            <a:endParaRPr lang="en-US" sz="1800" dirty="0">
              <a:sym typeface="Arial"/>
            </a:endParaRP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Keratoconus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615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Keratoconus</a:t>
            </a:r>
            <a:endParaRPr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685996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Rigid contact lens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3607565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Scleral contact lens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6479188" y="3805114"/>
            <a:ext cx="2076893" cy="10149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Intra corneal rings</a:t>
            </a:r>
            <a:endParaRPr lang="en-US" sz="1400" b="1" i="1" dirty="0"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68" y="1531814"/>
            <a:ext cx="2676747" cy="227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8149" y="1531814"/>
            <a:ext cx="2644151" cy="227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865" y="1531814"/>
            <a:ext cx="2677234" cy="227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155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Keratoconus</a:t>
            </a:r>
            <a:endParaRPr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685996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Penetrating </a:t>
            </a:r>
          </a:p>
          <a:p>
            <a:pPr marL="0" indent="0" algn="ctr">
              <a:buNone/>
            </a:pPr>
            <a:r>
              <a:rPr lang="en-US" sz="1400" b="1" i="1" dirty="0" err="1" smtClean="0">
                <a:cs typeface="Arial" pitchFamily="34" charset="0"/>
              </a:rPr>
              <a:t>keratoplasty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3607565" y="3805115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Deep anterior </a:t>
            </a: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Lamellar </a:t>
            </a:r>
            <a:r>
              <a:rPr lang="en-US" sz="1400" b="1" i="1" dirty="0" err="1" smtClean="0">
                <a:cs typeface="Arial" pitchFamily="34" charset="0"/>
              </a:rPr>
              <a:t>keratoplasty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6479188" y="3805114"/>
            <a:ext cx="2076893" cy="10149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Corneal cross linking </a:t>
            </a:r>
          </a:p>
          <a:p>
            <a:pPr marL="0" indent="0" algn="ctr">
              <a:buNone/>
            </a:pPr>
            <a:r>
              <a:rPr lang="en-US" sz="1400" b="1" i="1" dirty="0" smtClean="0">
                <a:cs typeface="Arial" pitchFamily="34" charset="0"/>
              </a:rPr>
              <a:t>CXL</a:t>
            </a:r>
            <a:endParaRPr lang="en-US" sz="1400" b="1" i="1" dirty="0"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7" y="1396409"/>
            <a:ext cx="2906708" cy="2408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512" y="1427663"/>
            <a:ext cx="2646455" cy="2346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215" y="1396409"/>
            <a:ext cx="2682085" cy="2377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33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"/>
          <p:cNvSpPr txBox="1">
            <a:spLocks noGrp="1"/>
          </p:cNvSpPr>
          <p:nvPr>
            <p:ph type="title"/>
          </p:nvPr>
        </p:nvSpPr>
        <p:spPr>
          <a:xfrm>
            <a:off x="1160550" y="2429450"/>
            <a:ext cx="6822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 smtClean="0"/>
              <a:t>Nutrishional </a:t>
            </a:r>
            <a:r>
              <a:rPr lang="en-US" dirty="0"/>
              <a:t>keratopathy</a:t>
            </a:r>
            <a:endParaRPr dirty="0"/>
          </a:p>
        </p:txBody>
      </p:sp>
      <p:sp>
        <p:nvSpPr>
          <p:cNvPr id="184" name="Google Shape;184;p37"/>
          <p:cNvSpPr txBox="1">
            <a:spLocks noGrp="1"/>
          </p:cNvSpPr>
          <p:nvPr>
            <p:ph type="title" idx="2"/>
          </p:nvPr>
        </p:nvSpPr>
        <p:spPr>
          <a:xfrm>
            <a:off x="1160550" y="1542425"/>
            <a:ext cx="68229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07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627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8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</a:t>
            </a:r>
            <a:r>
              <a:rPr lang="en" dirty="0" smtClean="0"/>
              <a:t>ype of ulcers according to micro organisms</a:t>
            </a:r>
            <a:endParaRPr dirty="0"/>
          </a:p>
        </p:txBody>
      </p:sp>
      <p:cxnSp>
        <p:nvCxnSpPr>
          <p:cNvPr id="197" name="Google Shape;197;p38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8" name="Google Shape;198;p38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Text Placeholder 17"/>
          <p:cNvSpPr txBox="1">
            <a:spLocks/>
          </p:cNvSpPr>
          <p:nvPr/>
        </p:nvSpPr>
        <p:spPr>
          <a:xfrm>
            <a:off x="571472" y="3714758"/>
            <a:ext cx="2194725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000" b="1" i="1" dirty="0" smtClean="0">
                <a:cs typeface="Arial" pitchFamily="34" charset="0"/>
              </a:rPr>
              <a:t>Ulcerative </a:t>
            </a:r>
            <a:r>
              <a:rPr lang="en-US" sz="1000" b="1" i="1" dirty="0" err="1" smtClean="0">
                <a:cs typeface="Arial" pitchFamily="34" charset="0"/>
              </a:rPr>
              <a:t>keratitis</a:t>
            </a:r>
            <a:r>
              <a:rPr lang="en-US" sz="1000" b="1" i="1" dirty="0" smtClean="0">
                <a:cs typeface="Arial" pitchFamily="34" charset="0"/>
              </a:rPr>
              <a:t> caused by     Staphylococcus</a:t>
            </a:r>
            <a:br>
              <a:rPr lang="en-US" sz="1000" b="1" i="1" dirty="0" smtClean="0">
                <a:cs typeface="Arial" pitchFamily="34" charset="0"/>
              </a:rPr>
            </a:br>
            <a:r>
              <a:rPr lang="en-GB" sz="1000" b="1" i="1" dirty="0" smtClean="0"/>
              <a:t>accompanied by </a:t>
            </a:r>
            <a:r>
              <a:rPr lang="en-GB" sz="1000" b="1" i="1" dirty="0" err="1" smtClean="0"/>
              <a:t>hypopyon</a:t>
            </a:r>
            <a:endParaRPr lang="en-US" sz="1000" b="1" i="1" dirty="0">
              <a:cs typeface="Arial" pitchFamily="34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580710"/>
            <a:ext cx="219472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580710"/>
            <a:ext cx="228601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ext Placeholder 17"/>
          <p:cNvSpPr txBox="1">
            <a:spLocks/>
          </p:cNvSpPr>
          <p:nvPr/>
        </p:nvSpPr>
        <p:spPr>
          <a:xfrm>
            <a:off x="3428992" y="3714758"/>
            <a:ext cx="2286016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00" b="1" dirty="0" smtClean="0"/>
              <a:t>Bacterial ulcer—</a:t>
            </a:r>
            <a:br>
              <a:rPr lang="en-GB" sz="1100" b="1" dirty="0" smtClean="0"/>
            </a:br>
            <a:r>
              <a:rPr lang="en-GB" sz="1100" b="1" i="1" dirty="0" smtClean="0"/>
              <a:t>Pseudomonas</a:t>
            </a:r>
            <a:endParaRPr lang="en-US" sz="1100" b="1" i="1" dirty="0">
              <a:cs typeface="Arial" pitchFamily="34" charset="0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1580710"/>
            <a:ext cx="221457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Text Placeholder 17"/>
          <p:cNvSpPr txBox="1">
            <a:spLocks/>
          </p:cNvSpPr>
          <p:nvPr/>
        </p:nvSpPr>
        <p:spPr>
          <a:xfrm>
            <a:off x="6286512" y="3714758"/>
            <a:ext cx="2194725" cy="7155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00" b="1" i="1" dirty="0" smtClean="0"/>
              <a:t>Bacterial ulcer with </a:t>
            </a:r>
            <a:r>
              <a:rPr lang="en-GB" sz="1100" b="1" i="1" dirty="0" err="1" smtClean="0"/>
              <a:t>hypopyon</a:t>
            </a:r>
            <a:r>
              <a:rPr lang="en-GB" sz="1100" b="1" i="1" dirty="0" smtClean="0"/>
              <a:t>—pneumococcal</a:t>
            </a:r>
            <a:endParaRPr lang="en-US" sz="1100" b="1" i="1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830949" y="941525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1600" dirty="0"/>
              <a:t>- </a:t>
            </a:r>
            <a:r>
              <a:rPr lang="en-US" sz="1600" dirty="0" err="1"/>
              <a:t>Xerophthalmia</a:t>
            </a:r>
            <a:r>
              <a:rPr lang="en-US" sz="1600" dirty="0"/>
              <a:t> is a spectrum of ocular disease caused by Vitamin  A deficiency 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/>
              <a:t>- It is a leading cause of childhood blindness.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Clinical symptoms:</a:t>
            </a:r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1600" dirty="0" smtClean="0"/>
              <a:t>   - Night </a:t>
            </a:r>
            <a:r>
              <a:rPr lang="en-US" sz="1600" dirty="0"/>
              <a:t>blindness(</a:t>
            </a:r>
            <a:r>
              <a:rPr lang="en-US" sz="1600" dirty="0" err="1"/>
              <a:t>nyctalopia</a:t>
            </a:r>
            <a:r>
              <a:rPr lang="en-US" sz="1600" dirty="0"/>
              <a:t>)</a:t>
            </a:r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1600" dirty="0" smtClean="0"/>
              <a:t>   - Ocular </a:t>
            </a:r>
            <a:r>
              <a:rPr lang="en-US" sz="1600" dirty="0"/>
              <a:t>irritation</a:t>
            </a:r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1600" dirty="0" smtClean="0"/>
              <a:t>   - Dryness</a:t>
            </a:r>
          </a:p>
          <a:p>
            <a:pPr marL="171450" lvl="0" indent="0">
              <a:lnSpc>
                <a:spcPct val="150000"/>
              </a:lnSpc>
              <a:buNone/>
            </a:pPr>
            <a:endParaRPr lang="en-US" sz="300" dirty="0" smtClean="0"/>
          </a:p>
          <a:p>
            <a:pPr marL="171450" indent="0">
              <a:lnSpc>
                <a:spcPct val="150000"/>
              </a:lnSpc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Clinical symptoms:</a:t>
            </a:r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1800" dirty="0"/>
              <a:t> - </a:t>
            </a:r>
            <a:r>
              <a:rPr lang="en-US" sz="1800" dirty="0" err="1" smtClean="0"/>
              <a:t>Bitot</a:t>
            </a:r>
            <a:r>
              <a:rPr lang="en-US" sz="1800" dirty="0" smtClean="0"/>
              <a:t> spots.</a:t>
            </a:r>
            <a:endParaRPr lang="en-US" sz="1800" dirty="0"/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1800" dirty="0" smtClean="0"/>
              <a:t> - </a:t>
            </a:r>
            <a:r>
              <a:rPr lang="en-US" sz="1800" dirty="0" err="1" smtClean="0"/>
              <a:t>Keratomalacia</a:t>
            </a:r>
            <a:r>
              <a:rPr lang="en-US" sz="1800" dirty="0" smtClean="0"/>
              <a:t> .</a:t>
            </a:r>
            <a:endParaRPr lang="en-US" sz="1800" dirty="0"/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Xeropthalmia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580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Xeropthalmia</a:t>
            </a:r>
            <a:endParaRPr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2025698" y="3698789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err="1" smtClean="0">
                <a:cs typeface="Arial" pitchFamily="34" charset="0"/>
              </a:rPr>
              <a:t>Bitot</a:t>
            </a:r>
            <a:r>
              <a:rPr lang="en-US" sz="1400" b="1" i="1" dirty="0" smtClean="0">
                <a:cs typeface="Arial" pitchFamily="34" charset="0"/>
              </a:rPr>
              <a:t> spot</a:t>
            </a:r>
            <a:endParaRPr lang="en-US" sz="1400" b="1" i="1" dirty="0">
              <a:cs typeface="Arial" pitchFamily="34" charset="0"/>
            </a:endParaRP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4947267" y="3698789"/>
            <a:ext cx="2076893" cy="10149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i="1" dirty="0" err="1" smtClean="0">
                <a:cs typeface="Arial" pitchFamily="34" charset="0"/>
              </a:rPr>
              <a:t>Keratomalacia</a:t>
            </a:r>
            <a:endParaRPr lang="en-US" sz="1400" b="1" i="1" dirty="0">
              <a:cs typeface="Arial" pitchFamily="34" charset="0"/>
            </a:endParaRPr>
          </a:p>
        </p:txBody>
      </p:sp>
      <p:pic>
        <p:nvPicPr>
          <p:cNvPr id="8" name="صورة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5481" y="1403709"/>
            <a:ext cx="2877325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03709"/>
            <a:ext cx="278948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731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body" idx="1"/>
          </p:nvPr>
        </p:nvSpPr>
        <p:spPr>
          <a:xfrm>
            <a:off x="788419" y="1111646"/>
            <a:ext cx="7703156" cy="3899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Treatmant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2000" dirty="0"/>
              <a:t>Should be treated as a medical emergency</a:t>
            </a:r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1.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Systemic :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2000" dirty="0" smtClean="0"/>
              <a:t>    Oral </a:t>
            </a:r>
            <a:r>
              <a:rPr lang="en-US" sz="2000" dirty="0"/>
              <a:t>or I.M. </a:t>
            </a:r>
            <a:r>
              <a:rPr lang="en-US" sz="2000" dirty="0" err="1"/>
              <a:t>vit.A</a:t>
            </a:r>
            <a:r>
              <a:rPr lang="en-US" sz="2000" dirty="0"/>
              <a:t> </a:t>
            </a:r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2000" dirty="0" smtClean="0"/>
              <a:t>    Multivitamins</a:t>
            </a:r>
            <a:endParaRPr lang="en-US" sz="2000" dirty="0"/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2. Local :</a:t>
            </a:r>
          </a:p>
          <a:p>
            <a:pPr marL="171450" lvl="0" indent="0">
              <a:lnSpc>
                <a:spcPct val="150000"/>
              </a:lnSpc>
              <a:buNone/>
            </a:pPr>
            <a:r>
              <a:rPr lang="en-US" sz="2000" dirty="0" smtClean="0"/>
              <a:t>   Intense </a:t>
            </a:r>
            <a:r>
              <a:rPr lang="en-US" sz="2000" dirty="0"/>
              <a:t>lubricant</a:t>
            </a:r>
          </a:p>
        </p:txBody>
      </p:sp>
      <p:sp>
        <p:nvSpPr>
          <p:cNvPr id="147" name="Google Shape;147;p34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/>
              <a:t>Xeropthalmia</a:t>
            </a:r>
            <a:endParaRPr dirty="0"/>
          </a:p>
        </p:txBody>
      </p:sp>
      <p:pic>
        <p:nvPicPr>
          <p:cNvPr id="4" name="صورة 3" descr="تنزيل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144" y="2582712"/>
            <a:ext cx="342902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6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57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/>
              <a:t>THANKS!</a:t>
            </a:r>
            <a:endParaRPr dirty="0"/>
          </a:p>
        </p:txBody>
      </p:sp>
      <p:sp>
        <p:nvSpPr>
          <p:cNvPr id="533" name="Google Shape;533;p57"/>
          <p:cNvSpPr txBox="1">
            <a:spLocks noGrp="1"/>
          </p:cNvSpPr>
          <p:nvPr>
            <p:ph type="title" idx="2"/>
          </p:nvPr>
        </p:nvSpPr>
        <p:spPr>
          <a:xfrm>
            <a:off x="1843232" y="3335551"/>
            <a:ext cx="2351100" cy="37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Hammad Aljazwi</a:t>
            </a:r>
            <a:endParaRPr dirty="0"/>
          </a:p>
        </p:txBody>
      </p:sp>
      <p:sp>
        <p:nvSpPr>
          <p:cNvPr id="534" name="Google Shape;534;p57"/>
          <p:cNvSpPr txBox="1">
            <a:spLocks noGrp="1"/>
          </p:cNvSpPr>
          <p:nvPr>
            <p:ph type="subTitle" idx="1"/>
          </p:nvPr>
        </p:nvSpPr>
        <p:spPr>
          <a:xfrm>
            <a:off x="1843232" y="3612869"/>
            <a:ext cx="2351100" cy="8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" sz="1800" dirty="0"/>
              <a:t>Do you have any </a:t>
            </a:r>
            <a:r>
              <a:rPr lang="en" sz="1800" dirty="0" smtClean="0"/>
              <a:t>questions ?</a:t>
            </a:r>
            <a:endParaRPr sz="1800" dirty="0"/>
          </a:p>
        </p:txBody>
      </p:sp>
      <p:cxnSp>
        <p:nvCxnSpPr>
          <p:cNvPr id="537" name="Google Shape;537;p57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8" name="Google Shape;538;p57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39" name="Google Shape;539;p57"/>
          <p:cNvGrpSpPr/>
          <p:nvPr/>
        </p:nvGrpSpPr>
        <p:grpSpPr>
          <a:xfrm>
            <a:off x="2020034" y="1225864"/>
            <a:ext cx="1997497" cy="2039850"/>
            <a:chOff x="1986675" y="1465550"/>
            <a:chExt cx="1606801" cy="1619100"/>
          </a:xfrm>
          <a:blipFill dpi="0" rotWithShape="1">
            <a:blip r:embed="rId3"/>
            <a:srcRect/>
            <a:stretch>
              <a:fillRect/>
            </a:stretch>
          </a:blipFill>
        </p:grpSpPr>
        <p:pic>
          <p:nvPicPr>
            <p:cNvPr id="540" name="Google Shape;540;p57"/>
            <p:cNvPicPr preferRelativeResize="0"/>
            <p:nvPr/>
          </p:nvPicPr>
          <p:blipFill rotWithShape="1">
            <a:blip r:embed="rId4">
              <a:alphaModFix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-100000"/>
                      </a14:imgEffect>
                      <a14:imgEffect>
                        <a14:brightnessContrast bright="-9000"/>
                      </a14:imgEffect>
                    </a14:imgLayer>
                  </a14:imgProps>
                </a:ext>
              </a:extLst>
            </a:blip>
            <a:srcRect l="18984" r="8777"/>
            <a:stretch/>
          </p:blipFill>
          <p:spPr>
            <a:xfrm>
              <a:off x="1986676" y="1465550"/>
              <a:ext cx="1606800" cy="1619100"/>
            </a:xfrm>
            <a:prstGeom prst="ellipse">
              <a:avLst/>
            </a:prstGeom>
            <a:grpFill/>
            <a:ln>
              <a:noFill/>
            </a:ln>
          </p:spPr>
        </p:pic>
        <p:sp>
          <p:nvSpPr>
            <p:cNvPr id="541" name="Google Shape;541;p57"/>
            <p:cNvSpPr/>
            <p:nvPr/>
          </p:nvSpPr>
          <p:spPr>
            <a:xfrm>
              <a:off x="1986675" y="1482950"/>
              <a:ext cx="1606800" cy="15843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54"/>
          <p:cNvSpPr txBox="1">
            <a:spLocks noGrp="1"/>
          </p:cNvSpPr>
          <p:nvPr>
            <p:ph type="title"/>
          </p:nvPr>
        </p:nvSpPr>
        <p:spPr>
          <a:xfrm>
            <a:off x="180124" y="27038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R</a:t>
            </a:r>
            <a:r>
              <a:rPr lang="en" dirty="0" smtClean="0"/>
              <a:t>isk factors</a:t>
            </a:r>
            <a:endParaRPr dirty="0"/>
          </a:p>
        </p:txBody>
      </p:sp>
      <p:cxnSp>
        <p:nvCxnSpPr>
          <p:cNvPr id="493" name="Google Shape;493;p54"/>
          <p:cNvCxnSpPr/>
          <p:nvPr/>
        </p:nvCxnSpPr>
        <p:spPr>
          <a:xfrm>
            <a:off x="4135924" y="87524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54"/>
          <p:cNvCxnSpPr/>
          <p:nvPr/>
        </p:nvCxnSpPr>
        <p:spPr>
          <a:xfrm>
            <a:off x="4135924" y="270140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0" name="Google Shape;500;p54"/>
          <p:cNvSpPr txBox="1">
            <a:spLocks noGrp="1"/>
          </p:cNvSpPr>
          <p:nvPr>
            <p:ph type="subTitle" idx="4294967295"/>
          </p:nvPr>
        </p:nvSpPr>
        <p:spPr>
          <a:xfrm>
            <a:off x="1624509" y="1074284"/>
            <a:ext cx="5389418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en-US" sz="1700" dirty="0"/>
              <a:t>Contact lens wear " the most important factor“</a:t>
            </a:r>
          </a:p>
        </p:txBody>
      </p:sp>
      <p:sp>
        <p:nvSpPr>
          <p:cNvPr id="502" name="Google Shape;502;p54"/>
          <p:cNvSpPr txBox="1">
            <a:spLocks noGrp="1"/>
          </p:cNvSpPr>
          <p:nvPr>
            <p:ph type="subTitle" idx="4294967295"/>
          </p:nvPr>
        </p:nvSpPr>
        <p:spPr>
          <a:xfrm>
            <a:off x="1624509" y="2047604"/>
            <a:ext cx="5742668" cy="60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en-US" sz="1700" dirty="0"/>
              <a:t>Trauma </a:t>
            </a:r>
            <a:r>
              <a:rPr lang="en-US" sz="1700" dirty="0" err="1"/>
              <a:t>e.g</a:t>
            </a:r>
            <a:r>
              <a:rPr lang="en-US" sz="1700" dirty="0"/>
              <a:t> corneal abrasion , corneal foreign body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7057" y="875243"/>
            <a:ext cx="1479718" cy="3391956"/>
            <a:chOff x="397057" y="875243"/>
            <a:chExt cx="1479718" cy="3391956"/>
          </a:xfrm>
        </p:grpSpPr>
        <p:sp>
          <p:nvSpPr>
            <p:cNvPr id="495" name="Google Shape;495;p54"/>
            <p:cNvSpPr/>
            <p:nvPr/>
          </p:nvSpPr>
          <p:spPr>
            <a:xfrm>
              <a:off x="1261276" y="970119"/>
              <a:ext cx="609000" cy="60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10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01</a:t>
              </a:r>
              <a:endParaRPr sz="2100">
                <a:solidFill>
                  <a:schemeClr val="accent4"/>
                </a:solidFill>
              </a:endParaRPr>
            </a:p>
          </p:txBody>
        </p:sp>
        <p:cxnSp>
          <p:nvCxnSpPr>
            <p:cNvPr id="499" name="Google Shape;499;p54"/>
            <p:cNvCxnSpPr/>
            <p:nvPr/>
          </p:nvCxnSpPr>
          <p:spPr>
            <a:xfrm flipV="1">
              <a:off x="484085" y="875243"/>
              <a:ext cx="22088" cy="3391956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4" name="Google Shape;504;p54"/>
            <p:cNvCxnSpPr/>
            <p:nvPr/>
          </p:nvCxnSpPr>
          <p:spPr>
            <a:xfrm flipV="1">
              <a:off x="498806" y="1274619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08" name="Google Shape;508;p54"/>
            <p:cNvSpPr/>
            <p:nvPr/>
          </p:nvSpPr>
          <p:spPr>
            <a:xfrm>
              <a:off x="403556" y="1179369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495;p54"/>
            <p:cNvSpPr/>
            <p:nvPr/>
          </p:nvSpPr>
          <p:spPr>
            <a:xfrm>
              <a:off x="1267775" y="1886159"/>
              <a:ext cx="609000" cy="60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1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02</a:t>
              </a:r>
              <a:endParaRPr sz="2100" dirty="0">
                <a:solidFill>
                  <a:schemeClr val="accent4"/>
                </a:solidFill>
              </a:endParaRPr>
            </a:p>
          </p:txBody>
        </p:sp>
        <p:cxnSp>
          <p:nvCxnSpPr>
            <p:cNvPr id="28" name="Google Shape;504;p54"/>
            <p:cNvCxnSpPr/>
            <p:nvPr/>
          </p:nvCxnSpPr>
          <p:spPr>
            <a:xfrm flipV="1">
              <a:off x="505305" y="2190659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" name="Google Shape;508;p54"/>
            <p:cNvSpPr/>
            <p:nvPr/>
          </p:nvSpPr>
          <p:spPr>
            <a:xfrm>
              <a:off x="410055" y="2095409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495;p54"/>
            <p:cNvSpPr/>
            <p:nvPr/>
          </p:nvSpPr>
          <p:spPr>
            <a:xfrm>
              <a:off x="1254777" y="2679628"/>
              <a:ext cx="609000" cy="60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1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03</a:t>
              </a:r>
              <a:endParaRPr sz="2100" dirty="0">
                <a:solidFill>
                  <a:schemeClr val="accent4"/>
                </a:solidFill>
              </a:endParaRPr>
            </a:p>
          </p:txBody>
        </p:sp>
        <p:cxnSp>
          <p:nvCxnSpPr>
            <p:cNvPr id="31" name="Google Shape;504;p54"/>
            <p:cNvCxnSpPr/>
            <p:nvPr/>
          </p:nvCxnSpPr>
          <p:spPr>
            <a:xfrm flipV="1">
              <a:off x="492307" y="2984128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2" name="Google Shape;508;p54"/>
            <p:cNvSpPr/>
            <p:nvPr/>
          </p:nvSpPr>
          <p:spPr>
            <a:xfrm>
              <a:off x="397057" y="2888878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95;p54"/>
            <p:cNvSpPr/>
            <p:nvPr/>
          </p:nvSpPr>
          <p:spPr>
            <a:xfrm>
              <a:off x="1261276" y="3556221"/>
              <a:ext cx="609000" cy="609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1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04</a:t>
              </a:r>
              <a:endParaRPr sz="2100" dirty="0">
                <a:solidFill>
                  <a:schemeClr val="accent4"/>
                </a:solidFill>
              </a:endParaRPr>
            </a:p>
          </p:txBody>
        </p:sp>
        <p:cxnSp>
          <p:nvCxnSpPr>
            <p:cNvPr id="34" name="Google Shape;504;p54"/>
            <p:cNvCxnSpPr/>
            <p:nvPr/>
          </p:nvCxnSpPr>
          <p:spPr>
            <a:xfrm flipV="1">
              <a:off x="498806" y="3860721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5" name="Google Shape;508;p54"/>
            <p:cNvSpPr/>
            <p:nvPr/>
          </p:nvSpPr>
          <p:spPr>
            <a:xfrm>
              <a:off x="403556" y="3765471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502;p54"/>
          <p:cNvSpPr txBox="1">
            <a:spLocks/>
          </p:cNvSpPr>
          <p:nvPr/>
        </p:nvSpPr>
        <p:spPr>
          <a:xfrm>
            <a:off x="1756085" y="2478736"/>
            <a:ext cx="7076215" cy="1467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dirty="0"/>
              <a:t>Ocular surface </a:t>
            </a:r>
            <a:r>
              <a:rPr lang="en-US" dirty="0" smtClean="0"/>
              <a:t>diseases</a:t>
            </a:r>
            <a:endParaRPr lang="en-US" dirty="0"/>
          </a:p>
          <a:p>
            <a:pPr marL="114300" indent="0">
              <a:buNone/>
            </a:pPr>
            <a:r>
              <a:rPr lang="en-US" sz="1400" dirty="0" err="1"/>
              <a:t>Herptic</a:t>
            </a:r>
            <a:r>
              <a:rPr lang="en-US" sz="1400" dirty="0"/>
              <a:t> keratitis , dry eye , </a:t>
            </a:r>
            <a:r>
              <a:rPr lang="en-US" sz="1400" dirty="0" err="1"/>
              <a:t>blephritis</a:t>
            </a:r>
            <a:r>
              <a:rPr lang="en-US" sz="1400" dirty="0"/>
              <a:t> , </a:t>
            </a:r>
            <a:r>
              <a:rPr lang="en-US" sz="1400" dirty="0" err="1"/>
              <a:t>trichiasis</a:t>
            </a:r>
            <a:r>
              <a:rPr lang="en-US" sz="1400" dirty="0"/>
              <a:t> , </a:t>
            </a:r>
            <a:r>
              <a:rPr lang="en-US" sz="1400" dirty="0" err="1"/>
              <a:t>entropion</a:t>
            </a:r>
            <a:r>
              <a:rPr lang="en-US" sz="1400" dirty="0"/>
              <a:t> </a:t>
            </a:r>
            <a:r>
              <a:rPr lang="en-US" sz="1400" dirty="0" smtClean="0"/>
              <a:t> , </a:t>
            </a:r>
            <a:r>
              <a:rPr lang="en-US" sz="1400" dirty="0"/>
              <a:t>severe allergic eye diseases and corneal </a:t>
            </a:r>
            <a:r>
              <a:rPr lang="en-US" sz="1400" dirty="0" smtClean="0"/>
              <a:t>anesthesia</a:t>
            </a:r>
            <a:r>
              <a:rPr lang="en-US" sz="1400" dirty="0"/>
              <a:t> </a:t>
            </a:r>
          </a:p>
        </p:txBody>
      </p:sp>
      <p:sp>
        <p:nvSpPr>
          <p:cNvPr id="37" name="Google Shape;502;p54"/>
          <p:cNvSpPr txBox="1">
            <a:spLocks/>
          </p:cNvSpPr>
          <p:nvPr/>
        </p:nvSpPr>
        <p:spPr>
          <a:xfrm>
            <a:off x="1762584" y="3720219"/>
            <a:ext cx="6836946" cy="6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dirty="0"/>
              <a:t>Other factors</a:t>
            </a:r>
          </a:p>
          <a:p>
            <a:pPr marL="114300" indent="0">
              <a:buNone/>
            </a:pPr>
            <a:r>
              <a:rPr lang="en-US" sz="1400" dirty="0"/>
              <a:t>Immunocompromised, prolonged use of steroids , DM , vitamin A deficiency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114" y="204730"/>
            <a:ext cx="1863152" cy="1505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0" name="Google Shape;220;p39"/>
          <p:cNvCxnSpPr/>
          <p:nvPr/>
        </p:nvCxnSpPr>
        <p:spPr>
          <a:xfrm>
            <a:off x="550110" y="2929883"/>
            <a:ext cx="83563" cy="33979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9" name="Google Shape;209;p39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Diagnosis</a:t>
            </a:r>
            <a:endParaRPr dirty="0"/>
          </a:p>
        </p:txBody>
      </p:sp>
      <p:cxnSp>
        <p:nvCxnSpPr>
          <p:cNvPr id="210" name="Google Shape;210;p39"/>
          <p:cNvCxnSpPr/>
          <p:nvPr/>
        </p:nvCxnSpPr>
        <p:spPr>
          <a:xfrm>
            <a:off x="4267500" y="937588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1" name="Google Shape;211;p39"/>
          <p:cNvCxnSpPr/>
          <p:nvPr/>
        </p:nvCxnSpPr>
        <p:spPr>
          <a:xfrm>
            <a:off x="4267500" y="372763"/>
            <a:ext cx="6090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3" name="Google Shape;213;p39"/>
          <p:cNvSpPr/>
          <p:nvPr/>
        </p:nvSpPr>
        <p:spPr>
          <a:xfrm>
            <a:off x="930498" y="1179461"/>
            <a:ext cx="884700" cy="3540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n-US" dirty="0">
                <a:solidFill>
                  <a:schemeClr val="accent4"/>
                </a:solidFill>
                <a:latin typeface="Squada One"/>
                <a:ea typeface="Squada One"/>
                <a:cs typeface="Squada One"/>
                <a:sym typeface="Squada One"/>
              </a:rPr>
              <a:t>History</a:t>
            </a:r>
            <a:endParaRPr dirty="0"/>
          </a:p>
        </p:txBody>
      </p:sp>
      <p:sp>
        <p:nvSpPr>
          <p:cNvPr id="214" name="Google Shape;214;p39"/>
          <p:cNvSpPr txBox="1">
            <a:spLocks noGrp="1"/>
          </p:cNvSpPr>
          <p:nvPr>
            <p:ph type="subTitle" idx="4294967295"/>
          </p:nvPr>
        </p:nvSpPr>
        <p:spPr>
          <a:xfrm>
            <a:off x="2340194" y="1131361"/>
            <a:ext cx="6670962" cy="7947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1400" dirty="0" smtClean="0"/>
              <a:t>Pain </a:t>
            </a:r>
            <a:r>
              <a:rPr lang="en-US" sz="1400" dirty="0"/>
              <a:t>"</a:t>
            </a:r>
            <a:r>
              <a:rPr lang="en-US" sz="1400" dirty="0" err="1"/>
              <a:t>stitiching</a:t>
            </a:r>
            <a:r>
              <a:rPr lang="en-US" sz="1400" dirty="0"/>
              <a:t> " </a:t>
            </a:r>
            <a:r>
              <a:rPr lang="en-US" sz="1400" dirty="0" smtClean="0"/>
              <a:t>referred to </a:t>
            </a:r>
            <a:r>
              <a:rPr lang="en-US" sz="1400" dirty="0"/>
              <a:t>eyebrow , photophobia , </a:t>
            </a:r>
            <a:r>
              <a:rPr lang="en-US" sz="1400" dirty="0" smtClean="0"/>
              <a:t>blurred </a:t>
            </a:r>
            <a:r>
              <a:rPr lang="en-US" sz="1400" dirty="0"/>
              <a:t>vision , discharge</a:t>
            </a: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1400" dirty="0"/>
          </a:p>
        </p:txBody>
      </p:sp>
      <p:sp>
        <p:nvSpPr>
          <p:cNvPr id="217" name="Google Shape;217;p39"/>
          <p:cNvSpPr txBox="1">
            <a:spLocks noGrp="1"/>
          </p:cNvSpPr>
          <p:nvPr>
            <p:ph type="subTitle" idx="4294967295"/>
          </p:nvPr>
        </p:nvSpPr>
        <p:spPr>
          <a:xfrm>
            <a:off x="613526" y="3050642"/>
            <a:ext cx="5224907" cy="6933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1400" dirty="0"/>
              <a:t>Eye lid swelling and </a:t>
            </a:r>
            <a:r>
              <a:rPr lang="en-US" sz="1400" dirty="0" err="1"/>
              <a:t>chemosis</a:t>
            </a:r>
            <a:endParaRPr lang="en-US" sz="1400" dirty="0"/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1400" dirty="0"/>
              <a:t>Epithelial defect " </a:t>
            </a:r>
            <a:r>
              <a:rPr lang="en-US" sz="1400" dirty="0" err="1"/>
              <a:t>fluroscein</a:t>
            </a:r>
            <a:r>
              <a:rPr lang="en-US" sz="1400" dirty="0"/>
              <a:t>   test </a:t>
            </a:r>
            <a:r>
              <a:rPr lang="en-US" sz="1400" dirty="0" smtClean="0"/>
              <a:t>+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an infiltrate around the margin and base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1400" dirty="0"/>
              <a:t>Enlargement of the infiltrate   stromal </a:t>
            </a:r>
            <a:r>
              <a:rPr lang="en-US" sz="1400" dirty="0" err="1"/>
              <a:t>oedema</a:t>
            </a:r>
            <a:r>
              <a:rPr lang="en-US" sz="1400" dirty="0"/>
              <a:t> </a:t>
            </a:r>
            <a:endParaRPr lang="en-US" sz="1400" dirty="0" smtClean="0"/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1400" dirty="0" err="1" smtClean="0"/>
              <a:t>hypopyon</a:t>
            </a:r>
            <a:endParaRPr lang="en-US" sz="1400" dirty="0"/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1400" dirty="0"/>
              <a:t>corneal perforation</a:t>
            </a: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1400" dirty="0"/>
          </a:p>
        </p:txBody>
      </p:sp>
      <p:sp>
        <p:nvSpPr>
          <p:cNvPr id="218" name="Google Shape;218;p39"/>
          <p:cNvSpPr/>
          <p:nvPr/>
        </p:nvSpPr>
        <p:spPr>
          <a:xfrm>
            <a:off x="171176" y="2696642"/>
            <a:ext cx="884700" cy="354000"/>
          </a:xfrm>
          <a:prstGeom prst="rect">
            <a:avLst/>
          </a:prstGeom>
          <a:solidFill>
            <a:schemeClr val="accent1"/>
          </a:solidFill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solidFill>
                  <a:schemeClr val="accent4"/>
                </a:solidFill>
                <a:latin typeface="Squada One"/>
                <a:ea typeface="Squada One"/>
                <a:cs typeface="Squada One"/>
                <a:sym typeface="Squada One"/>
              </a:rPr>
              <a:t>Signs</a:t>
            </a:r>
            <a:endParaRPr dirty="0"/>
          </a:p>
        </p:txBody>
      </p:sp>
      <p:cxnSp>
        <p:nvCxnSpPr>
          <p:cNvPr id="219" name="Google Shape;219;p39"/>
          <p:cNvCxnSpPr>
            <a:stCxn id="213" idx="3"/>
          </p:cNvCxnSpPr>
          <p:nvPr/>
        </p:nvCxnSpPr>
        <p:spPr>
          <a:xfrm flipV="1">
            <a:off x="1815198" y="1318474"/>
            <a:ext cx="524996" cy="37987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39"/>
          <p:cNvCxnSpPr>
            <a:stCxn id="213" idx="2"/>
            <a:endCxn id="218" idx="0"/>
          </p:cNvCxnSpPr>
          <p:nvPr/>
        </p:nvCxnSpPr>
        <p:spPr>
          <a:xfrm rot="5400000">
            <a:off x="411597" y="1735390"/>
            <a:ext cx="1163181" cy="759322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med" len="med"/>
            <a:tailEnd type="none" w="med" len="med"/>
          </a:ln>
        </p:spPr>
      </p:cxnSp>
      <p:pic>
        <p:nvPicPr>
          <p:cNvPr id="40" name="عنصر نائب للصورة 18" descr="064_ro0319_f4-4.jpg"/>
          <p:cNvPicPr>
            <a:picLocks noChangeAspect="1"/>
          </p:cNvPicPr>
          <p:nvPr/>
        </p:nvPicPr>
        <p:blipFill>
          <a:blip r:embed="rId3" cstate="print"/>
          <a:srcRect l="22021" r="22021"/>
          <a:stretch>
            <a:fillRect/>
          </a:stretch>
        </p:blipFill>
        <p:spPr>
          <a:xfrm>
            <a:off x="7242301" y="1874147"/>
            <a:ext cx="1579418" cy="1653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2301" y="3471185"/>
            <a:ext cx="1579418" cy="1653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صورة 2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1383" r="1911" b="52071"/>
          <a:stretch/>
        </p:blipFill>
        <p:spPr>
          <a:xfrm>
            <a:off x="5726104" y="1865369"/>
            <a:ext cx="1579418" cy="1662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صورة 2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50256" r="1911" b="1066"/>
          <a:stretch/>
        </p:blipFill>
        <p:spPr>
          <a:xfrm>
            <a:off x="5726104" y="3467820"/>
            <a:ext cx="1579418" cy="1657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صورة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256" y="1686133"/>
            <a:ext cx="1911598" cy="1232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3" name="صورة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424" y="1687779"/>
            <a:ext cx="1911598" cy="1230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2"/>
          <p:cNvSpPr txBox="1">
            <a:spLocks noGrp="1"/>
          </p:cNvSpPr>
          <p:nvPr>
            <p:ph type="title"/>
          </p:nvPr>
        </p:nvSpPr>
        <p:spPr>
          <a:xfrm>
            <a:off x="68795" y="0"/>
            <a:ext cx="3725965" cy="1050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INVESTIGATIONS</a:t>
            </a:r>
            <a:endParaRPr dirty="0"/>
          </a:p>
        </p:txBody>
      </p:sp>
      <p:grpSp>
        <p:nvGrpSpPr>
          <p:cNvPr id="3" name="Group 2"/>
          <p:cNvGrpSpPr/>
          <p:nvPr/>
        </p:nvGrpSpPr>
        <p:grpSpPr>
          <a:xfrm>
            <a:off x="164995" y="673330"/>
            <a:ext cx="978006" cy="2207029"/>
            <a:chOff x="397057" y="875243"/>
            <a:chExt cx="1479718" cy="3391956"/>
          </a:xfrm>
        </p:grpSpPr>
        <p:sp>
          <p:nvSpPr>
            <p:cNvPr id="4" name="Google Shape;495;p54"/>
            <p:cNvSpPr/>
            <p:nvPr/>
          </p:nvSpPr>
          <p:spPr>
            <a:xfrm>
              <a:off x="1329145" y="970119"/>
              <a:ext cx="541132" cy="608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8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1</a:t>
              </a:r>
              <a:endParaRPr sz="1800" dirty="0">
                <a:solidFill>
                  <a:schemeClr val="accent4"/>
                </a:solidFill>
              </a:endParaRPr>
            </a:p>
          </p:txBody>
        </p:sp>
        <p:cxnSp>
          <p:nvCxnSpPr>
            <p:cNvPr id="5" name="Google Shape;499;p54"/>
            <p:cNvCxnSpPr/>
            <p:nvPr/>
          </p:nvCxnSpPr>
          <p:spPr>
            <a:xfrm flipV="1">
              <a:off x="484085" y="875243"/>
              <a:ext cx="22088" cy="3391956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" name="Google Shape;504;p54"/>
            <p:cNvCxnSpPr/>
            <p:nvPr/>
          </p:nvCxnSpPr>
          <p:spPr>
            <a:xfrm flipV="1">
              <a:off x="498806" y="1274619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" name="Google Shape;508;p54"/>
            <p:cNvSpPr/>
            <p:nvPr/>
          </p:nvSpPr>
          <p:spPr>
            <a:xfrm>
              <a:off x="403556" y="1179369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95;p54"/>
            <p:cNvSpPr/>
            <p:nvPr/>
          </p:nvSpPr>
          <p:spPr>
            <a:xfrm>
              <a:off x="1329145" y="1886159"/>
              <a:ext cx="547630" cy="608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" sz="18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2</a:t>
              </a:r>
              <a:endParaRPr sz="1800" dirty="0">
                <a:solidFill>
                  <a:schemeClr val="accent4"/>
                </a:solidFill>
                <a:latin typeface="Squada One"/>
                <a:ea typeface="Squada One"/>
                <a:cs typeface="Squada One"/>
              </a:endParaRPr>
            </a:p>
          </p:txBody>
        </p:sp>
        <p:cxnSp>
          <p:nvCxnSpPr>
            <p:cNvPr id="9" name="Google Shape;504;p54"/>
            <p:cNvCxnSpPr/>
            <p:nvPr/>
          </p:nvCxnSpPr>
          <p:spPr>
            <a:xfrm flipV="1">
              <a:off x="505305" y="2190659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" name="Google Shape;508;p54"/>
            <p:cNvSpPr/>
            <p:nvPr/>
          </p:nvSpPr>
          <p:spPr>
            <a:xfrm>
              <a:off x="410055" y="2095409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95;p54"/>
            <p:cNvSpPr/>
            <p:nvPr/>
          </p:nvSpPr>
          <p:spPr>
            <a:xfrm>
              <a:off x="1329145" y="2679629"/>
              <a:ext cx="534632" cy="608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" sz="18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3</a:t>
              </a:r>
              <a:endParaRPr sz="1800" dirty="0">
                <a:solidFill>
                  <a:schemeClr val="accent4"/>
                </a:solidFill>
                <a:latin typeface="Squada One"/>
                <a:ea typeface="Squada One"/>
                <a:cs typeface="Squada One"/>
              </a:endParaRPr>
            </a:p>
          </p:txBody>
        </p:sp>
        <p:cxnSp>
          <p:nvCxnSpPr>
            <p:cNvPr id="12" name="Google Shape;504;p54"/>
            <p:cNvCxnSpPr/>
            <p:nvPr/>
          </p:nvCxnSpPr>
          <p:spPr>
            <a:xfrm flipV="1">
              <a:off x="492307" y="2984128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508;p54"/>
            <p:cNvSpPr/>
            <p:nvPr/>
          </p:nvSpPr>
          <p:spPr>
            <a:xfrm>
              <a:off x="397057" y="2888878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95;p54"/>
            <p:cNvSpPr/>
            <p:nvPr/>
          </p:nvSpPr>
          <p:spPr>
            <a:xfrm>
              <a:off x="1335645" y="3556222"/>
              <a:ext cx="534632" cy="608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" sz="1800" dirty="0" smtClean="0">
                  <a:solidFill>
                    <a:schemeClr val="accent4"/>
                  </a:solidFill>
                  <a:latin typeface="Squada One"/>
                  <a:ea typeface="Squada One"/>
                  <a:cs typeface="Squada One"/>
                  <a:sym typeface="Squada One"/>
                </a:rPr>
                <a:t>4</a:t>
              </a:r>
              <a:endParaRPr sz="1800" dirty="0">
                <a:solidFill>
                  <a:schemeClr val="accent4"/>
                </a:solidFill>
                <a:latin typeface="Squada One"/>
                <a:ea typeface="Squada One"/>
                <a:cs typeface="Squada One"/>
              </a:endParaRPr>
            </a:p>
          </p:txBody>
        </p:sp>
        <p:cxnSp>
          <p:nvCxnSpPr>
            <p:cNvPr id="15" name="Google Shape;504;p54"/>
            <p:cNvCxnSpPr/>
            <p:nvPr/>
          </p:nvCxnSpPr>
          <p:spPr>
            <a:xfrm flipV="1">
              <a:off x="498806" y="3860721"/>
              <a:ext cx="900545" cy="3729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" name="Google Shape;508;p54"/>
            <p:cNvSpPr/>
            <p:nvPr/>
          </p:nvSpPr>
          <p:spPr>
            <a:xfrm>
              <a:off x="403556" y="3765471"/>
              <a:ext cx="190500" cy="190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500;p54"/>
          <p:cNvSpPr txBox="1">
            <a:spLocks/>
          </p:cNvSpPr>
          <p:nvPr/>
        </p:nvSpPr>
        <p:spPr>
          <a:xfrm>
            <a:off x="1002329" y="694451"/>
            <a:ext cx="4957497" cy="38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Corneal scrap</a:t>
            </a:r>
          </a:p>
        </p:txBody>
      </p:sp>
      <p:sp>
        <p:nvSpPr>
          <p:cNvPr id="18" name="Google Shape;500;p54"/>
          <p:cNvSpPr txBox="1">
            <a:spLocks/>
          </p:cNvSpPr>
          <p:nvPr/>
        </p:nvSpPr>
        <p:spPr>
          <a:xfrm>
            <a:off x="1002327" y="1296195"/>
            <a:ext cx="4957497" cy="38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Gram stain</a:t>
            </a:r>
          </a:p>
        </p:txBody>
      </p:sp>
      <p:sp>
        <p:nvSpPr>
          <p:cNvPr id="19" name="Google Shape;500;p54"/>
          <p:cNvSpPr txBox="1">
            <a:spLocks/>
          </p:cNvSpPr>
          <p:nvPr/>
        </p:nvSpPr>
        <p:spPr>
          <a:xfrm>
            <a:off x="1002327" y="1810757"/>
            <a:ext cx="4957497" cy="38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Culture media</a:t>
            </a:r>
          </a:p>
        </p:txBody>
      </p:sp>
      <p:sp>
        <p:nvSpPr>
          <p:cNvPr id="20" name="Google Shape;500;p54"/>
          <p:cNvSpPr txBox="1">
            <a:spLocks/>
          </p:cNvSpPr>
          <p:nvPr/>
        </p:nvSpPr>
        <p:spPr>
          <a:xfrm>
            <a:off x="1002327" y="2400441"/>
            <a:ext cx="4957497" cy="38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DM Sans"/>
              <a:buChar char="●"/>
              <a:defRPr sz="18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●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DM Sans"/>
              <a:buChar char="○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DM Sans"/>
              <a:buChar char="■"/>
              <a:defRPr sz="1400" b="0" i="0" u="none" strike="noStrike" cap="none">
                <a:solidFill>
                  <a:schemeClr val="accent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14300" lvl="0" indent="0">
              <a:buNone/>
            </a:pPr>
            <a:r>
              <a:rPr lang="en-US" sz="1600" dirty="0">
                <a:solidFill>
                  <a:schemeClr val="bg1">
                    <a:lumMod val="25000"/>
                  </a:schemeClr>
                </a:solidFill>
                <a:latin typeface="Squada One"/>
                <a:ea typeface="Squada One"/>
                <a:cs typeface="Squada One"/>
                <a:sym typeface="Squada One"/>
              </a:rPr>
              <a:t>Sensitivity report</a:t>
            </a:r>
          </a:p>
        </p:txBody>
      </p:sp>
      <p:sp>
        <p:nvSpPr>
          <p:cNvPr id="21" name="مستطيل مستدير الزوايا 29"/>
          <p:cNvSpPr/>
          <p:nvPr/>
        </p:nvSpPr>
        <p:spPr>
          <a:xfrm>
            <a:off x="1521068" y="3203241"/>
            <a:ext cx="1756424" cy="1726835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  <p:sp>
        <p:nvSpPr>
          <p:cNvPr id="22" name="مستطيل مستدير الزوايا 31"/>
          <p:cNvSpPr/>
          <p:nvPr/>
        </p:nvSpPr>
        <p:spPr>
          <a:xfrm>
            <a:off x="5513948" y="3203241"/>
            <a:ext cx="1756424" cy="170047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  <p:sp>
        <p:nvSpPr>
          <p:cNvPr id="23" name="مستطيل مستدير الزوايا 30"/>
          <p:cNvSpPr/>
          <p:nvPr/>
        </p:nvSpPr>
        <p:spPr>
          <a:xfrm>
            <a:off x="3517508" y="3203241"/>
            <a:ext cx="1756424" cy="1687459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robiology Clinical Case by Slidesgo">
  <a:themeElements>
    <a:clrScheme name="Simple Light">
      <a:dk1>
        <a:srgbClr val="637781"/>
      </a:dk1>
      <a:lt1>
        <a:srgbClr val="D2EAF7"/>
      </a:lt1>
      <a:dk2>
        <a:srgbClr val="344D59"/>
      </a:dk2>
      <a:lt2>
        <a:srgbClr val="6D9FB8"/>
      </a:lt2>
      <a:accent1>
        <a:srgbClr val="6D9FB8"/>
      </a:accent1>
      <a:accent2>
        <a:srgbClr val="212121"/>
      </a:accent2>
      <a:accent3>
        <a:srgbClr val="637781"/>
      </a:accent3>
      <a:accent4>
        <a:srgbClr val="D2EAF7"/>
      </a:accent4>
      <a:accent5>
        <a:srgbClr val="344D59"/>
      </a:accent5>
      <a:accent6>
        <a:srgbClr val="6D9FB8"/>
      </a:accent6>
      <a:hlink>
        <a:srgbClr val="63778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1962</Words>
  <Application>Microsoft Office PowerPoint</Application>
  <PresentationFormat>On-screen Show (16:9)</PresentationFormat>
  <Paragraphs>496</Paragraphs>
  <Slides>63</Slides>
  <Notes>63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1" baseType="lpstr">
      <vt:lpstr>Times New Roman</vt:lpstr>
      <vt:lpstr>Muli</vt:lpstr>
      <vt:lpstr>DM Sans</vt:lpstr>
      <vt:lpstr>Arial</vt:lpstr>
      <vt:lpstr>Wingdings</vt:lpstr>
      <vt:lpstr>맑은 고딕</vt:lpstr>
      <vt:lpstr>Squada One</vt:lpstr>
      <vt:lpstr>Microbiology Clinical Case by Slidesgo</vt:lpstr>
      <vt:lpstr>Corneal diseases</vt:lpstr>
      <vt:lpstr>TABLE OF CONTENTS</vt:lpstr>
      <vt:lpstr>INTRODUCTION</vt:lpstr>
      <vt:lpstr>Bacterial keratitis </vt:lpstr>
      <vt:lpstr>Bacterial keratitis</vt:lpstr>
      <vt:lpstr>Type of ulcers according to micro organisms</vt:lpstr>
      <vt:lpstr>Risk factors</vt:lpstr>
      <vt:lpstr>Diagnosis</vt:lpstr>
      <vt:lpstr>INVESTIGATIONS</vt:lpstr>
      <vt:lpstr>Complications</vt:lpstr>
      <vt:lpstr>Treatment</vt:lpstr>
      <vt:lpstr>Fungal keratitis </vt:lpstr>
      <vt:lpstr>Fungal keratitis</vt:lpstr>
      <vt:lpstr>Fungal keratitis</vt:lpstr>
      <vt:lpstr>Risk factors</vt:lpstr>
      <vt:lpstr>Diagnosis</vt:lpstr>
      <vt:lpstr>INVESTIGATIONS</vt:lpstr>
      <vt:lpstr>Treatment</vt:lpstr>
      <vt:lpstr>Viral keratitis </vt:lpstr>
      <vt:lpstr>Viral keratitis</vt:lpstr>
      <vt:lpstr>Diagnosis</vt:lpstr>
      <vt:lpstr>Disciform keratitis</vt:lpstr>
      <vt:lpstr>Treatment</vt:lpstr>
      <vt:lpstr>Autoimmune keratitis </vt:lpstr>
      <vt:lpstr>Autoimmune  keratitis</vt:lpstr>
      <vt:lpstr>Marginal keratitis ( Ulcer ) </vt:lpstr>
      <vt:lpstr>Marginal keratitis ( Ulcer ) </vt:lpstr>
      <vt:lpstr>Phlyctenulosis</vt:lpstr>
      <vt:lpstr>Phlyctenulosis</vt:lpstr>
      <vt:lpstr>PERIPHERAL CORNEAL ULCERATION</vt:lpstr>
      <vt:lpstr>Mooren ulcer </vt:lpstr>
      <vt:lpstr>PERIPHERAL CORNEAL ULCERATION</vt:lpstr>
      <vt:lpstr>PERIPHERAL CORNEAL ULCERATION</vt:lpstr>
      <vt:lpstr>Corneal dystrophy</vt:lpstr>
      <vt:lpstr>Corneal dystrophy</vt:lpstr>
      <vt:lpstr>Epithelial dystrophy</vt:lpstr>
      <vt:lpstr>Epithelial basement membrane dystrophy </vt:lpstr>
      <vt:lpstr>Epithelial basement membrane dystrophy </vt:lpstr>
      <vt:lpstr>Meesman dystrophy </vt:lpstr>
      <vt:lpstr>Meesman dystrophy </vt:lpstr>
      <vt:lpstr>Stromal dystrophy</vt:lpstr>
      <vt:lpstr>Lattice dystrophy </vt:lpstr>
      <vt:lpstr>Lattice dystrophy </vt:lpstr>
      <vt:lpstr>Granular dystrophy </vt:lpstr>
      <vt:lpstr>Granular dystrophy </vt:lpstr>
      <vt:lpstr>Macular dystrophy </vt:lpstr>
      <vt:lpstr>Macular dystrophy </vt:lpstr>
      <vt:lpstr>Corneal Ectasia</vt:lpstr>
      <vt:lpstr>Corneal Ectasia</vt:lpstr>
      <vt:lpstr>Keratoconus</vt:lpstr>
      <vt:lpstr>Keratoconus</vt:lpstr>
      <vt:lpstr>Keratoconus</vt:lpstr>
      <vt:lpstr>Keratoconus</vt:lpstr>
      <vt:lpstr>Keratoconus</vt:lpstr>
      <vt:lpstr>Keratoconus</vt:lpstr>
      <vt:lpstr>Keratoconus</vt:lpstr>
      <vt:lpstr>Keratoconus</vt:lpstr>
      <vt:lpstr>Keratoconus</vt:lpstr>
      <vt:lpstr>Nutrishional keratopathy</vt:lpstr>
      <vt:lpstr>Xeropthalmia</vt:lpstr>
      <vt:lpstr>Xeropthalmia</vt:lpstr>
      <vt:lpstr>Xeropthalmia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Corneal diseases</dc:title>
  <dc:creator>Dr.Amal</dc:creator>
  <cp:lastModifiedBy>Dr.Amal</cp:lastModifiedBy>
  <cp:revision>38</cp:revision>
  <dcterms:modified xsi:type="dcterms:W3CDTF">2020-11-03T12:07:56Z</dcterms:modified>
</cp:coreProperties>
</file>