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7"/>
  </p:notesMasterIdLst>
  <p:sldIdLst>
    <p:sldId id="256" r:id="rId2"/>
    <p:sldId id="258" r:id="rId3"/>
    <p:sldId id="262" r:id="rId4"/>
    <p:sldId id="260" r:id="rId5"/>
    <p:sldId id="311" r:id="rId6"/>
    <p:sldId id="312" r:id="rId7"/>
    <p:sldId id="313" r:id="rId8"/>
    <p:sldId id="314" r:id="rId9"/>
    <p:sldId id="315" r:id="rId10"/>
    <p:sldId id="316" r:id="rId11"/>
    <p:sldId id="317" r:id="rId12"/>
    <p:sldId id="318" r:id="rId13"/>
    <p:sldId id="319" r:id="rId14"/>
    <p:sldId id="320" r:id="rId15"/>
    <p:sldId id="257" r:id="rId16"/>
  </p:sldIdLst>
  <p:sldSz cx="9144000" cy="5143500" type="screen16x9"/>
  <p:notesSz cx="6858000" cy="9144000"/>
  <p:embeddedFontLst>
    <p:embeddedFont>
      <p:font typeface="Lato" panose="020B0604020202020204" charset="0"/>
      <p:regular r:id="rId18"/>
      <p:bold r:id="rId19"/>
      <p:italic r:id="rId20"/>
      <p:boldItalic r:id="rId21"/>
    </p:embeddedFont>
    <p:embeddedFont>
      <p:font typeface="Calibri" panose="020F0502020204030204" pitchFamily="34" charset="0"/>
      <p:regular r:id="rId22"/>
      <p:bold r:id="rId23"/>
      <p:italic r:id="rId24"/>
      <p:boldItalic r:id="rId25"/>
    </p:embeddedFont>
    <p:embeddedFont>
      <p:font typeface="Vidaloka" panose="020B0604020202020204" charset="0"/>
      <p:regular r:id="rId26"/>
    </p:embeddedFont>
    <p:embeddedFont>
      <p:font typeface="Montserrat"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98A84D7-3978-4594-A39E-8C161CCE0AC9}">
  <a:tblStyle styleId="{B98A84D7-3978-4594-A39E-8C161CCE0AC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98336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8576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0045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42030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408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1107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12477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9587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9269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00461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543963"/>
            <a:ext cx="3714900" cy="64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478925"/>
            <a:ext cx="16509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279625"/>
            <a:ext cx="4561200" cy="39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txBox="1">
            <a:spLocks noGrp="1"/>
          </p:cNvSpPr>
          <p:nvPr>
            <p:ph type="subTitle" idx="1"/>
          </p:nvPr>
        </p:nvSpPr>
        <p:spPr>
          <a:xfrm>
            <a:off x="895950" y="1682000"/>
            <a:ext cx="3847200" cy="237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56" name="Google Shape;56;p9"/>
          <p:cNvSpPr txBox="1">
            <a:spLocks noGrp="1"/>
          </p:cNvSpPr>
          <p:nvPr>
            <p:ph type="title"/>
          </p:nvPr>
        </p:nvSpPr>
        <p:spPr>
          <a:xfrm>
            <a:off x="713225" y="445025"/>
            <a:ext cx="5679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7" name="Google Shape;57;p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9" name="Google Shape;59;p9"/>
          <p:cNvCxnSpPr/>
          <p:nvPr/>
        </p:nvCxnSpPr>
        <p:spPr>
          <a:xfrm flipH="1">
            <a:off x="5925450" y="2797500"/>
            <a:ext cx="3378000" cy="24669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
  <p:cSld name="CUSTOM">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50010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6" name="Google Shape;76;p13"/>
          <p:cNvSpPr txBox="1">
            <a:spLocks noGrp="1"/>
          </p:cNvSpPr>
          <p:nvPr>
            <p:ph type="subTitle" idx="2"/>
          </p:nvPr>
        </p:nvSpPr>
        <p:spPr>
          <a:xfrm>
            <a:off x="50010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16552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8" name="Google Shape;78;p13"/>
          <p:cNvSpPr txBox="1">
            <a:spLocks noGrp="1"/>
          </p:cNvSpPr>
          <p:nvPr>
            <p:ph type="subTitle" idx="4"/>
          </p:nvPr>
        </p:nvSpPr>
        <p:spPr>
          <a:xfrm>
            <a:off x="16552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50010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0" name="Google Shape;80;p13"/>
          <p:cNvSpPr txBox="1">
            <a:spLocks noGrp="1"/>
          </p:cNvSpPr>
          <p:nvPr>
            <p:ph type="subTitle" idx="6"/>
          </p:nvPr>
        </p:nvSpPr>
        <p:spPr>
          <a:xfrm>
            <a:off x="500100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16552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2" name="Google Shape;82;p13"/>
          <p:cNvSpPr txBox="1">
            <a:spLocks noGrp="1"/>
          </p:cNvSpPr>
          <p:nvPr>
            <p:ph type="subTitle" idx="8"/>
          </p:nvPr>
        </p:nvSpPr>
        <p:spPr>
          <a:xfrm>
            <a:off x="165525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23786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4" name="Google Shape;84;p13"/>
          <p:cNvSpPr txBox="1">
            <a:spLocks noGrp="1"/>
          </p:cNvSpPr>
          <p:nvPr>
            <p:ph type="title" idx="13" hasCustomPrompt="1"/>
          </p:nvPr>
        </p:nvSpPr>
        <p:spPr>
          <a:xfrm>
            <a:off x="57244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5" name="Google Shape;85;p13"/>
          <p:cNvSpPr txBox="1">
            <a:spLocks noGrp="1"/>
          </p:cNvSpPr>
          <p:nvPr>
            <p:ph type="title" idx="14" hasCustomPrompt="1"/>
          </p:nvPr>
        </p:nvSpPr>
        <p:spPr>
          <a:xfrm>
            <a:off x="237870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6" name="Google Shape;86;p13"/>
          <p:cNvSpPr txBox="1">
            <a:spLocks noGrp="1"/>
          </p:cNvSpPr>
          <p:nvPr>
            <p:ph type="title" idx="15" hasCustomPrompt="1"/>
          </p:nvPr>
        </p:nvSpPr>
        <p:spPr>
          <a:xfrm>
            <a:off x="572445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cxnSp>
        <p:nvCxnSpPr>
          <p:cNvPr id="87" name="Google Shape;87;p1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229"/>
        <p:cNvGrpSpPr/>
        <p:nvPr/>
      </p:nvGrpSpPr>
      <p:grpSpPr>
        <a:xfrm>
          <a:off x="0" y="0"/>
          <a:ext cx="0" cy="0"/>
          <a:chOff x="0" y="0"/>
          <a:chExt cx="0" cy="0"/>
        </a:xfrm>
      </p:grpSpPr>
      <p:cxnSp>
        <p:nvCxnSpPr>
          <p:cNvPr id="230" name="Google Shape;230;p3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1" name="Google Shape;231;p3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232"/>
        <p:cNvGrpSpPr/>
        <p:nvPr/>
      </p:nvGrpSpPr>
      <p:grpSpPr>
        <a:xfrm>
          <a:off x="0" y="0"/>
          <a:ext cx="0" cy="0"/>
          <a:chOff x="0" y="0"/>
          <a:chExt cx="0" cy="0"/>
        </a:xfrm>
      </p:grpSpPr>
      <p:cxnSp>
        <p:nvCxnSpPr>
          <p:cNvPr id="233" name="Google Shape;233;p3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4" name="Google Shape;234;p3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5" name="Google Shape;235;p32"/>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36" name="Google Shape;236;p32"/>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237"/>
        <p:cNvGrpSpPr/>
        <p:nvPr/>
      </p:nvGrpSpPr>
      <p:grpSpPr>
        <a:xfrm>
          <a:off x="0" y="0"/>
          <a:ext cx="0" cy="0"/>
          <a:chOff x="0" y="0"/>
          <a:chExt cx="0" cy="0"/>
        </a:xfrm>
      </p:grpSpPr>
      <p:cxnSp>
        <p:nvCxnSpPr>
          <p:cNvPr id="238" name="Google Shape;238;p3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9" name="Google Shape;239;p3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40" name="Google Shape;240;p33"/>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5" r:id="rId4"/>
    <p:sldLayoutId id="2147483658" r:id="rId5"/>
    <p:sldLayoutId id="2147483659" r:id="rId6"/>
    <p:sldLayoutId id="2147483677" r:id="rId7"/>
    <p:sldLayoutId id="2147483678" r:id="rId8"/>
    <p:sldLayoutId id="214748367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ctrTitle"/>
          </p:nvPr>
        </p:nvSpPr>
        <p:spPr>
          <a:xfrm>
            <a:off x="0" y="1324499"/>
            <a:ext cx="9143999" cy="95114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dirty="0"/>
              <a:t>Verbal And </a:t>
            </a:r>
            <a:r>
              <a:rPr lang="en" sz="3600" dirty="0" smtClean="0"/>
              <a:t>non-verbal Communication</a:t>
            </a:r>
            <a:endParaRPr sz="3600" dirty="0"/>
          </a:p>
        </p:txBody>
      </p:sp>
      <p:sp>
        <p:nvSpPr>
          <p:cNvPr id="250" name="Google Shape;250;p36"/>
          <p:cNvSpPr txBox="1">
            <a:spLocks noGrp="1"/>
          </p:cNvSpPr>
          <p:nvPr>
            <p:ph type="subTitle" idx="1"/>
          </p:nvPr>
        </p:nvSpPr>
        <p:spPr>
          <a:xfrm>
            <a:off x="3039034" y="2563065"/>
            <a:ext cx="3137603" cy="1872155"/>
          </a:xfrm>
          <a:prstGeom prst="rect">
            <a:avLst/>
          </a:prstGeom>
        </p:spPr>
        <p:txBody>
          <a:bodyPr spcFirstLastPara="1" wrap="square" lIns="91425" tIns="91425" rIns="91425" bIns="91425" anchor="t" anchorCtr="0">
            <a:noAutofit/>
          </a:bodyPr>
          <a:lstStyle/>
          <a:p>
            <a:pPr marL="0" marR="0" algn="ctr">
              <a:lnSpc>
                <a:spcPct val="115000"/>
              </a:lnSpc>
              <a:spcBef>
                <a:spcPts val="0"/>
              </a:spcBef>
              <a:spcAft>
                <a:spcPts val="1000"/>
              </a:spcAft>
            </a:pPr>
            <a:r>
              <a:rPr lang="en" sz="1400" b="1" dirty="0">
                <a:latin typeface="Montserrat" panose="00000500000000000000" pitchFamily="2" charset="0"/>
              </a:rPr>
              <a:t>By:</a:t>
            </a:r>
            <a:r>
              <a:rPr lang="en" sz="1400" dirty="0">
                <a:latin typeface="Montserrat" panose="00000500000000000000" pitchFamily="2" charset="0"/>
              </a:rPr>
              <a:t/>
            </a:r>
            <a:br>
              <a:rPr lang="en" sz="1400" dirty="0">
                <a:latin typeface="Montserrat" panose="00000500000000000000" pitchFamily="2" charset="0"/>
              </a:rPr>
            </a:br>
            <a:r>
              <a:rPr lang="en-US" sz="1200" dirty="0">
                <a:effectLst/>
                <a:latin typeface="Montserrat" panose="00000500000000000000" pitchFamily="2" charset="0"/>
                <a:ea typeface="Calibri" panose="020F0502020204030204" pitchFamily="34" charset="0"/>
                <a:cs typeface="Arial" panose="020B0604020202020204" pitchFamily="34" charset="0"/>
              </a:rPr>
              <a:t>Abdurrahman </a:t>
            </a:r>
            <a:r>
              <a:rPr lang="en-US" sz="1200" dirty="0" err="1">
                <a:effectLst/>
                <a:latin typeface="Montserrat" panose="00000500000000000000" pitchFamily="2" charset="0"/>
                <a:ea typeface="Calibri" panose="020F0502020204030204" pitchFamily="34" charset="0"/>
                <a:cs typeface="Arial" panose="020B0604020202020204" pitchFamily="34" charset="0"/>
              </a:rPr>
              <a:t>Alkalani</a:t>
            </a:r>
            <a:r>
              <a:rPr lang="en-US" sz="1200" dirty="0">
                <a:effectLst/>
                <a:latin typeface="Montserrat" panose="00000500000000000000" pitchFamily="2" charset="0"/>
                <a:ea typeface="Calibri" panose="020F0502020204030204" pitchFamily="34" charset="0"/>
                <a:cs typeface="Arial" panose="020B0604020202020204" pitchFamily="34" charset="0"/>
              </a:rPr>
              <a:t> 3152    </a:t>
            </a:r>
          </a:p>
          <a:p>
            <a:pPr marL="0" marR="0" algn="ctr">
              <a:lnSpc>
                <a:spcPct val="115000"/>
              </a:lnSpc>
              <a:spcBef>
                <a:spcPts val="0"/>
              </a:spcBef>
              <a:spcAft>
                <a:spcPts val="1000"/>
              </a:spcAft>
            </a:pPr>
            <a:r>
              <a:rPr lang="en-US" sz="1200" dirty="0" err="1">
                <a:effectLst/>
                <a:latin typeface="Montserrat" panose="00000500000000000000" pitchFamily="2" charset="0"/>
                <a:ea typeface="Calibri" panose="020F0502020204030204" pitchFamily="34" charset="0"/>
                <a:cs typeface="Arial" panose="020B0604020202020204" pitchFamily="34" charset="0"/>
              </a:rPr>
              <a:t>Yakoub</a:t>
            </a:r>
            <a:r>
              <a:rPr lang="en-US" sz="1200" dirty="0">
                <a:effectLst/>
                <a:latin typeface="Montserrat" panose="00000500000000000000" pitchFamily="2" charset="0"/>
                <a:ea typeface="Calibri" panose="020F0502020204030204" pitchFamily="34" charset="0"/>
                <a:cs typeface="Arial" panose="020B0604020202020204" pitchFamily="34" charset="0"/>
              </a:rPr>
              <a:t> </a:t>
            </a:r>
            <a:r>
              <a:rPr lang="en-US" sz="1200" dirty="0" err="1">
                <a:effectLst/>
                <a:latin typeface="Montserrat" panose="00000500000000000000" pitchFamily="2" charset="0"/>
                <a:ea typeface="Calibri" panose="020F0502020204030204" pitchFamily="34" charset="0"/>
                <a:cs typeface="Arial" panose="020B0604020202020204" pitchFamily="34" charset="0"/>
              </a:rPr>
              <a:t>Elwerflly</a:t>
            </a:r>
            <a:r>
              <a:rPr lang="en-US" sz="1200" dirty="0">
                <a:effectLst/>
                <a:latin typeface="Montserrat" panose="00000500000000000000" pitchFamily="2" charset="0"/>
                <a:ea typeface="Calibri" panose="020F0502020204030204" pitchFamily="34" charset="0"/>
                <a:cs typeface="Arial" panose="020B0604020202020204" pitchFamily="34" charset="0"/>
              </a:rPr>
              <a:t> 3194 </a:t>
            </a:r>
          </a:p>
          <a:p>
            <a:pPr marL="0" marR="0" algn="ctr">
              <a:lnSpc>
                <a:spcPct val="115000"/>
              </a:lnSpc>
              <a:spcBef>
                <a:spcPts val="0"/>
              </a:spcBef>
              <a:spcAft>
                <a:spcPts val="1000"/>
              </a:spcAft>
            </a:pPr>
            <a:r>
              <a:rPr lang="en-US" sz="1200" dirty="0">
                <a:effectLst/>
                <a:latin typeface="Montserrat" panose="00000500000000000000" pitchFamily="2" charset="0"/>
                <a:ea typeface="Calibri" panose="020F0502020204030204" pitchFamily="34" charset="0"/>
                <a:cs typeface="Arial" panose="020B0604020202020204" pitchFamily="34" charset="0"/>
              </a:rPr>
              <a:t>      Yousef </a:t>
            </a:r>
            <a:r>
              <a:rPr lang="en-US" sz="1200" dirty="0" err="1">
                <a:effectLst/>
                <a:latin typeface="Montserrat" panose="00000500000000000000" pitchFamily="2" charset="0"/>
                <a:ea typeface="Calibri" panose="020F0502020204030204" pitchFamily="34" charset="0"/>
                <a:cs typeface="Arial" panose="020B0604020202020204" pitchFamily="34" charset="0"/>
              </a:rPr>
              <a:t>Almarimi</a:t>
            </a:r>
            <a:r>
              <a:rPr lang="en-US" sz="1200" dirty="0">
                <a:effectLst/>
                <a:latin typeface="Montserrat" panose="00000500000000000000" pitchFamily="2" charset="0"/>
                <a:ea typeface="Calibri" panose="020F0502020204030204" pitchFamily="34" charset="0"/>
                <a:cs typeface="Arial" panose="020B0604020202020204" pitchFamily="34" charset="0"/>
              </a:rPr>
              <a:t> 3287</a:t>
            </a:r>
          </a:p>
          <a:p>
            <a:pPr marL="0" marR="0" algn="ctr">
              <a:lnSpc>
                <a:spcPct val="115000"/>
              </a:lnSpc>
              <a:spcBef>
                <a:spcPts val="0"/>
              </a:spcBef>
              <a:spcAft>
                <a:spcPts val="1000"/>
              </a:spcAft>
            </a:pPr>
            <a:r>
              <a:rPr lang="en-US" sz="1200" dirty="0">
                <a:effectLst/>
                <a:latin typeface="Montserrat" panose="00000500000000000000" pitchFamily="2" charset="0"/>
                <a:ea typeface="Calibri" panose="020F0502020204030204" pitchFamily="34" charset="0"/>
                <a:cs typeface="Arial" panose="020B0604020202020204" pitchFamily="34" charset="0"/>
              </a:rPr>
              <a:t>Mohamed Fadel 3189</a:t>
            </a:r>
          </a:p>
          <a:p>
            <a:pPr marL="0" lvl="0" indent="0" algn="ctr" rtl="0">
              <a:spcBef>
                <a:spcPts val="0"/>
              </a:spcBef>
              <a:spcAft>
                <a:spcPts val="0"/>
              </a:spcAft>
              <a:buNone/>
            </a:pPr>
            <a:endParaRPr sz="1400" dirty="0">
              <a:latin typeface="Montserrat" panose="00000500000000000000" pitchFamily="2" charset="0"/>
            </a:endParaRPr>
          </a:p>
        </p:txBody>
      </p:sp>
      <p:pic>
        <p:nvPicPr>
          <p:cNvPr id="3" name="Picture 2">
            <a:extLst>
              <a:ext uri="{FF2B5EF4-FFF2-40B4-BE49-F238E27FC236}">
                <a16:creationId xmlns:a16="http://schemas.microsoft.com/office/drawing/2014/main" id="{E732CAF0-A501-449A-AE27-DF8F97AD7FBF}"/>
              </a:ext>
            </a:extLst>
          </p:cNvPr>
          <p:cNvPicPr>
            <a:picLocks noChangeAspect="1"/>
          </p:cNvPicPr>
          <p:nvPr/>
        </p:nvPicPr>
        <p:blipFill>
          <a:blip r:embed="rId3"/>
          <a:stretch>
            <a:fillRect/>
          </a:stretch>
        </p:blipFill>
        <p:spPr>
          <a:xfrm>
            <a:off x="1111624" y="373357"/>
            <a:ext cx="6992426" cy="1204431"/>
          </a:xfrm>
          <a:prstGeom prst="rect">
            <a:avLst/>
          </a:prstGeom>
        </p:spPr>
      </p:pic>
      <p:sp>
        <p:nvSpPr>
          <p:cNvPr id="4" name="TextBox 3">
            <a:extLst>
              <a:ext uri="{FF2B5EF4-FFF2-40B4-BE49-F238E27FC236}">
                <a16:creationId xmlns:a16="http://schemas.microsoft.com/office/drawing/2014/main" id="{370FCD7D-56F5-4891-AD04-A32F5EEDEBAC}"/>
              </a:ext>
            </a:extLst>
          </p:cNvPr>
          <p:cNvSpPr txBox="1"/>
          <p:nvPr/>
        </p:nvSpPr>
        <p:spPr>
          <a:xfrm>
            <a:off x="3944680" y="4867622"/>
            <a:ext cx="1079142" cy="307777"/>
          </a:xfrm>
          <a:prstGeom prst="rect">
            <a:avLst/>
          </a:prstGeom>
          <a:noFill/>
        </p:spPr>
        <p:txBody>
          <a:bodyPr wrap="none" rtlCol="0">
            <a:spAutoFit/>
          </a:bodyPr>
          <a:lstStyle/>
          <a:p>
            <a:r>
              <a:rPr lang="en-US" dirty="0"/>
              <a:t>15/12/2021</a:t>
            </a:r>
          </a:p>
        </p:txBody>
      </p:sp>
      <p:sp>
        <p:nvSpPr>
          <p:cNvPr id="6" name="Google Shape;194;p26">
            <a:extLst>
              <a:ext uri="{FF2B5EF4-FFF2-40B4-BE49-F238E27FC236}">
                <a16:creationId xmlns:a16="http://schemas.microsoft.com/office/drawing/2014/main" id="{AECC2A6B-5F2D-48D4-A87B-F06AE3C25943}"/>
              </a:ext>
            </a:extLst>
          </p:cNvPr>
          <p:cNvSpPr/>
          <p:nvPr/>
        </p:nvSpPr>
        <p:spPr>
          <a:xfrm>
            <a:off x="2551190" y="4166915"/>
            <a:ext cx="4113293" cy="70070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indent="0" algn="ctr"/>
            <a:r>
              <a:rPr lang="en-US" b="1" dirty="0">
                <a:latin typeface="Poppin "/>
              </a:rPr>
              <a:t> Submitted To:</a:t>
            </a:r>
          </a:p>
          <a:p>
            <a:pPr marL="0" indent="0" algn="ctr"/>
            <a:r>
              <a:rPr lang="en-US" dirty="0">
                <a:latin typeface="Poppin "/>
              </a:rPr>
              <a:t>Mr. Farag </a:t>
            </a:r>
            <a:r>
              <a:rPr lang="en-US" dirty="0" err="1">
                <a:latin typeface="Poppin "/>
              </a:rPr>
              <a:t>Elmegresi</a:t>
            </a:r>
            <a:r>
              <a:rPr lang="en-US" dirty="0">
                <a:latin typeface="Poppin "/>
              </a:rPr>
              <a:t> </a:t>
            </a:r>
          </a:p>
        </p:txBody>
      </p:sp>
      <p:sp>
        <p:nvSpPr>
          <p:cNvPr id="8" name="TextBox 7">
            <a:extLst>
              <a:ext uri="{FF2B5EF4-FFF2-40B4-BE49-F238E27FC236}">
                <a16:creationId xmlns:a16="http://schemas.microsoft.com/office/drawing/2014/main" id="{E2B54E68-FC3A-4A50-A058-C20BFC0560C1}"/>
              </a:ext>
            </a:extLst>
          </p:cNvPr>
          <p:cNvSpPr txBox="1"/>
          <p:nvPr/>
        </p:nvSpPr>
        <p:spPr>
          <a:xfrm>
            <a:off x="2551190" y="2180096"/>
            <a:ext cx="4890246" cy="461665"/>
          </a:xfrm>
          <a:prstGeom prst="rect">
            <a:avLst/>
          </a:prstGeom>
          <a:noFill/>
        </p:spPr>
        <p:txBody>
          <a:bodyPr wrap="square">
            <a:spAutoFit/>
          </a:bodyPr>
          <a:lstStyle/>
          <a:p>
            <a:r>
              <a:rPr lang="en-US" sz="2400" dirty="0">
                <a:solidFill>
                  <a:schemeClr val="dk1"/>
                </a:solidFill>
                <a:latin typeface="Vidaloka"/>
              </a:rPr>
              <a:t>Interpersonal</a:t>
            </a:r>
            <a:r>
              <a:rPr lang="en-US" sz="1100" b="1" dirty="0"/>
              <a:t> </a:t>
            </a:r>
            <a:r>
              <a:rPr lang="en-US" sz="2400" dirty="0">
                <a:solidFill>
                  <a:schemeClr val="dk1"/>
                </a:solidFill>
                <a:latin typeface="Vidaloka"/>
                <a:sym typeface="Vidaloka"/>
              </a:rPr>
              <a:t>Communication</a:t>
            </a:r>
            <a:r>
              <a:rPr lang="en-US" sz="1100" b="1" dirty="0"/>
              <a:t> (</a:t>
            </a:r>
            <a:r>
              <a:rPr lang="en-US" sz="2400" dirty="0">
                <a:solidFill>
                  <a:schemeClr val="dk1"/>
                </a:solidFill>
                <a:latin typeface="Vidaloka"/>
              </a:rPr>
              <a:t>7027</a:t>
            </a:r>
            <a:r>
              <a:rPr lang="en-US" sz="1100" b="1"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501247"/>
            <a:ext cx="7971603" cy="2379900"/>
          </a:xfrm>
          <a:prstGeom prst="rect">
            <a:avLst/>
          </a:prstGeom>
        </p:spPr>
        <p:txBody>
          <a:bodyPr spcFirstLastPara="1" wrap="square" lIns="91425" tIns="91425" rIns="91425" bIns="91425" anchor="t" anchorCtr="0">
            <a:noAutofit/>
          </a:bodyPr>
          <a:lstStyle/>
          <a:p>
            <a:pPr marL="0" marR="0" lvl="0" indent="0" rtl="0">
              <a:lnSpc>
                <a:spcPct val="115000"/>
              </a:lnSpc>
              <a:spcBef>
                <a:spcPts val="0"/>
              </a:spcBef>
              <a:spcAft>
                <a:spcPts val="0"/>
              </a:spcAft>
              <a:buNone/>
            </a:pPr>
            <a:r>
              <a:rPr lang="en-US" sz="1800" b="0" i="0" dirty="0">
                <a:solidFill>
                  <a:srgbClr val="212121"/>
                </a:solidFill>
                <a:effectLst/>
                <a:latin typeface="Montserrat" panose="00000500000000000000" pitchFamily="2" charset="0"/>
              </a:rPr>
              <a:t>A substantial portion of our communication is nonverbal. Experts have found that every day we respond to thousands of nonverbal cues and behaviors including postures, facial expressions, eye gaze, gestures, and tone of voice. From our </a:t>
            </a:r>
            <a:r>
              <a:rPr lang="en-US" sz="1800" b="0" i="0" dirty="0">
                <a:solidFill>
                  <a:schemeClr val="tx1"/>
                </a:solidFill>
                <a:effectLst/>
                <a:latin typeface="Montserrat" panose="00000500000000000000" pitchFamily="2" charset="0"/>
              </a:rPr>
              <a:t>handshakes</a:t>
            </a:r>
            <a:r>
              <a:rPr lang="en-US" sz="1800" b="0" i="0" dirty="0">
                <a:solidFill>
                  <a:srgbClr val="212121"/>
                </a:solidFill>
                <a:effectLst/>
                <a:latin typeface="Montserrat" panose="00000500000000000000" pitchFamily="2" charset="0"/>
              </a:rPr>
              <a:t> to our hairstyles, nonverbal details reveal who we are and impact how we relate to other people.</a:t>
            </a:r>
            <a:endParaRPr lang="en-US" sz="1800" dirty="0">
              <a:effectLst/>
              <a:latin typeface="Montserrat" panose="00000500000000000000" pitchFamily="2" charset="0"/>
              <a:ea typeface="Calibri" panose="020F0502020204030204" pitchFamily="34" charset="0"/>
              <a:cs typeface="Arial" panose="020B0604020202020204" pitchFamily="34" charset="0"/>
            </a:endParaRP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Non-Verbal Communication</a:t>
            </a:r>
            <a:endParaRPr dirty="0"/>
          </a:p>
        </p:txBody>
      </p:sp>
      <p:pic>
        <p:nvPicPr>
          <p:cNvPr id="3" name="Picture 2">
            <a:extLst>
              <a:ext uri="{FF2B5EF4-FFF2-40B4-BE49-F238E27FC236}">
                <a16:creationId xmlns:a16="http://schemas.microsoft.com/office/drawing/2014/main" id="{5800F6BA-8E11-4B33-B545-9D372E1DC327}"/>
              </a:ext>
            </a:extLst>
          </p:cNvPr>
          <p:cNvPicPr>
            <a:picLocks noChangeAspect="1"/>
          </p:cNvPicPr>
          <p:nvPr/>
        </p:nvPicPr>
        <p:blipFill>
          <a:blip r:embed="rId3"/>
          <a:stretch>
            <a:fillRect/>
          </a:stretch>
        </p:blipFill>
        <p:spPr>
          <a:xfrm>
            <a:off x="2731088" y="3192769"/>
            <a:ext cx="3681823" cy="1376756"/>
          </a:xfrm>
          <a:prstGeom prst="rect">
            <a:avLst/>
          </a:prstGeom>
        </p:spPr>
      </p:pic>
      <p:sp>
        <p:nvSpPr>
          <p:cNvPr id="6" name="TextBox 5">
            <a:extLst>
              <a:ext uri="{FF2B5EF4-FFF2-40B4-BE49-F238E27FC236}">
                <a16:creationId xmlns:a16="http://schemas.microsoft.com/office/drawing/2014/main" id="{DDDFE40B-9338-4FD3-B697-74007AA4AC15}"/>
              </a:ext>
            </a:extLst>
          </p:cNvPr>
          <p:cNvSpPr txBox="1"/>
          <p:nvPr/>
        </p:nvSpPr>
        <p:spPr>
          <a:xfrm>
            <a:off x="8718698" y="4515110"/>
            <a:ext cx="284052" cy="307777"/>
          </a:xfrm>
          <a:prstGeom prst="rect">
            <a:avLst/>
          </a:prstGeom>
          <a:noFill/>
        </p:spPr>
        <p:txBody>
          <a:bodyPr wrap="none" rtlCol="0">
            <a:spAutoFit/>
          </a:bodyPr>
          <a:lstStyle/>
          <a:p>
            <a:r>
              <a:rPr lang="en-US" dirty="0"/>
              <a:t>9</a:t>
            </a:r>
          </a:p>
        </p:txBody>
      </p:sp>
    </p:spTree>
    <p:extLst>
      <p:ext uri="{BB962C8B-B14F-4D97-AF65-F5344CB8AC3E}">
        <p14:creationId xmlns:p14="http://schemas.microsoft.com/office/powerpoint/2010/main" val="2058063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1412283" y="2824499"/>
            <a:ext cx="6319433"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Types Of Non-Verbal Communication</a:t>
            </a:r>
            <a:endParaRPr dirty="0"/>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4" name="TextBox 3">
            <a:extLst>
              <a:ext uri="{FF2B5EF4-FFF2-40B4-BE49-F238E27FC236}">
                <a16:creationId xmlns:a16="http://schemas.microsoft.com/office/drawing/2014/main" id="{4AF129F2-F646-4386-8CDE-53D2F64AFCD4}"/>
              </a:ext>
            </a:extLst>
          </p:cNvPr>
          <p:cNvSpPr txBox="1"/>
          <p:nvPr/>
        </p:nvSpPr>
        <p:spPr>
          <a:xfrm>
            <a:off x="8718698" y="4515110"/>
            <a:ext cx="383438" cy="307777"/>
          </a:xfrm>
          <a:prstGeom prst="rect">
            <a:avLst/>
          </a:prstGeom>
          <a:noFill/>
        </p:spPr>
        <p:txBody>
          <a:bodyPr wrap="none" rtlCol="0">
            <a:spAutoFit/>
          </a:bodyPr>
          <a:lstStyle/>
          <a:p>
            <a:r>
              <a:rPr lang="en-US" dirty="0"/>
              <a:t>10</a:t>
            </a:r>
          </a:p>
        </p:txBody>
      </p:sp>
    </p:spTree>
    <p:extLst>
      <p:ext uri="{BB962C8B-B14F-4D97-AF65-F5344CB8AC3E}">
        <p14:creationId xmlns:p14="http://schemas.microsoft.com/office/powerpoint/2010/main" val="620035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639470"/>
            <a:ext cx="7971603" cy="2379900"/>
          </a:xfrm>
          <a:prstGeom prst="rect">
            <a:avLst/>
          </a:prstGeom>
        </p:spPr>
        <p:txBody>
          <a:bodyPr spcFirstLastPara="1" wrap="square" lIns="91425" tIns="91425" rIns="91425" bIns="91425" anchor="t" anchorCtr="0">
            <a:noAutofit/>
          </a:bodyPr>
          <a:lstStyle/>
          <a:p>
            <a:pPr marL="285750" indent="-285750">
              <a:lnSpc>
                <a:spcPct val="115000"/>
              </a:lnSpc>
            </a:pPr>
            <a:r>
              <a:rPr lang="en-US" sz="1800" dirty="0">
                <a:effectLst/>
                <a:latin typeface="Montserrat" panose="00000500000000000000" pitchFamily="2" charset="0"/>
                <a:ea typeface="Calibri" panose="020F0502020204030204" pitchFamily="34" charset="0"/>
                <a:cs typeface="Arial" panose="020B0604020202020204" pitchFamily="34" charset="0"/>
              </a:rPr>
              <a:t>Facial Expression</a:t>
            </a:r>
          </a:p>
          <a:p>
            <a:pPr marL="285750" indent="-285750">
              <a:lnSpc>
                <a:spcPct val="115000"/>
              </a:lnSpc>
            </a:pPr>
            <a:r>
              <a:rPr lang="en-US" sz="1800" dirty="0">
                <a:latin typeface="Montserrat" panose="00000500000000000000" pitchFamily="2" charset="0"/>
                <a:ea typeface="Calibri" panose="020F0502020204030204" pitchFamily="34" charset="0"/>
                <a:cs typeface="Arial" panose="020B0604020202020204" pitchFamily="34" charset="0"/>
              </a:rPr>
              <a:t>Gestures</a:t>
            </a:r>
          </a:p>
          <a:p>
            <a:pPr marL="285750" indent="-285750">
              <a:lnSpc>
                <a:spcPct val="115000"/>
              </a:lnSpc>
            </a:pPr>
            <a:r>
              <a:rPr lang="en-US" sz="1800" dirty="0">
                <a:effectLst/>
                <a:latin typeface="Montserrat" panose="00000500000000000000" pitchFamily="2" charset="0"/>
                <a:ea typeface="Calibri" panose="020F0502020204030204" pitchFamily="34" charset="0"/>
                <a:cs typeface="Arial" panose="020B0604020202020204" pitchFamily="34" charset="0"/>
              </a:rPr>
              <a:t>Proximity</a:t>
            </a:r>
          </a:p>
          <a:p>
            <a:pPr marL="285750" indent="-285750">
              <a:lnSpc>
                <a:spcPct val="115000"/>
              </a:lnSpc>
            </a:pPr>
            <a:r>
              <a:rPr lang="en-US" sz="1800" dirty="0">
                <a:latin typeface="Montserrat" panose="00000500000000000000" pitchFamily="2" charset="0"/>
                <a:ea typeface="Calibri" panose="020F0502020204030204" pitchFamily="34" charset="0"/>
                <a:cs typeface="Arial" panose="020B0604020202020204" pitchFamily="34" charset="0"/>
              </a:rPr>
              <a:t>Touch</a:t>
            </a:r>
          </a:p>
          <a:p>
            <a:pPr marL="285750" indent="-285750">
              <a:lnSpc>
                <a:spcPct val="115000"/>
              </a:lnSpc>
            </a:pPr>
            <a:r>
              <a:rPr lang="en-US" sz="1800" dirty="0">
                <a:effectLst/>
                <a:latin typeface="Montserrat" panose="00000500000000000000" pitchFamily="2" charset="0"/>
                <a:ea typeface="Calibri" panose="020F0502020204030204" pitchFamily="34" charset="0"/>
                <a:cs typeface="Arial" panose="020B0604020202020204" pitchFamily="34" charset="0"/>
              </a:rPr>
              <a:t>Eye Contact</a:t>
            </a:r>
          </a:p>
          <a:p>
            <a:pPr marL="285750" indent="-285750">
              <a:lnSpc>
                <a:spcPct val="115000"/>
              </a:lnSpc>
            </a:pPr>
            <a:r>
              <a:rPr lang="en-US" sz="1800" dirty="0">
                <a:latin typeface="Montserrat" panose="00000500000000000000" pitchFamily="2" charset="0"/>
                <a:ea typeface="Calibri" panose="020F0502020204030204" pitchFamily="34" charset="0"/>
                <a:cs typeface="Arial" panose="020B0604020202020204" pitchFamily="34" charset="0"/>
              </a:rPr>
              <a:t>Appearance</a:t>
            </a:r>
            <a:endParaRPr lang="en-US" sz="1800" dirty="0">
              <a:effectLst/>
              <a:latin typeface="Montserrat" panose="00000500000000000000" pitchFamily="2" charset="0"/>
              <a:ea typeface="Calibri" panose="020F0502020204030204" pitchFamily="34" charset="0"/>
              <a:cs typeface="Arial" panose="020B0604020202020204" pitchFamily="34" charset="0"/>
            </a:endParaRP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Non-Verbal Communication</a:t>
            </a:r>
            <a:endParaRPr dirty="0"/>
          </a:p>
        </p:txBody>
      </p:sp>
      <p:sp>
        <p:nvSpPr>
          <p:cNvPr id="5" name="TextBox 4">
            <a:extLst>
              <a:ext uri="{FF2B5EF4-FFF2-40B4-BE49-F238E27FC236}">
                <a16:creationId xmlns:a16="http://schemas.microsoft.com/office/drawing/2014/main" id="{60CB64BF-B8E1-4874-8351-2357A51EDDC3}"/>
              </a:ext>
            </a:extLst>
          </p:cNvPr>
          <p:cNvSpPr txBox="1"/>
          <p:nvPr/>
        </p:nvSpPr>
        <p:spPr>
          <a:xfrm>
            <a:off x="8718698" y="4515110"/>
            <a:ext cx="383438" cy="307777"/>
          </a:xfrm>
          <a:prstGeom prst="rect">
            <a:avLst/>
          </a:prstGeom>
          <a:noFill/>
        </p:spPr>
        <p:txBody>
          <a:bodyPr wrap="none" rtlCol="0">
            <a:spAutoFit/>
          </a:bodyPr>
          <a:lstStyle/>
          <a:p>
            <a:r>
              <a:rPr lang="en-US" dirty="0"/>
              <a:t>11</a:t>
            </a:r>
          </a:p>
        </p:txBody>
      </p:sp>
    </p:spTree>
    <p:extLst>
      <p:ext uri="{BB962C8B-B14F-4D97-AF65-F5344CB8AC3E}">
        <p14:creationId xmlns:p14="http://schemas.microsoft.com/office/powerpoint/2010/main" val="1797368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1412283" y="2571750"/>
            <a:ext cx="6319433"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Conclusion</a:t>
            </a:r>
            <a:endParaRPr dirty="0"/>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4" name="TextBox 3">
            <a:extLst>
              <a:ext uri="{FF2B5EF4-FFF2-40B4-BE49-F238E27FC236}">
                <a16:creationId xmlns:a16="http://schemas.microsoft.com/office/drawing/2014/main" id="{47D0D07E-6268-4344-953F-01FB0926C7B6}"/>
              </a:ext>
            </a:extLst>
          </p:cNvPr>
          <p:cNvSpPr txBox="1"/>
          <p:nvPr/>
        </p:nvSpPr>
        <p:spPr>
          <a:xfrm>
            <a:off x="8718698" y="4515110"/>
            <a:ext cx="383438" cy="307777"/>
          </a:xfrm>
          <a:prstGeom prst="rect">
            <a:avLst/>
          </a:prstGeom>
          <a:noFill/>
        </p:spPr>
        <p:txBody>
          <a:bodyPr wrap="none" rtlCol="0">
            <a:spAutoFit/>
          </a:bodyPr>
          <a:lstStyle/>
          <a:p>
            <a:r>
              <a:rPr lang="en-US" dirty="0"/>
              <a:t>12</a:t>
            </a:r>
          </a:p>
        </p:txBody>
      </p:sp>
    </p:spTree>
    <p:extLst>
      <p:ext uri="{BB962C8B-B14F-4D97-AF65-F5344CB8AC3E}">
        <p14:creationId xmlns:p14="http://schemas.microsoft.com/office/powerpoint/2010/main" val="2444025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639470"/>
            <a:ext cx="7971603" cy="2379900"/>
          </a:xfrm>
          <a:prstGeom prst="rect">
            <a:avLst/>
          </a:prstGeom>
        </p:spPr>
        <p:txBody>
          <a:bodyPr spcFirstLastPara="1" wrap="square" lIns="91425" tIns="91425" rIns="91425" bIns="91425" anchor="t" anchorCtr="0">
            <a:noAutofit/>
          </a:bodyPr>
          <a:lstStyle/>
          <a:p>
            <a:pPr marL="0" indent="0">
              <a:lnSpc>
                <a:spcPct val="115000"/>
              </a:lnSpc>
              <a:buNone/>
            </a:pPr>
            <a:r>
              <a:rPr lang="en-US" sz="1800" dirty="0">
                <a:solidFill>
                  <a:schemeClr val="tx1"/>
                </a:solidFill>
                <a:effectLst/>
                <a:latin typeface="Montserrat" panose="00000500000000000000" pitchFamily="2" charset="0"/>
                <a:ea typeface="Calibri" panose="020F0502020204030204" pitchFamily="34" charset="0"/>
                <a:cs typeface="Arial" panose="020B0604020202020204" pitchFamily="34" charset="0"/>
              </a:rPr>
              <a:t>In conclusion, in order to obtain good communication skills through verbal and nonverbal techniques, one must be capable of identifying the combination of communication functions that will result in success in the communication strategy or plan to be implemented. They interrelate to transmit meaning when both verbal and nonverbal messages are taken into account.</a:t>
            </a:r>
          </a:p>
          <a:p>
            <a:pPr marL="0" indent="0">
              <a:lnSpc>
                <a:spcPct val="115000"/>
              </a:lnSpc>
              <a:buNone/>
            </a:pPr>
            <a:endParaRPr lang="en-US" sz="1800" dirty="0">
              <a:solidFill>
                <a:schemeClr val="tx1"/>
              </a:solidFill>
              <a:effectLst/>
              <a:latin typeface="Montserrat" panose="00000500000000000000" pitchFamily="2" charset="0"/>
              <a:ea typeface="Calibri" panose="020F0502020204030204" pitchFamily="34" charset="0"/>
              <a:cs typeface="Arial" panose="020B0604020202020204" pitchFamily="34" charset="0"/>
            </a:endParaRP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Conclusion</a:t>
            </a:r>
            <a:endParaRPr dirty="0"/>
          </a:p>
        </p:txBody>
      </p:sp>
      <p:sp>
        <p:nvSpPr>
          <p:cNvPr id="4" name="TextBox 3">
            <a:extLst>
              <a:ext uri="{FF2B5EF4-FFF2-40B4-BE49-F238E27FC236}">
                <a16:creationId xmlns:a16="http://schemas.microsoft.com/office/drawing/2014/main" id="{5B30B2CD-D4E5-4EB3-B878-7B0086116146}"/>
              </a:ext>
            </a:extLst>
          </p:cNvPr>
          <p:cNvSpPr txBox="1"/>
          <p:nvPr/>
        </p:nvSpPr>
        <p:spPr>
          <a:xfrm>
            <a:off x="8718698" y="4515110"/>
            <a:ext cx="383438" cy="307777"/>
          </a:xfrm>
          <a:prstGeom prst="rect">
            <a:avLst/>
          </a:prstGeom>
          <a:noFill/>
        </p:spPr>
        <p:txBody>
          <a:bodyPr wrap="none" rtlCol="0">
            <a:spAutoFit/>
          </a:bodyPr>
          <a:lstStyle/>
          <a:p>
            <a:r>
              <a:rPr lang="en-US" dirty="0"/>
              <a:t>13</a:t>
            </a:r>
          </a:p>
        </p:txBody>
      </p:sp>
    </p:spTree>
    <p:extLst>
      <p:ext uri="{BB962C8B-B14F-4D97-AF65-F5344CB8AC3E}">
        <p14:creationId xmlns:p14="http://schemas.microsoft.com/office/powerpoint/2010/main" val="1127492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7"/>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a:t>
            </a:r>
            <a:endParaRPr dirty="0"/>
          </a:p>
        </p:txBody>
      </p:sp>
      <p:sp>
        <p:nvSpPr>
          <p:cNvPr id="256" name="Google Shape;256;p37"/>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p>
            <a:pPr marL="360045" marR="0" indent="-360045"/>
            <a:r>
              <a:rPr lang="en-US" sz="1600" dirty="0">
                <a:effectLst/>
                <a:latin typeface="Times New Roman" panose="02020603050405020304" pitchFamily="18" charset="0"/>
                <a:ea typeface="Times New Roman" panose="02020603050405020304" pitchFamily="18" charset="0"/>
              </a:rPr>
              <a:t>Learning, L. (n.d.). </a:t>
            </a:r>
            <a:r>
              <a:rPr lang="en-US" sz="1600" i="1" dirty="0">
                <a:effectLst/>
                <a:latin typeface="Times New Roman" panose="02020603050405020304" pitchFamily="18" charset="0"/>
                <a:ea typeface="Times New Roman" panose="02020603050405020304" pitchFamily="18" charset="0"/>
              </a:rPr>
              <a:t>Business Communication Skills for managers</a:t>
            </a:r>
            <a:r>
              <a:rPr lang="en-US" sz="1600" dirty="0">
                <a:effectLst/>
                <a:latin typeface="Times New Roman" panose="02020603050405020304" pitchFamily="18" charset="0"/>
                <a:ea typeface="Times New Roman" panose="02020603050405020304" pitchFamily="18" charset="0"/>
              </a:rPr>
              <a:t>. Lumen. R, from https://courses.lumenlearning.com/wm-businesscommunicationmgrs/chapter/verbal-and-nonverbal-communication/. </a:t>
            </a:r>
          </a:p>
          <a:p>
            <a:pPr marL="360045" marR="0" indent="-360045"/>
            <a:endParaRPr lang="en-US" sz="1600" dirty="0">
              <a:effectLst/>
              <a:latin typeface="Times New Roman" panose="02020603050405020304" pitchFamily="18" charset="0"/>
              <a:ea typeface="Times New Roman" panose="02020603050405020304" pitchFamily="18" charset="0"/>
            </a:endParaRPr>
          </a:p>
          <a:p>
            <a:pPr marL="360045" marR="0" indent="-360045"/>
            <a:r>
              <a:rPr lang="en-US" sz="1600" dirty="0">
                <a:effectLst/>
                <a:latin typeface="Times New Roman" panose="02020603050405020304" pitchFamily="18" charset="0"/>
                <a:ea typeface="Times New Roman" panose="02020603050405020304" pitchFamily="18" charset="0"/>
              </a:rPr>
              <a:t>Doyle, A. (2020, September 17). </a:t>
            </a:r>
            <a:r>
              <a:rPr lang="en-US" sz="1600" i="1" dirty="0">
                <a:effectLst/>
                <a:latin typeface="Times New Roman" panose="02020603050405020304" pitchFamily="18" charset="0"/>
                <a:ea typeface="Times New Roman" panose="02020603050405020304" pitchFamily="18" charset="0"/>
              </a:rPr>
              <a:t>List of verbal communication skills employers seek</a:t>
            </a:r>
            <a:r>
              <a:rPr lang="en-US" sz="1600" dirty="0">
                <a:effectLst/>
                <a:latin typeface="Times New Roman" panose="02020603050405020304" pitchFamily="18" charset="0"/>
                <a:ea typeface="Times New Roman" panose="02020603050405020304" pitchFamily="18" charset="0"/>
              </a:rPr>
              <a:t>. The Balance Careers. Retrieved from https://www.thebalancecareers.com/verbal-communication-skills-list-2059698. </a:t>
            </a:r>
          </a:p>
        </p:txBody>
      </p:sp>
      <p:sp>
        <p:nvSpPr>
          <p:cNvPr id="4" name="TextBox 3">
            <a:extLst>
              <a:ext uri="{FF2B5EF4-FFF2-40B4-BE49-F238E27FC236}">
                <a16:creationId xmlns:a16="http://schemas.microsoft.com/office/drawing/2014/main" id="{E7D62C93-4C3E-4A5A-BAF3-56886C793F75}"/>
              </a:ext>
            </a:extLst>
          </p:cNvPr>
          <p:cNvSpPr txBox="1"/>
          <p:nvPr/>
        </p:nvSpPr>
        <p:spPr>
          <a:xfrm>
            <a:off x="8718698" y="4515110"/>
            <a:ext cx="383438" cy="307777"/>
          </a:xfrm>
          <a:prstGeom prst="rect">
            <a:avLst/>
          </a:prstGeom>
          <a:noFill/>
        </p:spPr>
        <p:txBody>
          <a:bodyPr wrap="none" rtlCol="0">
            <a:spAutoFit/>
          </a:bodyPr>
          <a:lstStyle/>
          <a:p>
            <a:r>
              <a:rPr lang="en-US"/>
              <a:t>14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8"/>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Table Of Contents</a:t>
            </a:r>
            <a:endParaRPr dirty="0"/>
          </a:p>
        </p:txBody>
      </p:sp>
      <p:sp>
        <p:nvSpPr>
          <p:cNvPr id="262" name="Google Shape;262;p38"/>
          <p:cNvSpPr txBox="1">
            <a:spLocks noGrp="1"/>
          </p:cNvSpPr>
          <p:nvPr>
            <p:ph type="subTitle" idx="3"/>
          </p:nvPr>
        </p:nvSpPr>
        <p:spPr>
          <a:xfrm>
            <a:off x="0" y="1889762"/>
            <a:ext cx="24861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t>Introduction</a:t>
            </a:r>
            <a:endParaRPr sz="2000" dirty="0"/>
          </a:p>
        </p:txBody>
      </p:sp>
      <p:sp>
        <p:nvSpPr>
          <p:cNvPr id="263" name="Google Shape;263;p38"/>
          <p:cNvSpPr txBox="1">
            <a:spLocks noGrp="1"/>
          </p:cNvSpPr>
          <p:nvPr>
            <p:ph type="subTitle" idx="1"/>
          </p:nvPr>
        </p:nvSpPr>
        <p:spPr>
          <a:xfrm>
            <a:off x="3345800" y="1987256"/>
            <a:ext cx="24861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t>Verbal Communication</a:t>
            </a:r>
            <a:endParaRPr sz="2000" dirty="0"/>
          </a:p>
        </p:txBody>
      </p:sp>
      <p:sp>
        <p:nvSpPr>
          <p:cNvPr id="266" name="Google Shape;266;p38"/>
          <p:cNvSpPr txBox="1">
            <a:spLocks noGrp="1"/>
          </p:cNvSpPr>
          <p:nvPr>
            <p:ph type="subTitle" idx="5"/>
          </p:nvPr>
        </p:nvSpPr>
        <p:spPr>
          <a:xfrm>
            <a:off x="3345800" y="3893075"/>
            <a:ext cx="24861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t>Types Of Non-Verbal Communication</a:t>
            </a:r>
            <a:endParaRPr sz="2000" dirty="0"/>
          </a:p>
        </p:txBody>
      </p:sp>
      <p:sp>
        <p:nvSpPr>
          <p:cNvPr id="268" name="Google Shape;268;p38"/>
          <p:cNvSpPr txBox="1">
            <a:spLocks noGrp="1"/>
          </p:cNvSpPr>
          <p:nvPr>
            <p:ph type="subTitle" idx="7"/>
          </p:nvPr>
        </p:nvSpPr>
        <p:spPr>
          <a:xfrm>
            <a:off x="0" y="3714575"/>
            <a:ext cx="24861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t>Non-Verbal Communication</a:t>
            </a:r>
            <a:endParaRPr sz="2000" dirty="0"/>
          </a:p>
        </p:txBody>
      </p:sp>
      <p:sp>
        <p:nvSpPr>
          <p:cNvPr id="270" name="Google Shape;270;p38"/>
          <p:cNvSpPr txBox="1">
            <a:spLocks noGrp="1"/>
          </p:cNvSpPr>
          <p:nvPr>
            <p:ph type="title" idx="9"/>
          </p:nvPr>
        </p:nvSpPr>
        <p:spPr>
          <a:xfrm>
            <a:off x="723450" y="1250425"/>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71" name="Google Shape;271;p38"/>
          <p:cNvSpPr txBox="1">
            <a:spLocks noGrp="1"/>
          </p:cNvSpPr>
          <p:nvPr>
            <p:ph type="title" idx="13"/>
          </p:nvPr>
        </p:nvSpPr>
        <p:spPr>
          <a:xfrm>
            <a:off x="4069250" y="1250425"/>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72" name="Google Shape;272;p38"/>
          <p:cNvSpPr txBox="1">
            <a:spLocks noGrp="1"/>
          </p:cNvSpPr>
          <p:nvPr>
            <p:ph type="title" idx="14"/>
          </p:nvPr>
        </p:nvSpPr>
        <p:spPr>
          <a:xfrm>
            <a:off x="723500" y="3029575"/>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73" name="Google Shape;273;p38"/>
          <p:cNvSpPr txBox="1">
            <a:spLocks noGrp="1"/>
          </p:cNvSpPr>
          <p:nvPr>
            <p:ph type="title" idx="15"/>
          </p:nvPr>
        </p:nvSpPr>
        <p:spPr>
          <a:xfrm>
            <a:off x="4069250" y="3029575"/>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3" name="Google Shape;263;p38">
            <a:extLst>
              <a:ext uri="{FF2B5EF4-FFF2-40B4-BE49-F238E27FC236}">
                <a16:creationId xmlns:a16="http://schemas.microsoft.com/office/drawing/2014/main" id="{2BADA71A-EC5B-4CC8-B7CD-7299BA7982CA}"/>
              </a:ext>
            </a:extLst>
          </p:cNvPr>
          <p:cNvSpPr txBox="1">
            <a:spLocks/>
          </p:cNvSpPr>
          <p:nvPr/>
        </p:nvSpPr>
        <p:spPr>
          <a:xfrm>
            <a:off x="6659701" y="2005688"/>
            <a:ext cx="2486100"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100"/>
              <a:buFont typeface="Montserrat"/>
              <a:buNone/>
              <a:defRPr sz="2400" b="0" i="0" u="none" strike="noStrike" cap="none">
                <a:solidFill>
                  <a:schemeClr val="dk2"/>
                </a:solidFill>
                <a:latin typeface="Vidaloka"/>
                <a:ea typeface="Vidaloka"/>
                <a:cs typeface="Vidaloka"/>
                <a:sym typeface="Vidaloka"/>
              </a:defRPr>
            </a:lvl1pPr>
            <a:lvl2pPr marL="914400" marR="0" lvl="1"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2pPr>
            <a:lvl3pPr marL="1371600" marR="0" lvl="2"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3pPr>
            <a:lvl4pPr marL="1828800" marR="0" lvl="3"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4pPr>
            <a:lvl5pPr marL="2286000" marR="0" lvl="4"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5pPr>
            <a:lvl6pPr marL="2743200" marR="0" lvl="5"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6pPr>
            <a:lvl7pPr marL="3200400" marR="0" lvl="6"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7pPr>
            <a:lvl8pPr marL="3657600" marR="0" lvl="7"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8pPr>
            <a:lvl9pPr marL="4114800" marR="0" lvl="8"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9pPr>
          </a:lstStyle>
          <a:p>
            <a:pPr marL="0" indent="0"/>
            <a:r>
              <a:rPr lang="en-US" sz="2000" dirty="0"/>
              <a:t>Types Of Verbal</a:t>
            </a:r>
          </a:p>
          <a:p>
            <a:pPr marL="0" indent="0"/>
            <a:r>
              <a:rPr lang="en-US" sz="2000" dirty="0"/>
              <a:t>Communication</a:t>
            </a:r>
          </a:p>
        </p:txBody>
      </p:sp>
      <p:sp>
        <p:nvSpPr>
          <p:cNvPr id="24" name="Google Shape;266;p38">
            <a:extLst>
              <a:ext uri="{FF2B5EF4-FFF2-40B4-BE49-F238E27FC236}">
                <a16:creationId xmlns:a16="http://schemas.microsoft.com/office/drawing/2014/main" id="{5E845B6F-D2AC-495F-A9A2-C94A8DE884D5}"/>
              </a:ext>
            </a:extLst>
          </p:cNvPr>
          <p:cNvSpPr txBox="1">
            <a:spLocks/>
          </p:cNvSpPr>
          <p:nvPr/>
        </p:nvSpPr>
        <p:spPr>
          <a:xfrm>
            <a:off x="6659701" y="3670787"/>
            <a:ext cx="2486100"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100"/>
              <a:buFont typeface="Montserrat"/>
              <a:buNone/>
              <a:defRPr sz="2400" b="0" i="0" u="none" strike="noStrike" cap="none">
                <a:solidFill>
                  <a:schemeClr val="dk2"/>
                </a:solidFill>
                <a:latin typeface="Vidaloka"/>
                <a:ea typeface="Vidaloka"/>
                <a:cs typeface="Vidaloka"/>
                <a:sym typeface="Vidaloka"/>
              </a:defRPr>
            </a:lvl1pPr>
            <a:lvl2pPr marL="914400" marR="0" lvl="1"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2pPr>
            <a:lvl3pPr marL="1371600" marR="0" lvl="2"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3pPr>
            <a:lvl4pPr marL="1828800" marR="0" lvl="3"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4pPr>
            <a:lvl5pPr marL="2286000" marR="0" lvl="4"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5pPr>
            <a:lvl6pPr marL="2743200" marR="0" lvl="5"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6pPr>
            <a:lvl7pPr marL="3200400" marR="0" lvl="6"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7pPr>
            <a:lvl8pPr marL="3657600" marR="0" lvl="7"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8pPr>
            <a:lvl9pPr marL="4114800" marR="0" lvl="8" indent="-317500" algn="ctr" rtl="0">
              <a:lnSpc>
                <a:spcPct val="115000"/>
              </a:lnSpc>
              <a:spcBef>
                <a:spcPts val="0"/>
              </a:spcBef>
              <a:spcAft>
                <a:spcPts val="0"/>
              </a:spcAft>
              <a:buClr>
                <a:schemeClr val="dk2"/>
              </a:buClr>
              <a:buSzPts val="2100"/>
              <a:buFont typeface="Montserrat"/>
              <a:buNone/>
              <a:defRPr sz="2100" b="1" i="0" u="none" strike="noStrike" cap="none">
                <a:solidFill>
                  <a:schemeClr val="dk2"/>
                </a:solidFill>
                <a:latin typeface="Montserrat"/>
                <a:ea typeface="Montserrat"/>
                <a:cs typeface="Montserrat"/>
                <a:sym typeface="Montserrat"/>
              </a:defRPr>
            </a:lvl9pPr>
          </a:lstStyle>
          <a:p>
            <a:pPr marL="0" indent="0"/>
            <a:r>
              <a:rPr lang="en-US"/>
              <a:t>Conclusion</a:t>
            </a:r>
          </a:p>
        </p:txBody>
      </p:sp>
      <p:sp>
        <p:nvSpPr>
          <p:cNvPr id="25" name="Google Shape;271;p38">
            <a:extLst>
              <a:ext uri="{FF2B5EF4-FFF2-40B4-BE49-F238E27FC236}">
                <a16:creationId xmlns:a16="http://schemas.microsoft.com/office/drawing/2014/main" id="{8BE5BDAA-8B28-4211-86B0-8A121CA2DA5D}"/>
              </a:ext>
            </a:extLst>
          </p:cNvPr>
          <p:cNvSpPr txBox="1">
            <a:spLocks/>
          </p:cNvSpPr>
          <p:nvPr/>
        </p:nvSpPr>
        <p:spPr>
          <a:xfrm>
            <a:off x="7383151" y="1250425"/>
            <a:ext cx="1039200" cy="667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4000"/>
              <a:buFont typeface="Vidaloka"/>
              <a:buNone/>
              <a:defRPr sz="3800" b="0" i="0" u="none" strike="noStrike" cap="none">
                <a:solidFill>
                  <a:schemeClr val="accent1"/>
                </a:solidFill>
                <a:latin typeface="Vidaloka"/>
                <a:ea typeface="Vidaloka"/>
                <a:cs typeface="Vidaloka"/>
                <a:sym typeface="Vidaloka"/>
              </a:defRPr>
            </a:lvl1pPr>
            <a:lvl2pPr marR="0" lvl="1"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9pPr>
          </a:lstStyle>
          <a:p>
            <a:r>
              <a:rPr lang="en" dirty="0"/>
              <a:t>03</a:t>
            </a:r>
          </a:p>
        </p:txBody>
      </p:sp>
      <p:sp>
        <p:nvSpPr>
          <p:cNvPr id="26" name="Google Shape;273;p38">
            <a:extLst>
              <a:ext uri="{FF2B5EF4-FFF2-40B4-BE49-F238E27FC236}">
                <a16:creationId xmlns:a16="http://schemas.microsoft.com/office/drawing/2014/main" id="{127FDC8C-CE49-48C3-86BF-12D9B938A803}"/>
              </a:ext>
            </a:extLst>
          </p:cNvPr>
          <p:cNvSpPr txBox="1">
            <a:spLocks/>
          </p:cNvSpPr>
          <p:nvPr/>
        </p:nvSpPr>
        <p:spPr>
          <a:xfrm>
            <a:off x="7383151" y="3029575"/>
            <a:ext cx="1039200" cy="667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4000"/>
              <a:buFont typeface="Vidaloka"/>
              <a:buNone/>
              <a:defRPr sz="3800" b="0" i="0" u="none" strike="noStrike" cap="none">
                <a:solidFill>
                  <a:schemeClr val="accent1"/>
                </a:solidFill>
                <a:latin typeface="Vidaloka"/>
                <a:ea typeface="Vidaloka"/>
                <a:cs typeface="Vidaloka"/>
                <a:sym typeface="Vidaloka"/>
              </a:defRPr>
            </a:lvl1pPr>
            <a:lvl2pPr marR="0" lvl="1"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4000"/>
              <a:buFont typeface="Arial"/>
              <a:buNone/>
              <a:defRPr sz="4000" b="0" i="1" u="none" strike="noStrike" cap="none">
                <a:solidFill>
                  <a:schemeClr val="dk2"/>
                </a:solidFill>
                <a:latin typeface="Arial"/>
                <a:ea typeface="Arial"/>
                <a:cs typeface="Arial"/>
                <a:sym typeface="Arial"/>
              </a:defRPr>
            </a:lvl9pPr>
          </a:lstStyle>
          <a:p>
            <a:r>
              <a:rPr lang="en" dirty="0"/>
              <a:t>06</a:t>
            </a:r>
          </a:p>
        </p:txBody>
      </p:sp>
      <p:sp>
        <p:nvSpPr>
          <p:cNvPr id="10" name="TextBox 9">
            <a:extLst>
              <a:ext uri="{FF2B5EF4-FFF2-40B4-BE49-F238E27FC236}">
                <a16:creationId xmlns:a16="http://schemas.microsoft.com/office/drawing/2014/main" id="{4DC41B6A-8B4F-4B50-AEC9-FCCE8F2B5002}"/>
              </a:ext>
            </a:extLst>
          </p:cNvPr>
          <p:cNvSpPr txBox="1"/>
          <p:nvPr/>
        </p:nvSpPr>
        <p:spPr>
          <a:xfrm>
            <a:off x="8718698" y="4515110"/>
            <a:ext cx="284052" cy="307777"/>
          </a:xfrm>
          <a:prstGeom prst="rect">
            <a:avLst/>
          </a:prstGeom>
          <a:noFill/>
        </p:spPr>
        <p:txBody>
          <a:bodyPr wrap="none" rtlCol="0">
            <a:spAutoFit/>
          </a:bodyPr>
          <a:lstStyle/>
          <a:p>
            <a:r>
              <a:rPr lang="en-US"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2714550" y="2543963"/>
            <a:ext cx="3714900"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Introduction</a:t>
            </a:r>
            <a:endParaRPr/>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5" name="TextBox 4">
            <a:extLst>
              <a:ext uri="{FF2B5EF4-FFF2-40B4-BE49-F238E27FC236}">
                <a16:creationId xmlns:a16="http://schemas.microsoft.com/office/drawing/2014/main" id="{ACFB765F-7417-4A2B-9FEB-F809BC56C050}"/>
              </a:ext>
            </a:extLst>
          </p:cNvPr>
          <p:cNvSpPr txBox="1"/>
          <p:nvPr/>
        </p:nvSpPr>
        <p:spPr>
          <a:xfrm>
            <a:off x="8718698" y="4515110"/>
            <a:ext cx="284052" cy="307777"/>
          </a:xfrm>
          <a:prstGeom prst="rect">
            <a:avLst/>
          </a:prstGeom>
          <a:noFill/>
        </p:spPr>
        <p:txBody>
          <a:bodyPr wrap="none" rtlCol="0">
            <a:spAutoFit/>
          </a:bodyPr>
          <a:lstStyle/>
          <a:p>
            <a:r>
              <a:rPr lang="en-US"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501247"/>
            <a:ext cx="7971603" cy="2379900"/>
          </a:xfrm>
          <a:prstGeom prst="rect">
            <a:avLst/>
          </a:prstGeom>
        </p:spPr>
        <p:txBody>
          <a:bodyPr spcFirstLastPara="1" wrap="square" lIns="91425" tIns="91425" rIns="91425" bIns="91425" anchor="t" anchorCtr="0">
            <a:noAutofit/>
          </a:bodyPr>
          <a:lstStyle/>
          <a:p>
            <a:pPr marL="114300" indent="0" algn="just" fontAlgn="base">
              <a:buNone/>
            </a:pPr>
            <a:r>
              <a:rPr lang="en-US" sz="1800" b="0" i="0" dirty="0">
                <a:solidFill>
                  <a:srgbClr val="000000"/>
                </a:solidFill>
                <a:effectLst/>
                <a:latin typeface="Montserrat" panose="00000500000000000000" pitchFamily="2" charset="0"/>
              </a:rPr>
              <a:t>Communication is the process of passing or exchanging ideas, emotions, information, and thoughts between two or more people. When a meaningful interaction happens among people, then effective communication takes place.</a:t>
            </a:r>
          </a:p>
          <a:p>
            <a:pPr marL="114300" indent="0" algn="just" fontAlgn="base">
              <a:buNone/>
            </a:pPr>
            <a:endParaRPr lang="en-US" sz="1800" b="0" i="0" dirty="0">
              <a:solidFill>
                <a:srgbClr val="000000"/>
              </a:solidFill>
              <a:effectLst/>
              <a:latin typeface="Montserrat" panose="00000500000000000000" pitchFamily="2" charset="0"/>
            </a:endParaRPr>
          </a:p>
          <a:p>
            <a:pPr marL="114300" indent="0" algn="just" fontAlgn="base">
              <a:buNone/>
            </a:pPr>
            <a:r>
              <a:rPr lang="en-US" sz="1800" b="0" i="0" dirty="0">
                <a:solidFill>
                  <a:srgbClr val="000000"/>
                </a:solidFill>
                <a:effectLst/>
                <a:latin typeface="Montserrat" panose="00000500000000000000" pitchFamily="2" charset="0"/>
              </a:rPr>
              <a:t>In simple words, the way people perceive and understand the meaning of words or sentences or physical actions, and then a process of communication happens.</a:t>
            </a: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sp>
        <p:nvSpPr>
          <p:cNvPr id="5" name="TextBox 4">
            <a:extLst>
              <a:ext uri="{FF2B5EF4-FFF2-40B4-BE49-F238E27FC236}">
                <a16:creationId xmlns:a16="http://schemas.microsoft.com/office/drawing/2014/main" id="{35D63A57-2FD4-4237-A1C4-590EABC213FF}"/>
              </a:ext>
            </a:extLst>
          </p:cNvPr>
          <p:cNvSpPr txBox="1"/>
          <p:nvPr/>
        </p:nvSpPr>
        <p:spPr>
          <a:xfrm>
            <a:off x="8718698" y="4515110"/>
            <a:ext cx="284052" cy="307777"/>
          </a:xfrm>
          <a:prstGeom prst="rect">
            <a:avLst/>
          </a:prstGeom>
          <a:noFill/>
        </p:spPr>
        <p:txBody>
          <a:bodyPr wrap="none" rtlCol="0">
            <a:spAutoFit/>
          </a:bodyPr>
          <a:lstStyle/>
          <a:p>
            <a:r>
              <a:rPr lang="en-US"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1825107" y="2686276"/>
            <a:ext cx="5493785"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Verbal Communication</a:t>
            </a:r>
            <a:endParaRPr dirty="0"/>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4" name="TextBox 3">
            <a:extLst>
              <a:ext uri="{FF2B5EF4-FFF2-40B4-BE49-F238E27FC236}">
                <a16:creationId xmlns:a16="http://schemas.microsoft.com/office/drawing/2014/main" id="{09BF1B44-5FBA-49DD-9010-D56ED178D970}"/>
              </a:ext>
            </a:extLst>
          </p:cNvPr>
          <p:cNvSpPr txBox="1"/>
          <p:nvPr/>
        </p:nvSpPr>
        <p:spPr>
          <a:xfrm>
            <a:off x="8718698" y="4515110"/>
            <a:ext cx="284052" cy="307777"/>
          </a:xfrm>
          <a:prstGeom prst="rect">
            <a:avLst/>
          </a:prstGeom>
          <a:noFill/>
        </p:spPr>
        <p:txBody>
          <a:bodyPr wrap="none" rtlCol="0">
            <a:spAutoFit/>
          </a:bodyPr>
          <a:lstStyle/>
          <a:p>
            <a:r>
              <a:rPr lang="en-US" dirty="0"/>
              <a:t>4</a:t>
            </a:r>
          </a:p>
        </p:txBody>
      </p:sp>
    </p:spTree>
    <p:extLst>
      <p:ext uri="{BB962C8B-B14F-4D97-AF65-F5344CB8AC3E}">
        <p14:creationId xmlns:p14="http://schemas.microsoft.com/office/powerpoint/2010/main" val="3663464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501247"/>
            <a:ext cx="7971603" cy="2379900"/>
          </a:xfrm>
          <a:prstGeom prst="rect">
            <a:avLst/>
          </a:prstGeom>
        </p:spPr>
        <p:txBody>
          <a:bodyPr spcFirstLastPara="1" wrap="square" lIns="91425" tIns="91425" rIns="91425" bIns="91425" anchor="t" anchorCtr="0">
            <a:noAutofit/>
          </a:bodyPr>
          <a:lstStyle/>
          <a:p>
            <a:pPr marL="0" marR="0" indent="0">
              <a:lnSpc>
                <a:spcPct val="115000"/>
              </a:lnSpc>
              <a:spcBef>
                <a:spcPts val="0"/>
              </a:spcBef>
              <a:spcAft>
                <a:spcPts val="1000"/>
              </a:spcAft>
              <a:buNone/>
            </a:pPr>
            <a:r>
              <a:rPr lang="en-US" sz="1800" dirty="0">
                <a:effectLst/>
                <a:latin typeface="Montserrat" panose="00000500000000000000" pitchFamily="2" charset="0"/>
                <a:ea typeface="Calibri" panose="020F0502020204030204" pitchFamily="34" charset="0"/>
                <a:cs typeface="Arial" panose="020B0604020202020204" pitchFamily="34" charset="0"/>
              </a:rPr>
              <a:t>Verbal communication is likely the most obvious and well-understood style of communication, and it is unquestionably a powerful tool in your toolkit. Simply put, verbal communication is the exchange of information between two people through the use of words.</a:t>
            </a: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Verbal Communication</a:t>
            </a:r>
            <a:endParaRPr dirty="0"/>
          </a:p>
        </p:txBody>
      </p:sp>
      <p:pic>
        <p:nvPicPr>
          <p:cNvPr id="3" name="Picture 2">
            <a:extLst>
              <a:ext uri="{FF2B5EF4-FFF2-40B4-BE49-F238E27FC236}">
                <a16:creationId xmlns:a16="http://schemas.microsoft.com/office/drawing/2014/main" id="{AC4C6EC3-BAED-44B5-8A2F-661A5CB73D9D}"/>
              </a:ext>
            </a:extLst>
          </p:cNvPr>
          <p:cNvPicPr>
            <a:picLocks noChangeAspect="1"/>
          </p:cNvPicPr>
          <p:nvPr/>
        </p:nvPicPr>
        <p:blipFill>
          <a:blip r:embed="rId3"/>
          <a:stretch>
            <a:fillRect/>
          </a:stretch>
        </p:blipFill>
        <p:spPr>
          <a:xfrm>
            <a:off x="3671265" y="2880093"/>
            <a:ext cx="1801469" cy="1801469"/>
          </a:xfrm>
          <a:prstGeom prst="rect">
            <a:avLst/>
          </a:prstGeom>
        </p:spPr>
      </p:pic>
      <p:sp>
        <p:nvSpPr>
          <p:cNvPr id="6" name="TextBox 5">
            <a:extLst>
              <a:ext uri="{FF2B5EF4-FFF2-40B4-BE49-F238E27FC236}">
                <a16:creationId xmlns:a16="http://schemas.microsoft.com/office/drawing/2014/main" id="{BED564E3-9E7B-4D1B-8784-AD9087613739}"/>
              </a:ext>
            </a:extLst>
          </p:cNvPr>
          <p:cNvSpPr txBox="1"/>
          <p:nvPr/>
        </p:nvSpPr>
        <p:spPr>
          <a:xfrm>
            <a:off x="8718698" y="4515110"/>
            <a:ext cx="284052" cy="307777"/>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304462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1825107" y="2824499"/>
            <a:ext cx="5493785"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Types Of Verbal Communication</a:t>
            </a:r>
            <a:endParaRPr dirty="0"/>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4" name="TextBox 3">
            <a:extLst>
              <a:ext uri="{FF2B5EF4-FFF2-40B4-BE49-F238E27FC236}">
                <a16:creationId xmlns:a16="http://schemas.microsoft.com/office/drawing/2014/main" id="{65EE8E5A-AB9A-49CE-9D8D-7F055382C4CF}"/>
              </a:ext>
            </a:extLst>
          </p:cNvPr>
          <p:cNvSpPr txBox="1"/>
          <p:nvPr/>
        </p:nvSpPr>
        <p:spPr>
          <a:xfrm>
            <a:off x="8718698" y="4515110"/>
            <a:ext cx="284052" cy="307777"/>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945972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0"/>
          <p:cNvSpPr txBox="1">
            <a:spLocks noGrp="1"/>
          </p:cNvSpPr>
          <p:nvPr>
            <p:ph type="subTitle" idx="1"/>
          </p:nvPr>
        </p:nvSpPr>
        <p:spPr>
          <a:xfrm>
            <a:off x="0" y="1501247"/>
            <a:ext cx="7971603" cy="2379900"/>
          </a:xfrm>
          <a:prstGeom prst="rect">
            <a:avLst/>
          </a:prstGeom>
        </p:spPr>
        <p:txBody>
          <a:bodyPr spcFirstLastPara="1" wrap="square" lIns="91425" tIns="91425" rIns="91425" bIns="91425" anchor="t" anchorCtr="0">
            <a:noAutofit/>
          </a:bodyPr>
          <a:lstStyle/>
          <a:p>
            <a:pPr marL="342900" marR="0" lvl="0" indent="-342900" rtl="0">
              <a:lnSpc>
                <a:spcPct val="115000"/>
              </a:lnSpc>
              <a:spcBef>
                <a:spcPts val="0"/>
              </a:spcBef>
              <a:spcAft>
                <a:spcPts val="0"/>
              </a:spcAft>
              <a:buFont typeface="Symbol" panose="05050102010706020507" pitchFamily="18" charset="2"/>
              <a:buChar char=""/>
            </a:pPr>
            <a:r>
              <a:rPr lang="en-US" b="1" dirty="0">
                <a:effectLst/>
                <a:latin typeface="Montserrat" panose="00000500000000000000" pitchFamily="2" charset="0"/>
                <a:ea typeface="Calibri" panose="020F0502020204030204" pitchFamily="34" charset="0"/>
                <a:cs typeface="Arial" panose="020B0604020202020204" pitchFamily="34" charset="0"/>
              </a:rPr>
              <a:t>Formal vs. informal communication</a:t>
            </a:r>
            <a:r>
              <a:rPr lang="en-US" dirty="0">
                <a:effectLst/>
                <a:latin typeface="Montserrat" panose="00000500000000000000" pitchFamily="2" charset="0"/>
                <a:ea typeface="Calibri" panose="020F0502020204030204" pitchFamily="34" charset="0"/>
                <a:cs typeface="Arial" panose="020B0604020202020204" pitchFamily="34" charset="0"/>
              </a:rPr>
              <a:t>: We normally employ oral communication casually and written communication formally.</a:t>
            </a:r>
          </a:p>
          <a:p>
            <a:pPr marL="114300" marR="0" indent="0">
              <a:lnSpc>
                <a:spcPct val="115000"/>
              </a:lnSpc>
              <a:spcBef>
                <a:spcPts val="0"/>
              </a:spcBef>
              <a:spcAft>
                <a:spcPts val="0"/>
              </a:spcAft>
              <a:buNone/>
            </a:pPr>
            <a:endParaRPr lang="en-US" dirty="0">
              <a:effectLst/>
              <a:latin typeface="Montserrat" panose="00000500000000000000" pitchFamily="2"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b="1" dirty="0">
                <a:effectLst/>
                <a:latin typeface="Montserrat" panose="00000500000000000000" pitchFamily="2" charset="0"/>
                <a:ea typeface="Calibri" panose="020F0502020204030204" pitchFamily="34" charset="0"/>
                <a:cs typeface="Arial" panose="020B0604020202020204" pitchFamily="34" charset="0"/>
              </a:rPr>
              <a:t>Synchronous vs. Asynchronous Communication</a:t>
            </a:r>
            <a:r>
              <a:rPr lang="en-US" dirty="0">
                <a:effectLst/>
                <a:latin typeface="Montserrat" panose="00000500000000000000" pitchFamily="2" charset="0"/>
                <a:ea typeface="Calibri" panose="020F0502020204030204" pitchFamily="34" charset="0"/>
                <a:cs typeface="Arial" panose="020B0604020202020204" pitchFamily="34" charset="0"/>
              </a:rPr>
              <a:t>: Synchronous communication occurs in real time, for as during a conversation with a friend. Asynchronous communication, on the other hand, refers to communication that is not immediate and takes place over a longer period of time, such as letters, emails, or even text messages.</a:t>
            </a:r>
          </a:p>
          <a:p>
            <a:pPr marL="114300" marR="0" indent="0">
              <a:lnSpc>
                <a:spcPct val="115000"/>
              </a:lnSpc>
              <a:spcBef>
                <a:spcPts val="0"/>
              </a:spcBef>
              <a:spcAft>
                <a:spcPts val="0"/>
              </a:spcAft>
              <a:buNone/>
            </a:pPr>
            <a:endParaRPr lang="en-US" dirty="0">
              <a:effectLst/>
              <a:latin typeface="Montserrat" panose="00000500000000000000" pitchFamily="2"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b="1" dirty="0">
                <a:effectLst/>
                <a:latin typeface="Montserrat" panose="00000500000000000000" pitchFamily="2" charset="0"/>
                <a:ea typeface="Calibri" panose="020F0502020204030204" pitchFamily="34" charset="0"/>
                <a:cs typeface="Arial" panose="020B0604020202020204" pitchFamily="34" charset="0"/>
              </a:rPr>
              <a:t>Written communication</a:t>
            </a:r>
            <a:r>
              <a:rPr lang="en-US" dirty="0">
                <a:effectLst/>
                <a:latin typeface="Montserrat" panose="00000500000000000000" pitchFamily="2" charset="0"/>
                <a:ea typeface="Calibri" panose="020F0502020204030204" pitchFamily="34" charset="0"/>
                <a:cs typeface="Arial" panose="020B0604020202020204" pitchFamily="34" charset="0"/>
              </a:rPr>
              <a:t>: is routinely stored and recorded for later retrieval, whereas verbal communication is not.</a:t>
            </a:r>
          </a:p>
        </p:txBody>
      </p:sp>
      <p:sp>
        <p:nvSpPr>
          <p:cNvPr id="285" name="Google Shape;285;p40"/>
          <p:cNvSpPr txBox="1">
            <a:spLocks noGrp="1"/>
          </p:cNvSpPr>
          <p:nvPr>
            <p:ph type="title"/>
          </p:nvPr>
        </p:nvSpPr>
        <p:spPr>
          <a:xfrm>
            <a:off x="139067" y="689653"/>
            <a:ext cx="5679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Types Of Verbal Communication</a:t>
            </a:r>
            <a:endParaRPr dirty="0"/>
          </a:p>
        </p:txBody>
      </p:sp>
      <p:sp>
        <p:nvSpPr>
          <p:cNvPr id="5" name="TextBox 4">
            <a:extLst>
              <a:ext uri="{FF2B5EF4-FFF2-40B4-BE49-F238E27FC236}">
                <a16:creationId xmlns:a16="http://schemas.microsoft.com/office/drawing/2014/main" id="{A3FFE5C3-2177-45D3-A29F-EAA10B3B1766}"/>
              </a:ext>
            </a:extLst>
          </p:cNvPr>
          <p:cNvSpPr txBox="1"/>
          <p:nvPr/>
        </p:nvSpPr>
        <p:spPr>
          <a:xfrm>
            <a:off x="8718698" y="4515110"/>
            <a:ext cx="284052" cy="307777"/>
          </a:xfrm>
          <a:prstGeom prst="rect">
            <a:avLst/>
          </a:prstGeom>
          <a:noFill/>
        </p:spPr>
        <p:txBody>
          <a:bodyPr wrap="none" rtlCol="0">
            <a:spAutoFit/>
          </a:bodyPr>
          <a:lstStyle/>
          <a:p>
            <a:r>
              <a:rPr lang="en-US" dirty="0"/>
              <a:t>7</a:t>
            </a:r>
          </a:p>
        </p:txBody>
      </p:sp>
    </p:spTree>
    <p:extLst>
      <p:ext uri="{BB962C8B-B14F-4D97-AF65-F5344CB8AC3E}">
        <p14:creationId xmlns:p14="http://schemas.microsoft.com/office/powerpoint/2010/main" val="3807250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2"/>
          <p:cNvSpPr txBox="1">
            <a:spLocks noGrp="1"/>
          </p:cNvSpPr>
          <p:nvPr>
            <p:ph type="title"/>
          </p:nvPr>
        </p:nvSpPr>
        <p:spPr>
          <a:xfrm>
            <a:off x="1825107" y="2824499"/>
            <a:ext cx="5493785" cy="64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Non-Verbal Communication</a:t>
            </a:r>
            <a:endParaRPr dirty="0"/>
          </a:p>
        </p:txBody>
      </p:sp>
      <p:sp>
        <p:nvSpPr>
          <p:cNvPr id="298" name="Google Shape;298;p42"/>
          <p:cNvSpPr txBox="1">
            <a:spLocks noGrp="1"/>
          </p:cNvSpPr>
          <p:nvPr>
            <p:ph type="title" idx="2"/>
          </p:nvPr>
        </p:nvSpPr>
        <p:spPr>
          <a:xfrm>
            <a:off x="3746550" y="1478925"/>
            <a:ext cx="1650900" cy="97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4" name="TextBox 3">
            <a:extLst>
              <a:ext uri="{FF2B5EF4-FFF2-40B4-BE49-F238E27FC236}">
                <a16:creationId xmlns:a16="http://schemas.microsoft.com/office/drawing/2014/main" id="{386DF46A-884B-4441-BA8B-C820F996F250}"/>
              </a:ext>
            </a:extLst>
          </p:cNvPr>
          <p:cNvSpPr txBox="1"/>
          <p:nvPr/>
        </p:nvSpPr>
        <p:spPr>
          <a:xfrm>
            <a:off x="8718698" y="4515110"/>
            <a:ext cx="284052" cy="307777"/>
          </a:xfrm>
          <a:prstGeom prst="rect">
            <a:avLst/>
          </a:prstGeom>
          <a:noFill/>
        </p:spPr>
        <p:txBody>
          <a:bodyPr wrap="none" rtlCol="0">
            <a:spAutoFit/>
          </a:bodyPr>
          <a:lstStyle/>
          <a:p>
            <a:r>
              <a:rPr lang="en-US" dirty="0"/>
              <a:t>8</a:t>
            </a:r>
          </a:p>
        </p:txBody>
      </p:sp>
    </p:spTree>
    <p:extLst>
      <p:ext uri="{BB962C8B-B14F-4D97-AF65-F5344CB8AC3E}">
        <p14:creationId xmlns:p14="http://schemas.microsoft.com/office/powerpoint/2010/main" val="2778273159"/>
      </p:ext>
    </p:extLst>
  </p:cSld>
  <p:clrMapOvr>
    <a:masterClrMapping/>
  </p:clrMapOvr>
</p:sld>
</file>

<file path=ppt/theme/theme1.xml><?xml version="1.0" encoding="utf-8"?>
<a:theme xmlns:a="http://schemas.openxmlformats.org/drawingml/2006/main" name="Minimalist Business Slides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484</Words>
  <Application>Microsoft Office PowerPoint</Application>
  <PresentationFormat>On-screen Show (16:9)</PresentationFormat>
  <Paragraphs>76</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Times New Roman</vt:lpstr>
      <vt:lpstr>Lato</vt:lpstr>
      <vt:lpstr>Calibri</vt:lpstr>
      <vt:lpstr>Vidaloka</vt:lpstr>
      <vt:lpstr>Montserrat</vt:lpstr>
      <vt:lpstr>Arial</vt:lpstr>
      <vt:lpstr>Symbol</vt:lpstr>
      <vt:lpstr>Poppin </vt:lpstr>
      <vt:lpstr>Minimalist Business Slides by Slidesgo</vt:lpstr>
      <vt:lpstr>Verbal And non-verbal Communication</vt:lpstr>
      <vt:lpstr>Table Of Contents</vt:lpstr>
      <vt:lpstr>Introduction</vt:lpstr>
      <vt:lpstr>Introduction</vt:lpstr>
      <vt:lpstr>Verbal Communication</vt:lpstr>
      <vt:lpstr>Verbal Communication</vt:lpstr>
      <vt:lpstr>Types Of Verbal Communication</vt:lpstr>
      <vt:lpstr>Types Of Verbal Communication</vt:lpstr>
      <vt:lpstr>Non-Verbal Communication</vt:lpstr>
      <vt:lpstr>Non-Verbal Communication</vt:lpstr>
      <vt:lpstr>Types Of Non-Verbal Communication</vt:lpstr>
      <vt:lpstr>Non-Verbal Communication</vt:lpstr>
      <vt:lpstr>Conclusion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Verbal And Non-Verbal Communication</dc:title>
  <dc:creator>Abdo Eljazwi</dc:creator>
  <cp:lastModifiedBy>user</cp:lastModifiedBy>
  <cp:revision>4</cp:revision>
  <dcterms:modified xsi:type="dcterms:W3CDTF">2022-01-17T09:42:19Z</dcterms:modified>
</cp:coreProperties>
</file>