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4"/>
  </p:notesMasterIdLst>
  <p:sldIdLst>
    <p:sldId id="256" r:id="rId2"/>
    <p:sldId id="257" r:id="rId3"/>
    <p:sldId id="316" r:id="rId4"/>
    <p:sldId id="258" r:id="rId5"/>
    <p:sldId id="259" r:id="rId6"/>
    <p:sldId id="260" r:id="rId7"/>
    <p:sldId id="302" r:id="rId8"/>
    <p:sldId id="266" r:id="rId9"/>
    <p:sldId id="311" r:id="rId10"/>
    <p:sldId id="304" r:id="rId11"/>
    <p:sldId id="305" r:id="rId12"/>
    <p:sldId id="310" r:id="rId13"/>
    <p:sldId id="270" r:id="rId14"/>
    <p:sldId id="306" r:id="rId15"/>
    <p:sldId id="307" r:id="rId16"/>
    <p:sldId id="272" r:id="rId17"/>
    <p:sldId id="313" r:id="rId18"/>
    <p:sldId id="308" r:id="rId19"/>
    <p:sldId id="273" r:id="rId20"/>
    <p:sldId id="312" r:id="rId21"/>
    <p:sldId id="309" r:id="rId22"/>
    <p:sldId id="315" r:id="rId23"/>
    <p:sldId id="314" r:id="rId24"/>
    <p:sldId id="274" r:id="rId25"/>
    <p:sldId id="275" r:id="rId26"/>
    <p:sldId id="276" r:id="rId27"/>
    <p:sldId id="277" r:id="rId28"/>
    <p:sldId id="278" r:id="rId29"/>
    <p:sldId id="279" r:id="rId30"/>
    <p:sldId id="280" r:id="rId31"/>
    <p:sldId id="281" r:id="rId32"/>
    <p:sldId id="282" r:id="rId33"/>
    <p:sldId id="283" r:id="rId34"/>
    <p:sldId id="285" r:id="rId35"/>
    <p:sldId id="286" r:id="rId36"/>
    <p:sldId id="323" r:id="rId37"/>
    <p:sldId id="317" r:id="rId38"/>
    <p:sldId id="322" r:id="rId39"/>
    <p:sldId id="318" r:id="rId40"/>
    <p:sldId id="319" r:id="rId41"/>
    <p:sldId id="320" r:id="rId42"/>
    <p:sldId id="321"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09" autoAdjust="0"/>
    <p:restoredTop sz="94718" autoAdjust="0"/>
  </p:normalViewPr>
  <p:slideViewPr>
    <p:cSldViewPr>
      <p:cViewPr varScale="1">
        <p:scale>
          <a:sx n="68" d="100"/>
          <a:sy n="68" d="100"/>
        </p:scale>
        <p:origin x="-1224" y="-102"/>
      </p:cViewPr>
      <p:guideLst>
        <p:guide orient="horz" pos="2160"/>
        <p:guide pos="2880"/>
      </p:guideLst>
    </p:cSldViewPr>
  </p:slideViewPr>
  <p:outlineViewPr>
    <p:cViewPr>
      <p:scale>
        <a:sx n="33" d="100"/>
        <a:sy n="33" d="100"/>
      </p:scale>
      <p:origin x="0" y="597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F69DF3B-CAD2-48A0-A40C-C481D250504E}" type="datetimeFigureOut">
              <a:rPr lang="ar-SA" smtClean="0"/>
              <a:pPr/>
              <a:t>13/06/1438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AA1880C-11AF-477A-A325-F1A49FD5FBC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pPr>
              <a:defRPr/>
            </a:pPr>
            <a:fld id="{A7641F0B-AA47-4F52-AD49-79C17838E102}"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pPr>
              <a:defRPr/>
            </a:pPr>
            <a:fld id="{A7641F0B-AA47-4F52-AD49-79C17838E102}"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71E5A131-6CDB-4EC6-B964-C5919AC300CF}" type="slidenum">
              <a:rPr lang="ar-SA" smtClean="0"/>
              <a:pPr/>
              <a:t>12</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13</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pPr>
              <a:defRPr/>
            </a:pPr>
            <a:fld id="{A7641F0B-AA47-4F52-AD49-79C17838E102}"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pPr>
              <a:defRPr/>
            </a:pPr>
            <a:fld id="{A7641F0B-AA47-4F52-AD49-79C17838E102}"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16</a:t>
            </a:fld>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17</a:t>
            </a:fld>
            <a:endParaRPr 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18</a:t>
            </a:fld>
            <a:endParaRPr 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19</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a:t>
            </a:fld>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20</a:t>
            </a:fld>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21</a:t>
            </a:fld>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22</a:t>
            </a:fld>
            <a:endParaRPr 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23</a:t>
            </a:fld>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24</a:t>
            </a:fld>
            <a:endParaRPr 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25</a:t>
            </a:fld>
            <a:endParaRPr 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26</a:t>
            </a:fld>
            <a:endParaRPr 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27</a:t>
            </a:fld>
            <a:endParaRPr 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28</a:t>
            </a:fld>
            <a:endParaRPr 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29</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a:t>
            </a:fld>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30</a:t>
            </a:fld>
            <a:endParaRPr lang="ar-S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31</a:t>
            </a:fld>
            <a:endParaRPr lang="ar-S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32</a:t>
            </a:fld>
            <a:endParaRPr lang="ar-S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33</a:t>
            </a:fld>
            <a:endParaRPr lang="ar-S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34</a:t>
            </a:fld>
            <a:endParaRPr lang="ar-S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35</a:t>
            </a:fld>
            <a:endParaRPr lang="ar-S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36</a:t>
            </a:fld>
            <a:endParaRPr lang="ar-S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37</a:t>
            </a:fld>
            <a:endParaRPr lang="ar-S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38</a:t>
            </a:fld>
            <a:endParaRPr lang="ar-SA"/>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39</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4</a:t>
            </a:fld>
            <a:endParaRPr lang="ar-SA"/>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40</a:t>
            </a:fld>
            <a:endParaRPr lang="ar-S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41</a:t>
            </a:fld>
            <a:endParaRPr lang="ar-SA"/>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42</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61C55597-F468-423A-AA21-E9E31C36ABEA}" type="slidenum">
              <a:rPr lang="en-US" smtClean="0">
                <a:latin typeface="Arial" pitchFamily="34" charset="0"/>
                <a:cs typeface="Arial" pitchFamily="34" charset="0"/>
              </a:rPr>
              <a:pPr/>
              <a:t>7</a:t>
            </a:fld>
            <a:endParaRPr lang="en-US" smtClean="0">
              <a:latin typeface="Arial" pitchFamily="34" charset="0"/>
              <a:cs typeface="Arial" pitchFamily="34"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xfrm>
            <a:off x="914400" y="4343400"/>
            <a:ext cx="5029200" cy="4114800"/>
          </a:xfrm>
          <a:noFill/>
          <a:ln/>
        </p:spPr>
        <p:txBody>
          <a:bodyPr/>
          <a:lstStyle/>
          <a:p>
            <a:pPr eaLnBrk="1" hangingPunct="1"/>
            <a:r>
              <a:rPr lang="en-US" smtClean="0">
                <a:latin typeface="Arial" pitchFamily="34" charset="0"/>
                <a:cs typeface="Arial" pitchFamily="34" charset="0"/>
              </a:rPr>
              <a:t>These can be further divided into </a:t>
            </a:r>
            <a:r>
              <a:rPr lang="en-US" i="1" smtClean="0">
                <a:latin typeface="Arial" pitchFamily="34" charset="0"/>
                <a:cs typeface="Arial" pitchFamily="34" charset="0"/>
              </a:rPr>
              <a:t>hypomotlity</a:t>
            </a:r>
            <a:r>
              <a:rPr lang="en-US" smtClean="0">
                <a:latin typeface="Arial" pitchFamily="34" charset="0"/>
                <a:cs typeface="Arial" pitchFamily="34" charset="0"/>
              </a:rPr>
              <a:t> and </a:t>
            </a:r>
            <a:r>
              <a:rPr lang="en-US" i="1" smtClean="0">
                <a:latin typeface="Arial" pitchFamily="34" charset="0"/>
                <a:cs typeface="Arial" pitchFamily="34" charset="0"/>
              </a:rPr>
              <a:t>hypermotlity</a:t>
            </a:r>
            <a:r>
              <a:rPr lang="en-US" smtClean="0">
                <a:latin typeface="Arial" pitchFamily="34" charset="0"/>
                <a:cs typeface="Arial" pitchFamily="34" charset="0"/>
              </a:rPr>
              <a:t> disorders.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8</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1"/>
            <a:ext cx="7772400" cy="1904999"/>
          </a:xfrm>
        </p:spPr>
        <p:txBody>
          <a:bodyPr>
            <a:normAutofit/>
          </a:bodyPr>
          <a:lstStyle/>
          <a:p>
            <a:r>
              <a:rPr lang="en-US" sz="5400" b="1" dirty="0" smtClean="0">
                <a:solidFill>
                  <a:schemeClr val="tx1">
                    <a:tint val="75000"/>
                  </a:schemeClr>
                </a:solidFill>
                <a:latin typeface="+mn-lt"/>
                <a:ea typeface="+mn-ea"/>
                <a:cs typeface="+mn-cs"/>
              </a:rPr>
              <a:t>Esophageal Disorders</a:t>
            </a:r>
            <a:endParaRPr lang="ar-SA" sz="5400" b="1" dirty="0">
              <a:solidFill>
                <a:schemeClr val="tx1">
                  <a:tint val="75000"/>
                </a:schemeClr>
              </a:solidFill>
              <a:latin typeface="+mn-lt"/>
              <a:ea typeface="+mn-ea"/>
              <a:cs typeface="+mn-cs"/>
            </a:endParaRPr>
          </a:p>
        </p:txBody>
      </p:sp>
      <p:sp>
        <p:nvSpPr>
          <p:cNvPr id="3" name="Subtitle 2"/>
          <p:cNvSpPr>
            <a:spLocks noGrp="1"/>
          </p:cNvSpPr>
          <p:nvPr>
            <p:ph type="subTitle" idx="1"/>
          </p:nvPr>
        </p:nvSpPr>
        <p:spPr/>
        <p:txBody>
          <a:bodyPr>
            <a:normAutofit fontScale="92500" lnSpcReduction="20000"/>
          </a:bodyPr>
          <a:lstStyle/>
          <a:p>
            <a:r>
              <a:rPr lang="en-GB" b="1" dirty="0" smtClean="0"/>
              <a:t>Dr. Nadia </a:t>
            </a:r>
            <a:r>
              <a:rPr lang="en-GB" b="1" dirty="0" err="1" smtClean="0"/>
              <a:t>zawi</a:t>
            </a:r>
            <a:endParaRPr lang="en-GB" b="1" dirty="0" smtClean="0"/>
          </a:p>
          <a:p>
            <a:endParaRPr lang="en-GB" b="1" dirty="0" smtClean="0"/>
          </a:p>
          <a:p>
            <a:pPr>
              <a:lnSpc>
                <a:spcPct val="80000"/>
              </a:lnSpc>
            </a:pPr>
            <a:r>
              <a:rPr lang="en-US" b="1" dirty="0" smtClean="0"/>
              <a:t>Department  of Gastroenterology </a:t>
            </a:r>
          </a:p>
          <a:p>
            <a:pPr>
              <a:lnSpc>
                <a:spcPct val="80000"/>
              </a:lnSpc>
            </a:pPr>
            <a:r>
              <a:rPr lang="en-US" b="1" dirty="0" smtClean="0"/>
              <a:t>BMC</a:t>
            </a:r>
            <a:endParaRPr lang="en-GB" b="1" dirty="0" smtClean="0"/>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smtClean="0"/>
              <a:t>Clinical Presentation</a:t>
            </a:r>
          </a:p>
        </p:txBody>
      </p:sp>
      <p:sp>
        <p:nvSpPr>
          <p:cNvPr id="24579" name="Rectangle 3"/>
          <p:cNvSpPr>
            <a:spLocks noGrp="1" noChangeArrowheads="1"/>
          </p:cNvSpPr>
          <p:nvPr>
            <p:ph idx="1"/>
          </p:nvPr>
        </p:nvSpPr>
        <p:spPr/>
        <p:txBody>
          <a:bodyPr/>
          <a:lstStyle/>
          <a:p>
            <a:pPr eaLnBrk="1" hangingPunct="1">
              <a:defRPr/>
            </a:pPr>
            <a:r>
              <a:rPr lang="en-US" dirty="0" smtClean="0"/>
              <a:t>clinical presentation</a:t>
            </a:r>
          </a:p>
          <a:p>
            <a:pPr lvl="1" eaLnBrk="1" hangingPunct="1">
              <a:defRPr/>
            </a:pPr>
            <a:r>
              <a:rPr lang="en-US" dirty="0" smtClean="0"/>
              <a:t>solid </a:t>
            </a:r>
            <a:r>
              <a:rPr lang="en-US" b="1" dirty="0" smtClean="0"/>
              <a:t>dysphagia</a:t>
            </a:r>
            <a:r>
              <a:rPr lang="en-US" dirty="0" smtClean="0"/>
              <a:t> 90-100% (75% also with dysphagia to liquids)</a:t>
            </a:r>
          </a:p>
          <a:p>
            <a:pPr lvl="1" eaLnBrk="1" hangingPunct="1">
              <a:defRPr/>
            </a:pPr>
            <a:r>
              <a:rPr lang="en-US" b="1" dirty="0" smtClean="0"/>
              <a:t>post-</a:t>
            </a:r>
            <a:r>
              <a:rPr lang="en-US" b="1" dirty="0" err="1" smtClean="0"/>
              <a:t>prandial</a:t>
            </a:r>
            <a:r>
              <a:rPr lang="en-US" b="1" dirty="0" smtClean="0"/>
              <a:t> regurgitation </a:t>
            </a:r>
            <a:r>
              <a:rPr lang="en-US" dirty="0" smtClean="0"/>
              <a:t>60-90%</a:t>
            </a:r>
          </a:p>
          <a:p>
            <a:pPr lvl="1" eaLnBrk="1" hangingPunct="1">
              <a:defRPr/>
            </a:pPr>
            <a:r>
              <a:rPr lang="en-US" b="1" dirty="0" smtClean="0"/>
              <a:t>chest pain </a:t>
            </a:r>
            <a:r>
              <a:rPr lang="en-US" dirty="0" smtClean="0"/>
              <a:t>33-50%</a:t>
            </a:r>
          </a:p>
          <a:p>
            <a:pPr lvl="1" eaLnBrk="1" hangingPunct="1">
              <a:defRPr/>
            </a:pPr>
            <a:r>
              <a:rPr lang="en-US" b="1" dirty="0" smtClean="0"/>
              <a:t>weight loss</a:t>
            </a:r>
          </a:p>
          <a:p>
            <a:pPr lvl="1" eaLnBrk="1" hangingPunct="1">
              <a:defRPr/>
            </a:pPr>
            <a:r>
              <a:rPr lang="en-US" b="1" dirty="0" smtClean="0"/>
              <a:t>nocturnal cough</a:t>
            </a:r>
            <a:r>
              <a:rPr lang="en-US" dirty="0" smtClean="0"/>
              <a:t> and recurrent aspiration</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smtClean="0"/>
              <a:t>Diagnostic Work Up</a:t>
            </a:r>
          </a:p>
        </p:txBody>
      </p:sp>
      <p:sp>
        <p:nvSpPr>
          <p:cNvPr id="59395" name="Rectangle 3"/>
          <p:cNvSpPr>
            <a:spLocks noGrp="1" noChangeArrowheads="1"/>
          </p:cNvSpPr>
          <p:nvPr>
            <p:ph sz="half" idx="1"/>
          </p:nvPr>
        </p:nvSpPr>
        <p:spPr>
          <a:xfrm>
            <a:off x="457200" y="1600200"/>
            <a:ext cx="5486400" cy="4525963"/>
          </a:xfrm>
        </p:spPr>
        <p:txBody>
          <a:bodyPr>
            <a:normAutofit lnSpcReduction="10000"/>
          </a:bodyPr>
          <a:lstStyle/>
          <a:p>
            <a:pPr lvl="1" eaLnBrk="1" hangingPunct="1">
              <a:defRPr/>
            </a:pPr>
            <a:r>
              <a:rPr lang="en-US" b="1" dirty="0" smtClean="0"/>
              <a:t>Plain film </a:t>
            </a:r>
            <a:r>
              <a:rPr lang="en-US" dirty="0" smtClean="0"/>
              <a:t>(air-fluid level, wide </a:t>
            </a:r>
            <a:r>
              <a:rPr lang="en-US" dirty="0" err="1" smtClean="0"/>
              <a:t>mediastinum</a:t>
            </a:r>
            <a:r>
              <a:rPr lang="en-US" dirty="0" smtClean="0"/>
              <a:t>, absent gastric bubble, pulmonary infiltrates)</a:t>
            </a:r>
          </a:p>
          <a:p>
            <a:pPr lvl="1" eaLnBrk="1" hangingPunct="1">
              <a:defRPr/>
            </a:pPr>
            <a:r>
              <a:rPr lang="en-US" b="1" dirty="0" smtClean="0"/>
              <a:t>Barium </a:t>
            </a:r>
            <a:r>
              <a:rPr lang="en-US" b="1" dirty="0" err="1" smtClean="0"/>
              <a:t>esophagram</a:t>
            </a:r>
            <a:r>
              <a:rPr lang="en-US" b="1" dirty="0" smtClean="0"/>
              <a:t> </a:t>
            </a:r>
            <a:r>
              <a:rPr lang="en-US" dirty="0" smtClean="0"/>
              <a:t>(dilated esophagus with taper at LES) </a:t>
            </a:r>
            <a:r>
              <a:rPr lang="en-US" i="1" dirty="0" smtClean="0"/>
              <a:t>Bird peak </a:t>
            </a:r>
          </a:p>
          <a:p>
            <a:pPr lvl="2" eaLnBrk="1" hangingPunct="1">
              <a:defRPr/>
            </a:pPr>
            <a:r>
              <a:rPr lang="en-US" dirty="0" smtClean="0"/>
              <a:t>good screening test (95% accurate)</a:t>
            </a:r>
          </a:p>
          <a:p>
            <a:pPr lvl="1" eaLnBrk="1" hangingPunct="1">
              <a:defRPr/>
            </a:pPr>
            <a:r>
              <a:rPr lang="en-US" b="1" dirty="0" smtClean="0"/>
              <a:t>Endoscopy </a:t>
            </a:r>
            <a:r>
              <a:rPr lang="en-US" dirty="0" smtClean="0"/>
              <a:t>(rule out GE junction tumors, esp. age&gt;60)</a:t>
            </a:r>
          </a:p>
          <a:p>
            <a:pPr lvl="1" eaLnBrk="1" hangingPunct="1">
              <a:defRPr/>
            </a:pPr>
            <a:r>
              <a:rPr lang="en-US" b="1" dirty="0" smtClean="0"/>
              <a:t>Esophageal </a:t>
            </a:r>
            <a:r>
              <a:rPr lang="en-US" b="1" dirty="0" err="1" smtClean="0"/>
              <a:t>manometry</a:t>
            </a:r>
            <a:r>
              <a:rPr lang="en-US" b="1" dirty="0" smtClean="0"/>
              <a:t> </a:t>
            </a:r>
            <a:r>
              <a:rPr lang="en-US" dirty="0" smtClean="0"/>
              <a:t>(absent peristalsis, </a:t>
            </a:r>
            <a:r>
              <a:rPr lang="en-US" dirty="0" smtClean="0">
                <a:sym typeface="Symbol" pitchFamily="18" charset="2"/>
              </a:rPr>
              <a:t> LES relaxation, &amp; resting LES &gt;45 mmHg)</a:t>
            </a:r>
            <a:endParaRPr lang="en-US" dirty="0" smtClean="0"/>
          </a:p>
        </p:txBody>
      </p:sp>
      <p:pic>
        <p:nvPicPr>
          <p:cNvPr id="5" name="Content Placeholder 4" descr="ach-2"/>
          <p:cNvPicPr>
            <a:picLocks noGrp="1" noChangeAspect="1" noChangeArrowheads="1"/>
          </p:cNvPicPr>
          <p:nvPr>
            <p:ph sz="half" idx="2"/>
          </p:nvPr>
        </p:nvPicPr>
        <p:blipFill>
          <a:blip r:embed="rId3" cstate="print"/>
          <a:srcRect/>
          <a:stretch>
            <a:fillRect/>
          </a:stretch>
        </p:blipFill>
        <p:spPr bwMode="auto">
          <a:xfrm>
            <a:off x="6009130" y="1676400"/>
            <a:ext cx="244907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t>Manometry in achalasia</a:t>
            </a:r>
          </a:p>
        </p:txBody>
      </p:sp>
      <p:pic>
        <p:nvPicPr>
          <p:cNvPr id="39939" name="Picture 3" descr="H:\My Pictures\Path images mainly by organ system\oesopha\swallow manometry.gif"/>
          <p:cNvPicPr>
            <a:picLocks noChangeAspect="1" noChangeArrowheads="1"/>
          </p:cNvPicPr>
          <p:nvPr/>
        </p:nvPicPr>
        <p:blipFill>
          <a:blip r:embed="rId3" cstate="print"/>
          <a:srcRect/>
          <a:stretch>
            <a:fillRect/>
          </a:stretch>
        </p:blipFill>
        <p:spPr bwMode="auto">
          <a:xfrm>
            <a:off x="0" y="1600200"/>
            <a:ext cx="4495800" cy="4325938"/>
          </a:xfrm>
          <a:prstGeom prst="rect">
            <a:avLst/>
          </a:prstGeom>
          <a:noFill/>
        </p:spPr>
      </p:pic>
      <p:sp>
        <p:nvSpPr>
          <p:cNvPr id="39940" name="Text Box 4"/>
          <p:cNvSpPr txBox="1">
            <a:spLocks noChangeArrowheads="1"/>
          </p:cNvSpPr>
          <p:nvPr/>
        </p:nvSpPr>
        <p:spPr bwMode="auto">
          <a:xfrm>
            <a:off x="1524000" y="5867400"/>
            <a:ext cx="2895600" cy="457200"/>
          </a:xfrm>
          <a:prstGeom prst="rect">
            <a:avLst/>
          </a:prstGeom>
          <a:noFill/>
          <a:ln w="9525">
            <a:noFill/>
            <a:miter lim="800000"/>
            <a:headEnd/>
            <a:tailEnd/>
          </a:ln>
          <a:effectLst/>
        </p:spPr>
        <p:txBody>
          <a:bodyPr>
            <a:spAutoFit/>
          </a:bodyPr>
          <a:lstStyle/>
          <a:p>
            <a:pPr>
              <a:spcBef>
                <a:spcPct val="50000"/>
              </a:spcBef>
            </a:pPr>
            <a:r>
              <a:rPr lang="en-GB"/>
              <a:t>Normal</a:t>
            </a:r>
          </a:p>
        </p:txBody>
      </p:sp>
      <p:pic>
        <p:nvPicPr>
          <p:cNvPr id="39941" name="Picture 5" descr="H:\My Pictures\Path images mainly by organ system\oesopha\achalasia manomtery loss of peris+ LES fail to relax.jpg"/>
          <p:cNvPicPr>
            <a:picLocks noChangeAspect="1" noChangeArrowheads="1"/>
          </p:cNvPicPr>
          <p:nvPr/>
        </p:nvPicPr>
        <p:blipFill>
          <a:blip r:embed="rId4" cstate="print"/>
          <a:srcRect/>
          <a:stretch>
            <a:fillRect/>
          </a:stretch>
        </p:blipFill>
        <p:spPr bwMode="auto">
          <a:xfrm>
            <a:off x="4724400" y="1447800"/>
            <a:ext cx="3606800" cy="4495800"/>
          </a:xfrm>
          <a:prstGeom prst="rect">
            <a:avLst/>
          </a:prstGeom>
          <a:noFill/>
        </p:spPr>
      </p:pic>
      <p:sp>
        <p:nvSpPr>
          <p:cNvPr id="39942" name="Text Box 6"/>
          <p:cNvSpPr txBox="1">
            <a:spLocks noChangeArrowheads="1"/>
          </p:cNvSpPr>
          <p:nvPr/>
        </p:nvSpPr>
        <p:spPr bwMode="auto">
          <a:xfrm>
            <a:off x="5791200" y="5867400"/>
            <a:ext cx="2514600" cy="457200"/>
          </a:xfrm>
          <a:prstGeom prst="rect">
            <a:avLst/>
          </a:prstGeom>
          <a:noFill/>
          <a:ln w="9525">
            <a:noFill/>
            <a:miter lim="800000"/>
            <a:headEnd/>
            <a:tailEnd/>
          </a:ln>
          <a:effectLst/>
        </p:spPr>
        <p:txBody>
          <a:bodyPr>
            <a:spAutoFit/>
          </a:bodyPr>
          <a:lstStyle/>
          <a:p>
            <a:pPr>
              <a:spcBef>
                <a:spcPct val="50000"/>
              </a:spcBef>
            </a:pPr>
            <a:r>
              <a:rPr lang="en-GB"/>
              <a:t>Achalasia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of Achalasia </a:t>
            </a:r>
            <a:endParaRPr lang="ar-SA" dirty="0"/>
          </a:p>
        </p:txBody>
      </p:sp>
      <p:sp>
        <p:nvSpPr>
          <p:cNvPr id="3" name="Content Placeholder 2"/>
          <p:cNvSpPr>
            <a:spLocks noGrp="1"/>
          </p:cNvSpPr>
          <p:nvPr>
            <p:ph idx="1"/>
          </p:nvPr>
        </p:nvSpPr>
        <p:spPr/>
        <p:txBody>
          <a:bodyPr>
            <a:normAutofit fontScale="92500" lnSpcReduction="20000"/>
          </a:bodyPr>
          <a:lstStyle/>
          <a:p>
            <a:pPr>
              <a:defRPr/>
            </a:pPr>
            <a:r>
              <a:rPr lang="en-US" b="1" i="1" dirty="0" smtClean="0"/>
              <a:t>Aim</a:t>
            </a:r>
            <a:r>
              <a:rPr lang="en-US" i="1" dirty="0" smtClean="0"/>
              <a:t> of </a:t>
            </a:r>
            <a:r>
              <a:rPr lang="en-US" i="1" dirty="0" err="1" smtClean="0"/>
              <a:t>trearment</a:t>
            </a:r>
            <a:r>
              <a:rPr lang="en-US" i="1" dirty="0" smtClean="0"/>
              <a:t> to reduce LES pressure and </a:t>
            </a:r>
          </a:p>
          <a:p>
            <a:pPr>
              <a:buNone/>
              <a:defRPr/>
            </a:pPr>
            <a:r>
              <a:rPr lang="en-US" i="1" dirty="0" smtClean="0"/>
              <a:t>To increase emptying.</a:t>
            </a:r>
          </a:p>
          <a:p>
            <a:pPr>
              <a:buNone/>
              <a:defRPr/>
            </a:pPr>
            <a:endParaRPr lang="en-US" i="1" dirty="0" smtClean="0"/>
          </a:p>
          <a:p>
            <a:r>
              <a:rPr lang="en-US" b="1" dirty="0" smtClean="0"/>
              <a:t>Drugs</a:t>
            </a:r>
            <a:r>
              <a:rPr lang="en-US" dirty="0" smtClean="0"/>
              <a:t>: Nitrates and Calcium Channel Blockers.                                              (Reduces LES pressure) </a:t>
            </a:r>
          </a:p>
          <a:p>
            <a:r>
              <a:rPr lang="en-US" b="1" dirty="0" err="1" smtClean="0"/>
              <a:t>Botulinum</a:t>
            </a:r>
            <a:r>
              <a:rPr lang="en-US" b="1" dirty="0" smtClean="0"/>
              <a:t> Toxin</a:t>
            </a:r>
            <a:r>
              <a:rPr lang="en-US" dirty="0" smtClean="0"/>
              <a:t>:</a:t>
            </a:r>
          </a:p>
          <a:p>
            <a:pPr>
              <a:buNone/>
            </a:pPr>
            <a:r>
              <a:rPr lang="en-US" dirty="0" smtClean="0"/>
              <a:t>               - prevents ACH release at NM junction.</a:t>
            </a:r>
          </a:p>
          <a:p>
            <a:pPr>
              <a:buNone/>
            </a:pPr>
            <a:r>
              <a:rPr lang="en-US" dirty="0" smtClean="0"/>
              <a:t>               - Needs repetitive sessions.</a:t>
            </a:r>
          </a:p>
          <a:p>
            <a:r>
              <a:rPr lang="en-US" b="1" dirty="0" smtClean="0"/>
              <a:t>endoscopic Balloon dilatation</a:t>
            </a:r>
            <a:r>
              <a:rPr lang="en-US" dirty="0" smtClean="0"/>
              <a:t>.</a:t>
            </a:r>
          </a:p>
          <a:p>
            <a:r>
              <a:rPr lang="en-US" b="1" dirty="0" smtClean="0"/>
              <a:t>surgical </a:t>
            </a:r>
            <a:r>
              <a:rPr lang="en-US" b="1" dirty="0" err="1" smtClean="0"/>
              <a:t>myotomy</a:t>
            </a:r>
            <a:r>
              <a:rPr lang="en-US" dirty="0" smtClean="0"/>
              <a:t>.</a:t>
            </a:r>
          </a:p>
          <a:p>
            <a:endParaRPr lang="en-US" dirty="0" smtClean="0"/>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noAutofit/>
          </a:bodyPr>
          <a:lstStyle/>
          <a:p>
            <a:pPr eaLnBrk="1" hangingPunct="1">
              <a:defRPr/>
            </a:pPr>
            <a:r>
              <a:rPr lang="en-US" sz="3600" u="sng" dirty="0" smtClean="0">
                <a:solidFill>
                  <a:srgbClr val="FF0000"/>
                </a:solidFill>
              </a:rPr>
              <a:t>Spastic Motility Disorders of the Esophagus</a:t>
            </a:r>
          </a:p>
        </p:txBody>
      </p:sp>
      <p:sp>
        <p:nvSpPr>
          <p:cNvPr id="77827" name="Rectangle 3"/>
          <p:cNvSpPr>
            <a:spLocks noGrp="1" noChangeArrowheads="1"/>
          </p:cNvSpPr>
          <p:nvPr>
            <p:ph type="body" idx="1"/>
          </p:nvPr>
        </p:nvSpPr>
        <p:spPr>
          <a:xfrm>
            <a:off x="457200" y="1143000"/>
            <a:ext cx="8229600" cy="4983163"/>
          </a:xfrm>
        </p:spPr>
        <p:txBody>
          <a:bodyPr>
            <a:normAutofit fontScale="70000" lnSpcReduction="20000"/>
          </a:bodyPr>
          <a:lstStyle/>
          <a:p>
            <a:pPr>
              <a:defRPr/>
            </a:pPr>
            <a:r>
              <a:rPr lang="en-US" sz="2800" b="1" i="1" dirty="0" smtClean="0"/>
              <a:t>Diffuse Esophageal Spasm :- </a:t>
            </a:r>
          </a:p>
          <a:p>
            <a:pPr>
              <a:buNone/>
              <a:defRPr/>
            </a:pPr>
            <a:r>
              <a:rPr lang="en-US" sz="2800" b="1" i="1" dirty="0" smtClean="0"/>
              <a:t>       </a:t>
            </a:r>
            <a:r>
              <a:rPr lang="en-US" sz="2800" dirty="0" smtClean="0"/>
              <a:t>Uncoordinated contraction </a:t>
            </a:r>
            <a:r>
              <a:rPr lang="en-US" sz="2800" b="1" dirty="0" smtClean="0"/>
              <a:t>, </a:t>
            </a:r>
            <a:r>
              <a:rPr lang="en-US" sz="2800" dirty="0" smtClean="0"/>
              <a:t>frequent non-peristaltic contractions</a:t>
            </a:r>
          </a:p>
          <a:p>
            <a:pPr>
              <a:buNone/>
              <a:defRPr/>
            </a:pPr>
            <a:endParaRPr lang="en-US" sz="2800" b="1" i="1" dirty="0" smtClean="0"/>
          </a:p>
          <a:p>
            <a:pPr>
              <a:defRPr/>
            </a:pPr>
            <a:r>
              <a:rPr lang="en-US" sz="2800" b="1" i="1" dirty="0" smtClean="0"/>
              <a:t>Nutcracker Esophagus:- </a:t>
            </a:r>
            <a:r>
              <a:rPr lang="en-US" sz="2800" dirty="0" smtClean="0"/>
              <a:t>– </a:t>
            </a:r>
          </a:p>
          <a:p>
            <a:pPr>
              <a:buNone/>
              <a:defRPr/>
            </a:pPr>
            <a:r>
              <a:rPr lang="en-US" sz="2800" dirty="0" smtClean="0"/>
              <a:t>       high pressure  peristaltic  contractions</a:t>
            </a:r>
          </a:p>
          <a:p>
            <a:pPr>
              <a:defRPr/>
            </a:pPr>
            <a:endParaRPr lang="en-US" sz="2800" b="1" i="1" dirty="0" smtClean="0"/>
          </a:p>
          <a:p>
            <a:pPr eaLnBrk="1" hangingPunct="1">
              <a:defRPr/>
            </a:pPr>
            <a:r>
              <a:rPr lang="en-US" sz="2800" b="1" i="1" dirty="0" smtClean="0"/>
              <a:t>Hypertensive LES:- </a:t>
            </a:r>
          </a:p>
          <a:p>
            <a:pPr>
              <a:buNone/>
              <a:defRPr/>
            </a:pPr>
            <a:r>
              <a:rPr lang="en-US" dirty="0" smtClean="0"/>
              <a:t>       high LES pressure  &gt;45 mm Hg  , normal peristalsis</a:t>
            </a:r>
          </a:p>
          <a:p>
            <a:pPr eaLnBrk="1" hangingPunct="1">
              <a:defRPr/>
            </a:pPr>
            <a:endParaRPr lang="en-US" sz="2800" b="1" i="1" dirty="0" smtClean="0"/>
          </a:p>
          <a:p>
            <a:pPr eaLnBrk="1" hangingPunct="1">
              <a:defRPr/>
            </a:pPr>
            <a:r>
              <a:rPr lang="en-US" sz="2800" b="1" i="1" dirty="0" smtClean="0"/>
              <a:t>Nonspecific Esophageal </a:t>
            </a:r>
            <a:r>
              <a:rPr lang="en-US" sz="2800" b="1" i="1" dirty="0" err="1" smtClean="0"/>
              <a:t>Dysmotility</a:t>
            </a:r>
            <a:r>
              <a:rPr lang="en-US" sz="2800" b="1" i="1" dirty="0" smtClean="0"/>
              <a:t>:- </a:t>
            </a:r>
          </a:p>
          <a:p>
            <a:pPr>
              <a:buNone/>
              <a:defRPr/>
            </a:pPr>
            <a:r>
              <a:rPr lang="en-US" sz="2800" dirty="0" smtClean="0"/>
              <a:t>       abnormal motility pattern</a:t>
            </a:r>
          </a:p>
          <a:p>
            <a:pPr eaLnBrk="1" hangingPunct="1">
              <a:buNone/>
              <a:defRPr/>
            </a:pPr>
            <a:endParaRPr lang="en-US" sz="2800" b="1" i="1" dirty="0" smtClean="0"/>
          </a:p>
          <a:p>
            <a:pPr>
              <a:defRPr/>
            </a:pPr>
            <a:r>
              <a:rPr lang="en-US" sz="2800" u="sng" dirty="0" smtClean="0">
                <a:solidFill>
                  <a:srgbClr val="FF0000"/>
                </a:solidFill>
              </a:rPr>
              <a:t>Clinical Presentation:</a:t>
            </a:r>
          </a:p>
          <a:p>
            <a:pPr>
              <a:lnSpc>
                <a:spcPct val="90000"/>
              </a:lnSpc>
              <a:defRPr/>
            </a:pPr>
            <a:r>
              <a:rPr lang="en-US" dirty="0" smtClean="0"/>
              <a:t>Dysphagia to solids and liquids.</a:t>
            </a:r>
          </a:p>
          <a:p>
            <a:pPr>
              <a:lnSpc>
                <a:spcPct val="90000"/>
              </a:lnSpc>
              <a:defRPr/>
            </a:pPr>
            <a:r>
              <a:rPr lang="en-US" dirty="0" smtClean="0"/>
              <a:t>Chest Pain .</a:t>
            </a:r>
          </a:p>
          <a:p>
            <a:pPr>
              <a:defRPr/>
            </a:pP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type="body" idx="1"/>
          </p:nvPr>
        </p:nvSpPr>
        <p:spPr>
          <a:xfrm>
            <a:off x="457200" y="762000"/>
            <a:ext cx="8229600" cy="5364163"/>
          </a:xfrm>
        </p:spPr>
        <p:txBody>
          <a:bodyPr>
            <a:normAutofit fontScale="92500" lnSpcReduction="10000"/>
          </a:bodyPr>
          <a:lstStyle/>
          <a:p>
            <a:pPr>
              <a:buClr>
                <a:schemeClr val="hlink"/>
              </a:buClr>
              <a:buSzPct val="75000"/>
              <a:buNone/>
              <a:defRPr/>
            </a:pPr>
            <a:r>
              <a:rPr lang="en-US" sz="3600" u="sng" dirty="0" smtClean="0">
                <a:solidFill>
                  <a:srgbClr val="FF0000"/>
                </a:solidFill>
                <a:latin typeface="+mj-lt"/>
                <a:ea typeface="+mj-ea"/>
                <a:cs typeface="+mj-cs"/>
              </a:rPr>
              <a:t>Treatment</a:t>
            </a:r>
          </a:p>
          <a:p>
            <a:pPr lvl="1">
              <a:buClr>
                <a:schemeClr val="tx2"/>
              </a:buClr>
              <a:buSzPct val="75000"/>
              <a:buFont typeface="Wingdings" pitchFamily="2" charset="2"/>
              <a:buChar char="l"/>
              <a:defRPr/>
            </a:pPr>
            <a:r>
              <a:rPr lang="en-US" sz="3600" dirty="0" smtClean="0">
                <a:latin typeface="+mj-lt"/>
                <a:ea typeface="+mj-ea"/>
                <a:cs typeface="+mj-cs"/>
              </a:rPr>
              <a:t>Reassurance.</a:t>
            </a:r>
          </a:p>
          <a:p>
            <a:pPr lvl="1">
              <a:buClr>
                <a:schemeClr val="tx2"/>
              </a:buClr>
              <a:buSzPct val="75000"/>
              <a:buFont typeface="Wingdings" pitchFamily="2" charset="2"/>
              <a:buChar char="l"/>
              <a:defRPr/>
            </a:pPr>
            <a:r>
              <a:rPr lang="en-US" sz="3600" dirty="0" smtClean="0">
                <a:latin typeface="+mj-lt"/>
                <a:ea typeface="+mj-ea"/>
                <a:cs typeface="+mj-cs"/>
              </a:rPr>
              <a:t>nitrates, </a:t>
            </a:r>
            <a:r>
              <a:rPr lang="en-US" sz="3600" dirty="0" err="1" smtClean="0">
                <a:latin typeface="+mj-lt"/>
                <a:ea typeface="+mj-ea"/>
                <a:cs typeface="+mj-cs"/>
              </a:rPr>
              <a:t>anticholinergics</a:t>
            </a:r>
            <a:r>
              <a:rPr lang="en-US" sz="3600" dirty="0" smtClean="0">
                <a:latin typeface="+mj-lt"/>
                <a:ea typeface="+mj-ea"/>
                <a:cs typeface="+mj-cs"/>
              </a:rPr>
              <a:t>, </a:t>
            </a:r>
            <a:r>
              <a:rPr lang="en-US" sz="3600" dirty="0" err="1" smtClean="0">
                <a:latin typeface="+mj-lt"/>
                <a:ea typeface="+mj-ea"/>
                <a:cs typeface="+mj-cs"/>
              </a:rPr>
              <a:t>hydralazine</a:t>
            </a:r>
            <a:r>
              <a:rPr lang="en-US" sz="3600" dirty="0" smtClean="0">
                <a:latin typeface="+mj-lt"/>
                <a:ea typeface="+mj-ea"/>
                <a:cs typeface="+mj-cs"/>
              </a:rPr>
              <a:t> –</a:t>
            </a:r>
          </a:p>
          <a:p>
            <a:pPr lvl="1">
              <a:buClr>
                <a:schemeClr val="tx2"/>
              </a:buClr>
              <a:buSzPct val="75000"/>
              <a:buNone/>
              <a:defRPr/>
            </a:pPr>
            <a:r>
              <a:rPr lang="en-US" sz="3600" dirty="0" smtClean="0">
                <a:latin typeface="+mj-lt"/>
                <a:ea typeface="+mj-ea"/>
                <a:cs typeface="+mj-cs"/>
              </a:rPr>
              <a:t>    all unproven</a:t>
            </a:r>
          </a:p>
          <a:p>
            <a:pPr lvl="1">
              <a:buClr>
                <a:schemeClr val="tx2"/>
              </a:buClr>
              <a:buSzPct val="75000"/>
              <a:buFont typeface="Wingdings" pitchFamily="2" charset="2"/>
              <a:buChar char="l"/>
              <a:defRPr/>
            </a:pPr>
            <a:r>
              <a:rPr lang="en-US" sz="3600" dirty="0" smtClean="0">
                <a:latin typeface="+mj-lt"/>
                <a:ea typeface="+mj-ea"/>
                <a:cs typeface="+mj-cs"/>
              </a:rPr>
              <a:t>calcium channel blockers - too few data with negative controlled studies in chest pain</a:t>
            </a:r>
          </a:p>
          <a:p>
            <a:pPr lvl="1">
              <a:buClr>
                <a:schemeClr val="tx2"/>
              </a:buClr>
              <a:buSzPct val="75000"/>
              <a:buFont typeface="Wingdings" pitchFamily="2" charset="2"/>
              <a:buChar char="l"/>
              <a:defRPr/>
            </a:pPr>
            <a:r>
              <a:rPr lang="en-US" sz="3600" dirty="0" smtClean="0">
                <a:latin typeface="+mj-lt"/>
                <a:ea typeface="+mj-ea"/>
                <a:cs typeface="+mj-cs"/>
              </a:rPr>
              <a:t>psychotropic drugs – </a:t>
            </a:r>
            <a:r>
              <a:rPr lang="en-US" sz="3600" dirty="0" err="1" smtClean="0">
                <a:latin typeface="+mj-lt"/>
                <a:ea typeface="+mj-ea"/>
                <a:cs typeface="+mj-cs"/>
              </a:rPr>
              <a:t>trazodone</a:t>
            </a:r>
            <a:r>
              <a:rPr lang="en-US" sz="3600" dirty="0" smtClean="0">
                <a:latin typeface="+mj-lt"/>
                <a:ea typeface="+mj-ea"/>
                <a:cs typeface="+mj-cs"/>
              </a:rPr>
              <a:t>, </a:t>
            </a:r>
            <a:r>
              <a:rPr lang="en-US" sz="3600" dirty="0" err="1" smtClean="0">
                <a:latin typeface="+mj-lt"/>
                <a:ea typeface="+mj-ea"/>
                <a:cs typeface="+mj-cs"/>
              </a:rPr>
              <a:t>imipramine</a:t>
            </a:r>
            <a:r>
              <a:rPr lang="en-US" sz="3600" dirty="0" smtClean="0">
                <a:latin typeface="+mj-lt"/>
                <a:ea typeface="+mj-ea"/>
                <a:cs typeface="+mj-cs"/>
              </a:rPr>
              <a:t> and </a:t>
            </a:r>
            <a:r>
              <a:rPr lang="en-US" sz="3600" dirty="0" err="1" smtClean="0">
                <a:latin typeface="+mj-lt"/>
                <a:ea typeface="+mj-ea"/>
                <a:cs typeface="+mj-cs"/>
              </a:rPr>
              <a:t>setraline</a:t>
            </a:r>
            <a:r>
              <a:rPr lang="en-US" sz="3600" dirty="0" smtClean="0">
                <a:latin typeface="+mj-lt"/>
                <a:ea typeface="+mj-ea"/>
                <a:cs typeface="+mj-cs"/>
              </a:rPr>
              <a:t> effective in controlled studies</a:t>
            </a:r>
          </a:p>
          <a:p>
            <a:pPr lvl="1">
              <a:buClr>
                <a:schemeClr val="tx2"/>
              </a:buClr>
              <a:buSzPct val="75000"/>
              <a:buNone/>
              <a:defRPr/>
            </a:pPr>
            <a:endParaRPr lang="en-US" sz="3600" dirty="0" smtClean="0">
              <a:latin typeface="+mj-lt"/>
              <a:ea typeface="+mj-ea"/>
              <a:cs typeface="+mj-cs"/>
            </a:endParaRPr>
          </a:p>
          <a:p>
            <a:pPr eaLnBrk="1" hangingPunct="1">
              <a:lnSpc>
                <a:spcPct val="90000"/>
              </a:lnSpc>
              <a:defRPr/>
            </a:pP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096962"/>
          </a:xfrm>
        </p:spPr>
        <p:txBody>
          <a:bodyPr>
            <a:normAutofit fontScale="90000"/>
          </a:bodyPr>
          <a:lstStyle/>
          <a:p>
            <a:r>
              <a:rPr lang="en-US" dirty="0" smtClean="0"/>
              <a:t>II- Disorders due to reflux</a:t>
            </a:r>
            <a:br>
              <a:rPr lang="en-US" dirty="0" smtClean="0"/>
            </a:br>
            <a:r>
              <a:rPr lang="en-US" dirty="0" smtClean="0"/>
              <a:t>GERD</a:t>
            </a:r>
            <a:endParaRPr lang="ar-SA" dirty="0"/>
          </a:p>
        </p:txBody>
      </p:sp>
      <p:sp>
        <p:nvSpPr>
          <p:cNvPr id="3" name="Content Placeholder 2"/>
          <p:cNvSpPr>
            <a:spLocks noGrp="1"/>
          </p:cNvSpPr>
          <p:nvPr>
            <p:ph idx="1"/>
          </p:nvPr>
        </p:nvSpPr>
        <p:spPr>
          <a:xfrm>
            <a:off x="457200" y="1905000"/>
            <a:ext cx="8229600" cy="4221163"/>
          </a:xfrm>
        </p:spPr>
        <p:txBody>
          <a:bodyPr>
            <a:normAutofit/>
          </a:bodyPr>
          <a:lstStyle/>
          <a:p>
            <a:r>
              <a:rPr lang="en-GB" dirty="0" smtClean="0"/>
              <a:t>Abnormal retrograde movement of stomach contents to oesophagus(Hydrochloric acid, pepsin)</a:t>
            </a:r>
          </a:p>
          <a:p>
            <a:pPr>
              <a:buNone/>
              <a:defRPr/>
            </a:pPr>
            <a:endParaRPr lang="en-US" dirty="0" smtClean="0"/>
          </a:p>
          <a:p>
            <a:pPr>
              <a:buNone/>
              <a:defRPr/>
            </a:pPr>
            <a:endParaRPr lang="en-US" dirty="0" smtClean="0"/>
          </a:p>
          <a:p>
            <a:pPr>
              <a:buNone/>
              <a:defRPr/>
            </a:pPr>
            <a:endParaRPr lang="en-US" dirty="0" smtClean="0"/>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228600"/>
            <a:ext cx="8001000" cy="5897563"/>
          </a:xfrm>
        </p:spPr>
        <p:txBody>
          <a:bodyPr>
            <a:normAutofit fontScale="92500" lnSpcReduction="20000"/>
          </a:bodyPr>
          <a:lstStyle/>
          <a:p>
            <a:r>
              <a:rPr lang="en-GB" i="1" dirty="0" smtClean="0"/>
              <a:t>Normally, </a:t>
            </a:r>
            <a:r>
              <a:rPr lang="en-GB" i="1" u="sng" dirty="0" smtClean="0"/>
              <a:t>reflux prevented </a:t>
            </a:r>
            <a:r>
              <a:rPr lang="en-GB" i="1" dirty="0" smtClean="0"/>
              <a:t>by</a:t>
            </a:r>
            <a:r>
              <a:rPr lang="en-GB" dirty="0" smtClean="0"/>
              <a:t>:</a:t>
            </a:r>
          </a:p>
          <a:p>
            <a:pPr>
              <a:buNone/>
            </a:pPr>
            <a:r>
              <a:rPr lang="en-GB" dirty="0" smtClean="0"/>
              <a:t>	-Lower oesophageal sphincter</a:t>
            </a:r>
          </a:p>
          <a:p>
            <a:pPr>
              <a:buNone/>
            </a:pPr>
            <a:r>
              <a:rPr lang="en-GB" dirty="0" smtClean="0"/>
              <a:t>	-Anatomic structure (acute angle with stomach,  RT </a:t>
            </a:r>
            <a:r>
              <a:rPr lang="en-GB" dirty="0" err="1" smtClean="0"/>
              <a:t>crus</a:t>
            </a:r>
            <a:r>
              <a:rPr lang="en-GB" dirty="0" smtClean="0"/>
              <a:t> of diaphragm)</a:t>
            </a:r>
          </a:p>
          <a:p>
            <a:pPr>
              <a:buNone/>
            </a:pPr>
            <a:r>
              <a:rPr lang="en-GB" dirty="0" smtClean="0"/>
              <a:t>	-Oesophageal peristaltic clearance</a:t>
            </a:r>
          </a:p>
          <a:p>
            <a:pPr>
              <a:buNone/>
            </a:pPr>
            <a:r>
              <a:rPr lang="en-GB" dirty="0" smtClean="0"/>
              <a:t>	-Swallowed saliva</a:t>
            </a:r>
          </a:p>
          <a:p>
            <a:pPr>
              <a:buNone/>
            </a:pPr>
            <a:r>
              <a:rPr lang="en-GB" dirty="0" smtClean="0"/>
              <a:t>	-Gravity</a:t>
            </a:r>
            <a:endParaRPr lang="en-US" dirty="0" smtClean="0"/>
          </a:p>
          <a:p>
            <a:r>
              <a:rPr lang="en-US" dirty="0" smtClean="0"/>
              <a:t>    </a:t>
            </a:r>
            <a:r>
              <a:rPr lang="en-US" u="sng" dirty="0" smtClean="0"/>
              <a:t> </a:t>
            </a:r>
            <a:r>
              <a:rPr lang="en-GB" i="1" u="sng" dirty="0" smtClean="0"/>
              <a:t>Reflux </a:t>
            </a:r>
            <a:r>
              <a:rPr lang="en-GB" i="1" dirty="0" smtClean="0"/>
              <a:t>more likely to </a:t>
            </a:r>
            <a:r>
              <a:rPr lang="en-GB" i="1" u="sng" dirty="0" smtClean="0"/>
              <a:t>occur</a:t>
            </a:r>
            <a:r>
              <a:rPr lang="en-GB" i="1" dirty="0" smtClean="0"/>
              <a:t> when</a:t>
            </a:r>
            <a:r>
              <a:rPr lang="en-GB" dirty="0" smtClean="0"/>
              <a:t>:</a:t>
            </a:r>
          </a:p>
          <a:p>
            <a:pPr>
              <a:buNone/>
            </a:pPr>
            <a:r>
              <a:rPr lang="en-GB" dirty="0" smtClean="0"/>
              <a:t>	-Decreased tone of sphincter</a:t>
            </a:r>
          </a:p>
          <a:p>
            <a:pPr>
              <a:buNone/>
            </a:pPr>
            <a:r>
              <a:rPr lang="en-GB" dirty="0" smtClean="0"/>
              <a:t>	-Sliding </a:t>
            </a:r>
            <a:r>
              <a:rPr lang="en-GB" dirty="0" err="1" smtClean="0"/>
              <a:t>hiatal</a:t>
            </a:r>
            <a:r>
              <a:rPr lang="en-GB" dirty="0" smtClean="0"/>
              <a:t> hernia</a:t>
            </a:r>
          </a:p>
          <a:p>
            <a:pPr>
              <a:buNone/>
            </a:pPr>
            <a:r>
              <a:rPr lang="en-GB" dirty="0" smtClean="0"/>
              <a:t>	-Decreased oesophageal clearance</a:t>
            </a:r>
          </a:p>
          <a:p>
            <a:pPr>
              <a:buNone/>
            </a:pPr>
            <a:r>
              <a:rPr lang="en-GB" dirty="0" smtClean="0"/>
              <a:t>	-Decreased saliva production</a:t>
            </a:r>
          </a:p>
          <a:p>
            <a:pPr>
              <a:buNone/>
            </a:pPr>
            <a:r>
              <a:rPr lang="en-GB" dirty="0" smtClean="0"/>
              <a:t>	-When lying down</a:t>
            </a:r>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fontScale="92500" lnSpcReduction="10000"/>
          </a:bodyPr>
          <a:lstStyle/>
          <a:p>
            <a:pPr>
              <a:buNone/>
              <a:defRPr/>
            </a:pPr>
            <a:endParaRPr lang="en-US" dirty="0" smtClean="0"/>
          </a:p>
          <a:p>
            <a:pPr>
              <a:buNone/>
              <a:defRPr/>
            </a:pPr>
            <a:r>
              <a:rPr lang="en-US" dirty="0" smtClean="0">
                <a:solidFill>
                  <a:srgbClr val="FF0000"/>
                </a:solidFill>
              </a:rPr>
              <a:t>Symptoms:</a:t>
            </a:r>
          </a:p>
          <a:p>
            <a:pPr>
              <a:lnSpc>
                <a:spcPct val="90000"/>
              </a:lnSpc>
              <a:defRPr/>
            </a:pPr>
            <a:r>
              <a:rPr lang="en-US" b="1" dirty="0" smtClean="0"/>
              <a:t> heartburn,</a:t>
            </a:r>
          </a:p>
          <a:p>
            <a:pPr>
              <a:lnSpc>
                <a:spcPct val="90000"/>
              </a:lnSpc>
              <a:defRPr/>
            </a:pPr>
            <a:r>
              <a:rPr lang="en-US" b="1" dirty="0" smtClean="0"/>
              <a:t> acid regurgitation,</a:t>
            </a:r>
          </a:p>
          <a:p>
            <a:pPr>
              <a:lnSpc>
                <a:spcPct val="90000"/>
              </a:lnSpc>
              <a:defRPr/>
            </a:pPr>
            <a:r>
              <a:rPr lang="en-US" b="1" dirty="0" smtClean="0"/>
              <a:t> water brash,</a:t>
            </a:r>
          </a:p>
          <a:p>
            <a:pPr>
              <a:lnSpc>
                <a:spcPct val="90000"/>
              </a:lnSpc>
              <a:defRPr/>
            </a:pPr>
            <a:r>
              <a:rPr lang="en-US" b="1" dirty="0" smtClean="0"/>
              <a:t> dysphagia,</a:t>
            </a:r>
          </a:p>
          <a:p>
            <a:pPr>
              <a:lnSpc>
                <a:spcPct val="90000"/>
              </a:lnSpc>
              <a:defRPr/>
            </a:pPr>
            <a:r>
              <a:rPr lang="en-US" b="1" dirty="0" smtClean="0"/>
              <a:t>A typical symptoms </a:t>
            </a:r>
          </a:p>
          <a:p>
            <a:pPr>
              <a:lnSpc>
                <a:spcPct val="90000"/>
              </a:lnSpc>
              <a:buNone/>
              <a:defRPr/>
            </a:pPr>
            <a:r>
              <a:rPr lang="en-US" b="1" dirty="0" smtClean="0"/>
              <a:t>        -asthma.</a:t>
            </a:r>
          </a:p>
          <a:p>
            <a:pPr>
              <a:lnSpc>
                <a:spcPct val="90000"/>
              </a:lnSpc>
              <a:buNone/>
              <a:defRPr/>
            </a:pPr>
            <a:r>
              <a:rPr lang="en-US" b="1" dirty="0" smtClean="0"/>
              <a:t>        - chest pain.</a:t>
            </a:r>
          </a:p>
          <a:p>
            <a:pPr>
              <a:lnSpc>
                <a:spcPct val="90000"/>
              </a:lnSpc>
              <a:buNone/>
              <a:defRPr/>
            </a:pPr>
            <a:r>
              <a:rPr lang="en-US" b="1" dirty="0" smtClean="0"/>
              <a:t>        - laryngitis.</a:t>
            </a:r>
          </a:p>
          <a:p>
            <a:pPr>
              <a:lnSpc>
                <a:spcPct val="90000"/>
              </a:lnSpc>
              <a:buNone/>
              <a:defRPr/>
            </a:pPr>
            <a:r>
              <a:rPr lang="en-US" b="1" dirty="0" smtClean="0"/>
              <a:t>         - cough.</a:t>
            </a: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62600"/>
          </a:xfrm>
        </p:spPr>
        <p:txBody>
          <a:bodyPr>
            <a:normAutofit fontScale="85000" lnSpcReduction="20000"/>
          </a:bodyPr>
          <a:lstStyle/>
          <a:p>
            <a:r>
              <a:rPr lang="en-US" b="1" dirty="0" smtClean="0"/>
              <a:t>Diagnosis</a:t>
            </a:r>
            <a:r>
              <a:rPr lang="en-US" dirty="0" smtClean="0"/>
              <a:t>:</a:t>
            </a:r>
          </a:p>
          <a:p>
            <a:pPr>
              <a:buNone/>
            </a:pPr>
            <a:r>
              <a:rPr lang="en-US" dirty="0" smtClean="0"/>
              <a:t>     Diagnosis of GERD remains </a:t>
            </a:r>
            <a:r>
              <a:rPr lang="en-US" dirty="0" err="1" smtClean="0"/>
              <a:t>doutful</a:t>
            </a:r>
            <a:r>
              <a:rPr lang="en-US" dirty="0" smtClean="0"/>
              <a:t> .</a:t>
            </a:r>
          </a:p>
          <a:p>
            <a:pPr marL="342900" lvl="1" indent="-342900">
              <a:lnSpc>
                <a:spcPct val="90000"/>
              </a:lnSpc>
              <a:defRPr/>
            </a:pPr>
            <a:r>
              <a:rPr lang="en-US" sz="3100" dirty="0" smtClean="0"/>
              <a:t>50-60% of patients have heartburn or acid regurgitation symptoms.</a:t>
            </a:r>
          </a:p>
          <a:p>
            <a:pPr>
              <a:buNone/>
            </a:pPr>
            <a:r>
              <a:rPr lang="en-US" sz="3100" dirty="0" smtClean="0">
                <a:solidFill>
                  <a:srgbClr val="C00000"/>
                </a:solidFill>
              </a:rPr>
              <a:t>    PH study is used</a:t>
            </a:r>
            <a:r>
              <a:rPr lang="en-US" sz="3100" dirty="0" smtClean="0"/>
              <a:t> :</a:t>
            </a:r>
          </a:p>
          <a:p>
            <a:pPr>
              <a:buNone/>
            </a:pPr>
            <a:r>
              <a:rPr lang="en-US" sz="3100" dirty="0" smtClean="0"/>
              <a:t>   - if the diagnosis of GERD is in doubt</a:t>
            </a:r>
          </a:p>
          <a:p>
            <a:pPr>
              <a:buNone/>
            </a:pPr>
            <a:r>
              <a:rPr lang="en-US" sz="3100" dirty="0" smtClean="0"/>
              <a:t>  - to determine whether the  chest pain or other atypical symptoms correlate with </a:t>
            </a:r>
            <a:r>
              <a:rPr lang="en-US" sz="3100" dirty="0" err="1" smtClean="0"/>
              <a:t>acidreflux</a:t>
            </a:r>
            <a:r>
              <a:rPr lang="en-US" sz="3100" dirty="0" smtClean="0"/>
              <a:t> events. </a:t>
            </a:r>
          </a:p>
          <a:p>
            <a:pPr>
              <a:buNone/>
            </a:pPr>
            <a:r>
              <a:rPr lang="en-US" sz="3100" dirty="0" smtClean="0"/>
              <a:t>   - esophageal pH studies:-</a:t>
            </a:r>
          </a:p>
          <a:p>
            <a:pPr>
              <a:buNone/>
            </a:pPr>
            <a:r>
              <a:rPr lang="en-US" sz="3100" dirty="0" smtClean="0"/>
              <a:t>     24 hours monitoring of PH: - </a:t>
            </a:r>
          </a:p>
          <a:p>
            <a:pPr>
              <a:buNone/>
            </a:pPr>
            <a:r>
              <a:rPr lang="en-US" sz="3100" dirty="0" smtClean="0"/>
              <a:t>      reduction in ph less than 4 .</a:t>
            </a:r>
          </a:p>
          <a:p>
            <a:pPr>
              <a:buNone/>
            </a:pPr>
            <a:r>
              <a:rPr lang="en-US" sz="3100" dirty="0" smtClean="0"/>
              <a:t>        </a:t>
            </a:r>
          </a:p>
          <a:p>
            <a:pPr>
              <a:buNone/>
            </a:pPr>
            <a:endParaRPr lang="en-US" sz="3100" dirty="0" smtClean="0"/>
          </a:p>
          <a:p>
            <a:pPr>
              <a:buNone/>
            </a:pPr>
            <a:r>
              <a:rPr lang="en-US" sz="3100" dirty="0" smtClean="0">
                <a:solidFill>
                  <a:srgbClr val="C00000"/>
                </a:solidFill>
              </a:rPr>
              <a:t>    </a:t>
            </a:r>
            <a:endParaRPr lang="en-US" sz="3200" b="1" dirty="0" smtClean="0"/>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Objectives</a:t>
            </a:r>
            <a:r>
              <a:rPr lang="en-US" dirty="0" smtClean="0"/>
              <a:t> </a:t>
            </a:r>
            <a:endParaRPr lang="ar-SA" dirty="0"/>
          </a:p>
        </p:txBody>
      </p:sp>
      <p:sp>
        <p:nvSpPr>
          <p:cNvPr id="3" name="Content Placeholder 2"/>
          <p:cNvSpPr>
            <a:spLocks noGrp="1"/>
          </p:cNvSpPr>
          <p:nvPr>
            <p:ph idx="1"/>
          </p:nvPr>
        </p:nvSpPr>
        <p:spPr>
          <a:xfrm>
            <a:off x="457200" y="1219200"/>
            <a:ext cx="8229600" cy="4906963"/>
          </a:xfrm>
        </p:spPr>
        <p:txBody>
          <a:bodyPr>
            <a:normAutofit/>
          </a:bodyPr>
          <a:lstStyle/>
          <a:p>
            <a:pPr>
              <a:defRPr/>
            </a:pPr>
            <a:r>
              <a:rPr lang="en-US" sz="3600" dirty="0" smtClean="0"/>
              <a:t>To understand the anatomy and the physiology of the </a:t>
            </a:r>
            <a:r>
              <a:rPr lang="en-US" sz="3600" dirty="0" err="1" smtClean="0"/>
              <a:t>oesophagus</a:t>
            </a:r>
            <a:r>
              <a:rPr lang="en-US" sz="3600" dirty="0" smtClean="0"/>
              <a:t> and their relation ship to disease.</a:t>
            </a:r>
          </a:p>
          <a:p>
            <a:pPr>
              <a:buNone/>
              <a:defRPr/>
            </a:pPr>
            <a:r>
              <a:rPr lang="en-US" sz="3600" dirty="0" smtClean="0"/>
              <a:t> </a:t>
            </a:r>
          </a:p>
          <a:p>
            <a:pPr>
              <a:defRPr/>
            </a:pPr>
            <a:r>
              <a:rPr lang="en-US" sz="3600" dirty="0" smtClean="0"/>
              <a:t>The clinical features , investigations , and treatment of different types of diseases.</a:t>
            </a:r>
          </a:p>
          <a:p>
            <a:pPr>
              <a:defRPr/>
            </a:pPr>
            <a:endParaRPr lang="en-US" sz="4000" dirty="0" smtClean="0"/>
          </a:p>
          <a:p>
            <a:pPr>
              <a:buNone/>
              <a:defRPr/>
            </a:pPr>
            <a:endParaRPr lang="en-US" dirty="0" smtClean="0"/>
          </a:p>
          <a:p>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a:buNone/>
            </a:pPr>
            <a:r>
              <a:rPr lang="en-US" sz="3100" dirty="0" smtClean="0">
                <a:solidFill>
                  <a:srgbClr val="C00000"/>
                </a:solidFill>
              </a:rPr>
              <a:t>endoscopy:</a:t>
            </a:r>
          </a:p>
          <a:p>
            <a:pPr lvl="1">
              <a:buNone/>
              <a:defRPr/>
            </a:pPr>
            <a:r>
              <a:rPr lang="en-US" sz="3100" dirty="0" smtClean="0"/>
              <a:t>very low incidence of endoscopic findings.</a:t>
            </a:r>
            <a:r>
              <a:rPr lang="en-GB" sz="3200" dirty="0" smtClean="0"/>
              <a:t> microscopic evidence of </a:t>
            </a:r>
            <a:r>
              <a:rPr lang="en-GB" sz="3200" dirty="0" err="1" smtClean="0"/>
              <a:t>oesophagitis</a:t>
            </a:r>
            <a:r>
              <a:rPr lang="en-US" sz="3100" dirty="0" smtClean="0"/>
              <a:t> </a:t>
            </a:r>
            <a:r>
              <a:rPr lang="en-US" sz="3100" u="sng" dirty="0" smtClean="0"/>
              <a:t>indications of endoscopy</a:t>
            </a:r>
            <a:r>
              <a:rPr lang="en-US" sz="3100" dirty="0" smtClean="0"/>
              <a:t>:-</a:t>
            </a:r>
          </a:p>
          <a:p>
            <a:pPr lvl="1">
              <a:buNone/>
              <a:defRPr/>
            </a:pPr>
            <a:r>
              <a:rPr lang="en-US" sz="3100" dirty="0" smtClean="0"/>
              <a:t>*Alarm symptoms</a:t>
            </a:r>
          </a:p>
          <a:p>
            <a:pPr lvl="1">
              <a:buNone/>
              <a:defRPr/>
            </a:pPr>
            <a:r>
              <a:rPr lang="en-US" sz="3100" dirty="0" smtClean="0"/>
              <a:t>*Empiric therapy failure</a:t>
            </a:r>
          </a:p>
          <a:p>
            <a:pPr lvl="1">
              <a:buNone/>
              <a:defRPr/>
            </a:pPr>
            <a:r>
              <a:rPr lang="en-US" sz="3100" dirty="0" smtClean="0"/>
              <a:t>*Preoperative evaluation(HH).</a:t>
            </a:r>
          </a:p>
          <a:p>
            <a:pPr lvl="1">
              <a:spcAft>
                <a:spcPct val="20000"/>
              </a:spcAft>
              <a:buNone/>
              <a:defRPr/>
            </a:pPr>
            <a:r>
              <a:rPr lang="en-US" sz="3100" dirty="0" smtClean="0"/>
              <a:t>*Detection of Barrett’s esophagus</a:t>
            </a:r>
          </a:p>
          <a:p>
            <a:pPr marL="342900" lvl="1" indent="-342900">
              <a:lnSpc>
                <a:spcPct val="90000"/>
              </a:lnSpc>
              <a:buNone/>
              <a:defRPr/>
            </a:pPr>
            <a:r>
              <a:rPr lang="en-US" sz="3100" dirty="0" smtClean="0"/>
              <a:t>   </a:t>
            </a:r>
            <a:r>
              <a:rPr lang="en-US" sz="3100" dirty="0" smtClean="0">
                <a:solidFill>
                  <a:srgbClr val="C00000"/>
                </a:solidFill>
              </a:rPr>
              <a:t>“PPI Test” </a:t>
            </a:r>
            <a:r>
              <a:rPr lang="en-US" sz="3100" dirty="0" smtClean="0"/>
              <a:t>may be best and most cost-effective approach.</a:t>
            </a:r>
          </a:p>
          <a:p>
            <a:pPr>
              <a:defRPr/>
            </a:pPr>
            <a:endParaRPr lang="en-US" sz="2700" dirty="0" smtClean="0"/>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lnSpc>
                <a:spcPct val="90000"/>
              </a:lnSpc>
              <a:buFont typeface="Arial" pitchFamily="34" charset="0"/>
              <a:buChar char="•"/>
              <a:defRPr/>
            </a:pPr>
            <a:r>
              <a:rPr lang="en-US" sz="3200" b="1" dirty="0" smtClean="0"/>
              <a:t>Treatment:</a:t>
            </a:r>
          </a:p>
          <a:p>
            <a:pPr>
              <a:defRPr/>
            </a:pPr>
            <a:r>
              <a:rPr lang="en-US" sz="2700" dirty="0" smtClean="0"/>
              <a:t>Lifestyle modifications</a:t>
            </a:r>
          </a:p>
          <a:p>
            <a:pPr>
              <a:buNone/>
              <a:defRPr/>
            </a:pPr>
            <a:r>
              <a:rPr lang="en-US" sz="2700" dirty="0" smtClean="0"/>
              <a:t>     – avoid coffee, fatty foods, smoking; lose weight, raise head of bed, eliminate late night meals.</a:t>
            </a:r>
          </a:p>
          <a:p>
            <a:pPr>
              <a:defRPr/>
            </a:pPr>
            <a:r>
              <a:rPr lang="en-US" sz="2700" dirty="0" smtClean="0"/>
              <a:t>Acid </a:t>
            </a:r>
            <a:r>
              <a:rPr lang="en-US" sz="2700" dirty="0" err="1" smtClean="0"/>
              <a:t>suppressin</a:t>
            </a:r>
            <a:r>
              <a:rPr lang="en-US" sz="2700" dirty="0" smtClean="0"/>
              <a:t> via PPI’s.</a:t>
            </a:r>
          </a:p>
          <a:p>
            <a:pPr>
              <a:defRPr/>
            </a:pPr>
            <a:r>
              <a:rPr lang="en-US" sz="2700" dirty="0" smtClean="0"/>
              <a:t>Surgery (</a:t>
            </a:r>
            <a:r>
              <a:rPr lang="en-US" sz="2400" dirty="0" smtClean="0"/>
              <a:t>Laparoscopic </a:t>
            </a:r>
            <a:r>
              <a:rPr lang="en-US" sz="2400" dirty="0" err="1" smtClean="0"/>
              <a:t>Nissen</a:t>
            </a:r>
            <a:r>
              <a:rPr lang="en-US" sz="2400" dirty="0" smtClean="0"/>
              <a:t> </a:t>
            </a:r>
            <a:r>
              <a:rPr lang="en-US" sz="2400" dirty="0" err="1" smtClean="0"/>
              <a:t>Fundoplication</a:t>
            </a:r>
            <a:r>
              <a:rPr lang="en-US" sz="2400" dirty="0" smtClean="0"/>
              <a:t>).</a:t>
            </a:r>
          </a:p>
          <a:p>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III- </a:t>
            </a:r>
            <a:r>
              <a:rPr lang="en-US" sz="4000" dirty="0" err="1" smtClean="0"/>
              <a:t>oesophageal</a:t>
            </a:r>
            <a:r>
              <a:rPr lang="en-US" sz="4000" dirty="0" smtClean="0"/>
              <a:t> infection </a:t>
            </a:r>
            <a:endParaRPr lang="ar-SA" sz="4000" dirty="0" smtClean="0"/>
          </a:p>
        </p:txBody>
      </p:sp>
      <p:sp>
        <p:nvSpPr>
          <p:cNvPr id="3" name="Content Placeholder 2"/>
          <p:cNvSpPr>
            <a:spLocks noGrp="1"/>
          </p:cNvSpPr>
          <p:nvPr>
            <p:ph sz="half" idx="1"/>
          </p:nvPr>
        </p:nvSpPr>
        <p:spPr>
          <a:xfrm>
            <a:off x="457200" y="1600200"/>
            <a:ext cx="4876800" cy="4525963"/>
          </a:xfrm>
        </p:spPr>
        <p:txBody>
          <a:bodyPr>
            <a:normAutofit fontScale="92500" lnSpcReduction="10000"/>
          </a:bodyPr>
          <a:lstStyle/>
          <a:p>
            <a:r>
              <a:rPr lang="en-GB" dirty="0" smtClean="0">
                <a:solidFill>
                  <a:srgbClr val="FF0000"/>
                </a:solidFill>
              </a:rPr>
              <a:t>Fungal infection</a:t>
            </a:r>
          </a:p>
          <a:p>
            <a:r>
              <a:rPr lang="en-GB" dirty="0" smtClean="0"/>
              <a:t>Usually Candida</a:t>
            </a:r>
          </a:p>
          <a:p>
            <a:r>
              <a:rPr lang="en-GB" dirty="0" smtClean="0"/>
              <a:t>Normal oral flora</a:t>
            </a:r>
          </a:p>
          <a:p>
            <a:r>
              <a:rPr lang="en-GB" dirty="0" smtClean="0"/>
              <a:t>Colonises, proliferates in oesophagus</a:t>
            </a:r>
            <a:endParaRPr lang="en-GB" sz="3600" dirty="0" smtClean="0"/>
          </a:p>
          <a:p>
            <a:pPr lvl="1"/>
            <a:r>
              <a:rPr lang="en-GB" dirty="0" smtClean="0"/>
              <a:t>Debilitated patients</a:t>
            </a:r>
          </a:p>
          <a:p>
            <a:pPr lvl="1"/>
            <a:r>
              <a:rPr lang="en-GB" dirty="0" err="1" smtClean="0"/>
              <a:t>Immunosuppressed</a:t>
            </a:r>
            <a:r>
              <a:rPr lang="en-GB" dirty="0" smtClean="0"/>
              <a:t> (steroids, HIV, other)</a:t>
            </a:r>
          </a:p>
          <a:p>
            <a:pPr lvl="1"/>
            <a:r>
              <a:rPr lang="en-GB" dirty="0" smtClean="0"/>
              <a:t>Broad spectrum antibiotics</a:t>
            </a:r>
          </a:p>
          <a:p>
            <a:r>
              <a:rPr lang="en-GB" dirty="0" smtClean="0"/>
              <a:t>Inflammation, erosions, ulceration</a:t>
            </a:r>
          </a:p>
          <a:p>
            <a:endParaRPr lang="ar-SA" dirty="0"/>
          </a:p>
        </p:txBody>
      </p:sp>
      <p:pic>
        <p:nvPicPr>
          <p:cNvPr id="5" name="Picture 5" descr="H:\My Pictures\Path images mainly by organ system\oesopha\Candida endo.jpg"/>
          <p:cNvPicPr>
            <a:picLocks noGrp="1" noChangeAspect="1" noChangeArrowheads="1"/>
          </p:cNvPicPr>
          <p:nvPr>
            <p:ph sz="half" idx="2"/>
          </p:nvPr>
        </p:nvPicPr>
        <p:blipFill>
          <a:blip r:embed="rId3" cstate="print"/>
          <a:srcRect/>
          <a:stretch>
            <a:fillRect/>
          </a:stretch>
        </p:blipFill>
        <p:spPr bwMode="auto">
          <a:xfrm>
            <a:off x="5410200" y="2165493"/>
            <a:ext cx="3276600" cy="3395377"/>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pPr algn="l"/>
            <a:r>
              <a:rPr lang="en-GB" sz="2600" dirty="0" smtClean="0">
                <a:solidFill>
                  <a:srgbClr val="FF0000"/>
                </a:solidFill>
                <a:latin typeface="+mn-lt"/>
                <a:ea typeface="+mn-ea"/>
                <a:cs typeface="+mn-cs"/>
              </a:rPr>
              <a:t>Viral infection</a:t>
            </a:r>
            <a:endParaRPr lang="ar-SA" sz="2600" dirty="0" smtClean="0">
              <a:solidFill>
                <a:srgbClr val="FF0000"/>
              </a:solidFill>
              <a:latin typeface="+mn-lt"/>
              <a:ea typeface="+mn-ea"/>
              <a:cs typeface="+mn-cs"/>
            </a:endParaRPr>
          </a:p>
        </p:txBody>
      </p:sp>
      <p:sp>
        <p:nvSpPr>
          <p:cNvPr id="4" name="Content Placeholder 3"/>
          <p:cNvSpPr>
            <a:spLocks noGrp="1"/>
          </p:cNvSpPr>
          <p:nvPr>
            <p:ph sz="half" idx="1"/>
          </p:nvPr>
        </p:nvSpPr>
        <p:spPr>
          <a:xfrm>
            <a:off x="457200" y="1219200"/>
            <a:ext cx="4953000" cy="4906963"/>
          </a:xfrm>
        </p:spPr>
        <p:txBody>
          <a:bodyPr>
            <a:normAutofit fontScale="92500" lnSpcReduction="10000"/>
          </a:bodyPr>
          <a:lstStyle/>
          <a:p>
            <a:r>
              <a:rPr lang="en-GB" dirty="0" smtClean="0"/>
              <a:t>Usually Herpes simplex virus (HSV)</a:t>
            </a:r>
          </a:p>
          <a:p>
            <a:r>
              <a:rPr lang="en-GB" dirty="0" smtClean="0"/>
              <a:t>Usually re-activation</a:t>
            </a:r>
          </a:p>
          <a:p>
            <a:r>
              <a:rPr lang="en-GB" dirty="0" smtClean="0"/>
              <a:t>Virus infects </a:t>
            </a:r>
            <a:r>
              <a:rPr lang="en-GB" dirty="0" err="1" smtClean="0"/>
              <a:t>squamous</a:t>
            </a:r>
            <a:r>
              <a:rPr lang="en-GB" dirty="0" smtClean="0"/>
              <a:t> cells -&gt; cell death</a:t>
            </a:r>
          </a:p>
          <a:p>
            <a:r>
              <a:rPr lang="en-GB" dirty="0" smtClean="0"/>
              <a:t>Vesicles, erosions, ulceration</a:t>
            </a:r>
          </a:p>
          <a:p>
            <a:r>
              <a:rPr lang="en-GB" dirty="0" smtClean="0"/>
              <a:t>Clinical setting</a:t>
            </a:r>
          </a:p>
          <a:p>
            <a:pPr lvl="1"/>
            <a:r>
              <a:rPr lang="en-GB" dirty="0" smtClean="0"/>
              <a:t>Debilitated patients</a:t>
            </a:r>
          </a:p>
          <a:p>
            <a:pPr lvl="1"/>
            <a:r>
              <a:rPr lang="en-GB" dirty="0" err="1" smtClean="0"/>
              <a:t>Immunosuppressed</a:t>
            </a:r>
            <a:r>
              <a:rPr lang="en-GB" dirty="0" smtClean="0"/>
              <a:t> (steroids, HIV, other)</a:t>
            </a:r>
          </a:p>
          <a:p>
            <a:pPr lvl="1"/>
            <a:r>
              <a:rPr lang="en-GB" dirty="0" smtClean="0"/>
              <a:t>Can occur in </a:t>
            </a:r>
            <a:r>
              <a:rPr lang="en-GB" dirty="0" err="1" smtClean="0"/>
              <a:t>immunocompetent</a:t>
            </a:r>
            <a:r>
              <a:rPr lang="en-GB" dirty="0" smtClean="0"/>
              <a:t> patients</a:t>
            </a:r>
          </a:p>
          <a:p>
            <a:endParaRPr lang="ar-SA" dirty="0"/>
          </a:p>
        </p:txBody>
      </p:sp>
      <p:pic>
        <p:nvPicPr>
          <p:cNvPr id="6" name="Content Placeholder 5" descr="H:\My Pictures\Path images mainly by organ system\oesopha\herpes simplex oesophagitis endo.jpg"/>
          <p:cNvPicPr>
            <a:picLocks noGrp="1" noChangeAspect="1" noChangeArrowheads="1"/>
          </p:cNvPicPr>
          <p:nvPr>
            <p:ph sz="half" idx="2"/>
          </p:nvPr>
        </p:nvPicPr>
        <p:blipFill>
          <a:blip r:embed="rId3" cstate="print"/>
          <a:srcRect/>
          <a:stretch>
            <a:fillRect/>
          </a:stretch>
        </p:blipFill>
        <p:spPr bwMode="auto">
          <a:xfrm>
            <a:off x="5486400" y="1905000"/>
            <a:ext cx="2743200" cy="4038599"/>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IV- </a:t>
            </a:r>
            <a:r>
              <a:rPr lang="en-US" sz="4000" dirty="0" err="1" smtClean="0"/>
              <a:t>oesophageal</a:t>
            </a:r>
            <a:r>
              <a:rPr lang="en-US" sz="4000" dirty="0" smtClean="0"/>
              <a:t> </a:t>
            </a:r>
            <a:r>
              <a:rPr lang="en-US" sz="4000" dirty="0" err="1" smtClean="0"/>
              <a:t>tumours</a:t>
            </a:r>
            <a:r>
              <a:rPr lang="en-US" sz="4000" dirty="0" smtClean="0"/>
              <a:t> </a:t>
            </a:r>
            <a:endParaRPr lang="ar-SA" sz="4000" dirty="0"/>
          </a:p>
        </p:txBody>
      </p:sp>
      <p:sp>
        <p:nvSpPr>
          <p:cNvPr id="3" name="Content Placeholder 2"/>
          <p:cNvSpPr>
            <a:spLocks noGrp="1"/>
          </p:cNvSpPr>
          <p:nvPr>
            <p:ph idx="1"/>
          </p:nvPr>
        </p:nvSpPr>
        <p:spPr/>
        <p:txBody>
          <a:bodyPr>
            <a:normAutofit/>
          </a:bodyPr>
          <a:lstStyle/>
          <a:p>
            <a:r>
              <a:rPr lang="en-US" altLang="ko-KR" dirty="0" smtClean="0"/>
              <a:t>Malignant &gt; common than benign.</a:t>
            </a:r>
          </a:p>
          <a:p>
            <a:r>
              <a:rPr lang="en-US" altLang="ko-KR" dirty="0" smtClean="0"/>
              <a:t>Unfortunately, esophageal cancer discovered late &amp; overall 5 y ear prognosis is bad &lt; 10.</a:t>
            </a:r>
          </a:p>
          <a:p>
            <a:r>
              <a:rPr lang="en-US" altLang="ko-KR" dirty="0" smtClean="0"/>
              <a:t>Even for </a:t>
            </a:r>
            <a:r>
              <a:rPr lang="en-US" altLang="ko-KR" dirty="0" err="1" smtClean="0"/>
              <a:t>potentally</a:t>
            </a:r>
            <a:r>
              <a:rPr lang="en-US" altLang="ko-KR" dirty="0" smtClean="0"/>
              <a:t> </a:t>
            </a:r>
            <a:r>
              <a:rPr lang="en-US" altLang="ko-KR" dirty="0" err="1" smtClean="0"/>
              <a:t>resectable</a:t>
            </a:r>
            <a:r>
              <a:rPr lang="en-US" altLang="ko-KR" dirty="0" smtClean="0"/>
              <a:t> cancer </a:t>
            </a:r>
            <a:r>
              <a:rPr lang="en-US" altLang="ko-KR" dirty="0" err="1" smtClean="0"/>
              <a:t>eso</a:t>
            </a:r>
            <a:r>
              <a:rPr lang="en-US" altLang="ko-KR" dirty="0" smtClean="0"/>
              <a:t>, 5 y survival is &lt; 30%</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Beniegn</a:t>
            </a:r>
            <a:r>
              <a:rPr lang="en-US" dirty="0" smtClean="0"/>
              <a:t> </a:t>
            </a:r>
            <a:r>
              <a:rPr lang="en-US" dirty="0" err="1" smtClean="0"/>
              <a:t>tumours</a:t>
            </a:r>
            <a:endParaRPr lang="ar-SA" dirty="0"/>
          </a:p>
        </p:txBody>
      </p:sp>
      <p:sp>
        <p:nvSpPr>
          <p:cNvPr id="3" name="Content Placeholder 2"/>
          <p:cNvSpPr>
            <a:spLocks noGrp="1"/>
          </p:cNvSpPr>
          <p:nvPr>
            <p:ph idx="1"/>
          </p:nvPr>
        </p:nvSpPr>
        <p:spPr/>
        <p:txBody>
          <a:bodyPr>
            <a:normAutofit fontScale="55000" lnSpcReduction="20000"/>
          </a:bodyPr>
          <a:lstStyle/>
          <a:p>
            <a:r>
              <a:rPr lang="en-US" altLang="ko-KR" sz="4800" dirty="0" smtClean="0">
                <a:latin typeface="+mj-lt"/>
                <a:ea typeface="+mj-ea"/>
                <a:cs typeface="+mj-cs"/>
              </a:rPr>
              <a:t>The  gastrointestinal </a:t>
            </a:r>
            <a:r>
              <a:rPr lang="en-US" altLang="ko-KR" sz="4800" dirty="0" err="1" smtClean="0">
                <a:latin typeface="+mj-lt"/>
                <a:ea typeface="+mj-ea"/>
                <a:cs typeface="+mj-cs"/>
              </a:rPr>
              <a:t>stromal</a:t>
            </a:r>
            <a:r>
              <a:rPr lang="en-US" altLang="ko-KR" sz="4800" dirty="0" smtClean="0">
                <a:latin typeface="+mj-lt"/>
                <a:ea typeface="+mj-ea"/>
                <a:cs typeface="+mj-cs"/>
              </a:rPr>
              <a:t> </a:t>
            </a:r>
            <a:r>
              <a:rPr lang="en-US" altLang="ko-KR" sz="4800" dirty="0" err="1" smtClean="0">
                <a:latin typeface="+mj-lt"/>
                <a:ea typeface="+mj-ea"/>
                <a:cs typeface="+mj-cs"/>
              </a:rPr>
              <a:t>tumour</a:t>
            </a:r>
            <a:r>
              <a:rPr lang="en-US" altLang="ko-KR" sz="4800" dirty="0" smtClean="0">
                <a:latin typeface="+mj-lt"/>
                <a:ea typeface="+mj-ea"/>
                <a:cs typeface="+mj-cs"/>
              </a:rPr>
              <a:t> (GIST, another name for </a:t>
            </a:r>
            <a:r>
              <a:rPr lang="en-US" altLang="ko-KR" sz="4800" dirty="0" err="1" smtClean="0">
                <a:latin typeface="+mj-lt"/>
                <a:ea typeface="+mj-ea"/>
                <a:cs typeface="+mj-cs"/>
              </a:rPr>
              <a:t>leimymoma</a:t>
            </a:r>
            <a:r>
              <a:rPr lang="en-US" altLang="ko-KR" sz="4800" dirty="0" smtClean="0">
                <a:latin typeface="+mj-lt"/>
                <a:ea typeface="+mj-ea"/>
                <a:cs typeface="+mj-cs"/>
              </a:rPr>
              <a:t>),usually asymptomatic but may cause bleeding or dysphagia </a:t>
            </a:r>
          </a:p>
          <a:p>
            <a:r>
              <a:rPr lang="en-US" altLang="ko-KR" sz="4800" dirty="0" smtClean="0">
                <a:latin typeface="+mj-lt"/>
                <a:ea typeface="+mj-ea"/>
                <a:cs typeface="+mj-cs"/>
              </a:rPr>
              <a:t>Uncommon, include:</a:t>
            </a:r>
          </a:p>
          <a:p>
            <a:r>
              <a:rPr lang="en-US" altLang="ko-KR" sz="4800" dirty="0" smtClean="0">
                <a:latin typeface="+mj-lt"/>
                <a:ea typeface="+mj-ea"/>
                <a:cs typeface="+mj-cs"/>
              </a:rPr>
              <a:t> </a:t>
            </a:r>
            <a:r>
              <a:rPr lang="en-US" altLang="ko-KR" sz="4800" dirty="0" err="1" smtClean="0">
                <a:latin typeface="+mj-lt"/>
                <a:ea typeface="+mj-ea"/>
                <a:cs typeface="+mj-cs"/>
              </a:rPr>
              <a:t>fibrovascular</a:t>
            </a:r>
            <a:r>
              <a:rPr lang="en-US" altLang="ko-KR" sz="4800" dirty="0" smtClean="0">
                <a:latin typeface="+mj-lt"/>
                <a:ea typeface="+mj-ea"/>
                <a:cs typeface="+mj-cs"/>
              </a:rPr>
              <a:t> polyps, </a:t>
            </a:r>
            <a:r>
              <a:rPr lang="en-US" altLang="ko-KR" sz="4800" dirty="0" err="1" smtClean="0">
                <a:latin typeface="+mj-lt"/>
                <a:ea typeface="+mj-ea"/>
                <a:cs typeface="+mj-cs"/>
              </a:rPr>
              <a:t>leiomyomas</a:t>
            </a:r>
            <a:r>
              <a:rPr lang="en-US" altLang="ko-KR" sz="4800" dirty="0" smtClean="0">
                <a:latin typeface="+mj-lt"/>
                <a:ea typeface="+mj-ea"/>
                <a:cs typeface="+mj-cs"/>
              </a:rPr>
              <a:t>, </a:t>
            </a:r>
            <a:r>
              <a:rPr lang="en-US" altLang="ko-KR" sz="4800" dirty="0" err="1" smtClean="0">
                <a:latin typeface="+mj-lt"/>
                <a:ea typeface="+mj-ea"/>
                <a:cs typeface="+mj-cs"/>
              </a:rPr>
              <a:t>papillomas</a:t>
            </a:r>
            <a:r>
              <a:rPr lang="en-US" altLang="ko-KR" sz="4800" dirty="0" smtClean="0">
                <a:latin typeface="+mj-lt"/>
                <a:ea typeface="+mj-ea"/>
                <a:cs typeface="+mj-cs"/>
              </a:rPr>
              <a:t>, </a:t>
            </a:r>
            <a:r>
              <a:rPr lang="en-US" altLang="ko-KR" sz="4800" dirty="0" err="1" smtClean="0">
                <a:latin typeface="+mj-lt"/>
                <a:ea typeface="+mj-ea"/>
                <a:cs typeface="+mj-cs"/>
              </a:rPr>
              <a:t>lipomas</a:t>
            </a:r>
            <a:r>
              <a:rPr lang="en-US" altLang="ko-KR" sz="4800" dirty="0" smtClean="0">
                <a:latin typeface="+mj-lt"/>
                <a:ea typeface="+mj-ea"/>
                <a:cs typeface="+mj-cs"/>
              </a:rPr>
              <a:t>, </a:t>
            </a:r>
            <a:r>
              <a:rPr lang="en-US" altLang="ko-KR" sz="4800" dirty="0" err="1" smtClean="0">
                <a:latin typeface="+mj-lt"/>
                <a:ea typeface="+mj-ea"/>
                <a:cs typeface="+mj-cs"/>
              </a:rPr>
              <a:t>neurofibromas</a:t>
            </a:r>
            <a:r>
              <a:rPr lang="en-US" altLang="ko-KR" sz="4800" dirty="0" smtClean="0">
                <a:latin typeface="+mj-lt"/>
                <a:ea typeface="+mj-ea"/>
                <a:cs typeface="+mj-cs"/>
              </a:rPr>
              <a:t>, granular cell tumors. </a:t>
            </a:r>
          </a:p>
          <a:p>
            <a:r>
              <a:rPr lang="en-US" altLang="ko-KR" sz="4800" dirty="0" smtClean="0">
                <a:latin typeface="+mj-lt"/>
                <a:ea typeface="+mj-ea"/>
                <a:cs typeface="+mj-cs"/>
              </a:rPr>
              <a:t>When large, can cause dysphagia or chest pain from obstruction or stretch. </a:t>
            </a:r>
            <a:endParaRPr lang="en-US" sz="4800" dirty="0" smtClean="0">
              <a:latin typeface="+mj-lt"/>
              <a:ea typeface="+mj-ea"/>
              <a:cs typeface="+mj-cs"/>
            </a:endParaRPr>
          </a:p>
          <a:p>
            <a:pPr>
              <a:lnSpc>
                <a:spcPct val="120000"/>
              </a:lnSpc>
            </a:pPr>
            <a:r>
              <a:rPr lang="en-US" sz="4800" dirty="0" smtClean="0">
                <a:latin typeface="+mj-lt"/>
                <a:ea typeface="+mj-ea"/>
                <a:cs typeface="+mj-cs"/>
              </a:rPr>
              <a:t>Usually discovered incidentally. </a:t>
            </a:r>
          </a:p>
          <a:p>
            <a:pPr>
              <a:lnSpc>
                <a:spcPct val="120000"/>
              </a:lnSpc>
              <a:defRPr/>
            </a:pPr>
            <a:r>
              <a:rPr lang="en-US" altLang="ko-KR" sz="4700" dirty="0" smtClean="0">
                <a:latin typeface="+mj-lt"/>
                <a:ea typeface="+mj-ea"/>
                <a:cs typeface="+mj-cs"/>
              </a:rPr>
              <a:t>Found most often in distal third of esophagus.</a:t>
            </a:r>
          </a:p>
          <a:p>
            <a:pPr>
              <a:lnSpc>
                <a:spcPct val="120000"/>
              </a:lnSpc>
              <a:defRPr/>
            </a:pPr>
            <a:r>
              <a:rPr lang="en-US" altLang="ko-KR" sz="4700" dirty="0" smtClean="0">
                <a:latin typeface="+mj-lt"/>
                <a:ea typeface="+mj-ea"/>
                <a:cs typeface="+mj-cs"/>
              </a:rPr>
              <a:t>Usually solitary, but may be multiple (3%).</a:t>
            </a:r>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Carcinoma esophagus</a:t>
            </a:r>
            <a:endParaRPr lang="ar-SA" dirty="0"/>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sz="2800" dirty="0" smtClean="0">
                <a:latin typeface="+mj-lt"/>
                <a:ea typeface="+mj-ea"/>
                <a:cs typeface="+mj-cs"/>
              </a:rPr>
              <a:t>common in men than women 3-4:1</a:t>
            </a:r>
          </a:p>
          <a:p>
            <a:r>
              <a:rPr lang="en-US" sz="2800" dirty="0" smtClean="0">
                <a:latin typeface="+mj-lt"/>
                <a:ea typeface="+mj-ea"/>
                <a:cs typeface="+mj-cs"/>
              </a:rPr>
              <a:t>Should be considered in the cases that presenting with dysphagia.</a:t>
            </a:r>
          </a:p>
          <a:p>
            <a:r>
              <a:rPr lang="en-US" sz="2800" b="1" dirty="0" err="1" smtClean="0">
                <a:solidFill>
                  <a:srgbClr val="FF0000"/>
                </a:solidFill>
                <a:latin typeface="+mj-lt"/>
                <a:ea typeface="+mj-ea"/>
                <a:cs typeface="+mj-cs"/>
              </a:rPr>
              <a:t>Histopathological</a:t>
            </a:r>
            <a:r>
              <a:rPr lang="en-US" sz="2800" b="1" dirty="0" smtClean="0">
                <a:solidFill>
                  <a:srgbClr val="FF0000"/>
                </a:solidFill>
                <a:latin typeface="+mj-lt"/>
                <a:ea typeface="+mj-ea"/>
                <a:cs typeface="+mj-cs"/>
              </a:rPr>
              <a:t> types</a:t>
            </a:r>
            <a:r>
              <a:rPr lang="en-US" sz="2800" b="1" dirty="0" smtClean="0">
                <a:latin typeface="+mj-lt"/>
                <a:ea typeface="+mj-ea"/>
                <a:cs typeface="+mj-cs"/>
              </a:rPr>
              <a:t>:</a:t>
            </a:r>
            <a:endParaRPr lang="en-US" sz="2800" b="1" dirty="0" smtClean="0">
              <a:latin typeface="Times New Roman" pitchFamily="18" charset="0"/>
            </a:endParaRPr>
          </a:p>
          <a:p>
            <a:r>
              <a:rPr lang="en-US" sz="2800" b="1" dirty="0" smtClean="0">
                <a:latin typeface="Times New Roman" pitchFamily="18" charset="0"/>
              </a:rPr>
              <a:t> </a:t>
            </a:r>
            <a:r>
              <a:rPr lang="en-US" sz="2800" dirty="0" err="1" smtClean="0">
                <a:latin typeface="+mj-lt"/>
                <a:ea typeface="+mj-ea"/>
                <a:cs typeface="+mj-cs"/>
              </a:rPr>
              <a:t>adenocarcinoma</a:t>
            </a:r>
            <a:r>
              <a:rPr lang="en-US" sz="2800" dirty="0" smtClean="0">
                <a:latin typeface="+mj-lt"/>
                <a:ea typeface="+mj-ea"/>
                <a:cs typeface="+mj-cs"/>
              </a:rPr>
              <a:t> :</a:t>
            </a:r>
            <a:r>
              <a:rPr lang="en-US" sz="2800" b="1" dirty="0" smtClean="0">
                <a:latin typeface="Times New Roman" pitchFamily="18" charset="0"/>
              </a:rPr>
              <a:t> </a:t>
            </a:r>
            <a:r>
              <a:rPr lang="en-US" sz="2800" dirty="0" smtClean="0">
                <a:latin typeface="+mj-lt"/>
                <a:ea typeface="+mj-ea"/>
                <a:cs typeface="+mj-cs"/>
              </a:rPr>
              <a:t>the lower third of the </a:t>
            </a:r>
            <a:r>
              <a:rPr lang="en-US" sz="2800" dirty="0" err="1" smtClean="0">
                <a:latin typeface="+mj-lt"/>
                <a:ea typeface="+mj-ea"/>
                <a:cs typeface="+mj-cs"/>
              </a:rPr>
              <a:t>oesophagus</a:t>
            </a:r>
            <a:r>
              <a:rPr lang="en-US" sz="2800" dirty="0" smtClean="0">
                <a:latin typeface="+mj-lt"/>
                <a:ea typeface="+mj-ea"/>
                <a:cs typeface="+mj-cs"/>
              </a:rPr>
              <a:t> from Barrett's </a:t>
            </a:r>
            <a:r>
              <a:rPr lang="en-US" sz="2800" dirty="0" err="1" smtClean="0">
                <a:latin typeface="+mj-lt"/>
                <a:ea typeface="+mj-ea"/>
                <a:cs typeface="+mj-cs"/>
              </a:rPr>
              <a:t>oesophagus</a:t>
            </a:r>
            <a:r>
              <a:rPr lang="en-US" sz="2800" dirty="0" smtClean="0">
                <a:latin typeface="+mj-lt"/>
                <a:ea typeface="+mj-ea"/>
                <a:cs typeface="+mj-cs"/>
              </a:rPr>
              <a:t> or from the </a:t>
            </a:r>
            <a:r>
              <a:rPr lang="en-US" sz="2800" dirty="0" err="1" smtClean="0">
                <a:latin typeface="+mj-lt"/>
                <a:ea typeface="+mj-ea"/>
                <a:cs typeface="+mj-cs"/>
              </a:rPr>
              <a:t>cardia</a:t>
            </a:r>
            <a:r>
              <a:rPr lang="en-US" sz="2800" dirty="0" smtClean="0">
                <a:latin typeface="+mj-lt"/>
                <a:ea typeface="+mj-ea"/>
                <a:cs typeface="+mj-cs"/>
              </a:rPr>
              <a:t> of the stomach. </a:t>
            </a:r>
          </a:p>
          <a:p>
            <a:endParaRPr lang="en-US" sz="2800" dirty="0" smtClean="0">
              <a:latin typeface="+mj-lt"/>
              <a:ea typeface="+mj-ea"/>
              <a:cs typeface="+mj-cs"/>
            </a:endParaRPr>
          </a:p>
          <a:p>
            <a:r>
              <a:rPr lang="en-US" sz="2800" dirty="0" smtClean="0">
                <a:latin typeface="+mj-lt"/>
                <a:ea typeface="+mj-ea"/>
                <a:cs typeface="+mj-cs"/>
              </a:rPr>
              <a:t> </a:t>
            </a:r>
            <a:r>
              <a:rPr lang="en-US" sz="2800" dirty="0" err="1" smtClean="0">
                <a:latin typeface="+mj-lt"/>
                <a:ea typeface="+mj-ea"/>
                <a:cs typeface="+mj-cs"/>
              </a:rPr>
              <a:t>squamous</a:t>
            </a:r>
            <a:r>
              <a:rPr lang="en-US" sz="2800" dirty="0" smtClean="0">
                <a:latin typeface="+mj-lt"/>
                <a:ea typeface="+mj-ea"/>
                <a:cs typeface="+mj-cs"/>
              </a:rPr>
              <a:t> cancers: (Upper </a:t>
            </a:r>
            <a:r>
              <a:rPr lang="en-US" sz="2800" dirty="0" err="1" smtClean="0">
                <a:latin typeface="+mj-lt"/>
                <a:ea typeface="+mj-ea"/>
                <a:cs typeface="+mj-cs"/>
              </a:rPr>
              <a:t>oesophagus</a:t>
            </a:r>
            <a:r>
              <a:rPr lang="en-US" sz="2800" dirty="0" smtClean="0">
                <a:latin typeface="+mj-lt"/>
                <a:ea typeface="+mj-ea"/>
                <a:cs typeface="+mj-cs"/>
              </a:rPr>
              <a:t>)</a:t>
            </a:r>
          </a:p>
          <a:p>
            <a:r>
              <a:rPr lang="en-US" sz="2800" dirty="0" smtClean="0">
                <a:latin typeface="+mj-lt"/>
                <a:ea typeface="+mj-ea"/>
                <a:cs typeface="+mj-cs"/>
              </a:rPr>
              <a:t>Small-cell cancer is a rare </a:t>
            </a:r>
            <a:r>
              <a:rPr lang="en-US" dirty="0" smtClean="0">
                <a:latin typeface="+mj-lt"/>
                <a:ea typeface="+mj-ea"/>
                <a:cs typeface="+mj-cs"/>
              </a:rPr>
              <a:t>:(</a:t>
            </a:r>
            <a:r>
              <a:rPr lang="en-US" sz="2800" dirty="0" smtClean="0">
                <a:latin typeface="+mj-lt"/>
                <a:ea typeface="+mj-ea"/>
                <a:cs typeface="+mj-cs"/>
              </a:rPr>
              <a:t>any part of the </a:t>
            </a:r>
            <a:r>
              <a:rPr lang="en-US" sz="2800" dirty="0" err="1" smtClean="0">
                <a:latin typeface="+mj-lt"/>
                <a:ea typeface="+mj-ea"/>
                <a:cs typeface="+mj-cs"/>
              </a:rPr>
              <a:t>oesophagus</a:t>
            </a:r>
            <a:r>
              <a:rPr lang="en-US" sz="2800" dirty="0" smtClean="0">
                <a:latin typeface="+mj-lt"/>
                <a:ea typeface="+mj-ea"/>
                <a:cs typeface="+mj-cs"/>
              </a:rPr>
              <a:t> .</a:t>
            </a:r>
          </a:p>
          <a:p>
            <a:endParaRPr lang="en-US" sz="2800" dirty="0" smtClean="0">
              <a:latin typeface="+mj-lt"/>
              <a:ea typeface="+mj-ea"/>
              <a:cs typeface="+mj-cs"/>
            </a:endParaRPr>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titled6"/>
          <p:cNvPicPr>
            <a:picLocks noGrp="1" noChangeAspect="1" noChangeArrowheads="1"/>
          </p:cNvPicPr>
          <p:nvPr>
            <p:ph idx="1"/>
          </p:nvPr>
        </p:nvPicPr>
        <p:blipFill>
          <a:blip r:embed="rId3" cstate="print"/>
          <a:srcRect/>
          <a:stretch>
            <a:fillRect/>
          </a:stretch>
        </p:blipFill>
        <p:spPr bwMode="auto">
          <a:xfrm>
            <a:off x="5029200" y="228600"/>
            <a:ext cx="3124200" cy="3657600"/>
          </a:xfrm>
          <a:prstGeom prst="rect">
            <a:avLst/>
          </a:prstGeom>
          <a:noFill/>
          <a:ln w="9525">
            <a:noFill/>
            <a:miter lim="800000"/>
            <a:headEnd/>
            <a:tailEnd/>
          </a:ln>
        </p:spPr>
      </p:pic>
      <p:pic>
        <p:nvPicPr>
          <p:cNvPr id="5" name="Picture 4" descr="GIT Eso adenoca"/>
          <p:cNvPicPr>
            <a:picLocks noChangeAspect="1" noChangeArrowheads="1"/>
          </p:cNvPicPr>
          <p:nvPr/>
        </p:nvPicPr>
        <p:blipFill>
          <a:blip r:embed="rId4" cstate="print"/>
          <a:srcRect/>
          <a:stretch>
            <a:fillRect/>
          </a:stretch>
        </p:blipFill>
        <p:spPr bwMode="auto">
          <a:xfrm>
            <a:off x="685800" y="304800"/>
            <a:ext cx="3429000" cy="3581400"/>
          </a:xfrm>
          <a:prstGeom prst="rect">
            <a:avLst/>
          </a:prstGeom>
          <a:noFill/>
          <a:ln w="9525">
            <a:noFill/>
            <a:miter lim="800000"/>
            <a:headEnd/>
            <a:tailEnd/>
          </a:ln>
        </p:spPr>
      </p:pic>
      <p:pic>
        <p:nvPicPr>
          <p:cNvPr id="6" name="Picture 6" descr="showimage"/>
          <p:cNvPicPr>
            <a:picLocks noChangeAspect="1" noChangeArrowheads="1"/>
          </p:cNvPicPr>
          <p:nvPr/>
        </p:nvPicPr>
        <p:blipFill>
          <a:blip r:embed="rId5" cstate="print"/>
          <a:srcRect/>
          <a:stretch>
            <a:fillRect/>
          </a:stretch>
        </p:blipFill>
        <p:spPr bwMode="auto">
          <a:xfrm>
            <a:off x="1752600" y="3886200"/>
            <a:ext cx="5391150" cy="276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lnSpcReduction="10000"/>
          </a:bodyPr>
          <a:lstStyle/>
          <a:p>
            <a:r>
              <a:rPr lang="en-US" b="1" dirty="0" smtClean="0">
                <a:solidFill>
                  <a:srgbClr val="FF0000"/>
                </a:solidFill>
              </a:rPr>
              <a:t>Risk factors:</a:t>
            </a:r>
          </a:p>
          <a:p>
            <a:pPr>
              <a:lnSpc>
                <a:spcPct val="90000"/>
              </a:lnSpc>
            </a:pPr>
            <a:r>
              <a:rPr lang="en-US" sz="3000" dirty="0" smtClean="0">
                <a:latin typeface="+mj-lt"/>
                <a:ea typeface="+mj-ea"/>
                <a:cs typeface="+mj-cs"/>
              </a:rPr>
              <a:t>Alcohol.</a:t>
            </a:r>
          </a:p>
          <a:p>
            <a:pPr>
              <a:lnSpc>
                <a:spcPct val="90000"/>
              </a:lnSpc>
            </a:pPr>
            <a:r>
              <a:rPr lang="en-US" sz="3000" dirty="0" smtClean="0">
                <a:latin typeface="+mj-lt"/>
                <a:ea typeface="+mj-ea"/>
                <a:cs typeface="+mj-cs"/>
              </a:rPr>
              <a:t>Tobacco smoking. </a:t>
            </a:r>
          </a:p>
          <a:p>
            <a:pPr>
              <a:lnSpc>
                <a:spcPct val="90000"/>
              </a:lnSpc>
            </a:pPr>
            <a:r>
              <a:rPr lang="en-US" sz="3000" dirty="0" smtClean="0">
                <a:latin typeface="+mj-lt"/>
                <a:ea typeface="+mj-ea"/>
                <a:cs typeface="+mj-cs"/>
              </a:rPr>
              <a:t>SCC of the head &amp; neck. </a:t>
            </a:r>
          </a:p>
          <a:p>
            <a:pPr>
              <a:lnSpc>
                <a:spcPct val="90000"/>
              </a:lnSpc>
            </a:pPr>
            <a:r>
              <a:rPr lang="en-US" sz="3000" dirty="0" smtClean="0">
                <a:latin typeface="+mj-lt"/>
                <a:ea typeface="+mj-ea"/>
                <a:cs typeface="+mj-cs"/>
              </a:rPr>
              <a:t> </a:t>
            </a:r>
            <a:r>
              <a:rPr lang="en-US" sz="3000" dirty="0" err="1" smtClean="0">
                <a:latin typeface="+mj-lt"/>
                <a:ea typeface="+mj-ea"/>
                <a:cs typeface="+mj-cs"/>
              </a:rPr>
              <a:t>Achalasia</a:t>
            </a:r>
            <a:r>
              <a:rPr lang="en-US" sz="3000" dirty="0" smtClean="0">
                <a:latin typeface="+mj-lt"/>
                <a:ea typeface="+mj-ea"/>
                <a:cs typeface="+mj-cs"/>
              </a:rPr>
              <a:t>.</a:t>
            </a:r>
          </a:p>
          <a:p>
            <a:pPr>
              <a:lnSpc>
                <a:spcPct val="90000"/>
              </a:lnSpc>
            </a:pPr>
            <a:r>
              <a:rPr lang="en-US" altLang="ko-KR" sz="3000" dirty="0" err="1" smtClean="0">
                <a:latin typeface="+mj-lt"/>
                <a:ea typeface="+mj-ea"/>
                <a:cs typeface="+mj-cs"/>
              </a:rPr>
              <a:t>Papilloma</a:t>
            </a:r>
            <a:r>
              <a:rPr lang="en-US" altLang="ko-KR" sz="3000" dirty="0" smtClean="0">
                <a:latin typeface="+mj-lt"/>
                <a:ea typeface="+mj-ea"/>
                <a:cs typeface="+mj-cs"/>
              </a:rPr>
              <a:t> virus infection.</a:t>
            </a:r>
          </a:p>
          <a:p>
            <a:pPr>
              <a:lnSpc>
                <a:spcPct val="90000"/>
              </a:lnSpc>
            </a:pPr>
            <a:r>
              <a:rPr lang="en-US" altLang="ko-KR" sz="3000" dirty="0" smtClean="0">
                <a:latin typeface="+mj-lt"/>
                <a:ea typeface="+mj-ea"/>
                <a:cs typeface="+mj-cs"/>
              </a:rPr>
              <a:t> Plummer-Vinson syndrome</a:t>
            </a:r>
          </a:p>
          <a:p>
            <a:pPr>
              <a:lnSpc>
                <a:spcPct val="90000"/>
              </a:lnSpc>
            </a:pPr>
            <a:r>
              <a:rPr lang="en-US" altLang="ko-KR" sz="3000" dirty="0" err="1" smtClean="0">
                <a:latin typeface="+mj-lt"/>
                <a:ea typeface="+mj-ea"/>
                <a:cs typeface="+mj-cs"/>
              </a:rPr>
              <a:t>Tylosis</a:t>
            </a:r>
            <a:r>
              <a:rPr lang="en-US" altLang="ko-KR" sz="3000" dirty="0" smtClean="0">
                <a:latin typeface="+mj-lt"/>
                <a:ea typeface="+mj-ea"/>
                <a:cs typeface="+mj-cs"/>
              </a:rPr>
              <a:t> (familial hyperkeratosis of palms &amp; soles) .</a:t>
            </a:r>
          </a:p>
          <a:p>
            <a:pPr>
              <a:lnSpc>
                <a:spcPct val="90000"/>
              </a:lnSpc>
            </a:pPr>
            <a:r>
              <a:rPr lang="en-US" altLang="ko-KR" sz="3000" dirty="0" smtClean="0">
                <a:latin typeface="+mj-lt"/>
                <a:ea typeface="+mj-ea"/>
                <a:cs typeface="+mj-cs"/>
              </a:rPr>
              <a:t>Celiac disease.</a:t>
            </a:r>
          </a:p>
          <a:p>
            <a:pPr>
              <a:lnSpc>
                <a:spcPct val="90000"/>
              </a:lnSpc>
            </a:pPr>
            <a:r>
              <a:rPr lang="en-US" altLang="ko-KR" sz="3000" dirty="0" smtClean="0">
                <a:latin typeface="+mj-lt"/>
                <a:ea typeface="+mj-ea"/>
                <a:cs typeface="+mj-cs"/>
              </a:rPr>
              <a:t>Radiation exposure.</a:t>
            </a:r>
          </a:p>
          <a:p>
            <a:pPr>
              <a:lnSpc>
                <a:spcPct val="90000"/>
              </a:lnSpc>
            </a:pPr>
            <a:r>
              <a:rPr lang="en-US" sz="3000" dirty="0" smtClean="0">
                <a:latin typeface="+mj-lt"/>
                <a:ea typeface="+mj-ea"/>
                <a:cs typeface="+mj-cs"/>
              </a:rPr>
              <a:t>Post-</a:t>
            </a:r>
            <a:r>
              <a:rPr lang="en-US" sz="3000" dirty="0" err="1" smtClean="0">
                <a:latin typeface="+mj-lt"/>
                <a:ea typeface="+mj-ea"/>
                <a:cs typeface="+mj-cs"/>
              </a:rPr>
              <a:t>cricoid</a:t>
            </a:r>
            <a:r>
              <a:rPr lang="en-US" sz="3000" dirty="0" smtClean="0">
                <a:latin typeface="+mj-lt"/>
                <a:ea typeface="+mj-ea"/>
                <a:cs typeface="+mj-cs"/>
              </a:rPr>
              <a:t> web </a:t>
            </a:r>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a:bodyPr>
          <a:lstStyle/>
          <a:p>
            <a:r>
              <a:rPr lang="en-US" sz="3000" b="1" dirty="0" smtClean="0">
                <a:solidFill>
                  <a:srgbClr val="FF0000"/>
                </a:solidFill>
              </a:rPr>
              <a:t>SYMPTOMS</a:t>
            </a:r>
          </a:p>
          <a:p>
            <a:pPr>
              <a:lnSpc>
                <a:spcPct val="90000"/>
              </a:lnSpc>
            </a:pPr>
            <a:r>
              <a:rPr lang="en-US" sz="2800" dirty="0" smtClean="0">
                <a:latin typeface="+mj-lt"/>
                <a:ea typeface="+mj-ea"/>
                <a:cs typeface="+mj-cs"/>
              </a:rPr>
              <a:t>is progressive dysphagia over a several-month period until only liquids can be taken.</a:t>
            </a:r>
          </a:p>
          <a:p>
            <a:pPr>
              <a:lnSpc>
                <a:spcPct val="90000"/>
              </a:lnSpc>
            </a:pPr>
            <a:r>
              <a:rPr lang="en-US" sz="2800" dirty="0" smtClean="0">
                <a:latin typeface="+mj-lt"/>
                <a:ea typeface="+mj-ea"/>
                <a:cs typeface="+mj-cs"/>
              </a:rPr>
              <a:t>Unexplained persistent chest pain</a:t>
            </a:r>
          </a:p>
          <a:p>
            <a:pPr>
              <a:lnSpc>
                <a:spcPct val="90000"/>
              </a:lnSpc>
            </a:pPr>
            <a:r>
              <a:rPr lang="en-US" sz="2800" dirty="0" smtClean="0">
                <a:latin typeface="+mj-lt"/>
                <a:ea typeface="+mj-ea"/>
                <a:cs typeface="+mj-cs"/>
              </a:rPr>
              <a:t>weight loss</a:t>
            </a:r>
          </a:p>
          <a:p>
            <a:pPr>
              <a:lnSpc>
                <a:spcPct val="90000"/>
              </a:lnSpc>
            </a:pPr>
            <a:r>
              <a:rPr lang="en-US" sz="2800" dirty="0" smtClean="0">
                <a:latin typeface="+mj-lt"/>
                <a:ea typeface="+mj-ea"/>
                <a:cs typeface="+mj-cs"/>
              </a:rPr>
              <a:t> </a:t>
            </a:r>
            <a:r>
              <a:rPr lang="en-US" sz="2800" dirty="0" err="1" smtClean="0">
                <a:latin typeface="+mj-lt"/>
                <a:ea typeface="+mj-ea"/>
                <a:cs typeface="+mj-cs"/>
              </a:rPr>
              <a:t>Hematemesis</a:t>
            </a:r>
            <a:endParaRPr lang="en-US" sz="2800" dirty="0" smtClean="0">
              <a:latin typeface="+mj-lt"/>
              <a:ea typeface="+mj-ea"/>
              <a:cs typeface="+mj-cs"/>
            </a:endParaRPr>
          </a:p>
          <a:p>
            <a:pPr>
              <a:lnSpc>
                <a:spcPct val="90000"/>
              </a:lnSpc>
            </a:pPr>
            <a:r>
              <a:rPr lang="en-US" sz="2800" dirty="0" smtClean="0">
                <a:latin typeface="+mj-lt"/>
                <a:ea typeface="+mj-ea"/>
                <a:cs typeface="+mj-cs"/>
              </a:rPr>
              <a:t> Coughing after drinking fluid</a:t>
            </a:r>
          </a:p>
          <a:p>
            <a:pPr>
              <a:lnSpc>
                <a:spcPct val="90000"/>
              </a:lnSpc>
            </a:pPr>
            <a:r>
              <a:rPr lang="en-US" sz="2800" dirty="0" smtClean="0">
                <a:latin typeface="+mj-lt"/>
                <a:ea typeface="+mj-ea"/>
                <a:cs typeface="+mj-cs"/>
              </a:rPr>
              <a:t> Hoarseness from involvement of the recurrent laryngeal nerve by tumor are unusual symptoms. </a:t>
            </a:r>
          </a:p>
          <a:p>
            <a:endParaRPr lang="en-US" b="1" dirty="0" smtClean="0">
              <a:latin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pPr>
              <a:defRPr/>
            </a:pPr>
            <a:r>
              <a:rPr lang="en-US" sz="3600" b="1" dirty="0" err="1" smtClean="0"/>
              <a:t>Oesophageal</a:t>
            </a:r>
            <a:r>
              <a:rPr lang="en-US" sz="3600" b="1" dirty="0" smtClean="0"/>
              <a:t> diseases  due to :-</a:t>
            </a:r>
          </a:p>
          <a:p>
            <a:pPr>
              <a:defRPr/>
            </a:pPr>
            <a:r>
              <a:rPr lang="en-US" sz="4000" dirty="0" smtClean="0"/>
              <a:t>Motility.</a:t>
            </a:r>
          </a:p>
          <a:p>
            <a:pPr>
              <a:defRPr/>
            </a:pPr>
            <a:r>
              <a:rPr lang="en-US" sz="4000" dirty="0" smtClean="0"/>
              <a:t>Reflux.</a:t>
            </a:r>
          </a:p>
          <a:p>
            <a:pPr>
              <a:defRPr/>
            </a:pPr>
            <a:r>
              <a:rPr lang="en-US" sz="4000" dirty="0" smtClean="0"/>
              <a:t>Infectious.</a:t>
            </a:r>
          </a:p>
          <a:p>
            <a:pPr>
              <a:defRPr/>
            </a:pPr>
            <a:r>
              <a:rPr lang="en-US" sz="4000" dirty="0" err="1" smtClean="0"/>
              <a:t>Neoplastic</a:t>
            </a:r>
            <a:r>
              <a:rPr lang="en-US" dirty="0" smtClean="0"/>
              <a:t>.</a:t>
            </a:r>
          </a:p>
          <a:p>
            <a:pPr>
              <a:defRPr/>
            </a:pPr>
            <a:r>
              <a:rPr lang="en-US" dirty="0" err="1" smtClean="0"/>
              <a:t>Oesophageal</a:t>
            </a:r>
            <a:r>
              <a:rPr lang="en-US" dirty="0" smtClean="0"/>
              <a:t> </a:t>
            </a:r>
            <a:r>
              <a:rPr lang="en-US" dirty="0" err="1" smtClean="0"/>
              <a:t>varices</a:t>
            </a:r>
            <a:r>
              <a:rPr lang="en-US" dirty="0" smtClean="0"/>
              <a:t> ( liver cirrhosis).</a:t>
            </a: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r>
              <a:rPr lang="en-US" sz="3000" b="1" dirty="0" smtClean="0">
                <a:solidFill>
                  <a:srgbClr val="FF0000"/>
                </a:solidFill>
              </a:rPr>
              <a:t>Signs:</a:t>
            </a:r>
          </a:p>
          <a:p>
            <a:r>
              <a:rPr lang="en-US" sz="2800" dirty="0" err="1" smtClean="0">
                <a:latin typeface="+mj-lt"/>
                <a:ea typeface="+mj-ea"/>
                <a:cs typeface="+mj-cs"/>
              </a:rPr>
              <a:t>Paller</a:t>
            </a:r>
            <a:r>
              <a:rPr lang="en-US" sz="2800" dirty="0" smtClean="0">
                <a:latin typeface="+mj-lt"/>
                <a:ea typeface="+mj-ea"/>
                <a:cs typeface="+mj-cs"/>
              </a:rPr>
              <a:t>.</a:t>
            </a:r>
          </a:p>
          <a:p>
            <a:r>
              <a:rPr lang="en-US" sz="2800" dirty="0" smtClean="0">
                <a:latin typeface="+mj-lt"/>
                <a:ea typeface="+mj-ea"/>
                <a:cs typeface="+mj-cs"/>
              </a:rPr>
              <a:t> clubbing ( benign &amp; malignant tumors).</a:t>
            </a:r>
          </a:p>
          <a:p>
            <a:r>
              <a:rPr lang="en-US" sz="2800" dirty="0" err="1" smtClean="0">
                <a:latin typeface="+mj-lt"/>
                <a:ea typeface="+mj-ea"/>
                <a:cs typeface="+mj-cs"/>
              </a:rPr>
              <a:t>Vricho’s</a:t>
            </a:r>
            <a:r>
              <a:rPr lang="en-US" sz="2800" dirty="0" smtClean="0">
                <a:latin typeface="+mj-lt"/>
                <a:ea typeface="+mj-ea"/>
                <a:cs typeface="+mj-cs"/>
              </a:rPr>
              <a:t> node in left </a:t>
            </a:r>
            <a:r>
              <a:rPr lang="en-US" sz="2800" dirty="0" err="1" smtClean="0">
                <a:latin typeface="+mj-lt"/>
                <a:ea typeface="+mj-ea"/>
                <a:cs typeface="+mj-cs"/>
              </a:rPr>
              <a:t>supracalvicular</a:t>
            </a:r>
            <a:r>
              <a:rPr lang="en-US" sz="2800" dirty="0" smtClean="0">
                <a:latin typeface="+mj-lt"/>
                <a:ea typeface="+mj-ea"/>
                <a:cs typeface="+mj-cs"/>
              </a:rPr>
              <a:t> region.</a:t>
            </a:r>
          </a:p>
          <a:p>
            <a:r>
              <a:rPr lang="en-US" sz="2800" dirty="0" smtClean="0">
                <a:latin typeface="+mj-lt"/>
                <a:ea typeface="+mj-ea"/>
                <a:cs typeface="+mj-cs"/>
              </a:rPr>
              <a:t>Early diagnosis affords the only chance for cure.</a:t>
            </a:r>
          </a:p>
          <a:p>
            <a:pPr>
              <a:buNone/>
            </a:pPr>
            <a:endParaRPr lang="en-US" sz="3000" b="1" dirty="0" smtClean="0">
              <a:solidFill>
                <a:srgbClr val="FF0000"/>
              </a:solidFill>
            </a:endParaRPr>
          </a:p>
          <a:p>
            <a:endParaRPr lang="en-US" sz="3000" b="1" dirty="0" smtClean="0">
              <a:solidFill>
                <a:srgbClr val="FF0000"/>
              </a:solidFill>
            </a:endParaRPr>
          </a:p>
          <a:p>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000" b="1" dirty="0" smtClean="0">
                <a:solidFill>
                  <a:srgbClr val="FF0000"/>
                </a:solidFill>
                <a:latin typeface="+mn-lt"/>
                <a:ea typeface="+mn-ea"/>
                <a:cs typeface="+mn-cs"/>
              </a:rPr>
              <a:t>Diagnosis:</a:t>
            </a:r>
            <a:endParaRPr lang="ar-SA" sz="3000" b="1" dirty="0">
              <a:solidFill>
                <a:srgbClr val="FF0000"/>
              </a:solidFill>
              <a:latin typeface="+mn-lt"/>
              <a:ea typeface="+mn-ea"/>
              <a:cs typeface="+mn-cs"/>
            </a:endParaRPr>
          </a:p>
        </p:txBody>
      </p:sp>
      <p:sp>
        <p:nvSpPr>
          <p:cNvPr id="3" name="Content Placeholder 2"/>
          <p:cNvSpPr>
            <a:spLocks noGrp="1"/>
          </p:cNvSpPr>
          <p:nvPr>
            <p:ph idx="1"/>
          </p:nvPr>
        </p:nvSpPr>
        <p:spPr>
          <a:xfrm>
            <a:off x="457200" y="1143000"/>
            <a:ext cx="8229600" cy="4983163"/>
          </a:xfrm>
        </p:spPr>
        <p:txBody>
          <a:bodyPr>
            <a:normAutofit lnSpcReduction="10000"/>
          </a:bodyPr>
          <a:lstStyle/>
          <a:p>
            <a:r>
              <a:rPr lang="en-US" sz="2800" dirty="0" smtClean="0">
                <a:latin typeface="+mj-lt"/>
                <a:ea typeface="+mj-ea"/>
                <a:cs typeface="+mj-cs"/>
              </a:rPr>
              <a:t>upper GI endoscopy with cytology &amp; biopsy.</a:t>
            </a:r>
          </a:p>
          <a:p>
            <a:r>
              <a:rPr lang="en-US" sz="2800" dirty="0" smtClean="0">
                <a:latin typeface="+mj-lt"/>
                <a:ea typeface="+mj-ea"/>
                <a:cs typeface="+mj-cs"/>
              </a:rPr>
              <a:t>A barium swallow demonstrates the site&amp; length of the stricture but adds little useful information. </a:t>
            </a:r>
          </a:p>
          <a:p>
            <a:r>
              <a:rPr lang="en-US" sz="2800" dirty="0" smtClean="0">
                <a:latin typeface="+mj-lt"/>
                <a:ea typeface="+mj-ea"/>
                <a:cs typeface="+mj-cs"/>
              </a:rPr>
              <a:t>Thoracic &amp; abdominal CT to stage the </a:t>
            </a:r>
            <a:r>
              <a:rPr lang="en-US" sz="2800" dirty="0" err="1" smtClean="0">
                <a:latin typeface="+mj-lt"/>
                <a:ea typeface="+mj-ea"/>
                <a:cs typeface="+mj-cs"/>
              </a:rPr>
              <a:t>tumour</a:t>
            </a:r>
            <a:r>
              <a:rPr lang="en-US" sz="2800" dirty="0" smtClean="0">
                <a:latin typeface="+mj-lt"/>
                <a:ea typeface="+mj-ea"/>
                <a:cs typeface="+mj-cs"/>
              </a:rPr>
              <a:t>&amp; define operability.</a:t>
            </a:r>
          </a:p>
          <a:p>
            <a:r>
              <a:rPr lang="en-US" sz="2800" dirty="0" smtClean="0">
                <a:latin typeface="+mj-lt"/>
                <a:ea typeface="+mj-ea"/>
                <a:cs typeface="+mj-cs"/>
              </a:rPr>
              <a:t>most sensitive modality is  EUS(endoscopic USS) to define the TNM stage.</a:t>
            </a:r>
          </a:p>
          <a:p>
            <a:r>
              <a:rPr lang="en-US" sz="2800" dirty="0" smtClean="0">
                <a:latin typeface="+mj-lt"/>
                <a:ea typeface="+mj-ea"/>
                <a:cs typeface="+mj-cs"/>
              </a:rPr>
              <a:t>Blood: -</a:t>
            </a:r>
          </a:p>
          <a:p>
            <a:r>
              <a:rPr lang="en-US" sz="2800" dirty="0" smtClean="0">
                <a:latin typeface="+mj-lt"/>
                <a:ea typeface="+mj-ea"/>
                <a:cs typeface="+mj-cs"/>
              </a:rPr>
              <a:t>1-</a:t>
            </a:r>
            <a:r>
              <a:rPr lang="en-US" sz="2800" dirty="0" smtClean="0">
                <a:latin typeface="+mj-lt"/>
                <a:ea typeface="+mj-ea"/>
                <a:cs typeface="+mj-cs"/>
              </a:rPr>
              <a:t>Complete </a:t>
            </a:r>
            <a:r>
              <a:rPr lang="en-US" sz="2800" dirty="0" smtClean="0">
                <a:latin typeface="+mj-lt"/>
                <a:ea typeface="+mj-ea"/>
                <a:cs typeface="+mj-cs"/>
              </a:rPr>
              <a:t>blood picture: iron deficiency anemia.</a:t>
            </a:r>
          </a:p>
          <a:p>
            <a:r>
              <a:rPr lang="en-US" sz="2800" dirty="0" smtClean="0">
                <a:latin typeface="+mj-lt"/>
                <a:ea typeface="+mj-ea"/>
                <a:cs typeface="+mj-cs"/>
              </a:rPr>
              <a:t>2- Occult blood in stool</a:t>
            </a:r>
          </a:p>
          <a:p>
            <a:r>
              <a:rPr lang="en-US" sz="2800" dirty="0" smtClean="0">
                <a:latin typeface="+mj-lt"/>
                <a:ea typeface="+mj-ea"/>
                <a:cs typeface="+mj-cs"/>
              </a:rPr>
              <a:t>3- Tumor markers: CEA - CA15-3</a:t>
            </a:r>
          </a:p>
          <a:p>
            <a:endParaRPr lang="ar-SA" sz="2800" dirty="0">
              <a:latin typeface="+mj-lt"/>
              <a:ea typeface="+mj-ea"/>
              <a:cs typeface="+mj-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pSp>
        <p:nvGrpSpPr>
          <p:cNvPr id="4" name="Group 34"/>
          <p:cNvGrpSpPr>
            <a:grpSpLocks noGrp="1"/>
          </p:cNvGrpSpPr>
          <p:nvPr>
            <p:ph idx="1"/>
          </p:nvPr>
        </p:nvGrpSpPr>
        <p:grpSpPr bwMode="auto">
          <a:xfrm>
            <a:off x="381000" y="1524000"/>
            <a:ext cx="8229600" cy="4525963"/>
            <a:chOff x="2018" y="1026"/>
            <a:chExt cx="3221" cy="2903"/>
          </a:xfrm>
        </p:grpSpPr>
        <p:pic>
          <p:nvPicPr>
            <p:cNvPr id="5" name="Picture 25"/>
            <p:cNvPicPr>
              <a:picLocks noChangeAspect="1" noChangeArrowheads="1"/>
            </p:cNvPicPr>
            <p:nvPr/>
          </p:nvPicPr>
          <p:blipFill>
            <a:blip r:embed="rId3" cstate="print"/>
            <a:srcRect/>
            <a:stretch>
              <a:fillRect/>
            </a:stretch>
          </p:blipFill>
          <p:spPr bwMode="auto">
            <a:xfrm>
              <a:off x="2018" y="1026"/>
              <a:ext cx="1968" cy="2903"/>
            </a:xfrm>
            <a:prstGeom prst="rect">
              <a:avLst/>
            </a:prstGeom>
            <a:noFill/>
            <a:ln w="38100">
              <a:solidFill>
                <a:schemeClr val="tx1"/>
              </a:solidFill>
              <a:miter lim="800000"/>
              <a:headEnd/>
              <a:tailEnd/>
            </a:ln>
            <a:effectLst/>
          </p:spPr>
        </p:pic>
        <p:sp>
          <p:nvSpPr>
            <p:cNvPr id="6" name="Line 26"/>
            <p:cNvSpPr>
              <a:spLocks noChangeShapeType="1"/>
            </p:cNvSpPr>
            <p:nvPr/>
          </p:nvSpPr>
          <p:spPr bwMode="auto">
            <a:xfrm flipH="1">
              <a:off x="3424" y="2659"/>
              <a:ext cx="363" cy="182"/>
            </a:xfrm>
            <a:prstGeom prst="line">
              <a:avLst/>
            </a:prstGeom>
            <a:noFill/>
            <a:ln w="38100">
              <a:solidFill>
                <a:srgbClr val="FF3300"/>
              </a:solidFill>
              <a:round/>
              <a:headEnd/>
              <a:tailEnd type="triangle" w="med" len="med"/>
            </a:ln>
            <a:effectLst/>
          </p:spPr>
          <p:txBody>
            <a:bodyPr>
              <a:spAutoFit/>
            </a:bodyPr>
            <a:lstStyle/>
            <a:p>
              <a:endParaRPr lang="ar-SA"/>
            </a:p>
          </p:txBody>
        </p:sp>
        <p:sp>
          <p:nvSpPr>
            <p:cNvPr id="7" name="Text Box 28"/>
            <p:cNvSpPr txBox="1">
              <a:spLocks noChangeArrowheads="1"/>
            </p:cNvSpPr>
            <p:nvPr/>
          </p:nvSpPr>
          <p:spPr bwMode="auto">
            <a:xfrm>
              <a:off x="3878" y="2341"/>
              <a:ext cx="1361" cy="603"/>
            </a:xfrm>
            <a:prstGeom prst="rect">
              <a:avLst/>
            </a:prstGeom>
            <a:solidFill>
              <a:srgbClr val="FF3300"/>
            </a:solidFill>
            <a:ln w="38100" algn="ctr">
              <a:solidFill>
                <a:schemeClr val="tx1"/>
              </a:solidFill>
              <a:miter lim="800000"/>
              <a:headEnd/>
              <a:tailEnd/>
            </a:ln>
            <a:effectLst/>
          </p:spPr>
          <p:txBody>
            <a:bodyPr>
              <a:spAutoFit/>
            </a:bodyPr>
            <a:lstStyle/>
            <a:p>
              <a:r>
                <a:rPr lang="en-US" i="1">
                  <a:effectLst>
                    <a:outerShdw blurRad="38100" dist="38100" dir="2700000" algn="tl">
                      <a:srgbClr val="FFFFFF"/>
                    </a:outerShdw>
                  </a:effectLst>
                </a:rPr>
                <a:t>Cancer lower 1/3 </a:t>
              </a:r>
            </a:p>
            <a:p>
              <a:r>
                <a:rPr lang="en-US" i="1">
                  <a:effectLst>
                    <a:outerShdw blurRad="38100" dist="38100" dir="2700000" algn="tl">
                      <a:srgbClr val="FFFFFF"/>
                    </a:outerShdw>
                  </a:effectLst>
                </a:rPr>
                <a:t>Filling defect (ulcerative type)</a:t>
              </a: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pSp>
        <p:nvGrpSpPr>
          <p:cNvPr id="4" name="Group 37"/>
          <p:cNvGrpSpPr>
            <a:grpSpLocks noGrp="1"/>
          </p:cNvGrpSpPr>
          <p:nvPr>
            <p:ph idx="1"/>
          </p:nvPr>
        </p:nvGrpSpPr>
        <p:grpSpPr bwMode="auto">
          <a:xfrm>
            <a:off x="457200" y="1524000"/>
            <a:ext cx="7467600" cy="4525963"/>
            <a:chOff x="1020" y="1421"/>
            <a:chExt cx="3130" cy="2508"/>
          </a:xfrm>
        </p:grpSpPr>
        <p:pic>
          <p:nvPicPr>
            <p:cNvPr id="5" name="Picture 20" descr="0e7f751328[1]"/>
            <p:cNvPicPr>
              <a:picLocks noChangeAspect="1" noChangeArrowheads="1"/>
            </p:cNvPicPr>
            <p:nvPr/>
          </p:nvPicPr>
          <p:blipFill>
            <a:blip r:embed="rId3" cstate="print"/>
            <a:srcRect/>
            <a:stretch>
              <a:fillRect/>
            </a:stretch>
          </p:blipFill>
          <p:spPr bwMode="auto">
            <a:xfrm>
              <a:off x="2050" y="1421"/>
              <a:ext cx="2100" cy="2508"/>
            </a:xfrm>
            <a:prstGeom prst="rect">
              <a:avLst/>
            </a:prstGeom>
            <a:noFill/>
            <a:ln w="38100">
              <a:solidFill>
                <a:srgbClr val="000000"/>
              </a:solidFill>
              <a:miter lim="800000"/>
              <a:headEnd/>
              <a:tailEnd/>
            </a:ln>
          </p:spPr>
        </p:pic>
        <p:sp>
          <p:nvSpPr>
            <p:cNvPr id="6" name="Text Box 35"/>
            <p:cNvSpPr txBox="1">
              <a:spLocks noChangeArrowheads="1"/>
            </p:cNvSpPr>
            <p:nvPr/>
          </p:nvSpPr>
          <p:spPr bwMode="auto">
            <a:xfrm>
              <a:off x="1020" y="3203"/>
              <a:ext cx="1044" cy="329"/>
            </a:xfrm>
            <a:prstGeom prst="rect">
              <a:avLst/>
            </a:prstGeom>
            <a:solidFill>
              <a:srgbClr val="FF3300"/>
            </a:solidFill>
            <a:ln w="38100" algn="ctr">
              <a:solidFill>
                <a:schemeClr val="tx1"/>
              </a:solidFill>
              <a:miter lim="800000"/>
              <a:headEnd/>
              <a:tailEnd/>
            </a:ln>
            <a:effectLst/>
          </p:spPr>
          <p:txBody>
            <a:bodyPr>
              <a:spAutoFit/>
            </a:bodyPr>
            <a:lstStyle/>
            <a:p>
              <a:r>
                <a:rPr lang="en-US"/>
                <a:t>Apple core appearance</a:t>
              </a:r>
            </a:p>
          </p:txBody>
        </p:sp>
        <p:sp>
          <p:nvSpPr>
            <p:cNvPr id="7" name="Line 36"/>
            <p:cNvSpPr>
              <a:spLocks noChangeShapeType="1"/>
            </p:cNvSpPr>
            <p:nvPr/>
          </p:nvSpPr>
          <p:spPr bwMode="auto">
            <a:xfrm flipV="1">
              <a:off x="2109" y="3339"/>
              <a:ext cx="272" cy="46"/>
            </a:xfrm>
            <a:prstGeom prst="line">
              <a:avLst/>
            </a:prstGeom>
            <a:noFill/>
            <a:ln w="38100">
              <a:solidFill>
                <a:srgbClr val="FF3300"/>
              </a:solidFill>
              <a:round/>
              <a:headEnd/>
              <a:tailEnd type="triangle" w="med" len="med"/>
            </a:ln>
            <a:effectLst/>
          </p:spPr>
          <p:txBody>
            <a:bodyPr>
              <a:spAutoFit/>
            </a:bodyPr>
            <a:lstStyle/>
            <a:p>
              <a:endParaRPr lang="ar-SA"/>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sz="3000" b="1" dirty="0" smtClean="0">
                <a:solidFill>
                  <a:srgbClr val="FF0000"/>
                </a:solidFill>
              </a:rPr>
              <a:t>Treatment</a:t>
            </a:r>
          </a:p>
          <a:p>
            <a:pPr>
              <a:buNone/>
            </a:pPr>
            <a:r>
              <a:rPr lang="en-US" sz="3000" b="1" dirty="0" smtClean="0"/>
              <a:t>I- operable: surgery followed by chemotherapy.</a:t>
            </a:r>
          </a:p>
          <a:p>
            <a:pPr>
              <a:buNone/>
            </a:pPr>
            <a:r>
              <a:rPr lang="en-US" sz="3000" b="1" dirty="0" smtClean="0"/>
              <a:t>II- inoperable: palliative procedure.</a:t>
            </a:r>
          </a:p>
          <a:p>
            <a:pPr>
              <a:buNone/>
            </a:pPr>
            <a:r>
              <a:rPr lang="en-US" sz="3000" b="1" u="sng" dirty="0" err="1" smtClean="0"/>
              <a:t>Critera</a:t>
            </a:r>
            <a:r>
              <a:rPr lang="en-US" sz="3000" b="1" u="sng" dirty="0" smtClean="0"/>
              <a:t> for inoperability:-</a:t>
            </a:r>
          </a:p>
          <a:p>
            <a:r>
              <a:rPr lang="en-US" sz="3000" b="1" dirty="0" smtClean="0"/>
              <a:t>Unfit patient.</a:t>
            </a:r>
          </a:p>
          <a:p>
            <a:r>
              <a:rPr lang="en-US" sz="3000" b="1" dirty="0" smtClean="0"/>
              <a:t>Distant metastasis.</a:t>
            </a:r>
          </a:p>
          <a:p>
            <a:r>
              <a:rPr lang="en-US" sz="3000" b="1" dirty="0" err="1" smtClean="0"/>
              <a:t>Unresectable</a:t>
            </a:r>
            <a:r>
              <a:rPr lang="en-US" sz="3000" b="1" dirty="0" smtClean="0"/>
              <a:t> tumor.</a:t>
            </a:r>
          </a:p>
          <a:p>
            <a:r>
              <a:rPr lang="en-US" sz="3000" b="1" dirty="0" smtClean="0"/>
              <a:t>Infiltration </a:t>
            </a:r>
            <a:r>
              <a:rPr lang="en-US" sz="3000" b="1" dirty="0" smtClean="0"/>
              <a:t>of important structures such as aorta, trachea.</a:t>
            </a:r>
          </a:p>
          <a:p>
            <a:pPr>
              <a:buNone/>
            </a:pPr>
            <a:r>
              <a:rPr lang="en-US" sz="3000" b="1" dirty="0" smtClean="0"/>
              <a:t>Despite modern treatment, the overall </a:t>
            </a:r>
            <a:r>
              <a:rPr lang="en-US" sz="3000" b="1" dirty="0" smtClean="0"/>
              <a:t>5-year survival </a:t>
            </a:r>
            <a:r>
              <a:rPr lang="en-US" sz="3000" b="1" dirty="0" smtClean="0"/>
              <a:t>of </a:t>
            </a:r>
            <a:r>
              <a:rPr lang="en-US" sz="3000" b="1" dirty="0" err="1" smtClean="0"/>
              <a:t>oesophageal</a:t>
            </a:r>
            <a:r>
              <a:rPr lang="en-US" sz="3000" b="1" dirty="0" smtClean="0"/>
              <a:t> cancer is 6-9%.</a:t>
            </a:r>
          </a:p>
          <a:p>
            <a:endParaRPr lang="ar-SA" sz="3000"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rmAutofit fontScale="92500"/>
          </a:bodyPr>
          <a:lstStyle/>
          <a:p>
            <a:pPr>
              <a:lnSpc>
                <a:spcPct val="90000"/>
              </a:lnSpc>
            </a:pPr>
            <a:r>
              <a:rPr lang="en-US" sz="3000" dirty="0" smtClean="0">
                <a:latin typeface="+mj-lt"/>
                <a:ea typeface="+mj-ea"/>
                <a:cs typeface="+mj-cs"/>
              </a:rPr>
              <a:t>Although SCC are radiosensitive, radiotherapy alone is associated with a 5-year survival of only 5%. </a:t>
            </a:r>
          </a:p>
          <a:p>
            <a:pPr>
              <a:lnSpc>
                <a:spcPct val="90000"/>
              </a:lnSpc>
            </a:pPr>
            <a:r>
              <a:rPr lang="en-US" sz="3000" dirty="0" smtClean="0">
                <a:latin typeface="+mj-lt"/>
                <a:ea typeface="+mj-ea"/>
                <a:cs typeface="+mj-cs"/>
              </a:rPr>
              <a:t>70% have extensive disease at presentation; in these, treatment is palliative &amp; based upon relief of dysphagia &amp;pain. </a:t>
            </a:r>
          </a:p>
          <a:p>
            <a:pPr>
              <a:lnSpc>
                <a:spcPct val="90000"/>
              </a:lnSpc>
            </a:pPr>
            <a:r>
              <a:rPr lang="en-US" sz="3000" dirty="0" err="1" smtClean="0">
                <a:solidFill>
                  <a:srgbClr val="FF0000"/>
                </a:solidFill>
                <a:latin typeface="+mj-lt"/>
                <a:ea typeface="+mj-ea"/>
                <a:cs typeface="+mj-cs"/>
              </a:rPr>
              <a:t>Endoscopically</a:t>
            </a:r>
            <a:r>
              <a:rPr lang="en-US" sz="3000" dirty="0" smtClean="0">
                <a:latin typeface="+mj-lt"/>
                <a:ea typeface="+mj-ea"/>
                <a:cs typeface="+mj-cs"/>
              </a:rPr>
              <a:t> directed </a:t>
            </a:r>
            <a:r>
              <a:rPr lang="en-US" sz="3000" dirty="0" err="1" smtClean="0">
                <a:latin typeface="+mj-lt"/>
                <a:ea typeface="+mj-ea"/>
                <a:cs typeface="+mj-cs"/>
              </a:rPr>
              <a:t>tumour</a:t>
            </a:r>
            <a:r>
              <a:rPr lang="en-US" sz="3000" dirty="0" smtClean="0">
                <a:latin typeface="+mj-lt"/>
                <a:ea typeface="+mj-ea"/>
                <a:cs typeface="+mj-cs"/>
              </a:rPr>
              <a:t> ablation using laser therapy or insertion of stents is the major method of improving swallowing. </a:t>
            </a:r>
          </a:p>
          <a:p>
            <a:pPr>
              <a:lnSpc>
                <a:spcPct val="90000"/>
              </a:lnSpc>
            </a:pPr>
            <a:r>
              <a:rPr lang="en-US" sz="3000" dirty="0" smtClean="0">
                <a:solidFill>
                  <a:srgbClr val="FF0000"/>
                </a:solidFill>
                <a:latin typeface="+mj-lt"/>
                <a:ea typeface="+mj-ea"/>
                <a:cs typeface="+mj-cs"/>
              </a:rPr>
              <a:t>Palliative radiotherapy </a:t>
            </a:r>
            <a:endParaRPr lang="en-US" sz="3000" dirty="0" smtClean="0">
              <a:solidFill>
                <a:srgbClr val="FF0000"/>
              </a:solidFill>
              <a:latin typeface="+mj-lt"/>
              <a:ea typeface="+mj-ea"/>
              <a:cs typeface="+mj-cs"/>
            </a:endParaRPr>
          </a:p>
          <a:p>
            <a:pPr>
              <a:lnSpc>
                <a:spcPct val="90000"/>
              </a:lnSpc>
            </a:pPr>
            <a:r>
              <a:rPr lang="en-US" sz="3000" dirty="0" smtClean="0">
                <a:latin typeface="+mj-lt"/>
                <a:ea typeface="+mj-ea"/>
                <a:cs typeface="+mj-cs"/>
              </a:rPr>
              <a:t>may </a:t>
            </a:r>
            <a:r>
              <a:rPr lang="en-US" sz="3000" dirty="0" smtClean="0">
                <a:latin typeface="+mj-lt"/>
                <a:ea typeface="+mj-ea"/>
                <a:cs typeface="+mj-cs"/>
              </a:rPr>
              <a:t>induce shrinkage of both SCC/ </a:t>
            </a:r>
            <a:r>
              <a:rPr lang="en-US" sz="3000" dirty="0" err="1" smtClean="0">
                <a:latin typeface="+mj-lt"/>
                <a:ea typeface="+mj-ea"/>
                <a:cs typeface="+mj-cs"/>
              </a:rPr>
              <a:t>adeno</a:t>
            </a:r>
            <a:r>
              <a:rPr lang="en-US" sz="3000" dirty="0" smtClean="0">
                <a:latin typeface="+mj-lt"/>
                <a:ea typeface="+mj-ea"/>
                <a:cs typeface="+mj-cs"/>
              </a:rPr>
              <a:t> carcinomas </a:t>
            </a:r>
            <a:r>
              <a:rPr lang="en-US" sz="3000" dirty="0" smtClean="0">
                <a:latin typeface="+mj-lt"/>
                <a:ea typeface="+mj-ea"/>
                <a:cs typeface="+mj-cs"/>
              </a:rPr>
              <a:t>but symptomatic response may be slow. </a:t>
            </a:r>
          </a:p>
          <a:p>
            <a:pPr>
              <a:lnSpc>
                <a:spcPct val="90000"/>
              </a:lnSpc>
            </a:pPr>
            <a:r>
              <a:rPr lang="en-US" sz="3000" dirty="0" smtClean="0">
                <a:latin typeface="+mj-lt"/>
                <a:ea typeface="+mj-ea"/>
                <a:cs typeface="+mj-cs"/>
              </a:rPr>
              <a:t>Quality of life can be improved by nutritional  support /appropriate analgesia. </a:t>
            </a:r>
          </a:p>
          <a:p>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ar-SA" dirty="0"/>
          </a:p>
        </p:txBody>
      </p:sp>
      <p:sp>
        <p:nvSpPr>
          <p:cNvPr id="3" name="Content Placeholder 2"/>
          <p:cNvSpPr>
            <a:spLocks noGrp="1"/>
          </p:cNvSpPr>
          <p:nvPr>
            <p:ph idx="1"/>
          </p:nvPr>
        </p:nvSpPr>
        <p:spPr/>
        <p:txBody>
          <a:bodyPr>
            <a:normAutofit lnSpcReduction="10000"/>
          </a:bodyPr>
          <a:lstStyle/>
          <a:p>
            <a:r>
              <a:rPr lang="en-US" dirty="0" err="1" smtClean="0"/>
              <a:t>Oesophageal</a:t>
            </a:r>
            <a:r>
              <a:rPr lang="en-US" dirty="0" smtClean="0"/>
              <a:t> disorders ranges from motility disorders to malignant </a:t>
            </a:r>
            <a:r>
              <a:rPr lang="en-US" dirty="0" err="1" smtClean="0"/>
              <a:t>tumours</a:t>
            </a:r>
            <a:r>
              <a:rPr lang="en-US" dirty="0" smtClean="0"/>
              <a:t>.</a:t>
            </a:r>
          </a:p>
          <a:p>
            <a:r>
              <a:rPr lang="en-US" dirty="0" smtClean="0"/>
              <a:t>Dysphagia is the most </a:t>
            </a:r>
            <a:r>
              <a:rPr lang="en-US" dirty="0" err="1" smtClean="0"/>
              <a:t>commom</a:t>
            </a:r>
            <a:r>
              <a:rPr lang="en-US" dirty="0" smtClean="0"/>
              <a:t> presenting symptoms . </a:t>
            </a:r>
          </a:p>
          <a:p>
            <a:r>
              <a:rPr lang="en-US" dirty="0" err="1" smtClean="0"/>
              <a:t>Oesophageal</a:t>
            </a:r>
            <a:r>
              <a:rPr lang="en-US" dirty="0" smtClean="0"/>
              <a:t> </a:t>
            </a:r>
            <a:r>
              <a:rPr lang="en-US" dirty="0" err="1" smtClean="0"/>
              <a:t>manometry</a:t>
            </a:r>
            <a:r>
              <a:rPr lang="en-US" dirty="0" smtClean="0"/>
              <a:t> helps in differentiating different types of motility disorder </a:t>
            </a:r>
          </a:p>
          <a:p>
            <a:r>
              <a:rPr lang="en-US" dirty="0" smtClean="0"/>
              <a:t>Early detection of </a:t>
            </a:r>
            <a:r>
              <a:rPr lang="en-US" dirty="0" err="1" smtClean="0"/>
              <a:t>tumours</a:t>
            </a:r>
            <a:r>
              <a:rPr lang="en-US" dirty="0" smtClean="0"/>
              <a:t> improve the outcome.</a:t>
            </a:r>
            <a:endParaRPr lang="ar-S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0000"/>
                </a:solidFill>
              </a:rPr>
              <a:t>Case 1</a:t>
            </a:r>
            <a:endParaRPr lang="ar-SA"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A 45-year-old man has a 2-year history of dysphagia that was initially induced only by solid foods but has progressed over the past year to include both solids and liquids. He also describes intermittent chest pain, </a:t>
            </a:r>
            <a:r>
              <a:rPr lang="en-US" dirty="0" err="1" smtClean="0"/>
              <a:t>Retrosternal</a:t>
            </a:r>
            <a:r>
              <a:rPr lang="en-US" dirty="0" smtClean="0"/>
              <a:t> </a:t>
            </a:r>
            <a:r>
              <a:rPr lang="en-US" dirty="0" smtClean="0"/>
              <a:t>burning with occasional regurgitation of undigested food, and a 4.5-kg </a:t>
            </a:r>
            <a:r>
              <a:rPr lang="en-US" dirty="0" smtClean="0"/>
              <a:t> </a:t>
            </a:r>
            <a:r>
              <a:rPr lang="en-US" dirty="0" smtClean="0"/>
              <a:t>weight loss over the past 2 years. </a:t>
            </a:r>
          </a:p>
          <a:p>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Physical examination is normal. Upper endoscopy shows a small amount of retained food in the distal esophagus but is otherwise normal. An esophageal motility study demonstrates a hypertensive lower esophageal sphincter that does not relax fully with wet swallows.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 film from an upper gastrointestinal series is shown</a:t>
            </a:r>
            <a:endParaRPr lang="ar-SA" sz="3600" dirty="0"/>
          </a:p>
        </p:txBody>
      </p:sp>
      <p:sp>
        <p:nvSpPr>
          <p:cNvPr id="7" name="Content Placeholder 6"/>
          <p:cNvSpPr>
            <a:spLocks noGrp="1"/>
          </p:cNvSpPr>
          <p:nvPr>
            <p:ph sz="half" idx="1"/>
          </p:nvPr>
        </p:nvSpPr>
        <p:spPr/>
        <p:txBody>
          <a:bodyPr/>
          <a:lstStyle/>
          <a:p>
            <a:r>
              <a:rPr lang="en-US" sz="2400" dirty="0" smtClean="0"/>
              <a:t>The most likely diagnosis .</a:t>
            </a:r>
          </a:p>
          <a:p>
            <a:r>
              <a:rPr lang="en-US" sz="2400" dirty="0" smtClean="0"/>
              <a:t>Appropriate  treatment .</a:t>
            </a:r>
          </a:p>
          <a:p>
            <a:endParaRPr lang="ar-SA" dirty="0"/>
          </a:p>
        </p:txBody>
      </p:sp>
      <p:pic>
        <p:nvPicPr>
          <p:cNvPr id="8" name="Picture 2" descr="C:\Users\Majed\Desktop\achalasia.JPG"/>
          <p:cNvPicPr>
            <a:picLocks noGrp="1" noChangeAspect="1" noChangeArrowheads="1"/>
          </p:cNvPicPr>
          <p:nvPr>
            <p:ph sz="half" idx="2"/>
          </p:nvPr>
        </p:nvPicPr>
        <p:blipFill>
          <a:blip r:embed="rId3" cstate="print"/>
          <a:stretch>
            <a:fillRect/>
          </a:stretch>
        </p:blipFill>
        <p:spPr bwMode="auto">
          <a:xfrm>
            <a:off x="5334000" y="2353469"/>
            <a:ext cx="2667000" cy="30194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Oesophageal</a:t>
            </a:r>
            <a:r>
              <a:rPr lang="en-US" dirty="0" smtClean="0"/>
              <a:t> anatomy</a:t>
            </a:r>
            <a:endParaRPr lang="ar-SA" dirty="0"/>
          </a:p>
        </p:txBody>
      </p:sp>
      <p:pic>
        <p:nvPicPr>
          <p:cNvPr id="4" name="Picture 2" descr="inv_esoph2"/>
          <p:cNvPicPr>
            <a:picLocks noGrp="1" noChangeAspect="1" noChangeArrowheads="1"/>
          </p:cNvPicPr>
          <p:nvPr>
            <p:ph idx="1"/>
          </p:nvPr>
        </p:nvPicPr>
        <p:blipFill>
          <a:blip r:embed="rId3" cstate="print">
            <a:clrChange>
              <a:clrFrom>
                <a:srgbClr val="000000"/>
              </a:clrFrom>
              <a:clrTo>
                <a:srgbClr val="000000">
                  <a:alpha val="0"/>
                </a:srgbClr>
              </a:clrTo>
            </a:clrChange>
          </a:blip>
          <a:srcRect/>
          <a:stretch>
            <a:fillRect/>
          </a:stretch>
        </p:blipFill>
        <p:spPr bwMode="auto">
          <a:xfrm>
            <a:off x="3661196" y="1600201"/>
            <a:ext cx="1821607" cy="3962400"/>
          </a:xfrm>
          <a:prstGeom prst="rect">
            <a:avLst/>
          </a:prstGeom>
          <a:noFill/>
          <a:ln w="9525">
            <a:noFill/>
            <a:miter lim="800000"/>
            <a:headEnd/>
            <a:tailEnd/>
          </a:ln>
        </p:spPr>
      </p:pic>
      <p:sp>
        <p:nvSpPr>
          <p:cNvPr id="5" name="Rectangle 4"/>
          <p:cNvSpPr/>
          <p:nvPr/>
        </p:nvSpPr>
        <p:spPr>
          <a:xfrm>
            <a:off x="990600" y="1981200"/>
            <a:ext cx="2971800" cy="646331"/>
          </a:xfrm>
          <a:prstGeom prst="rect">
            <a:avLst/>
          </a:prstGeom>
        </p:spPr>
        <p:txBody>
          <a:bodyPr wrap="square">
            <a:spAutoFit/>
          </a:bodyPr>
          <a:lstStyle/>
          <a:p>
            <a:pPr algn="ctr" eaLnBrk="0" hangingPunct="0"/>
            <a:r>
              <a:rPr lang="en-US" dirty="0" smtClean="0">
                <a:cs typeface="Times New Roman" pitchFamily="18" charset="0"/>
              </a:rPr>
              <a:t>Upper Esophageal</a:t>
            </a:r>
            <a:br>
              <a:rPr lang="en-US" dirty="0" smtClean="0">
                <a:cs typeface="Times New Roman" pitchFamily="18" charset="0"/>
              </a:rPr>
            </a:br>
            <a:r>
              <a:rPr lang="en-US" dirty="0" smtClean="0">
                <a:cs typeface="Times New Roman" pitchFamily="18" charset="0"/>
              </a:rPr>
              <a:t>Sphincter (</a:t>
            </a:r>
            <a:r>
              <a:rPr lang="en-US" dirty="0" smtClean="0">
                <a:solidFill>
                  <a:schemeClr val="tx2"/>
                </a:solidFill>
                <a:cs typeface="Times New Roman" pitchFamily="18" charset="0"/>
              </a:rPr>
              <a:t>UES</a:t>
            </a:r>
            <a:r>
              <a:rPr lang="en-US" dirty="0" smtClean="0">
                <a:cs typeface="Times New Roman" pitchFamily="18" charset="0"/>
              </a:rPr>
              <a:t>)</a:t>
            </a:r>
            <a:endParaRPr lang="en-US" dirty="0">
              <a:cs typeface="Times New Roman" pitchFamily="18" charset="0"/>
            </a:endParaRPr>
          </a:p>
        </p:txBody>
      </p:sp>
      <p:sp>
        <p:nvSpPr>
          <p:cNvPr id="6" name="Rectangle 5"/>
          <p:cNvSpPr/>
          <p:nvPr/>
        </p:nvSpPr>
        <p:spPr>
          <a:xfrm>
            <a:off x="1371600" y="3105835"/>
            <a:ext cx="2362200" cy="646331"/>
          </a:xfrm>
          <a:prstGeom prst="rect">
            <a:avLst/>
          </a:prstGeom>
        </p:spPr>
        <p:txBody>
          <a:bodyPr wrap="square">
            <a:spAutoFit/>
          </a:bodyPr>
          <a:lstStyle/>
          <a:p>
            <a:pPr algn="ctr" eaLnBrk="0" hangingPunct="0"/>
            <a:r>
              <a:rPr lang="en-US" dirty="0" smtClean="0">
                <a:cs typeface="Times New Roman" pitchFamily="18" charset="0"/>
              </a:rPr>
              <a:t>Esophageal Body</a:t>
            </a:r>
            <a:br>
              <a:rPr lang="en-US" dirty="0" smtClean="0">
                <a:cs typeface="Times New Roman" pitchFamily="18" charset="0"/>
              </a:rPr>
            </a:br>
            <a:r>
              <a:rPr lang="en-US" dirty="0" smtClean="0">
                <a:cs typeface="Times New Roman" pitchFamily="18" charset="0"/>
              </a:rPr>
              <a:t>(cervical &amp; thoracic)</a:t>
            </a:r>
            <a:endParaRPr lang="en-US" dirty="0">
              <a:cs typeface="Times New Roman" pitchFamily="18" charset="0"/>
            </a:endParaRPr>
          </a:p>
        </p:txBody>
      </p:sp>
      <p:sp>
        <p:nvSpPr>
          <p:cNvPr id="7" name="Rectangle 6"/>
          <p:cNvSpPr/>
          <p:nvPr/>
        </p:nvSpPr>
        <p:spPr>
          <a:xfrm rot="10800000" flipV="1">
            <a:off x="1095605" y="4355715"/>
            <a:ext cx="2859489" cy="646331"/>
          </a:xfrm>
          <a:prstGeom prst="rect">
            <a:avLst/>
          </a:prstGeom>
        </p:spPr>
        <p:txBody>
          <a:bodyPr wrap="square">
            <a:spAutoFit/>
          </a:bodyPr>
          <a:lstStyle/>
          <a:p>
            <a:pPr algn="ctr" eaLnBrk="0" hangingPunct="0"/>
            <a:r>
              <a:rPr lang="en-US" dirty="0" smtClean="0">
                <a:cs typeface="Times New Roman" pitchFamily="18" charset="0"/>
              </a:rPr>
              <a:t>Lower Esophageal</a:t>
            </a:r>
            <a:br>
              <a:rPr lang="en-US" dirty="0" smtClean="0">
                <a:cs typeface="Times New Roman" pitchFamily="18" charset="0"/>
              </a:rPr>
            </a:br>
            <a:r>
              <a:rPr lang="en-US" dirty="0" smtClean="0">
                <a:cs typeface="Times New Roman" pitchFamily="18" charset="0"/>
              </a:rPr>
              <a:t>Sphincter (</a:t>
            </a:r>
            <a:r>
              <a:rPr lang="en-US" dirty="0" smtClean="0">
                <a:solidFill>
                  <a:schemeClr val="tx2"/>
                </a:solidFill>
                <a:cs typeface="Times New Roman" pitchFamily="18" charset="0"/>
              </a:rPr>
              <a:t>LES</a:t>
            </a:r>
            <a:r>
              <a:rPr lang="en-US" dirty="0" smtClean="0">
                <a:cs typeface="Times New Roman" pitchFamily="18" charset="0"/>
              </a:rPr>
              <a:t>)</a:t>
            </a:r>
            <a:endParaRPr lang="en-US" dirty="0">
              <a:cs typeface="Times New Roman" pitchFamily="18" charset="0"/>
            </a:endParaRPr>
          </a:p>
        </p:txBody>
      </p:sp>
      <p:sp>
        <p:nvSpPr>
          <p:cNvPr id="8" name="Rectangle 7"/>
          <p:cNvSpPr/>
          <p:nvPr/>
        </p:nvSpPr>
        <p:spPr>
          <a:xfrm>
            <a:off x="5562600" y="3124200"/>
            <a:ext cx="1524000" cy="646331"/>
          </a:xfrm>
          <a:prstGeom prst="rect">
            <a:avLst/>
          </a:prstGeom>
        </p:spPr>
        <p:txBody>
          <a:bodyPr wrap="square">
            <a:spAutoFit/>
          </a:bodyPr>
          <a:lstStyle/>
          <a:p>
            <a:pPr eaLnBrk="0" hangingPunct="0"/>
            <a:r>
              <a:rPr lang="en-US" dirty="0" smtClean="0">
                <a:cs typeface="Times New Roman" pitchFamily="18" charset="0"/>
              </a:rPr>
              <a:t>length</a:t>
            </a:r>
          </a:p>
          <a:p>
            <a:pPr eaLnBrk="0" hangingPunct="0"/>
            <a:r>
              <a:rPr lang="en-US" dirty="0" smtClean="0">
                <a:cs typeface="Times New Roman" pitchFamily="18" charset="0"/>
              </a:rPr>
              <a:t>18 to 24 cm</a:t>
            </a:r>
            <a:endParaRPr lang="en-US" dirty="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Case 2</a:t>
            </a:r>
            <a:endParaRPr lang="ar-SA"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t>A 67-year-old woman has an 8- to 10-month history of intermittent dysphagia for both solid foods and liquids. The dysphagia initially developed over the course of 10 to 14 days. She reports no abdominal symptoms but has lost 13.5 </a:t>
            </a:r>
            <a:r>
              <a:rPr lang="en-US" dirty="0" smtClean="0"/>
              <a:t>kg </a:t>
            </a:r>
            <a:r>
              <a:rPr lang="en-US" dirty="0" smtClean="0"/>
              <a:t>during this time. </a:t>
            </a:r>
          </a:p>
          <a:p>
            <a:r>
              <a:rPr lang="en-US" dirty="0" smtClean="0"/>
              <a:t>An upper gastrointestinal barium radiograph shows a smooth narrowing in the distal esophagus. An esophageal motility study is consistent with </a:t>
            </a:r>
            <a:r>
              <a:rPr lang="en-US" dirty="0" err="1" smtClean="0"/>
              <a:t>achalasia</a:t>
            </a:r>
            <a:r>
              <a:rPr lang="en-US" dirty="0" smtClean="0"/>
              <a:t>. </a:t>
            </a:r>
          </a:p>
          <a:p>
            <a:endParaRPr lang="ar-SA"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most likely diagnosis .</a:t>
            </a:r>
          </a:p>
          <a:p>
            <a:endParaRPr lang="en-US" dirty="0" smtClean="0"/>
          </a:p>
          <a:p>
            <a:r>
              <a:rPr lang="en-US" dirty="0" smtClean="0"/>
              <a:t>the most appropriate next step in managing this patient?</a:t>
            </a:r>
          </a:p>
          <a:p>
            <a:pPr>
              <a:buNone/>
            </a:pPr>
            <a:endParaRPr lang="ar-S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Majed\Desktop\download.png"/>
          <p:cNvPicPr>
            <a:picLocks noGrp="1" noChangeAspect="1" noChangeArrowheads="1"/>
          </p:cNvPicPr>
          <p:nvPr>
            <p:ph idx="1"/>
          </p:nvPr>
        </p:nvPicPr>
        <p:blipFill>
          <a:blip r:embed="rId3" cstate="print"/>
          <a:srcRect/>
          <a:stretch>
            <a:fillRect/>
          </a:stretch>
        </p:blipFill>
        <p:spPr bwMode="auto">
          <a:xfrm>
            <a:off x="1066800" y="1524000"/>
            <a:ext cx="6705600" cy="44958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physiology</a:t>
            </a:r>
            <a:endParaRPr lang="ar-SA" dirty="0"/>
          </a:p>
        </p:txBody>
      </p:sp>
      <p:sp>
        <p:nvSpPr>
          <p:cNvPr id="3" name="Content Placeholder 2"/>
          <p:cNvSpPr>
            <a:spLocks noGrp="1"/>
          </p:cNvSpPr>
          <p:nvPr>
            <p:ph idx="1"/>
          </p:nvPr>
        </p:nvSpPr>
        <p:spPr/>
        <p:txBody>
          <a:bodyPr>
            <a:normAutofit fontScale="85000" lnSpcReduction="10000"/>
          </a:bodyPr>
          <a:lstStyle/>
          <a:p>
            <a:r>
              <a:rPr lang="en-US" dirty="0" smtClean="0">
                <a:solidFill>
                  <a:srgbClr val="FF0000"/>
                </a:solidFill>
                <a:latin typeface="Arial" pitchFamily="34" charset="0"/>
                <a:cs typeface="Arial" pitchFamily="34" charset="0"/>
              </a:rPr>
              <a:t>The upper esophageal sphincter (UES) </a:t>
            </a:r>
            <a:r>
              <a:rPr lang="en-US" dirty="0" smtClean="0">
                <a:solidFill>
                  <a:srgbClr val="000000"/>
                </a:solidFill>
                <a:latin typeface="Arial" pitchFamily="34" charset="0"/>
                <a:cs typeface="Arial" pitchFamily="34" charset="0"/>
              </a:rPr>
              <a:t>is </a:t>
            </a:r>
            <a:r>
              <a:rPr lang="en-US" dirty="0" err="1" smtClean="0">
                <a:solidFill>
                  <a:srgbClr val="000000"/>
                </a:solidFill>
                <a:latin typeface="Arial" pitchFamily="34" charset="0"/>
                <a:cs typeface="Arial" pitchFamily="34" charset="0"/>
              </a:rPr>
              <a:t>tonically</a:t>
            </a:r>
            <a:r>
              <a:rPr lang="en-US" dirty="0" smtClean="0">
                <a:solidFill>
                  <a:srgbClr val="000000"/>
                </a:solidFill>
                <a:latin typeface="Arial" pitchFamily="34" charset="0"/>
                <a:cs typeface="Arial" pitchFamily="34" charset="0"/>
              </a:rPr>
              <a:t> closed and contracts during inspiration, preventing air from entering into the gastrointestinal tract, and reflux.  It relaxes during swallow, belching and vomiting. </a:t>
            </a:r>
          </a:p>
          <a:p>
            <a:r>
              <a:rPr lang="en-US" dirty="0" smtClean="0">
                <a:solidFill>
                  <a:srgbClr val="000000"/>
                </a:solidFill>
                <a:latin typeface="Arial" pitchFamily="34" charset="0"/>
                <a:cs typeface="Arial" pitchFamily="34" charset="0"/>
              </a:rPr>
              <a:t> </a:t>
            </a:r>
            <a:r>
              <a:rPr lang="en-US" dirty="0" smtClean="0">
                <a:solidFill>
                  <a:srgbClr val="FF0000"/>
                </a:solidFill>
                <a:latin typeface="Arial" pitchFamily="34" charset="0"/>
                <a:cs typeface="Arial" pitchFamily="34" charset="0"/>
              </a:rPr>
              <a:t>The lower esophageal sphincter (LES) </a:t>
            </a:r>
            <a:r>
              <a:rPr lang="en-US" dirty="0" smtClean="0">
                <a:solidFill>
                  <a:srgbClr val="000000"/>
                </a:solidFill>
                <a:latin typeface="Arial" pitchFamily="34" charset="0"/>
                <a:cs typeface="Arial" pitchFamily="34" charset="0"/>
              </a:rPr>
              <a:t>maintains a steady baseline tone (~20 mm Hg) to prevent gastric contents from entering the esophagus. The LES also contracts during periods of increased intra-abdominal pressure, preventing reflux due to the pressure build up in the abdomen</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lnSpcReduction="10000"/>
          </a:bodyPr>
          <a:lstStyle/>
          <a:p>
            <a:r>
              <a:rPr lang="en-US" dirty="0" smtClean="0">
                <a:solidFill>
                  <a:srgbClr val="000000"/>
                </a:solidFill>
                <a:latin typeface="Arial" pitchFamily="34" charset="0"/>
                <a:cs typeface="Arial" pitchFamily="34" charset="0"/>
              </a:rPr>
              <a:t>.  The esophagus has 2 muscle layers: the inner circular layer and the outer longitudinal layer.</a:t>
            </a:r>
          </a:p>
          <a:p>
            <a:r>
              <a:rPr lang="en-US" dirty="0" smtClean="0">
                <a:solidFill>
                  <a:srgbClr val="000000"/>
                </a:solidFill>
                <a:latin typeface="Arial" pitchFamily="34" charset="0"/>
                <a:cs typeface="Arial" pitchFamily="34" charset="0"/>
              </a:rPr>
              <a:t> </a:t>
            </a:r>
            <a:r>
              <a:rPr lang="en-US" sz="2900" dirty="0" smtClean="0">
                <a:solidFill>
                  <a:srgbClr val="FF0000"/>
                </a:solidFill>
                <a:latin typeface="Arial" pitchFamily="34" charset="0"/>
                <a:cs typeface="Arial" pitchFamily="34" charset="0"/>
              </a:rPr>
              <a:t>The longitudinal muscle</a:t>
            </a:r>
            <a:r>
              <a:rPr lang="en-US" dirty="0" smtClean="0">
                <a:solidFill>
                  <a:srgbClr val="000000"/>
                </a:solidFill>
                <a:latin typeface="Arial" pitchFamily="34" charset="0"/>
                <a:cs typeface="Arial" pitchFamily="34" charset="0"/>
              </a:rPr>
              <a:t> shortens the esophagus, while </a:t>
            </a:r>
            <a:r>
              <a:rPr lang="en-US" sz="2900" dirty="0" smtClean="0">
                <a:solidFill>
                  <a:srgbClr val="FF0000"/>
                </a:solidFill>
                <a:latin typeface="Arial" pitchFamily="34" charset="0"/>
                <a:cs typeface="Arial" pitchFamily="34" charset="0"/>
              </a:rPr>
              <a:t>the circular muscle </a:t>
            </a:r>
            <a:r>
              <a:rPr lang="en-US" dirty="0" smtClean="0">
                <a:solidFill>
                  <a:srgbClr val="000000"/>
                </a:solidFill>
                <a:latin typeface="Arial" pitchFamily="34" charset="0"/>
                <a:cs typeface="Arial" pitchFamily="34" charset="0"/>
              </a:rPr>
              <a:t>forms lumen-occluding ring contractions. The combination of these localized contractions is responsible for </a:t>
            </a:r>
            <a:r>
              <a:rPr lang="en-US" sz="2900" dirty="0" smtClean="0">
                <a:solidFill>
                  <a:srgbClr val="FF0000"/>
                </a:solidFill>
                <a:latin typeface="Arial" pitchFamily="34" charset="0"/>
                <a:cs typeface="Arial" pitchFamily="34" charset="0"/>
              </a:rPr>
              <a:t>peristalsis</a:t>
            </a:r>
            <a:r>
              <a:rPr lang="en-US" dirty="0" smtClean="0">
                <a:solidFill>
                  <a:srgbClr val="000000"/>
                </a:solidFill>
                <a:latin typeface="Arial" pitchFamily="34" charset="0"/>
                <a:cs typeface="Arial" pitchFamily="34" charset="0"/>
              </a:rPr>
              <a:t>. </a:t>
            </a:r>
          </a:p>
          <a:p>
            <a:r>
              <a:rPr lang="en-US" dirty="0" smtClean="0">
                <a:solidFill>
                  <a:srgbClr val="000000"/>
                </a:solidFill>
                <a:latin typeface="Arial" pitchFamily="34" charset="0"/>
                <a:cs typeface="Arial" pitchFamily="34" charset="0"/>
              </a:rPr>
              <a:t> </a:t>
            </a:r>
            <a:r>
              <a:rPr lang="en-US" dirty="0" smtClean="0">
                <a:latin typeface="Arial" pitchFamily="34" charset="0"/>
                <a:cs typeface="Arial" pitchFamily="34" charset="0"/>
              </a:rPr>
              <a:t>The proximal esophagus contains striated muscle .</a:t>
            </a:r>
          </a:p>
          <a:p>
            <a:r>
              <a:rPr lang="en-US" dirty="0" smtClean="0">
                <a:latin typeface="Arial" pitchFamily="34" charset="0"/>
                <a:cs typeface="Arial" pitchFamily="34" charset="0"/>
              </a:rPr>
              <a:t> the distal esophagus smooth muscle.</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1249362"/>
          </a:xfrm>
        </p:spPr>
        <p:txBody>
          <a:bodyPr>
            <a:normAutofit fontScale="90000"/>
          </a:bodyPr>
          <a:lstStyle/>
          <a:p>
            <a:pPr eaLnBrk="1" hangingPunct="1">
              <a:defRPr/>
            </a:pPr>
            <a:r>
              <a:rPr lang="en-US" dirty="0" smtClean="0"/>
              <a:t>I - Motility Disorders</a:t>
            </a:r>
            <a:br>
              <a:rPr lang="en-US" dirty="0" smtClean="0"/>
            </a:br>
            <a:r>
              <a:rPr lang="en-US" dirty="0" smtClean="0"/>
              <a:t>(classification)</a:t>
            </a:r>
          </a:p>
        </p:txBody>
      </p:sp>
      <p:sp>
        <p:nvSpPr>
          <p:cNvPr id="44035" name="Rectangle 3"/>
          <p:cNvSpPr>
            <a:spLocks noGrp="1" noChangeArrowheads="1"/>
          </p:cNvSpPr>
          <p:nvPr>
            <p:ph type="body" sz="half" idx="1"/>
          </p:nvPr>
        </p:nvSpPr>
        <p:spPr>
          <a:xfrm>
            <a:off x="457200" y="1600200"/>
            <a:ext cx="4041775" cy="4530725"/>
          </a:xfrm>
        </p:spPr>
        <p:txBody>
          <a:bodyPr/>
          <a:lstStyle/>
          <a:p>
            <a:pPr eaLnBrk="1" hangingPunct="1">
              <a:defRPr/>
            </a:pPr>
            <a:r>
              <a:rPr lang="en-US" sz="2000" dirty="0" smtClean="0"/>
              <a:t>upper esophageal</a:t>
            </a:r>
          </a:p>
          <a:p>
            <a:pPr lvl="1" eaLnBrk="1" hangingPunct="1">
              <a:defRPr/>
            </a:pPr>
            <a:r>
              <a:rPr lang="en-US" sz="2000" dirty="0" smtClean="0"/>
              <a:t>UES disorders</a:t>
            </a:r>
          </a:p>
          <a:p>
            <a:pPr lvl="1" eaLnBrk="1" hangingPunct="1">
              <a:defRPr/>
            </a:pPr>
            <a:r>
              <a:rPr lang="en-US" sz="2000" dirty="0" smtClean="0"/>
              <a:t>neuromuscular disorders</a:t>
            </a:r>
          </a:p>
          <a:p>
            <a:pPr eaLnBrk="1" hangingPunct="1">
              <a:defRPr/>
            </a:pPr>
            <a:r>
              <a:rPr lang="en-US" sz="2000" dirty="0" smtClean="0"/>
              <a:t>esophageal body</a:t>
            </a:r>
          </a:p>
          <a:p>
            <a:pPr lvl="1" eaLnBrk="1" hangingPunct="1">
              <a:defRPr/>
            </a:pPr>
            <a:r>
              <a:rPr lang="en-US" sz="2000" dirty="0" err="1" smtClean="0"/>
              <a:t>achalasia</a:t>
            </a:r>
            <a:endParaRPr lang="en-US" sz="2000" dirty="0" smtClean="0"/>
          </a:p>
          <a:p>
            <a:pPr lvl="1" eaLnBrk="1" hangingPunct="1">
              <a:defRPr/>
            </a:pPr>
            <a:r>
              <a:rPr lang="en-US" sz="2000" dirty="0" smtClean="0"/>
              <a:t>diffuse esophageal spasm</a:t>
            </a:r>
          </a:p>
          <a:p>
            <a:pPr lvl="1" eaLnBrk="1" hangingPunct="1">
              <a:defRPr/>
            </a:pPr>
            <a:r>
              <a:rPr lang="en-US" sz="2000" dirty="0" smtClean="0"/>
              <a:t>nutcracker esophagus</a:t>
            </a:r>
          </a:p>
          <a:p>
            <a:pPr lvl="1" eaLnBrk="1" hangingPunct="1">
              <a:defRPr/>
            </a:pPr>
            <a:r>
              <a:rPr lang="en-US" sz="2000" dirty="0" smtClean="0"/>
              <a:t>nonspecific esophageal </a:t>
            </a:r>
            <a:r>
              <a:rPr lang="en-US" sz="2000" dirty="0" err="1" smtClean="0"/>
              <a:t>dysmotility</a:t>
            </a:r>
            <a:endParaRPr lang="en-US" sz="2000" dirty="0" smtClean="0"/>
          </a:p>
          <a:p>
            <a:pPr eaLnBrk="1" hangingPunct="1">
              <a:defRPr/>
            </a:pPr>
            <a:r>
              <a:rPr lang="en-US" sz="2000" dirty="0" smtClean="0"/>
              <a:t>LES</a:t>
            </a:r>
          </a:p>
          <a:p>
            <a:pPr lvl="1" eaLnBrk="1" hangingPunct="1">
              <a:defRPr/>
            </a:pPr>
            <a:r>
              <a:rPr lang="en-US" sz="2000" dirty="0" err="1" smtClean="0"/>
              <a:t>achalasia</a:t>
            </a:r>
            <a:endParaRPr lang="en-US" sz="2000" dirty="0" smtClean="0"/>
          </a:p>
          <a:p>
            <a:pPr lvl="1" eaLnBrk="1" hangingPunct="1">
              <a:defRPr/>
            </a:pPr>
            <a:r>
              <a:rPr lang="en-US" sz="2000" dirty="0" smtClean="0"/>
              <a:t>hypertensive LES</a:t>
            </a:r>
          </a:p>
        </p:txBody>
      </p:sp>
      <p:sp>
        <p:nvSpPr>
          <p:cNvPr id="44036" name="Rectangle 4"/>
          <p:cNvSpPr>
            <a:spLocks noGrp="1" noChangeArrowheads="1"/>
          </p:cNvSpPr>
          <p:nvPr>
            <p:ph type="body" sz="half" idx="2"/>
          </p:nvPr>
        </p:nvSpPr>
        <p:spPr>
          <a:xfrm>
            <a:off x="4645025" y="1600200"/>
            <a:ext cx="4041775" cy="4530725"/>
          </a:xfrm>
        </p:spPr>
        <p:txBody>
          <a:bodyPr/>
          <a:lstStyle/>
          <a:p>
            <a:pPr eaLnBrk="1" hangingPunct="1">
              <a:defRPr/>
            </a:pPr>
            <a:r>
              <a:rPr lang="en-US" sz="2000" dirty="0" smtClean="0"/>
              <a:t>primary disorders</a:t>
            </a:r>
          </a:p>
          <a:p>
            <a:pPr lvl="1" eaLnBrk="1" hangingPunct="1">
              <a:defRPr/>
            </a:pPr>
            <a:r>
              <a:rPr lang="en-US" sz="2000" dirty="0" err="1" smtClean="0"/>
              <a:t>achalasia</a:t>
            </a:r>
            <a:endParaRPr lang="en-US" sz="2000" dirty="0" smtClean="0"/>
          </a:p>
          <a:p>
            <a:pPr lvl="1" eaLnBrk="1" hangingPunct="1">
              <a:defRPr/>
            </a:pPr>
            <a:r>
              <a:rPr lang="en-US" sz="2000" dirty="0" smtClean="0"/>
              <a:t>diffuse esophageal spasm</a:t>
            </a:r>
          </a:p>
          <a:p>
            <a:pPr lvl="1" eaLnBrk="1" hangingPunct="1">
              <a:defRPr/>
            </a:pPr>
            <a:r>
              <a:rPr lang="en-US" sz="2000" dirty="0" smtClean="0"/>
              <a:t>nutcracker esophagus</a:t>
            </a:r>
          </a:p>
          <a:p>
            <a:pPr lvl="1" eaLnBrk="1" hangingPunct="1">
              <a:defRPr/>
            </a:pPr>
            <a:r>
              <a:rPr lang="en-US" sz="2000" dirty="0" smtClean="0"/>
              <a:t>nonspecific esophageal </a:t>
            </a:r>
            <a:r>
              <a:rPr lang="en-US" sz="2000" dirty="0" err="1" smtClean="0"/>
              <a:t>dysmotility</a:t>
            </a:r>
            <a:endParaRPr lang="en-US" sz="2000" dirty="0" smtClean="0"/>
          </a:p>
          <a:p>
            <a:pPr eaLnBrk="1" hangingPunct="1">
              <a:defRPr/>
            </a:pPr>
            <a:r>
              <a:rPr lang="en-US" sz="2000" dirty="0" smtClean="0"/>
              <a:t>secondary disorders</a:t>
            </a:r>
          </a:p>
          <a:p>
            <a:pPr lvl="1" eaLnBrk="1" hangingPunct="1">
              <a:defRPr/>
            </a:pPr>
            <a:r>
              <a:rPr lang="en-US" sz="2000" dirty="0" smtClean="0"/>
              <a:t>severe </a:t>
            </a:r>
            <a:r>
              <a:rPr lang="en-US" sz="2000" dirty="0" err="1" smtClean="0"/>
              <a:t>esophagitis</a:t>
            </a:r>
            <a:endParaRPr lang="en-US" sz="2000" dirty="0" smtClean="0"/>
          </a:p>
          <a:p>
            <a:pPr lvl="1" eaLnBrk="1" hangingPunct="1">
              <a:defRPr/>
            </a:pPr>
            <a:r>
              <a:rPr lang="en-US" sz="2000" dirty="0" smtClean="0"/>
              <a:t>scleroderma</a:t>
            </a:r>
          </a:p>
          <a:p>
            <a:pPr lvl="1" eaLnBrk="1" hangingPunct="1">
              <a:defRPr/>
            </a:pPr>
            <a:r>
              <a:rPr lang="en-US" sz="2000" dirty="0" smtClean="0"/>
              <a:t>diabetes</a:t>
            </a:r>
          </a:p>
          <a:p>
            <a:pPr lvl="1" eaLnBrk="1" hangingPunct="1">
              <a:defRPr/>
            </a:pPr>
            <a:r>
              <a:rPr lang="en-US" sz="2000" dirty="0" smtClean="0"/>
              <a:t>Parkinson’s</a:t>
            </a:r>
          </a:p>
          <a:p>
            <a:pPr lvl="1" eaLnBrk="1" hangingPunct="1">
              <a:defRPr/>
            </a:pPr>
            <a:r>
              <a:rPr lang="en-US" sz="2000" dirty="0" smtClean="0"/>
              <a:t>stroke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u="sng" dirty="0" err="1" smtClean="0">
                <a:solidFill>
                  <a:srgbClr val="FF0000"/>
                </a:solidFill>
              </a:rPr>
              <a:t>Achalasia</a:t>
            </a:r>
            <a:endParaRPr lang="ar-SA" dirty="0"/>
          </a:p>
        </p:txBody>
      </p:sp>
      <p:sp>
        <p:nvSpPr>
          <p:cNvPr id="3" name="Content Placeholder 2"/>
          <p:cNvSpPr>
            <a:spLocks noGrp="1"/>
          </p:cNvSpPr>
          <p:nvPr>
            <p:ph idx="1"/>
          </p:nvPr>
        </p:nvSpPr>
        <p:spPr/>
        <p:txBody>
          <a:bodyPr>
            <a:normAutofit/>
          </a:bodyPr>
          <a:lstStyle/>
          <a:p>
            <a:r>
              <a:rPr lang="en-GB" dirty="0" smtClean="0"/>
              <a:t> idiopathic disorder of muscle of oesophagus</a:t>
            </a:r>
            <a:r>
              <a:rPr lang="en-US" dirty="0" smtClean="0"/>
              <a:t> due to loss of </a:t>
            </a:r>
            <a:r>
              <a:rPr lang="en-US" dirty="0" err="1" smtClean="0"/>
              <a:t>ganglionic</a:t>
            </a:r>
            <a:r>
              <a:rPr lang="en-US" dirty="0" smtClean="0"/>
              <a:t> cells in the mesenteric plexus</a:t>
            </a:r>
            <a:r>
              <a:rPr lang="en-GB" dirty="0" smtClean="0"/>
              <a:t>. </a:t>
            </a:r>
          </a:p>
          <a:p>
            <a:r>
              <a:rPr lang="en-GB" dirty="0" smtClean="0"/>
              <a:t>loss of peristalsis.</a:t>
            </a:r>
          </a:p>
          <a:p>
            <a:r>
              <a:rPr lang="en-GB" dirty="0" smtClean="0"/>
              <a:t>increased resting tone of lower sphincter.</a:t>
            </a:r>
          </a:p>
          <a:p>
            <a:r>
              <a:rPr lang="en-GB" dirty="0" smtClean="0"/>
              <a:t>loss of normal relaxation with swallowing.</a:t>
            </a:r>
          </a:p>
          <a:p>
            <a:r>
              <a:rPr lang="en-GB" dirty="0" smtClean="0"/>
              <a:t>muscular spasm.</a:t>
            </a:r>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990600"/>
            <a:ext cx="6248400" cy="3539430"/>
          </a:xfrm>
          <a:prstGeom prst="rect">
            <a:avLst/>
          </a:prstGeom>
        </p:spPr>
        <p:txBody>
          <a:bodyPr wrap="square">
            <a:spAutoFit/>
          </a:bodyPr>
          <a:lstStyle/>
          <a:p>
            <a:pPr>
              <a:defRPr/>
            </a:pPr>
            <a:r>
              <a:rPr lang="en-US" sz="2800" dirty="0" smtClean="0"/>
              <a:t>epidemiology</a:t>
            </a:r>
          </a:p>
          <a:p>
            <a:pPr lvl="1">
              <a:defRPr/>
            </a:pPr>
            <a:r>
              <a:rPr lang="en-US" sz="2800" dirty="0" smtClean="0"/>
              <a:t>*1-2 per 200,000 population</a:t>
            </a:r>
          </a:p>
          <a:p>
            <a:pPr lvl="1">
              <a:defRPr/>
            </a:pPr>
            <a:r>
              <a:rPr lang="en-US" sz="2800" dirty="0" smtClean="0"/>
              <a:t>*usually presents between ages 25 to 60</a:t>
            </a:r>
          </a:p>
          <a:p>
            <a:pPr lvl="1">
              <a:defRPr/>
            </a:pPr>
            <a:r>
              <a:rPr lang="en-US" sz="2800" dirty="0" smtClean="0"/>
              <a:t>*male=female</a:t>
            </a:r>
          </a:p>
          <a:p>
            <a:pPr lvl="1">
              <a:defRPr/>
            </a:pPr>
            <a:r>
              <a:rPr lang="en-US" sz="2800" dirty="0" smtClean="0"/>
              <a:t>*Caucasians &gt; others</a:t>
            </a:r>
          </a:p>
          <a:p>
            <a:pPr lvl="1">
              <a:defRPr/>
            </a:pPr>
            <a:r>
              <a:rPr lang="en-US" sz="2800" dirty="0" smtClean="0"/>
              <a:t>*average symptom duration at diagnosis: 2-5 years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682</TotalTime>
  <Words>1703</Words>
  <Application>Microsoft Office PowerPoint</Application>
  <PresentationFormat>On-screen Show (4:3)</PresentationFormat>
  <Paragraphs>312</Paragraphs>
  <Slides>42</Slides>
  <Notes>42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Esophageal Disorders</vt:lpstr>
      <vt:lpstr>Objectives </vt:lpstr>
      <vt:lpstr>Slide 3</vt:lpstr>
      <vt:lpstr>Oesophageal anatomy</vt:lpstr>
      <vt:lpstr>physiology</vt:lpstr>
      <vt:lpstr>Slide 6</vt:lpstr>
      <vt:lpstr>I - Motility Disorders (classification)</vt:lpstr>
      <vt:lpstr>Achalasia</vt:lpstr>
      <vt:lpstr>Slide 9</vt:lpstr>
      <vt:lpstr>Clinical Presentation</vt:lpstr>
      <vt:lpstr>Diagnostic Work Up</vt:lpstr>
      <vt:lpstr>Manometry in achalasia</vt:lpstr>
      <vt:lpstr>Treatment of Achalasia </vt:lpstr>
      <vt:lpstr>Spastic Motility Disorders of the Esophagus</vt:lpstr>
      <vt:lpstr>Slide 15</vt:lpstr>
      <vt:lpstr>II- Disorders due to reflux GERD</vt:lpstr>
      <vt:lpstr>Slide 17</vt:lpstr>
      <vt:lpstr>Slide 18</vt:lpstr>
      <vt:lpstr>Slide 19</vt:lpstr>
      <vt:lpstr>Slide 20</vt:lpstr>
      <vt:lpstr>Slide 21</vt:lpstr>
      <vt:lpstr>III- oesophageal infection </vt:lpstr>
      <vt:lpstr>Viral infection</vt:lpstr>
      <vt:lpstr>IV- oesophageal tumours </vt:lpstr>
      <vt:lpstr>Beniegn tumours</vt:lpstr>
      <vt:lpstr>Carcinoma esophagus</vt:lpstr>
      <vt:lpstr>Slide 27</vt:lpstr>
      <vt:lpstr>Slide 28</vt:lpstr>
      <vt:lpstr>Slide 29</vt:lpstr>
      <vt:lpstr>Slide 30</vt:lpstr>
      <vt:lpstr>Diagnosis:</vt:lpstr>
      <vt:lpstr>Slide 32</vt:lpstr>
      <vt:lpstr>Slide 33</vt:lpstr>
      <vt:lpstr>Slide 34</vt:lpstr>
      <vt:lpstr>Slide 35</vt:lpstr>
      <vt:lpstr>Summary </vt:lpstr>
      <vt:lpstr>Case 1</vt:lpstr>
      <vt:lpstr>Slide 38</vt:lpstr>
      <vt:lpstr>A film from an upper gastrointestinal series is shown</vt:lpstr>
      <vt:lpstr>Case 2</vt:lpstr>
      <vt:lpstr>Slide 41</vt:lpstr>
      <vt:lpstr>Slide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Majed</dc:creator>
  <cp:lastModifiedBy>Majed</cp:lastModifiedBy>
  <cp:revision>130</cp:revision>
  <dcterms:created xsi:type="dcterms:W3CDTF">2006-08-16T00:00:00Z</dcterms:created>
  <dcterms:modified xsi:type="dcterms:W3CDTF">2017-03-11T07:40:02Z</dcterms:modified>
</cp:coreProperties>
</file>