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2" d="100"/>
          <a:sy n="32" d="100"/>
        </p:scale>
        <p:origin x="72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3"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1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Image"/>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25" name="Image"/>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26" name="Image"/>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Image"/>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666699290_02_crop_3159x1892.jpg"/>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910457886_1434x1669.jpg"/>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660384004_1290x1720.jpg"/>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1206500" y="1079500"/>
            <a:ext cx="21971000" cy="1434949"/>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1206500" y="1079500"/>
            <a:ext cx="21971000" cy="143510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mailto:mohamed_3189@limu.edu.ly" TargetMode="Externa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4.tif"/><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The Benefits of Becoming a Global Enterprise."/>
          <p:cNvSpPr txBox="1">
            <a:spLocks noGrp="1"/>
          </p:cNvSpPr>
          <p:nvPr>
            <p:ph type="ctrTitle"/>
          </p:nvPr>
        </p:nvSpPr>
        <p:spPr>
          <a:xfrm>
            <a:off x="1391278" y="3473823"/>
            <a:ext cx="21971004" cy="4648201"/>
          </a:xfrm>
          <a:prstGeom prst="rect">
            <a:avLst/>
          </a:prstGeom>
        </p:spPr>
        <p:txBody>
          <a:bodyPr/>
          <a:lstStyle/>
          <a:p>
            <a:pPr algn="ctr"/>
            <a:r>
              <a:rPr dirty="0"/>
              <a:t>The Benefits of Becoming a Global Enterprise.</a:t>
            </a:r>
          </a:p>
        </p:txBody>
      </p:sp>
      <p:pic>
        <p:nvPicPr>
          <p:cNvPr id="152" name="Screen Shot 2021-10-26 at 8.05.54 PM.png" descr="Screen Shot 2021-10-26 at 8.05.54 PM.png"/>
          <p:cNvPicPr>
            <a:picLocks noChangeAspect="1"/>
          </p:cNvPicPr>
          <p:nvPr/>
        </p:nvPicPr>
        <p:blipFill>
          <a:blip r:embed="rId2">
            <a:extLst/>
          </a:blip>
          <a:stretch>
            <a:fillRect/>
          </a:stretch>
        </p:blipFill>
        <p:spPr>
          <a:xfrm>
            <a:off x="1542387" y="-9738"/>
            <a:ext cx="3737734" cy="3984178"/>
          </a:xfrm>
          <a:prstGeom prst="rect">
            <a:avLst/>
          </a:prstGeom>
          <a:ln w="12700">
            <a:miter lim="400000"/>
          </a:ln>
        </p:spPr>
      </p:pic>
      <p:pic>
        <p:nvPicPr>
          <p:cNvPr id="153" name="Screen Shot 2021-10-26 at 9.55.32 PM.png" descr="Screen Shot 2021-10-26 at 9.55.32 PM.png"/>
          <p:cNvPicPr>
            <a:picLocks noChangeAspect="1"/>
          </p:cNvPicPr>
          <p:nvPr/>
        </p:nvPicPr>
        <p:blipFill>
          <a:blip r:embed="rId3">
            <a:extLst/>
          </a:blip>
          <a:stretch>
            <a:fillRect/>
          </a:stretch>
        </p:blipFill>
        <p:spPr>
          <a:xfrm>
            <a:off x="7033200" y="926417"/>
            <a:ext cx="10988303" cy="2111867"/>
          </a:xfrm>
          <a:prstGeom prst="rect">
            <a:avLst/>
          </a:prstGeom>
          <a:ln w="12700">
            <a:miter lim="400000"/>
          </a:ln>
        </p:spPr>
      </p:pic>
      <p:pic>
        <p:nvPicPr>
          <p:cNvPr id="154" name="Screenshot_20211108-120509_Facebook.jpg" descr="Screenshot_20211108-120509_Facebook.jpg"/>
          <p:cNvPicPr>
            <a:picLocks noChangeAspect="1"/>
          </p:cNvPicPr>
          <p:nvPr/>
        </p:nvPicPr>
        <p:blipFill>
          <a:blip r:embed="rId4">
            <a:extLst/>
          </a:blip>
          <a:stretch>
            <a:fillRect/>
          </a:stretch>
        </p:blipFill>
        <p:spPr>
          <a:xfrm>
            <a:off x="19774582" y="561471"/>
            <a:ext cx="2873688" cy="2841759"/>
          </a:xfrm>
          <a:prstGeom prst="rect">
            <a:avLst/>
          </a:prstGeom>
          <a:ln w="12700">
            <a:miter lim="400000"/>
          </a:ln>
        </p:spPr>
      </p:pic>
      <p:sp>
        <p:nvSpPr>
          <p:cNvPr id="155" name="Mohamed fadel"/>
          <p:cNvSpPr txBox="1"/>
          <p:nvPr/>
        </p:nvSpPr>
        <p:spPr>
          <a:xfrm>
            <a:off x="1206499" y="11338533"/>
            <a:ext cx="21971002" cy="6369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lnSpcReduction="10000"/>
          </a:bodyPr>
          <a:lstStyle>
            <a:lvl1pPr algn="l" defTabSz="825500">
              <a:defRPr sz="3600" b="1">
                <a:solidFill>
                  <a:srgbClr val="000000"/>
                </a:solidFill>
              </a:defRPr>
            </a:lvl1pPr>
          </a:lstStyle>
          <a:p>
            <a:r>
              <a:t>Mohamed fadel </a:t>
            </a:r>
          </a:p>
        </p:txBody>
      </p:sp>
      <p:sp>
        <p:nvSpPr>
          <p:cNvPr id="156" name="Email: mohamed_3189@limu.edu.ly"/>
          <p:cNvSpPr txBox="1"/>
          <p:nvPr/>
        </p:nvSpPr>
        <p:spPr>
          <a:xfrm>
            <a:off x="857083" y="12055783"/>
            <a:ext cx="8305227"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b="1">
                <a:solidFill>
                  <a:srgbClr val="000000"/>
                </a:solidFill>
              </a:defRPr>
            </a:lvl1pPr>
          </a:lstStyle>
          <a:p>
            <a:r>
              <a:t>Email: mohamed_3189@limu.edu.ly</a:t>
            </a:r>
          </a:p>
        </p:txBody>
      </p:sp>
      <p:sp>
        <p:nvSpPr>
          <p:cNvPr id="157" name="3189 :  mohamed_3189@limu.edu.ly."/>
          <p:cNvSpPr txBox="1"/>
          <p:nvPr/>
        </p:nvSpPr>
        <p:spPr>
          <a:xfrm>
            <a:off x="10341833" y="12086797"/>
            <a:ext cx="2034947" cy="585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3200" b="1">
                <a:solidFill>
                  <a:srgbClr val="000000"/>
                </a:solidFill>
              </a:defRPr>
            </a:lvl1pPr>
          </a:lstStyle>
          <a:p>
            <a:r>
              <a:t>3189         </a:t>
            </a:r>
          </a:p>
        </p:txBody>
      </p:sp>
      <p:sp>
        <p:nvSpPr>
          <p:cNvPr id="158" name="Id number"/>
          <p:cNvSpPr txBox="1"/>
          <p:nvPr/>
        </p:nvSpPr>
        <p:spPr>
          <a:xfrm>
            <a:off x="10129895" y="11333453"/>
            <a:ext cx="2458823"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b="1">
                <a:solidFill>
                  <a:srgbClr val="000000"/>
                </a:solidFill>
              </a:defRPr>
            </a:lvl1pPr>
          </a:lstStyle>
          <a:p>
            <a:r>
              <a:t>Id number </a:t>
            </a:r>
          </a:p>
        </p:txBody>
      </p:sp>
      <p:sp>
        <p:nvSpPr>
          <p:cNvPr id="159" name="Email"/>
          <p:cNvSpPr txBox="1"/>
          <p:nvPr/>
        </p:nvSpPr>
        <p:spPr>
          <a:xfrm>
            <a:off x="14734725" y="12055783"/>
            <a:ext cx="6252211"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b="1" u="sng">
                <a:solidFill>
                  <a:srgbClr val="000000"/>
                </a:solidFill>
                <a:hlinkClick r:id="rId5"/>
              </a:defRPr>
            </a:lvl1pPr>
          </a:lstStyle>
          <a:p>
            <a:pPr>
              <a:defRPr u="none"/>
            </a:pPr>
            <a:r>
              <a:rPr u="sng">
                <a:hlinkClick r:id="rId5"/>
              </a:rPr>
              <a:t>mohamed_3189@limu.edu.ly</a:t>
            </a:r>
          </a:p>
        </p:txBody>
      </p:sp>
      <p:sp>
        <p:nvSpPr>
          <p:cNvPr id="160" name="19\4\2022"/>
          <p:cNvSpPr txBox="1"/>
          <p:nvPr/>
        </p:nvSpPr>
        <p:spPr>
          <a:xfrm>
            <a:off x="19720718" y="12783193"/>
            <a:ext cx="2981416" cy="647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3600" b="1">
                <a:solidFill>
                  <a:srgbClr val="000000"/>
                </a:solidFill>
              </a:defRPr>
            </a:lvl1pPr>
          </a:lstStyle>
          <a:p>
            <a:r>
              <a:t>19\4\2022</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able of contents"/>
          <p:cNvSpPr txBox="1"/>
          <p:nvPr/>
        </p:nvSpPr>
        <p:spPr>
          <a:xfrm>
            <a:off x="9790842" y="842847"/>
            <a:ext cx="4802316" cy="7835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Table of contents</a:t>
            </a:r>
          </a:p>
        </p:txBody>
      </p:sp>
      <p:sp>
        <p:nvSpPr>
          <p:cNvPr id="163" name="Introduction."/>
          <p:cNvSpPr txBox="1"/>
          <p:nvPr/>
        </p:nvSpPr>
        <p:spPr>
          <a:xfrm>
            <a:off x="1830210" y="2786981"/>
            <a:ext cx="3717037" cy="13314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just">
              <a:buSzPct val="123000"/>
              <a:buChar char="•"/>
              <a:defRPr sz="4000" b="1"/>
            </a:lvl1pPr>
          </a:lstStyle>
          <a:p>
            <a:r>
              <a:t>Introduction.</a:t>
            </a:r>
          </a:p>
        </p:txBody>
      </p:sp>
      <p:sp>
        <p:nvSpPr>
          <p:cNvPr id="164" name="Reference."/>
          <p:cNvSpPr txBox="1"/>
          <p:nvPr/>
        </p:nvSpPr>
        <p:spPr>
          <a:xfrm>
            <a:off x="1830210" y="6777635"/>
            <a:ext cx="3529585" cy="13314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just">
              <a:buSzPct val="123000"/>
              <a:buChar char="•"/>
              <a:defRPr sz="4000" b="1"/>
            </a:lvl1pPr>
          </a:lstStyle>
          <a:p>
            <a:r>
              <a:t>Reference.  </a:t>
            </a:r>
          </a:p>
        </p:txBody>
      </p:sp>
      <p:sp>
        <p:nvSpPr>
          <p:cNvPr id="165" name="Conclusion."/>
          <p:cNvSpPr txBox="1"/>
          <p:nvPr/>
        </p:nvSpPr>
        <p:spPr>
          <a:xfrm>
            <a:off x="1830210" y="5445818"/>
            <a:ext cx="3773425" cy="13314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just">
              <a:buSzPct val="123000"/>
              <a:buChar char="•"/>
              <a:defRPr sz="4000" b="1"/>
            </a:lvl1pPr>
          </a:lstStyle>
          <a:p>
            <a:r>
              <a:t>Conclusion.  </a:t>
            </a:r>
          </a:p>
        </p:txBody>
      </p:sp>
      <p:sp>
        <p:nvSpPr>
          <p:cNvPr id="166" name="The Benefits of becoming global enterprise."/>
          <p:cNvSpPr txBox="1"/>
          <p:nvPr/>
        </p:nvSpPr>
        <p:spPr>
          <a:xfrm>
            <a:off x="1238912" y="4136513"/>
            <a:ext cx="11822177" cy="709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1117600" lvl="1" indent="-508000" algn="just">
              <a:buSzPct val="123000"/>
              <a:buChar char="•"/>
              <a:defRPr sz="4000" b="1"/>
            </a:pPr>
            <a:r>
              <a:t>The Benefits of becoming global enterprise.</a:t>
            </a:r>
          </a:p>
        </p:txBody>
      </p:sp>
      <p:sp>
        <p:nvSpPr>
          <p:cNvPr id="167" name="Slide Number"/>
          <p:cNvSpPr txBox="1">
            <a:spLocks noGrp="1"/>
          </p:cNvSpPr>
          <p:nvPr>
            <p:ph type="sldNum" sz="quarter" idx="4294967295"/>
          </p:nvPr>
        </p:nvSpPr>
        <p:spPr>
          <a:xfrm>
            <a:off x="12005030" y="12845744"/>
            <a:ext cx="361443" cy="60985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500"/>
            </a:lvl1p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Introduction"/>
          <p:cNvSpPr txBox="1"/>
          <p:nvPr/>
        </p:nvSpPr>
        <p:spPr>
          <a:xfrm>
            <a:off x="10473499" y="561016"/>
            <a:ext cx="3437002"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Introduction</a:t>
            </a:r>
          </a:p>
        </p:txBody>
      </p:sp>
      <p:sp>
        <p:nvSpPr>
          <p:cNvPr id="170" name="Global companies are businesses that have their headquarters in one country but do business in multiple countries. Multinational corporations and transnational corporations are terms used to describe a global enterprise."/>
          <p:cNvSpPr txBox="1"/>
          <p:nvPr/>
        </p:nvSpPr>
        <p:spPr>
          <a:xfrm>
            <a:off x="1424553" y="3923358"/>
            <a:ext cx="15806263" cy="1651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444500" indent="-444500" algn="just">
              <a:buSzPct val="123000"/>
              <a:buChar char="•"/>
              <a:defRPr sz="3500"/>
            </a:lvl1pPr>
          </a:lstStyle>
          <a:p>
            <a:r>
              <a:t>Global companies are businesses that have their headquarters in one country but do business in multiple countries. Multinational corporations and transnational corporations are terms used to describe a global enterprise.</a:t>
            </a:r>
          </a:p>
        </p:txBody>
      </p:sp>
      <p:sp>
        <p:nvSpPr>
          <p:cNvPr id="171" name="What is a global enterprise?"/>
          <p:cNvSpPr txBox="1"/>
          <p:nvPr/>
        </p:nvSpPr>
        <p:spPr>
          <a:xfrm>
            <a:off x="1419511" y="2237994"/>
            <a:ext cx="7303517" cy="709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508000" indent="-508000" algn="l">
              <a:buSzPct val="123000"/>
              <a:buChar char="•"/>
              <a:defRPr sz="4000" b="1"/>
            </a:lvl1pPr>
          </a:lstStyle>
          <a:p>
            <a:pPr>
              <a:defRPr sz="2400"/>
            </a:pPr>
            <a:r>
              <a:rPr sz="4000"/>
              <a:t>What is a global enterprise? </a:t>
            </a:r>
          </a:p>
        </p:txBody>
      </p:sp>
      <p:sp>
        <p:nvSpPr>
          <p:cNvPr id="172" name="Slide Number"/>
          <p:cNvSpPr txBox="1">
            <a:spLocks noGrp="1"/>
          </p:cNvSpPr>
          <p:nvPr>
            <p:ph type="sldNum" sz="quarter" idx="4294967295"/>
          </p:nvPr>
        </p:nvSpPr>
        <p:spPr>
          <a:xfrm>
            <a:off x="12005030" y="12845744"/>
            <a:ext cx="361443" cy="60985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500"/>
            </a:lvl1pPr>
          </a:lstStyle>
          <a:p>
            <a:fld id="{86CB4B4D-7CA3-9044-876B-883B54F8677D}" type="slidenum">
              <a:t>3</a:t>
            </a:fld>
            <a:endParaRPr/>
          </a:p>
        </p:txBody>
      </p:sp>
      <p:pic>
        <p:nvPicPr>
          <p:cNvPr id="173" name="Image" descr="Image"/>
          <p:cNvPicPr>
            <a:picLocks noChangeAspect="1"/>
          </p:cNvPicPr>
          <p:nvPr/>
        </p:nvPicPr>
        <p:blipFill>
          <a:blip r:embed="rId2">
            <a:extLst/>
          </a:blip>
          <a:stretch>
            <a:fillRect/>
          </a:stretch>
        </p:blipFill>
        <p:spPr>
          <a:xfrm>
            <a:off x="10476111" y="6875771"/>
            <a:ext cx="9191729" cy="4668815"/>
          </a:xfrm>
          <a:prstGeom prst="rect">
            <a:avLst/>
          </a:prstGeom>
          <a:ln w="25400">
            <a:miter lim="400000"/>
          </a:ln>
          <a:effectLst>
            <a:outerShdw blurRad="254000" dist="127000" dir="5400000" rotWithShape="0">
              <a:srgbClr val="000000">
                <a:alpha val="70000"/>
              </a:srgbClr>
            </a:outerShdw>
          </a:effectLst>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The advantages of becoming a global enterprise"/>
          <p:cNvSpPr txBox="1"/>
          <p:nvPr/>
        </p:nvSpPr>
        <p:spPr>
          <a:xfrm>
            <a:off x="5563743" y="561016"/>
            <a:ext cx="13256515"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The advantages of becoming a global enterprise</a:t>
            </a:r>
          </a:p>
        </p:txBody>
      </p:sp>
      <p:sp>
        <p:nvSpPr>
          <p:cNvPr id="176" name="New revenue potential."/>
          <p:cNvSpPr txBox="1"/>
          <p:nvPr/>
        </p:nvSpPr>
        <p:spPr>
          <a:xfrm>
            <a:off x="1537995" y="3114686"/>
            <a:ext cx="6118861" cy="709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marL="740833" indent="-740833" algn="l">
              <a:buSzPct val="100000"/>
              <a:buAutoNum type="arabicPeriod"/>
              <a:defRPr sz="4000" b="1" u="sng"/>
            </a:lvl1pPr>
          </a:lstStyle>
          <a:p>
            <a:pPr>
              <a:defRPr sz="2400"/>
            </a:pPr>
            <a:r>
              <a:rPr sz="4000"/>
              <a:t>New revenue potential.</a:t>
            </a:r>
          </a:p>
        </p:txBody>
      </p:sp>
      <p:sp>
        <p:nvSpPr>
          <p:cNvPr id="177" name="You have access to a considerably broader customer base by expanding your firm internationally. If your product or service is a hit, you'll be able to profit from these new clients."/>
          <p:cNvSpPr txBox="1"/>
          <p:nvPr/>
        </p:nvSpPr>
        <p:spPr>
          <a:xfrm>
            <a:off x="1263331" y="4705924"/>
            <a:ext cx="19984053" cy="11305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406400" indent="-406400" algn="just">
              <a:buSzPct val="123000"/>
              <a:buChar char="•"/>
              <a:defRPr sz="3500"/>
            </a:lvl1pPr>
          </a:lstStyle>
          <a:p>
            <a:r>
              <a:t>You have access to a considerably broader customer base by expanding your firm internationally. If your product or service is a hit, you'll be able to profit from these new clients.</a:t>
            </a:r>
          </a:p>
        </p:txBody>
      </p:sp>
      <p:sp>
        <p:nvSpPr>
          <p:cNvPr id="178" name="The ability to help more people."/>
          <p:cNvSpPr txBox="1"/>
          <p:nvPr/>
        </p:nvSpPr>
        <p:spPr>
          <a:xfrm>
            <a:off x="1537995" y="7536230"/>
            <a:ext cx="8166609" cy="10774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444500" indent="-444500" algn="l">
              <a:buSzPct val="100000"/>
              <a:buAutoNum type="arabicPeriod"/>
              <a:defRPr b="1" u="sng"/>
            </a:pPr>
            <a:endParaRPr/>
          </a:p>
          <a:p>
            <a:pPr marL="740833" indent="-740833" algn="l">
              <a:buSzPct val="100000"/>
              <a:buAutoNum type="arabicPeriod" startAt="2"/>
              <a:defRPr b="1" u="sng"/>
            </a:pPr>
            <a:r>
              <a:rPr sz="4000"/>
              <a:t>The ability to help more people.</a:t>
            </a:r>
          </a:p>
        </p:txBody>
      </p:sp>
      <p:sp>
        <p:nvSpPr>
          <p:cNvPr id="179" name="Your company's products and services have the ability to help your clients improve their lives in some way. When you expand your business internationally, you may assist an exponentially larger number of people in finding answers to the issues or challen"/>
          <p:cNvSpPr txBox="1"/>
          <p:nvPr/>
        </p:nvSpPr>
        <p:spPr>
          <a:xfrm>
            <a:off x="1263331" y="9430416"/>
            <a:ext cx="19984053" cy="1651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406400" indent="-406400" algn="just">
              <a:buSzPct val="123000"/>
              <a:buChar char="•"/>
              <a:defRPr sz="3500"/>
            </a:lvl1pPr>
          </a:lstStyle>
          <a:p>
            <a:r>
              <a:t>Your company's products and services have the ability to help your clients improve their lives in some way. When you expand your business internationally, you may assist an exponentially larger number of people in finding answers to the issues or challenges that your firm assists with.</a:t>
            </a:r>
          </a:p>
        </p:txBody>
      </p:sp>
      <p:sp>
        <p:nvSpPr>
          <p:cNvPr id="180" name="Slide Number"/>
          <p:cNvSpPr txBox="1">
            <a:spLocks noGrp="1"/>
          </p:cNvSpPr>
          <p:nvPr>
            <p:ph type="sldNum" sz="quarter" idx="4294967295"/>
          </p:nvPr>
        </p:nvSpPr>
        <p:spPr>
          <a:xfrm>
            <a:off x="12005030" y="12845744"/>
            <a:ext cx="361443" cy="60985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500"/>
            </a:lvl1p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Greater access to talent"/>
          <p:cNvSpPr txBox="1"/>
          <p:nvPr/>
        </p:nvSpPr>
        <p:spPr>
          <a:xfrm>
            <a:off x="1419511" y="966035"/>
            <a:ext cx="6523229" cy="20680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444500" indent="-444500" algn="l">
              <a:buSzPct val="100000"/>
              <a:buAutoNum type="arabicPeriod"/>
              <a:defRPr b="1" u="sng"/>
            </a:pPr>
            <a:endParaRPr/>
          </a:p>
          <a:p>
            <a:pPr marL="444500" indent="-444500" algn="l">
              <a:buSzPct val="100000"/>
              <a:buAutoNum type="arabicPeriod" startAt="2"/>
              <a:defRPr b="1" u="sng"/>
            </a:pPr>
            <a:endParaRPr/>
          </a:p>
          <a:p>
            <a:pPr marL="740833" indent="-740833" algn="l">
              <a:buSzPct val="100000"/>
              <a:buAutoNum type="arabicPeriod" startAt="3"/>
              <a:defRPr b="1" u="sng"/>
            </a:pPr>
            <a:r>
              <a:rPr sz="4000"/>
              <a:t>Greater access to talent </a:t>
            </a:r>
          </a:p>
        </p:txBody>
      </p:sp>
      <p:sp>
        <p:nvSpPr>
          <p:cNvPr id="183" name="Another great advantage of expanding your business internationally is that you gain access to a fresh pool of possible personnel with different abilities and perspectives. You may even discover that these potential workers possess abilities that are diff"/>
          <p:cNvSpPr txBox="1"/>
          <p:nvPr/>
        </p:nvSpPr>
        <p:spPr>
          <a:xfrm>
            <a:off x="1287028" y="3734985"/>
            <a:ext cx="19984052" cy="2171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406400" indent="-406400" algn="just">
              <a:buSzPct val="123000"/>
              <a:buChar char="•"/>
              <a:defRPr sz="3500"/>
            </a:lvl1pPr>
          </a:lstStyle>
          <a:p>
            <a:r>
              <a:t>Another great advantage of expanding your business internationally is that you gain access to a fresh pool of possible personnel with different abilities and perspectives. You may even discover that these potential workers possess abilities that are difficult to come by in your home nation, giving you an advantage over other companies in your area that have yet to go global.</a:t>
            </a:r>
          </a:p>
        </p:txBody>
      </p:sp>
      <p:sp>
        <p:nvSpPr>
          <p:cNvPr id="184" name="Learning a new culture."/>
          <p:cNvSpPr txBox="1"/>
          <p:nvPr/>
        </p:nvSpPr>
        <p:spPr>
          <a:xfrm>
            <a:off x="1395814" y="6320321"/>
            <a:ext cx="6240781" cy="24363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444500" indent="-444500" algn="l">
              <a:buSzPct val="100000"/>
              <a:buAutoNum type="arabicPeriod"/>
              <a:defRPr b="1" u="sng"/>
            </a:pPr>
            <a:endParaRPr/>
          </a:p>
          <a:p>
            <a:pPr marL="444500" indent="-444500" algn="l">
              <a:buSzPct val="100000"/>
              <a:buAutoNum type="arabicPeriod" startAt="2"/>
              <a:defRPr b="1" u="sng"/>
            </a:pPr>
            <a:endParaRPr/>
          </a:p>
          <a:p>
            <a:pPr marL="444500" indent="-444500" algn="l">
              <a:buSzPct val="100000"/>
              <a:buAutoNum type="arabicPeriod" startAt="3"/>
              <a:defRPr b="1" u="sng"/>
            </a:pPr>
            <a:endParaRPr/>
          </a:p>
          <a:p>
            <a:pPr marL="740833" indent="-740833" algn="l">
              <a:buSzPct val="100000"/>
              <a:buAutoNum type="arabicPeriod" startAt="4"/>
              <a:defRPr b="1" u="sng"/>
            </a:pPr>
            <a:r>
              <a:rPr sz="4000"/>
              <a:t>Learning a new culture.</a:t>
            </a:r>
          </a:p>
        </p:txBody>
      </p:sp>
      <p:sp>
        <p:nvSpPr>
          <p:cNvPr id="185" name="Obtaining information about a new location can assist your firm in becoming more well-rounded. Understanding people from other countries will give you a different perspective on customer relations, and it may even help you work more effectively with dome"/>
          <p:cNvSpPr txBox="1"/>
          <p:nvPr/>
        </p:nvSpPr>
        <p:spPr>
          <a:xfrm>
            <a:off x="1287028" y="9170066"/>
            <a:ext cx="19984052" cy="2171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406400" indent="-406400" algn="just">
              <a:buSzPct val="123000"/>
              <a:buChar char="•"/>
              <a:defRPr sz="3500"/>
            </a:lvl1pPr>
          </a:lstStyle>
          <a:p>
            <a:r>
              <a:t>Obtaining information about a new location can assist your firm in becoming more well-rounded. Understanding people from other countries will give you a different perspective on customer relations, and it may even help you work more effectively with domestic consumers and business partners.</a:t>
            </a:r>
          </a:p>
        </p:txBody>
      </p:sp>
      <p:sp>
        <p:nvSpPr>
          <p:cNvPr id="186" name="Slide Number"/>
          <p:cNvSpPr txBox="1">
            <a:spLocks noGrp="1"/>
          </p:cNvSpPr>
          <p:nvPr>
            <p:ph type="sldNum" sz="quarter" idx="4294967295"/>
          </p:nvPr>
        </p:nvSpPr>
        <p:spPr>
          <a:xfrm>
            <a:off x="12005030" y="12845744"/>
            <a:ext cx="361443" cy="60985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500"/>
            </a:lvl1p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Exposure to foreign investment opportunities."/>
          <p:cNvSpPr txBox="1"/>
          <p:nvPr/>
        </p:nvSpPr>
        <p:spPr>
          <a:xfrm>
            <a:off x="1703873" y="306709"/>
            <a:ext cx="11630661" cy="2550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b="1" u="sng"/>
            </a:pPr>
            <a:endParaRPr/>
          </a:p>
          <a:p>
            <a:pPr marL="444500" indent="-444500" algn="l">
              <a:buSzPct val="100000"/>
              <a:buAutoNum type="arabicPeriod"/>
              <a:defRPr b="1" u="sng"/>
            </a:pPr>
            <a:endParaRPr/>
          </a:p>
          <a:p>
            <a:pPr marL="444500" indent="-444500" algn="l">
              <a:buSzPct val="100000"/>
              <a:buAutoNum type="arabicPeriod" startAt="2"/>
              <a:defRPr b="1" u="sng"/>
            </a:pPr>
            <a:endParaRPr/>
          </a:p>
          <a:p>
            <a:pPr marL="444500" indent="-444500" algn="l">
              <a:buSzPct val="100000"/>
              <a:buAutoNum type="arabicPeriod" startAt="3"/>
              <a:defRPr b="1" u="sng"/>
            </a:pPr>
            <a:endParaRPr/>
          </a:p>
          <a:p>
            <a:pPr marL="444500" indent="-444500" algn="l">
              <a:buSzPct val="100000"/>
              <a:buAutoNum type="arabicPeriod" startAt="4"/>
              <a:defRPr b="1" u="sng"/>
            </a:pPr>
            <a:endParaRPr/>
          </a:p>
          <a:p>
            <a:pPr marL="740833" indent="-740833" algn="l">
              <a:buSzPct val="100000"/>
              <a:buAutoNum type="arabicPeriod" startAt="5"/>
              <a:defRPr b="1" u="sng"/>
            </a:pPr>
            <a:r>
              <a:rPr sz="4000"/>
              <a:t>Exposure to foreign investment opportunities.</a:t>
            </a:r>
          </a:p>
        </p:txBody>
      </p:sp>
      <p:sp>
        <p:nvSpPr>
          <p:cNvPr id="189" name="As many businesses already know, foreign investment can be incredibly beneficial to your company. This could explain why foreign investment in 1997 was up to seven times what it was in the 1970s. When you go global, you'll be able to learn more about the"/>
          <p:cNvSpPr txBox="1"/>
          <p:nvPr/>
        </p:nvSpPr>
        <p:spPr>
          <a:xfrm>
            <a:off x="1476602" y="3696107"/>
            <a:ext cx="19984053" cy="2171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406400" indent="-406400" algn="just">
              <a:buSzPct val="123000"/>
              <a:buChar char="•"/>
              <a:defRPr sz="3500"/>
            </a:lvl1pPr>
          </a:lstStyle>
          <a:p>
            <a:r>
              <a:t>As many businesses already know, foreign investment can be incredibly beneficial to your company. This could explain why foreign investment in 1997 was up to seven times what it was in the 1970s. When you go global, you'll be able to learn more about these investment options and how they might benefit your firm.</a:t>
            </a:r>
          </a:p>
        </p:txBody>
      </p:sp>
      <p:sp>
        <p:nvSpPr>
          <p:cNvPr id="190" name="Improving your company's reputation."/>
          <p:cNvSpPr txBox="1"/>
          <p:nvPr/>
        </p:nvSpPr>
        <p:spPr>
          <a:xfrm>
            <a:off x="1703873" y="5588002"/>
            <a:ext cx="9749537" cy="29189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444500" indent="-444500" algn="l">
              <a:buSzPct val="100000"/>
              <a:buAutoNum type="arabicPeriod"/>
              <a:defRPr b="1" u="sng"/>
            </a:pPr>
            <a:endParaRPr/>
          </a:p>
          <a:p>
            <a:pPr marL="444500" indent="-444500" algn="l">
              <a:buSzPct val="100000"/>
              <a:buAutoNum type="arabicPeriod" startAt="2"/>
              <a:defRPr b="1" u="sng"/>
            </a:pPr>
            <a:endParaRPr/>
          </a:p>
          <a:p>
            <a:pPr algn="l">
              <a:defRPr b="1" u="sng"/>
            </a:pPr>
            <a:endParaRPr/>
          </a:p>
          <a:p>
            <a:pPr marL="444500" indent="-444500" algn="l">
              <a:buSzPct val="100000"/>
              <a:buAutoNum type="arabicPeriod" startAt="3"/>
              <a:defRPr b="1" u="sng"/>
            </a:pPr>
            <a:endParaRPr/>
          </a:p>
          <a:p>
            <a:pPr marL="444500" indent="-444500" algn="l">
              <a:buSzPct val="100000"/>
              <a:buAutoNum type="arabicPeriod" startAt="4"/>
              <a:defRPr b="1" u="sng"/>
            </a:pPr>
            <a:endParaRPr/>
          </a:p>
          <a:p>
            <a:pPr marL="444500" indent="-444500" algn="l">
              <a:buSzPct val="100000"/>
              <a:buAutoNum type="arabicPeriod" startAt="5"/>
              <a:defRPr b="1" u="sng"/>
            </a:pPr>
            <a:endParaRPr/>
          </a:p>
          <a:p>
            <a:pPr marL="740833" indent="-740833" algn="l">
              <a:buSzPct val="100000"/>
              <a:buAutoNum type="arabicPeriod" startAt="6"/>
              <a:defRPr b="1" u="sng"/>
            </a:pPr>
            <a:r>
              <a:rPr sz="4000"/>
              <a:t>Improving your company's reputation.</a:t>
            </a:r>
          </a:p>
        </p:txBody>
      </p:sp>
      <p:sp>
        <p:nvSpPr>
          <p:cNvPr id="191" name="Businesses that can successfully go global and advertise their products to a completely other demographic will be able to claim the title of international firm. It is a difficult thing to achieve, so when prospects and possible business partners learn th"/>
          <p:cNvSpPr txBox="1"/>
          <p:nvPr/>
        </p:nvSpPr>
        <p:spPr>
          <a:xfrm>
            <a:off x="1476602" y="9351125"/>
            <a:ext cx="19984053" cy="2171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406400" indent="-406400" algn="just">
              <a:buSzPct val="123000"/>
              <a:buChar char="•"/>
              <a:defRPr sz="3500"/>
            </a:lvl1pPr>
          </a:lstStyle>
          <a:p>
            <a:r>
              <a:t>Businesses that can successfully go global and advertise their products to a completely other demographic will be able to claim the title of international firm. It is a difficult thing to achieve, so when prospects and possible business partners learn that you have an international presence, they will immediately think more highly of your organization.</a:t>
            </a:r>
          </a:p>
        </p:txBody>
      </p:sp>
      <p:sp>
        <p:nvSpPr>
          <p:cNvPr id="192" name="Slide Number"/>
          <p:cNvSpPr txBox="1">
            <a:spLocks noGrp="1"/>
          </p:cNvSpPr>
          <p:nvPr>
            <p:ph type="sldNum" sz="quarter" idx="4294967295"/>
          </p:nvPr>
        </p:nvSpPr>
        <p:spPr>
          <a:xfrm>
            <a:off x="12005030" y="12845744"/>
            <a:ext cx="361443" cy="60985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500"/>
            </a:lvl1p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Diversifying company markets"/>
          <p:cNvSpPr txBox="1"/>
          <p:nvPr/>
        </p:nvSpPr>
        <p:spPr>
          <a:xfrm>
            <a:off x="1581962" y="-255121"/>
            <a:ext cx="7894829" cy="35412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444500" indent="-444500" algn="l">
              <a:buSzPct val="100000"/>
              <a:buAutoNum type="arabicPeriod"/>
              <a:defRPr b="1" u="sng"/>
            </a:pPr>
            <a:endParaRPr/>
          </a:p>
          <a:p>
            <a:pPr marL="444500" indent="-444500" algn="l">
              <a:buSzPct val="100000"/>
              <a:buAutoNum type="arabicPeriod" startAt="2"/>
              <a:defRPr b="1" u="sng"/>
            </a:pPr>
            <a:endParaRPr/>
          </a:p>
          <a:p>
            <a:pPr marL="444500" indent="-444500" algn="l">
              <a:buSzPct val="100000"/>
              <a:buAutoNum type="arabicPeriod" startAt="3"/>
              <a:defRPr b="1" u="sng"/>
            </a:pPr>
            <a:endParaRPr/>
          </a:p>
          <a:p>
            <a:pPr marL="444500" indent="-444500" algn="l">
              <a:buSzPct val="100000"/>
              <a:buAutoNum type="arabicPeriod" startAt="4"/>
              <a:defRPr b="1" u="sng"/>
            </a:pPr>
            <a:endParaRPr/>
          </a:p>
          <a:p>
            <a:pPr marL="444500" indent="-444500" algn="l">
              <a:buSzPct val="100000"/>
              <a:buAutoNum type="arabicPeriod" startAt="5"/>
              <a:defRPr b="1" u="sng"/>
            </a:pPr>
            <a:endParaRPr/>
          </a:p>
          <a:p>
            <a:pPr marL="444500" indent="-444500" algn="l">
              <a:buSzPct val="100000"/>
              <a:buAutoNum type="arabicPeriod" startAt="6"/>
              <a:defRPr b="1" u="sng"/>
            </a:pPr>
            <a:endParaRPr/>
          </a:p>
          <a:p>
            <a:pPr marL="740833" indent="-740833" algn="l">
              <a:buSzPct val="100000"/>
              <a:buAutoNum type="arabicPeriod" startAt="7"/>
              <a:defRPr b="1" u="sng"/>
            </a:pPr>
            <a:r>
              <a:rPr sz="4000"/>
              <a:t>Diversifying company markets</a:t>
            </a:r>
          </a:p>
        </p:txBody>
      </p:sp>
      <p:sp>
        <p:nvSpPr>
          <p:cNvPr id="195" name="What if your company only had one or two marketplaces where it may sell services or products? What if these markets shifted dramatically due to a natural disaster or other unforeseen event? Taking your business global allows you to diversify your markets"/>
          <p:cNvSpPr txBox="1"/>
          <p:nvPr/>
        </p:nvSpPr>
        <p:spPr>
          <a:xfrm>
            <a:off x="1216247" y="3521142"/>
            <a:ext cx="21951507" cy="26926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444500" indent="-444500" algn="just">
              <a:buSzPct val="123000"/>
              <a:buChar char="•"/>
              <a:defRPr sz="3500"/>
            </a:lvl1pPr>
          </a:lstStyle>
          <a:p>
            <a:r>
              <a:t>What if your company only had one or two marketplaces where it may sell services or products? What if these markets shifted dramatically due to a natural disaster or other unforeseen event? Taking your business global allows you to diversify your markets and increase the stability of your revenue sources: even if domestic activity is slow, your firm will not suffer as much because your global market will compensate.</a:t>
            </a:r>
          </a:p>
        </p:txBody>
      </p:sp>
      <p:sp>
        <p:nvSpPr>
          <p:cNvPr id="196" name="Slide Number"/>
          <p:cNvSpPr txBox="1">
            <a:spLocks noGrp="1"/>
          </p:cNvSpPr>
          <p:nvPr>
            <p:ph type="sldNum" sz="quarter" idx="4294967295"/>
          </p:nvPr>
        </p:nvSpPr>
        <p:spPr>
          <a:xfrm>
            <a:off x="12005030" y="12845744"/>
            <a:ext cx="361443" cy="60985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500"/>
            </a:lvl1p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Conclusion"/>
          <p:cNvSpPr txBox="1"/>
          <p:nvPr/>
        </p:nvSpPr>
        <p:spPr>
          <a:xfrm>
            <a:off x="10521219" y="561016"/>
            <a:ext cx="3341562" cy="1482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lvl1pPr>
          </a:lstStyle>
          <a:p>
            <a:r>
              <a:t>Conclusion </a:t>
            </a:r>
          </a:p>
        </p:txBody>
      </p:sp>
      <p:sp>
        <p:nvSpPr>
          <p:cNvPr id="199" name="Globalization has been a significant development, as businesses seek possibilities to expand outside their native borders. Global corporations have several major advantages over local organizations, despite problems such as transportation logistics suppl"/>
          <p:cNvSpPr txBox="1"/>
          <p:nvPr/>
        </p:nvSpPr>
        <p:spPr>
          <a:xfrm>
            <a:off x="1155385" y="2809923"/>
            <a:ext cx="22073231" cy="2171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3500"/>
            </a:lvl1pPr>
          </a:lstStyle>
          <a:p>
            <a:r>
              <a:t>Globalization has been a significant development, as businesses seek possibilities to expand outside their native borders. Global corporations have several major advantages over local organizations, despite problems such as transportation logistics supplier pricing, fluctuating marketing, and cultural uncertainties. More diverse and cost-effective revenue streams, resources, suppliers, and labor are among them.</a:t>
            </a:r>
          </a:p>
        </p:txBody>
      </p:sp>
      <p:sp>
        <p:nvSpPr>
          <p:cNvPr id="200" name="Slide Number"/>
          <p:cNvSpPr txBox="1">
            <a:spLocks noGrp="1"/>
          </p:cNvSpPr>
          <p:nvPr>
            <p:ph type="sldNum" sz="quarter" idx="4294967295"/>
          </p:nvPr>
        </p:nvSpPr>
        <p:spPr>
          <a:xfrm>
            <a:off x="12005030" y="12845744"/>
            <a:ext cx="361443" cy="60985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3500"/>
            </a:lvl1p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Reference."/>
          <p:cNvSpPr txBox="1"/>
          <p:nvPr/>
        </p:nvSpPr>
        <p:spPr>
          <a:xfrm>
            <a:off x="10681208" y="647218"/>
            <a:ext cx="3021585" cy="13314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000" b="1" u="sng"/>
            </a:lvl1pPr>
          </a:lstStyle>
          <a:p>
            <a:r>
              <a:t>Reference.  </a:t>
            </a:r>
          </a:p>
        </p:txBody>
      </p:sp>
      <p:sp>
        <p:nvSpPr>
          <p:cNvPr id="203" name="What are the 7 benefits of going global. Dynamic Language. (2022, March 22). Retrieved April 19, 2022, from https://www.dynamiclanguage.com/what-are-the-7-benefits-of-going-global/"/>
          <p:cNvSpPr txBox="1"/>
          <p:nvPr/>
        </p:nvSpPr>
        <p:spPr>
          <a:xfrm>
            <a:off x="1502926" y="2836839"/>
            <a:ext cx="22401373" cy="154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381000" indent="-381000" algn="l" defTabSz="457200">
              <a:spcBef>
                <a:spcPts val="1200"/>
              </a:spcBef>
              <a:buSzPct val="123000"/>
              <a:buChar char="•"/>
              <a:defRPr sz="3000">
                <a:solidFill>
                  <a:srgbClr val="000000"/>
                </a:solidFill>
                <a:latin typeface="Times Roman"/>
                <a:ea typeface="Times Roman"/>
                <a:cs typeface="Times Roman"/>
                <a:sym typeface="Times Roman"/>
              </a:defRPr>
            </a:pPr>
            <a:r>
              <a:rPr i="1"/>
              <a:t>What are the 7 benefits of going global</a:t>
            </a:r>
            <a:r>
              <a:t>. Dynamic Language. (2022, March 22). Retrieved April 19, 2022, from https://www.dynamiclanguage.com/what-are-the-7-benefits-of-going-global/ </a:t>
            </a:r>
          </a:p>
          <a:p>
            <a:pPr algn="l" defTabSz="457200">
              <a:defRPr sz="1200">
                <a:solidFill>
                  <a:srgbClr val="000000"/>
                </a:solidFill>
                <a:latin typeface="Times Roman"/>
                <a:ea typeface="Times Roman"/>
                <a:cs typeface="Times Roman"/>
                <a:sym typeface="Times Roman"/>
              </a:defRPr>
            </a:pPr>
            <a:endParaRP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599</Words>
  <Application>Microsoft Office PowerPoint</Application>
  <PresentationFormat>Custom</PresentationFormat>
  <Paragraphs>64</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Helvetica Neue</vt:lpstr>
      <vt:lpstr>Helvetica Neue Medium</vt:lpstr>
      <vt:lpstr>Times Roman</vt:lpstr>
      <vt:lpstr>21_BasicWhite</vt:lpstr>
      <vt:lpstr>The Benefits of Becoming a Global Enterprise.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Benefits of Becoming a Global Enterprise.</dc:title>
  <cp:lastModifiedBy>Maher Fattouh</cp:lastModifiedBy>
  <cp:revision>1</cp:revision>
  <dcterms:modified xsi:type="dcterms:W3CDTF">2022-05-26T09:03:54Z</dcterms:modified>
</cp:coreProperties>
</file>