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56" r:id="rId2"/>
    <p:sldId id="257" r:id="rId3"/>
    <p:sldId id="258" r:id="rId4"/>
    <p:sldId id="262" r:id="rId5"/>
    <p:sldId id="263" r:id="rId6"/>
    <p:sldId id="265" r:id="rId7"/>
    <p:sldId id="264" r:id="rId8"/>
    <p:sldId id="267" r:id="rId9"/>
    <p:sldId id="266" r:id="rId10"/>
    <p:sldId id="270" r:id="rId11"/>
    <p:sldId id="260" r:id="rId12"/>
    <p:sldId id="269" r:id="rId13"/>
    <p:sldId id="271" r:id="rId14"/>
    <p:sldId id="272" r:id="rId15"/>
    <p:sldId id="281" r:id="rId16"/>
    <p:sldId id="273" r:id="rId17"/>
    <p:sldId id="274" r:id="rId18"/>
    <p:sldId id="276" r:id="rId19"/>
    <p:sldId id="275" r:id="rId20"/>
    <p:sldId id="282" r:id="rId21"/>
    <p:sldId id="277" r:id="rId22"/>
    <p:sldId id="278" r:id="rId23"/>
    <p:sldId id="279" r:id="rId24"/>
    <p:sldId id="261" r:id="rId25"/>
    <p:sldId id="280" r:id="rId2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8" d="100"/>
          <a:sy n="58" d="100"/>
        </p:scale>
        <p:origin x="558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15/01/1442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15/01/1442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4290"/>
            <a:ext cx="7772400" cy="1285884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altLang="ar-LY" i="1" dirty="0" smtClean="0"/>
              <a:t>Pediatric  Radiology</a:t>
            </a:r>
            <a:br>
              <a:rPr lang="en-US" altLang="ar-LY" i="1" dirty="0" smtClean="0"/>
            </a:br>
            <a:r>
              <a:rPr lang="en-US" altLang="ar-LY" sz="3200" i="1" dirty="0" smtClean="0"/>
              <a:t>presented by :  Dr.  ALIYA  SHEMISA.</a:t>
            </a:r>
            <a:r>
              <a:rPr lang="en-US" altLang="ar-LY" i="1" dirty="0" smtClean="0"/>
              <a:t> </a:t>
            </a:r>
          </a:p>
        </p:txBody>
      </p:sp>
      <p:pic>
        <p:nvPicPr>
          <p:cNvPr id="4" name="صورة 3" descr="140604_kh729_premiere_bebes_maternite_sn63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000240"/>
            <a:ext cx="8106888" cy="45577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986094"/>
          </a:xfrm>
        </p:spPr>
        <p:txBody>
          <a:bodyPr/>
          <a:lstStyle/>
          <a:p>
            <a:pPr algn="ctr"/>
            <a:r>
              <a:rPr lang="en-US" sz="6000" dirty="0" smtClean="0">
                <a:solidFill>
                  <a:srgbClr val="002060"/>
                </a:solidFill>
              </a:rPr>
              <a:t>Respiratory  Neonatal Distress Disease</a:t>
            </a:r>
            <a:endParaRPr lang="ar-LY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71570"/>
          </a:xfrm>
        </p:spPr>
        <p:txBody>
          <a:bodyPr>
            <a:normAutofit/>
          </a:bodyPr>
          <a:lstStyle/>
          <a:p>
            <a:r>
              <a:rPr lang="ar-LY" sz="3200" dirty="0" smtClean="0"/>
              <a:t> </a:t>
            </a:r>
            <a:r>
              <a:rPr lang="en-US" sz="3600" b="1" i="1" dirty="0" smtClean="0"/>
              <a:t>Causes of Respiratory NN distress disease</a:t>
            </a:r>
            <a:r>
              <a:rPr lang="en-US" sz="3200" dirty="0" smtClean="0"/>
              <a:t>: </a:t>
            </a:r>
            <a:endParaRPr lang="ar-LY" sz="3200" dirty="0"/>
          </a:p>
        </p:txBody>
      </p:sp>
      <p:sp>
        <p:nvSpPr>
          <p:cNvPr id="8" name="عنصر نائب للمحتوى 7"/>
          <p:cNvSpPr>
            <a:spLocks noGrp="1"/>
          </p:cNvSpPr>
          <p:nvPr>
            <p:ph idx="1"/>
          </p:nvPr>
        </p:nvSpPr>
        <p:spPr>
          <a:xfrm>
            <a:off x="357158" y="1628800"/>
            <a:ext cx="8429684" cy="4695800"/>
          </a:xfrm>
        </p:spPr>
        <p:txBody>
          <a:bodyPr>
            <a:normAutofit lnSpcReduction="10000"/>
          </a:bodyPr>
          <a:lstStyle/>
          <a:p>
            <a:pPr algn="l"/>
            <a:endParaRPr lang="en-US" dirty="0" smtClean="0"/>
          </a:p>
          <a:p>
            <a:pPr algn="l"/>
            <a:r>
              <a:rPr lang="en-US" b="1" u="sng" dirty="0" smtClean="0">
                <a:solidFill>
                  <a:srgbClr val="002060"/>
                </a:solidFill>
              </a:rPr>
              <a:t>Medical </a:t>
            </a:r>
            <a:r>
              <a:rPr lang="en-US" b="1" u="sng" smtClean="0">
                <a:solidFill>
                  <a:srgbClr val="002060"/>
                </a:solidFill>
              </a:rPr>
              <a:t>causes </a:t>
            </a:r>
            <a:r>
              <a:rPr lang="en-US" smtClean="0">
                <a:solidFill>
                  <a:srgbClr val="002060"/>
                </a:solidFill>
              </a:rPr>
              <a:t>:</a:t>
            </a:r>
          </a:p>
          <a:p>
            <a:pPr algn="l"/>
            <a:r>
              <a:rPr lang="en-US" smtClean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1. </a:t>
            </a:r>
            <a:r>
              <a:rPr lang="en-US" sz="2400" dirty="0" smtClean="0">
                <a:solidFill>
                  <a:srgbClr val="002060"/>
                </a:solidFill>
              </a:rPr>
              <a:t>Respiratory Distress Syndrome(RDS): </a:t>
            </a:r>
            <a:r>
              <a:rPr lang="en-US" sz="2000" dirty="0" smtClean="0">
                <a:solidFill>
                  <a:srgbClr val="002060"/>
                </a:solidFill>
              </a:rPr>
              <a:t>surfactant deficiency</a:t>
            </a:r>
          </a:p>
          <a:p>
            <a:pPr algn="l"/>
            <a:r>
              <a:rPr lang="en-US" sz="2400" dirty="0" smtClean="0">
                <a:solidFill>
                  <a:srgbClr val="002060"/>
                </a:solidFill>
              </a:rPr>
              <a:t>   2. Transient </a:t>
            </a:r>
            <a:r>
              <a:rPr lang="en-US" sz="2400" dirty="0" err="1" smtClean="0">
                <a:solidFill>
                  <a:srgbClr val="002060"/>
                </a:solidFill>
              </a:rPr>
              <a:t>Tachypnea</a:t>
            </a:r>
            <a:r>
              <a:rPr lang="en-US" sz="2400" dirty="0" smtClean="0">
                <a:solidFill>
                  <a:srgbClr val="002060"/>
                </a:solidFill>
              </a:rPr>
              <a:t> of newborn</a:t>
            </a:r>
          </a:p>
          <a:p>
            <a:pPr algn="l"/>
            <a:r>
              <a:rPr lang="en-US" sz="2400" dirty="0" smtClean="0">
                <a:solidFill>
                  <a:srgbClr val="002060"/>
                </a:solidFill>
              </a:rPr>
              <a:t>   3. </a:t>
            </a:r>
            <a:r>
              <a:rPr lang="en-US" sz="2400" dirty="0" err="1" smtClean="0">
                <a:solidFill>
                  <a:srgbClr val="002060"/>
                </a:solidFill>
              </a:rPr>
              <a:t>Meconium</a:t>
            </a:r>
            <a:r>
              <a:rPr lang="en-US" sz="2400" dirty="0" smtClean="0">
                <a:solidFill>
                  <a:srgbClr val="002060"/>
                </a:solidFill>
              </a:rPr>
              <a:t> aspiration syndrome </a:t>
            </a:r>
          </a:p>
          <a:p>
            <a:pPr algn="l"/>
            <a:r>
              <a:rPr lang="en-US" sz="2400" dirty="0" smtClean="0">
                <a:solidFill>
                  <a:srgbClr val="002060"/>
                </a:solidFill>
              </a:rPr>
              <a:t>   4. Neonatal pneumonia</a:t>
            </a:r>
          </a:p>
          <a:p>
            <a:pPr algn="l">
              <a:buNone/>
            </a:pPr>
            <a:r>
              <a:rPr lang="en-US" b="1" u="sng" dirty="0" smtClean="0">
                <a:solidFill>
                  <a:srgbClr val="002060"/>
                </a:solidFill>
              </a:rPr>
              <a:t>Surgical causes </a:t>
            </a:r>
            <a:r>
              <a:rPr lang="en-US" dirty="0" smtClean="0">
                <a:solidFill>
                  <a:srgbClr val="002060"/>
                </a:solidFill>
              </a:rPr>
              <a:t>: </a:t>
            </a:r>
          </a:p>
          <a:p>
            <a:pPr algn="l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1. Congenital diaphragmatic hernia</a:t>
            </a:r>
          </a:p>
          <a:p>
            <a:pPr algn="l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2. Congenital Cystic </a:t>
            </a:r>
            <a:r>
              <a:rPr lang="en-US" sz="2400" dirty="0" err="1" smtClean="0">
                <a:solidFill>
                  <a:srgbClr val="002060"/>
                </a:solidFill>
              </a:rPr>
              <a:t>Adenomatoid</a:t>
            </a:r>
            <a:r>
              <a:rPr lang="en-US" sz="2400" dirty="0" smtClean="0">
                <a:solidFill>
                  <a:srgbClr val="002060"/>
                </a:solidFill>
              </a:rPr>
              <a:t> Malformation</a:t>
            </a:r>
          </a:p>
          <a:p>
            <a:pPr algn="l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3. Congenital lobar emphysema</a:t>
            </a:r>
          </a:p>
          <a:p>
            <a:pPr algn="l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4. Sequestration 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71472" y="2071678"/>
            <a:ext cx="8229600" cy="4389120"/>
          </a:xfrm>
        </p:spPr>
        <p:txBody>
          <a:bodyPr>
            <a:normAutofit/>
          </a:bodyPr>
          <a:lstStyle/>
          <a:p>
            <a:pPr algn="l">
              <a:buFontTx/>
              <a:buChar char="-"/>
            </a:pPr>
            <a:endParaRPr lang="en-US" dirty="0" smtClean="0"/>
          </a:p>
          <a:p>
            <a:pPr algn="l">
              <a:buFontTx/>
              <a:buChar char="-"/>
            </a:pPr>
            <a:r>
              <a:rPr lang="en-US" b="1" dirty="0" smtClean="0">
                <a:solidFill>
                  <a:srgbClr val="002060"/>
                </a:solidFill>
                <a:ea typeface="+mj-ea"/>
                <a:cs typeface="+mj-cs"/>
              </a:rPr>
              <a:t>- Also known as surfactant- deficiency disorders.</a:t>
            </a:r>
          </a:p>
          <a:p>
            <a:pPr algn="l">
              <a:buFontTx/>
              <a:buChar char="-"/>
            </a:pPr>
            <a:r>
              <a:rPr lang="en-US" b="1" dirty="0" smtClean="0">
                <a:solidFill>
                  <a:srgbClr val="002060"/>
                </a:solidFill>
                <a:ea typeface="+mj-ea"/>
                <a:cs typeface="+mj-cs"/>
              </a:rPr>
              <a:t>- Is a relatively common condition resulting from insufficient production of surfactant lead to increase in the surface tension of alveoli causing  alveolar collapse.</a:t>
            </a:r>
          </a:p>
          <a:p>
            <a:pPr algn="l">
              <a:buNone/>
            </a:pPr>
            <a:r>
              <a:rPr lang="en-US" b="1" dirty="0" smtClean="0">
                <a:solidFill>
                  <a:srgbClr val="002060"/>
                </a:solidFill>
                <a:ea typeface="+mj-ea"/>
                <a:cs typeface="+mj-cs"/>
              </a:rPr>
              <a:t>- Usually present in the 1</a:t>
            </a:r>
            <a:r>
              <a:rPr lang="en-US" b="1" baseline="30000" dirty="0" smtClean="0">
                <a:solidFill>
                  <a:srgbClr val="002060"/>
                </a:solidFill>
                <a:ea typeface="+mj-ea"/>
                <a:cs typeface="+mj-cs"/>
              </a:rPr>
              <a:t>st</a:t>
            </a:r>
            <a:r>
              <a:rPr lang="en-US" b="1" dirty="0" smtClean="0">
                <a:solidFill>
                  <a:srgbClr val="002060"/>
                </a:solidFill>
                <a:ea typeface="+mj-ea"/>
                <a:cs typeface="+mj-cs"/>
              </a:rPr>
              <a:t>  few hours of life in premature baby with symptoms like: </a:t>
            </a:r>
            <a:r>
              <a:rPr lang="en-US" b="1" dirty="0" err="1" smtClean="0">
                <a:solidFill>
                  <a:srgbClr val="002060"/>
                </a:solidFill>
                <a:ea typeface="+mj-ea"/>
                <a:cs typeface="+mj-cs"/>
              </a:rPr>
              <a:t>tachypnea</a:t>
            </a:r>
            <a:r>
              <a:rPr lang="en-US" b="1" dirty="0" smtClean="0">
                <a:solidFill>
                  <a:srgbClr val="002060"/>
                </a:solidFill>
                <a:ea typeface="+mj-ea"/>
                <a:cs typeface="+mj-cs"/>
              </a:rPr>
              <a:t>, expiratory grunting, nasal flaring &amp; the baby may or may not cyanosed. </a:t>
            </a:r>
            <a:endParaRPr lang="ar-LY" b="1" dirty="0">
              <a:solidFill>
                <a:srgbClr val="002060"/>
              </a:solidFill>
              <a:ea typeface="+mj-ea"/>
              <a:cs typeface="+mj-cs"/>
            </a:endParaRPr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18484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Respiratory Distress Syndrome</a:t>
            </a:r>
            <a:br>
              <a:rPr lang="en-US" sz="40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</a:b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RDS </a:t>
            </a:r>
            <a:endParaRPr lang="ar-LY" sz="4000" b="1" dirty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472518" cy="607223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002060"/>
                </a:solidFill>
              </a:rPr>
              <a:t>CXR findings: 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- bilateral symmetrical </a:t>
            </a:r>
            <a:r>
              <a:rPr lang="en-US" dirty="0" err="1" smtClean="0">
                <a:solidFill>
                  <a:srgbClr val="002060"/>
                </a:solidFill>
              </a:rPr>
              <a:t>reticulo</a:t>
            </a:r>
            <a:r>
              <a:rPr lang="en-US" dirty="0" smtClean="0">
                <a:solidFill>
                  <a:srgbClr val="002060"/>
                </a:solidFill>
              </a:rPr>
              <a:t>-granular densities with air </a:t>
            </a:r>
            <a:r>
              <a:rPr lang="en-US" dirty="0" err="1" smtClean="0">
                <a:solidFill>
                  <a:srgbClr val="002060"/>
                </a:solidFill>
              </a:rPr>
              <a:t>bronchogram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- lung whiteout in severe cases.</a:t>
            </a:r>
          </a:p>
          <a:p>
            <a:pPr algn="l">
              <a:buNone/>
            </a:pPr>
            <a:r>
              <a:rPr lang="en-US" dirty="0" smtClean="0">
                <a:solidFill>
                  <a:srgbClr val="002060"/>
                </a:solidFill>
              </a:rPr>
              <a:t>Treatment: </a:t>
            </a:r>
          </a:p>
          <a:p>
            <a:pPr algn="l">
              <a:buNone/>
            </a:pPr>
            <a:r>
              <a:rPr lang="en-US" dirty="0" smtClean="0">
                <a:solidFill>
                  <a:srgbClr val="002060"/>
                </a:solidFill>
              </a:rPr>
              <a:t>- Surfactant administration</a:t>
            </a:r>
          </a:p>
          <a:p>
            <a:pPr algn="l">
              <a:buNone/>
            </a:pPr>
            <a:r>
              <a:rPr lang="en-US" dirty="0" smtClean="0">
                <a:solidFill>
                  <a:srgbClr val="002060"/>
                </a:solidFill>
              </a:rPr>
              <a:t>- Antibiotic coverage </a:t>
            </a:r>
          </a:p>
          <a:p>
            <a:pPr algn="l">
              <a:buNone/>
            </a:pPr>
            <a:r>
              <a:rPr lang="en-US" dirty="0" smtClean="0">
                <a:solidFill>
                  <a:srgbClr val="002060"/>
                </a:solidFill>
              </a:rPr>
              <a:t>- Chest intubation in severe cases.</a:t>
            </a:r>
          </a:p>
          <a:p>
            <a:pPr algn="l">
              <a:buNone/>
            </a:pPr>
            <a:endParaRPr lang="en-US" dirty="0" smtClean="0"/>
          </a:p>
          <a:p>
            <a:pPr algn="l"/>
            <a:endParaRPr lang="ar-LY" dirty="0"/>
          </a:p>
        </p:txBody>
      </p:sp>
      <p:pic>
        <p:nvPicPr>
          <p:cNvPr id="4" name="صورة 3" descr="https://www.med-ed.virginia.edu/courses/rad/peds/chest_images/CXR%20RDS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2643182"/>
            <a:ext cx="33337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14446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Transient </a:t>
            </a:r>
            <a:r>
              <a:rPr lang="en-US" sz="4000" b="1" dirty="0" err="1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Tachypnea</a:t>
            </a: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 of NN</a:t>
            </a:r>
            <a:br>
              <a:rPr lang="en-US" sz="40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</a:b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TTN </a:t>
            </a:r>
            <a:endParaRPr lang="ar-LY" sz="4000" b="1" dirty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28736"/>
            <a:ext cx="8401080" cy="5000660"/>
          </a:xfrm>
        </p:spPr>
        <p:txBody>
          <a:bodyPr/>
          <a:lstStyle/>
          <a:p>
            <a:pPr algn="l">
              <a:buNone/>
            </a:pPr>
            <a:r>
              <a:rPr lang="en-US" dirty="0" smtClean="0">
                <a:solidFill>
                  <a:srgbClr val="002060"/>
                </a:solidFill>
              </a:rPr>
              <a:t>- is delayed clearance of intra-uterine pulmonary fluids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- post C-section or prolonged vaginal delivery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- wet lung with small amount of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 pleural effusion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- has rapid recovery 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after 2-3 days.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- treated by Antibiotics  &amp; 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 intubation is usually not required</a:t>
            </a:r>
          </a:p>
        </p:txBody>
      </p:sp>
      <p:pic>
        <p:nvPicPr>
          <p:cNvPr id="6" name="Picture 6" descr="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571139" y="2928934"/>
            <a:ext cx="3572861" cy="32289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https://www.med-ed.virginia.edu/courses/rad/peds/chest_images/TTN%20Day%20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500042"/>
            <a:ext cx="5357850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err="1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Meconium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 aspiration syndrome </a:t>
            </a:r>
            <a:endParaRPr lang="ar-LY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500066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002060"/>
                </a:solidFill>
              </a:rPr>
              <a:t>- </a:t>
            </a:r>
            <a:r>
              <a:rPr lang="en-US" dirty="0" err="1" smtClean="0">
                <a:solidFill>
                  <a:srgbClr val="002060"/>
                </a:solidFill>
              </a:rPr>
              <a:t>Meconium</a:t>
            </a:r>
            <a:r>
              <a:rPr lang="en-US" dirty="0" smtClean="0">
                <a:solidFill>
                  <a:srgbClr val="002060"/>
                </a:solidFill>
              </a:rPr>
              <a:t> is staining of amniotic fluid 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- because of its thick consistency, it is aspirated in </a:t>
            </a:r>
            <a:r>
              <a:rPr lang="en-US" dirty="0" err="1" smtClean="0">
                <a:solidFill>
                  <a:srgbClr val="002060"/>
                </a:solidFill>
              </a:rPr>
              <a:t>tracheo</a:t>
            </a:r>
            <a:r>
              <a:rPr lang="en-US" dirty="0" smtClean="0">
                <a:solidFill>
                  <a:srgbClr val="002060"/>
                </a:solidFill>
              </a:rPr>
              <a:t>-bronchial tree causing obstruction &amp; asymmetrical  lung </a:t>
            </a:r>
            <a:r>
              <a:rPr lang="en-US" dirty="0" err="1" smtClean="0">
                <a:solidFill>
                  <a:srgbClr val="002060"/>
                </a:solidFill>
              </a:rPr>
              <a:t>atelectasia</a:t>
            </a:r>
            <a:r>
              <a:rPr lang="en-US" dirty="0" smtClean="0">
                <a:solidFill>
                  <a:srgbClr val="002060"/>
                </a:solidFill>
              </a:rPr>
              <a:t>,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i.e</a:t>
            </a:r>
            <a:r>
              <a:rPr lang="en-US" dirty="0" smtClean="0">
                <a:solidFill>
                  <a:srgbClr val="002060"/>
                </a:solidFill>
              </a:rPr>
              <a:t> it acts as Foreign body) .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- usually treated by intubation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&amp; Antibiotic coverage.  </a:t>
            </a:r>
            <a:endParaRPr lang="ar-LY" dirty="0">
              <a:solidFill>
                <a:srgbClr val="002060"/>
              </a:solidFill>
            </a:endParaRPr>
          </a:p>
        </p:txBody>
      </p:sp>
      <p:pic>
        <p:nvPicPr>
          <p:cNvPr id="4" name="صورة 3" descr="https://www.med-ed.virginia.edu/courses/rad/peds/chest_images/Meconium%20Aspiratio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143248"/>
            <a:ext cx="395287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Neonatal Pneumonia  </a:t>
            </a:r>
            <a:endParaRPr lang="ar-LY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514351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002060"/>
                </a:solidFill>
              </a:rPr>
              <a:t>-caused by streptococcus bacterial infection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- CXR may mimic </a:t>
            </a:r>
            <a:r>
              <a:rPr lang="en-US" dirty="0" err="1" smtClean="0">
                <a:solidFill>
                  <a:srgbClr val="002060"/>
                </a:solidFill>
              </a:rPr>
              <a:t>Meconium</a:t>
            </a:r>
            <a:r>
              <a:rPr lang="en-US" dirty="0" smtClean="0">
                <a:solidFill>
                  <a:srgbClr val="002060"/>
                </a:solidFill>
              </a:rPr>
              <a:t> aspiration syndrome or similar to RDS as patches of </a:t>
            </a:r>
          </a:p>
          <a:p>
            <a:pPr algn="l"/>
            <a:r>
              <a:rPr lang="en-US" dirty="0" err="1" smtClean="0">
                <a:solidFill>
                  <a:srgbClr val="002060"/>
                </a:solidFill>
              </a:rPr>
              <a:t>Reticulo</a:t>
            </a:r>
            <a:r>
              <a:rPr lang="en-US" dirty="0" smtClean="0">
                <a:solidFill>
                  <a:srgbClr val="002060"/>
                </a:solidFill>
              </a:rPr>
              <a:t>-granular densities.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- treated by Antibiotics.</a:t>
            </a:r>
            <a:r>
              <a:rPr lang="en-US" dirty="0" smtClean="0"/>
              <a:t> </a:t>
            </a:r>
            <a:endParaRPr lang="ar-LY" dirty="0"/>
          </a:p>
        </p:txBody>
      </p:sp>
      <p:pic>
        <p:nvPicPr>
          <p:cNvPr id="4" name="صورة 3" descr="https://www.med-ed.virginia.edu/courses/rad/peds/chest_images/Group%20B%20strep%20CXR%20UVA%20TF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143248"/>
            <a:ext cx="38100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329642" cy="857256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Complications of respiratory distress disease</a:t>
            </a:r>
            <a:endParaRPr lang="ar-LY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85926"/>
            <a:ext cx="8686800" cy="4786346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002060"/>
                </a:solidFill>
              </a:rPr>
              <a:t>1. Acute complications : 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- </a:t>
            </a:r>
            <a:r>
              <a:rPr lang="en-US" dirty="0" smtClean="0">
                <a:solidFill>
                  <a:srgbClr val="002060"/>
                </a:solidFill>
              </a:rPr>
              <a:t>pulmonary interstitial emphysema   &amp; O2 toxicity: from treatment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-</a:t>
            </a:r>
            <a:r>
              <a:rPr lang="en-US" dirty="0" err="1" smtClean="0">
                <a:solidFill>
                  <a:srgbClr val="002060"/>
                </a:solidFill>
              </a:rPr>
              <a:t>pneumothorax</a:t>
            </a:r>
            <a:r>
              <a:rPr lang="en-US" dirty="0" smtClean="0">
                <a:solidFill>
                  <a:srgbClr val="002060"/>
                </a:solidFill>
              </a:rPr>
              <a:t> : post intubation 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- pulmonary hemorrhage</a:t>
            </a:r>
          </a:p>
          <a:p>
            <a:pPr algn="l"/>
            <a:endParaRPr lang="en-US" dirty="0" smtClean="0">
              <a:solidFill>
                <a:srgbClr val="002060"/>
              </a:solidFill>
            </a:endParaRP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2. Chronic complications : 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- </a:t>
            </a:r>
            <a:r>
              <a:rPr lang="en-US" dirty="0" err="1" smtClean="0">
                <a:solidFill>
                  <a:srgbClr val="002060"/>
                </a:solidFill>
              </a:rPr>
              <a:t>bronchopulmonary</a:t>
            </a:r>
            <a:r>
              <a:rPr lang="en-US" dirty="0" smtClean="0">
                <a:solidFill>
                  <a:srgbClr val="002060"/>
                </a:solidFill>
              </a:rPr>
              <a:t> dysplasia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- recurrent </a:t>
            </a:r>
            <a:r>
              <a:rPr lang="en-US" dirty="0" smtClean="0">
                <a:solidFill>
                  <a:srgbClr val="002060"/>
                </a:solidFill>
              </a:rPr>
              <a:t>chest </a:t>
            </a:r>
            <a:r>
              <a:rPr lang="en-US" dirty="0" smtClean="0">
                <a:solidFill>
                  <a:srgbClr val="002060"/>
                </a:solidFill>
              </a:rPr>
              <a:t>infection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- </a:t>
            </a:r>
            <a:r>
              <a:rPr lang="en-US" dirty="0" err="1" smtClean="0">
                <a:solidFill>
                  <a:srgbClr val="002060"/>
                </a:solidFill>
              </a:rPr>
              <a:t>subglottic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stenosis</a:t>
            </a:r>
            <a:r>
              <a:rPr lang="en-US" dirty="0" smtClean="0">
                <a:solidFill>
                  <a:srgbClr val="002060"/>
                </a:solidFill>
              </a:rPr>
              <a:t> post intubation</a:t>
            </a:r>
            <a:endParaRPr lang="ar-LY" dirty="0">
              <a:solidFill>
                <a:srgbClr val="002060"/>
              </a:solidFill>
            </a:endParaRPr>
          </a:p>
        </p:txBody>
      </p:sp>
      <p:pic>
        <p:nvPicPr>
          <p:cNvPr id="4" name="صورة 3" descr="https://www.med-ed.virginia.edu/courses/rad/peds/chest_images/CXR_unilateral_PIE_pneumothorax_mag_view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3214686"/>
            <a:ext cx="3357554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سهم منحني إلى اليمين 4"/>
          <p:cNvSpPr/>
          <p:nvPr/>
        </p:nvSpPr>
        <p:spPr>
          <a:xfrm>
            <a:off x="5572132" y="2857496"/>
            <a:ext cx="285752" cy="930400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1438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Congenital diaphragmatic hernia CDH </a:t>
            </a:r>
            <a:endParaRPr lang="ar-LY" sz="36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42984"/>
            <a:ext cx="8686800" cy="5500726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002060"/>
                </a:solidFill>
              </a:rPr>
              <a:t>- is a defect in the diaphragm that result in </a:t>
            </a:r>
            <a:r>
              <a:rPr lang="en-US" dirty="0" err="1" smtClean="0">
                <a:solidFill>
                  <a:srgbClr val="002060"/>
                </a:solidFill>
              </a:rPr>
              <a:t>herniation</a:t>
            </a:r>
            <a:r>
              <a:rPr lang="en-US" dirty="0" smtClean="0">
                <a:solidFill>
                  <a:srgbClr val="002060"/>
                </a:solidFill>
              </a:rPr>
              <a:t> of abdominal contents into the thoracic cavity &amp; has 2 types 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   </a:t>
            </a:r>
            <a:r>
              <a:rPr lang="en-US" dirty="0" err="1" smtClean="0">
                <a:solidFill>
                  <a:srgbClr val="002060"/>
                </a:solidFill>
              </a:rPr>
              <a:t>Bochdalek</a:t>
            </a:r>
            <a:r>
              <a:rPr lang="en-US" dirty="0" smtClean="0">
                <a:solidFill>
                  <a:srgbClr val="002060"/>
                </a:solidFill>
              </a:rPr>
              <a:t> hernia : more common in Lt. side (75%)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   </a:t>
            </a:r>
            <a:r>
              <a:rPr lang="en-US" dirty="0" err="1" smtClean="0">
                <a:solidFill>
                  <a:srgbClr val="002060"/>
                </a:solidFill>
              </a:rPr>
              <a:t>Morgagni</a:t>
            </a:r>
            <a:r>
              <a:rPr lang="en-US" dirty="0" smtClean="0">
                <a:solidFill>
                  <a:srgbClr val="002060"/>
                </a:solidFill>
              </a:rPr>
              <a:t> hernia : common on Rt. Anterior &amp; central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- both need surgical intervention.</a:t>
            </a:r>
            <a:r>
              <a:rPr lang="en-US" dirty="0" smtClean="0"/>
              <a:t> </a:t>
            </a:r>
          </a:p>
          <a:p>
            <a:pPr algn="l"/>
            <a:r>
              <a:rPr lang="en-US" dirty="0" smtClean="0"/>
              <a:t> </a:t>
            </a:r>
            <a:endParaRPr lang="ar-LY" dirty="0"/>
          </a:p>
        </p:txBody>
      </p:sp>
      <p:pic>
        <p:nvPicPr>
          <p:cNvPr id="4" name="Picture 3" descr="C:\Users\ECS\Desktop\paeditric radiology\cases\1176.bmp"/>
          <p:cNvPicPr>
            <a:picLocks noChangeAspect="1" noChangeArrowheads="1"/>
          </p:cNvPicPr>
          <p:nvPr/>
        </p:nvPicPr>
        <p:blipFill>
          <a:blip r:embed="rId2"/>
          <a:srcRect l="25784" t="7179" r="9247" b="6442"/>
          <a:stretch>
            <a:fillRect/>
          </a:stretch>
        </p:blipFill>
        <p:spPr>
          <a:xfrm>
            <a:off x="5000628" y="3571876"/>
            <a:ext cx="3782471" cy="3025765"/>
          </a:xfrm>
          <a:prstGeom prst="rect">
            <a:avLst/>
          </a:prstGeom>
          <a:noFill/>
        </p:spPr>
      </p:pic>
      <p:pic>
        <p:nvPicPr>
          <p:cNvPr id="1026" name="Picture 2" descr="C:\Users\Technology\Desktop\Diseases of The Diaphragm-2012_files\img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3429000"/>
            <a:ext cx="2331724" cy="3300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337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091803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Image result for illustrated image of anatomy of bochdalek and morgagni hernia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LY"/>
          </a:p>
        </p:txBody>
      </p:sp>
      <p:sp>
        <p:nvSpPr>
          <p:cNvPr id="1028" name="AutoShape 4" descr="Image result for illustrated image of anatomy of bochdalek and morgagni hernia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LY"/>
          </a:p>
        </p:txBody>
      </p:sp>
      <p:pic>
        <p:nvPicPr>
          <p:cNvPr id="1030" name="Picture 6" descr="Image result for illustrated image of anatomy of bochdalek and morgagni herni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6086" y="714356"/>
            <a:ext cx="7251357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Congenital cystic </a:t>
            </a:r>
            <a:r>
              <a:rPr lang="en-US" sz="3600" b="1" dirty="0" err="1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adenomatoid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 malformation  CCAM</a:t>
            </a:r>
            <a:endParaRPr lang="ar-LY" sz="36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1071546"/>
            <a:ext cx="8643998" cy="5253054"/>
          </a:xfrm>
        </p:spPr>
        <p:txBody>
          <a:bodyPr/>
          <a:lstStyle/>
          <a:p>
            <a:pPr algn="l"/>
            <a:r>
              <a:rPr lang="en-US" sz="2400" dirty="0" smtClean="0">
                <a:solidFill>
                  <a:srgbClr val="002060"/>
                </a:solidFill>
              </a:rPr>
              <a:t>- congenital large pulmonary cyst &gt;2cm surrounded by multiple smaller cysts.</a:t>
            </a:r>
          </a:p>
          <a:p>
            <a:pPr algn="l"/>
            <a:r>
              <a:rPr lang="en-US" sz="2400" dirty="0" smtClean="0">
                <a:solidFill>
                  <a:srgbClr val="002060"/>
                </a:solidFill>
              </a:rPr>
              <a:t>- if there is significant mass effect in the chest, CCAM is surgically removed.</a:t>
            </a:r>
          </a:p>
          <a:p>
            <a:pPr algn="l"/>
            <a:r>
              <a:rPr lang="en-US" sz="2400" dirty="0" smtClean="0">
                <a:solidFill>
                  <a:srgbClr val="002060"/>
                </a:solidFill>
              </a:rPr>
              <a:t>- CXR : cystic lesion of air density &amp; may contain air-fluid level or may appear as solid lesion.</a:t>
            </a:r>
          </a:p>
          <a:p>
            <a:pPr algn="l"/>
            <a:r>
              <a:rPr lang="en-US" sz="2400" dirty="0" smtClean="0">
                <a:solidFill>
                  <a:srgbClr val="002060"/>
                </a:solidFill>
              </a:rPr>
              <a:t>- CT scan chest is modality of choic</a:t>
            </a:r>
            <a:r>
              <a:rPr lang="en-US" dirty="0" smtClean="0">
                <a:solidFill>
                  <a:srgbClr val="002060"/>
                </a:solidFill>
              </a:rPr>
              <a:t>e</a:t>
            </a:r>
            <a:r>
              <a:rPr lang="en-US" dirty="0" smtClean="0"/>
              <a:t> </a:t>
            </a:r>
            <a:endParaRPr lang="ar-LY" dirty="0"/>
          </a:p>
        </p:txBody>
      </p:sp>
      <p:pic>
        <p:nvPicPr>
          <p:cNvPr id="4" name="صورة 3" descr="https://www.med-ed.virginia.edu/courses/rad/peds/chest_images/CCAM%20CXR%20P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357562"/>
            <a:ext cx="3667124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 descr="https://www.med-ed.virginia.edu/courses/rad/peds/chest_images/CCAM%20CT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4000504"/>
            <a:ext cx="3238496" cy="2619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8581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Congenital lobar emphysema  CLE</a:t>
            </a:r>
            <a:endParaRPr lang="ar-LY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214974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002060"/>
                </a:solidFill>
              </a:rPr>
              <a:t>- overexpansion of one or more lobes 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- commonly effect Lt. upper &amp; Rt. Middle lobe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- CXR : </a:t>
            </a:r>
            <a:r>
              <a:rPr lang="en-US" dirty="0" err="1" smtClean="0">
                <a:solidFill>
                  <a:srgbClr val="002060"/>
                </a:solidFill>
              </a:rPr>
              <a:t>hyperlucent</a:t>
            </a:r>
            <a:r>
              <a:rPr lang="en-US" dirty="0" smtClean="0">
                <a:solidFill>
                  <a:srgbClr val="002060"/>
                </a:solidFill>
              </a:rPr>
              <a:t> affected lobes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- CT scan is modality of choice for diagnosis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- treated by surgical resection</a:t>
            </a:r>
            <a:endParaRPr lang="ar-LY" dirty="0">
              <a:solidFill>
                <a:srgbClr val="002060"/>
              </a:solidFill>
            </a:endParaRPr>
          </a:p>
        </p:txBody>
      </p:sp>
      <p:pic>
        <p:nvPicPr>
          <p:cNvPr id="4" name="Picture 3" descr="C:\Users\ECS\Desktop\paeditric radiology\cases\1037.bmp"/>
          <p:cNvPicPr>
            <a:picLocks noChangeAspect="1" noChangeArrowheads="1"/>
          </p:cNvPicPr>
          <p:nvPr/>
        </p:nvPicPr>
        <p:blipFill>
          <a:blip r:embed="rId2"/>
          <a:srcRect l="18697" t="26578" r="1869" b="25433"/>
          <a:stretch>
            <a:fillRect/>
          </a:stretch>
        </p:blipFill>
        <p:spPr bwMode="auto">
          <a:xfrm>
            <a:off x="3857620" y="3857628"/>
            <a:ext cx="4857483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Users\ECS\Desktop\paeditric radiology\cases\1038.bmp"/>
          <p:cNvPicPr>
            <a:picLocks noChangeAspect="1" noChangeArrowheads="1"/>
          </p:cNvPicPr>
          <p:nvPr/>
        </p:nvPicPr>
        <p:blipFill>
          <a:blip r:embed="rId3" cstate="print"/>
          <a:srcRect l="16925" t="8656" b="14844"/>
          <a:stretch>
            <a:fillRect/>
          </a:stretch>
        </p:blipFill>
        <p:spPr>
          <a:xfrm>
            <a:off x="214282" y="3786190"/>
            <a:ext cx="3571870" cy="2857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28694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Pulmonary sequestration</a:t>
            </a:r>
            <a:r>
              <a:rPr lang="en-US" sz="3600" dirty="0" smtClean="0"/>
              <a:t> </a:t>
            </a:r>
            <a:endParaRPr lang="ar-LY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002060"/>
                </a:solidFill>
              </a:rPr>
              <a:t>- is a lung tissue that is not connected to </a:t>
            </a:r>
            <a:r>
              <a:rPr lang="en-US" dirty="0" err="1" smtClean="0">
                <a:solidFill>
                  <a:srgbClr val="002060"/>
                </a:solidFill>
              </a:rPr>
              <a:t>tracheobronchial</a:t>
            </a:r>
            <a:r>
              <a:rPr lang="en-US" dirty="0" smtClean="0">
                <a:solidFill>
                  <a:srgbClr val="002060"/>
                </a:solidFill>
              </a:rPr>
              <a:t> tree. 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- has systemic blood supply from Aorta mainly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- venous drainage either from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 IVC or </a:t>
            </a:r>
            <a:r>
              <a:rPr lang="en-US" dirty="0" err="1" smtClean="0">
                <a:solidFill>
                  <a:srgbClr val="002060"/>
                </a:solidFill>
              </a:rPr>
              <a:t>pulm</a:t>
            </a:r>
            <a:r>
              <a:rPr lang="en-US" dirty="0" smtClean="0">
                <a:solidFill>
                  <a:srgbClr val="002060"/>
                </a:solidFill>
              </a:rPr>
              <a:t>. Veins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- has 2 types : </a:t>
            </a:r>
            <a:r>
              <a:rPr lang="en-US" dirty="0" err="1" smtClean="0">
                <a:solidFill>
                  <a:srgbClr val="002060"/>
                </a:solidFill>
              </a:rPr>
              <a:t>intralobar</a:t>
            </a:r>
            <a:r>
              <a:rPr lang="en-US" dirty="0" smtClean="0">
                <a:solidFill>
                  <a:srgbClr val="002060"/>
                </a:solidFill>
              </a:rPr>
              <a:t> &amp; </a:t>
            </a:r>
          </a:p>
          <a:p>
            <a:pPr algn="l"/>
            <a:r>
              <a:rPr lang="en-US" dirty="0" err="1" smtClean="0">
                <a:solidFill>
                  <a:srgbClr val="002060"/>
                </a:solidFill>
              </a:rPr>
              <a:t>extralobar</a:t>
            </a:r>
            <a:r>
              <a:rPr lang="en-US" dirty="0" smtClean="0">
                <a:solidFill>
                  <a:srgbClr val="002060"/>
                </a:solidFill>
              </a:rPr>
              <a:t> which commonly 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present in NN &amp; can cause RDS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- CT, MRI or Angiography are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 modality of choice for diagnosis.</a:t>
            </a:r>
            <a:endParaRPr lang="ar-LY" dirty="0">
              <a:solidFill>
                <a:srgbClr val="002060"/>
              </a:solidFill>
            </a:endParaRPr>
          </a:p>
        </p:txBody>
      </p:sp>
      <p:pic>
        <p:nvPicPr>
          <p:cNvPr id="4" name="صورة 3" descr="https://www.med-ed.virginia.edu/courses/rad/peds/chest_images/PA_CXR_intralobar_sequestratio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928934"/>
            <a:ext cx="364330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728"/>
            <a:ext cx="8401080" cy="6038872"/>
          </a:xfrm>
        </p:spPr>
        <p:txBody>
          <a:bodyPr>
            <a:normAutofit/>
          </a:bodyPr>
          <a:lstStyle/>
          <a:p>
            <a:pPr marL="12700" algn="l">
              <a:lnSpc>
                <a:spcPts val="1388"/>
              </a:lnSpc>
              <a:spcBef>
                <a:spcPts val="625"/>
              </a:spcBef>
              <a:buFontTx/>
              <a:buChar char="-"/>
              <a:defRPr/>
            </a:pPr>
            <a:endParaRPr lang="ar-LY" dirty="0" smtClean="0">
              <a:latin typeface="Constantia" pitchFamily="18" charset="0"/>
              <a:ea typeface="HGPMinchoL" pitchFamily="18" charset="-128"/>
            </a:endParaRPr>
          </a:p>
          <a:p>
            <a:pPr marL="12700" algn="l">
              <a:lnSpc>
                <a:spcPts val="1388"/>
              </a:lnSpc>
              <a:spcBef>
                <a:spcPts val="625"/>
              </a:spcBef>
              <a:buFontTx/>
              <a:buChar char="-"/>
              <a:defRPr/>
            </a:pPr>
            <a:r>
              <a:rPr lang="en-GB" sz="2200" b="1" dirty="0" smtClean="0">
                <a:solidFill>
                  <a:srgbClr val="002060"/>
                </a:solidFill>
                <a:ea typeface="+mj-ea"/>
                <a:cs typeface="+mj-cs"/>
              </a:rPr>
              <a:t>The differential diagnosis of neonatal respiratory</a:t>
            </a:r>
            <a:endParaRPr lang="ar-LY" sz="22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spcBef>
                <a:spcPts val="625"/>
              </a:spcBef>
              <a:buNone/>
              <a:defRPr/>
            </a:pPr>
            <a:endParaRPr lang="ar-LY" sz="22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spcBef>
                <a:spcPts val="625"/>
              </a:spcBef>
              <a:buNone/>
              <a:defRPr/>
            </a:pPr>
            <a:r>
              <a:rPr lang="en-GB" sz="2200" b="1" dirty="0" smtClean="0">
                <a:solidFill>
                  <a:srgbClr val="002060"/>
                </a:solidFill>
                <a:ea typeface="+mj-ea"/>
                <a:cs typeface="+mj-cs"/>
              </a:rPr>
              <a:t>distress sign &amp; symptoms</a:t>
            </a:r>
            <a:r>
              <a:rPr lang="en-GB" sz="2200" b="1" dirty="0" smtClean="0">
                <a:solidFill>
                  <a:srgbClr val="002060"/>
                </a:solidFill>
                <a:ea typeface="+mj-ea"/>
                <a:cs typeface="+mj-cs"/>
              </a:rPr>
              <a:t>;. </a:t>
            </a:r>
            <a:r>
              <a:rPr lang="ar-LY" sz="2200" b="1" dirty="0" smtClean="0">
                <a:solidFill>
                  <a:srgbClr val="002060"/>
                </a:solidFill>
                <a:ea typeface="+mj-ea"/>
                <a:cs typeface="+mj-cs"/>
              </a:rPr>
              <a:t> </a:t>
            </a:r>
            <a:endParaRPr lang="en-GB" sz="22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spcBef>
                <a:spcPts val="625"/>
              </a:spcBef>
              <a:buNone/>
              <a:defRPr/>
            </a:pPr>
            <a:endParaRPr lang="ar-LY" sz="22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spcBef>
                <a:spcPts val="625"/>
              </a:spcBef>
              <a:buNone/>
              <a:defRPr/>
            </a:pPr>
            <a:r>
              <a:rPr lang="en-GB" sz="2200" b="1" dirty="0" smtClean="0">
                <a:solidFill>
                  <a:srgbClr val="002060"/>
                </a:solidFill>
                <a:ea typeface="+mj-ea"/>
                <a:cs typeface="+mj-cs"/>
              </a:rPr>
              <a:t>-When assessing a neonatal chest X-ray (CXR) the clinical</a:t>
            </a:r>
            <a:endParaRPr lang="ar-LY" sz="22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spcBef>
                <a:spcPts val="625"/>
              </a:spcBef>
              <a:buNone/>
              <a:defRPr/>
            </a:pPr>
            <a:endParaRPr lang="ar-LY" sz="22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spcBef>
                <a:spcPts val="625"/>
              </a:spcBef>
              <a:buNone/>
              <a:defRPr/>
            </a:pPr>
            <a:r>
              <a:rPr lang="en-GB" sz="2200" b="1" dirty="0" smtClean="0">
                <a:solidFill>
                  <a:srgbClr val="002060"/>
                </a:solidFill>
                <a:ea typeface="+mj-ea"/>
                <a:cs typeface="+mj-cs"/>
              </a:rPr>
              <a:t> setting should always be borne in mind</a:t>
            </a:r>
            <a:r>
              <a:rPr lang="en-US" sz="2200" b="1" dirty="0" smtClean="0">
                <a:solidFill>
                  <a:srgbClr val="002060"/>
                </a:solidFill>
                <a:ea typeface="+mj-ea"/>
                <a:cs typeface="+mj-cs"/>
              </a:rPr>
              <a:t>: </a:t>
            </a:r>
            <a:endParaRPr lang="en-GB" sz="22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spcBef>
                <a:spcPts val="625"/>
              </a:spcBef>
              <a:buNone/>
              <a:defRPr/>
            </a:pPr>
            <a:endParaRPr lang="ar-LY" sz="22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spcBef>
                <a:spcPts val="625"/>
              </a:spcBef>
              <a:buFontTx/>
              <a:buChar char="-"/>
              <a:defRPr/>
            </a:pPr>
            <a:r>
              <a:rPr lang="en-GB" sz="2200" b="1" dirty="0" smtClean="0">
                <a:solidFill>
                  <a:srgbClr val="002060"/>
                </a:solidFill>
                <a:ea typeface="+mj-ea"/>
                <a:cs typeface="+mj-cs"/>
              </a:rPr>
              <a:t>  *In distress premature infant with respiratory distress,</a:t>
            </a:r>
          </a:p>
          <a:p>
            <a:pPr marL="12700" algn="l">
              <a:lnSpc>
                <a:spcPts val="1388"/>
              </a:lnSpc>
              <a:spcBef>
                <a:spcPts val="625"/>
              </a:spcBef>
              <a:buFontTx/>
              <a:buChar char="-"/>
              <a:defRPr/>
            </a:pPr>
            <a:r>
              <a:rPr lang="en-GB" sz="2200" b="1" dirty="0" smtClean="0">
                <a:solidFill>
                  <a:srgbClr val="002060"/>
                </a:solidFill>
                <a:ea typeface="+mj-ea"/>
                <a:cs typeface="+mj-cs"/>
              </a:rPr>
              <a:t> </a:t>
            </a:r>
          </a:p>
          <a:p>
            <a:pPr marL="12700" algn="l">
              <a:lnSpc>
                <a:spcPts val="1388"/>
              </a:lnSpc>
              <a:spcBef>
                <a:spcPts val="625"/>
              </a:spcBef>
              <a:buNone/>
              <a:defRPr/>
            </a:pPr>
            <a:r>
              <a:rPr lang="en-GB" sz="2200" b="1" dirty="0" smtClean="0">
                <a:solidFill>
                  <a:srgbClr val="002060"/>
                </a:solidFill>
                <a:ea typeface="+mj-ea"/>
                <a:cs typeface="+mj-cs"/>
              </a:rPr>
              <a:t>hyaline </a:t>
            </a:r>
            <a:r>
              <a:rPr lang="en-US" sz="2200" b="1" dirty="0" smtClean="0">
                <a:solidFill>
                  <a:srgbClr val="002060"/>
                </a:solidFill>
                <a:ea typeface="+mj-ea"/>
                <a:cs typeface="+mj-cs"/>
              </a:rPr>
              <a:t>membrane </a:t>
            </a:r>
            <a:r>
              <a:rPr lang="en-GB" sz="2200" b="1" dirty="0" smtClean="0">
                <a:solidFill>
                  <a:srgbClr val="002060"/>
                </a:solidFill>
                <a:ea typeface="+mj-ea"/>
                <a:cs typeface="+mj-cs"/>
              </a:rPr>
              <a:t>disease will be the most likely diagnosis.</a:t>
            </a:r>
          </a:p>
          <a:p>
            <a:pPr marL="12700" algn="l">
              <a:lnSpc>
                <a:spcPts val="1388"/>
              </a:lnSpc>
              <a:spcBef>
                <a:spcPts val="625"/>
              </a:spcBef>
              <a:buNone/>
              <a:defRPr/>
            </a:pPr>
            <a:endParaRPr lang="en-GB" sz="22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spcBef>
                <a:spcPts val="625"/>
              </a:spcBef>
              <a:buNone/>
              <a:defRPr/>
            </a:pPr>
            <a:r>
              <a:rPr lang="ar-LY" sz="2200" b="1" dirty="0" smtClean="0">
                <a:solidFill>
                  <a:srgbClr val="002060"/>
                </a:solidFill>
                <a:ea typeface="+mj-ea"/>
                <a:cs typeface="+mj-cs"/>
              </a:rPr>
              <a:t>      </a:t>
            </a:r>
            <a:r>
              <a:rPr lang="en-GB" sz="2200" b="1" dirty="0" smtClean="0">
                <a:solidFill>
                  <a:srgbClr val="002060"/>
                </a:solidFill>
                <a:ea typeface="+mj-ea"/>
                <a:cs typeface="+mj-cs"/>
              </a:rPr>
              <a:t>* in  distressed  full term </a:t>
            </a:r>
            <a:r>
              <a:rPr lang="en-US" sz="2200" b="1" dirty="0" smtClean="0">
                <a:solidFill>
                  <a:srgbClr val="002060"/>
                </a:solidFill>
                <a:ea typeface="+mj-ea"/>
                <a:cs typeface="+mj-cs"/>
              </a:rPr>
              <a:t>neonate </a:t>
            </a:r>
            <a:r>
              <a:rPr lang="en-GB" sz="2200" b="1" dirty="0" smtClean="0">
                <a:solidFill>
                  <a:srgbClr val="002060"/>
                </a:solidFill>
                <a:ea typeface="+mj-ea"/>
                <a:cs typeface="+mj-cs"/>
              </a:rPr>
              <a:t> following</a:t>
            </a:r>
            <a:r>
              <a:rPr lang="en-US" sz="2200" b="1" dirty="0" smtClean="0">
                <a:solidFill>
                  <a:srgbClr val="002060"/>
                </a:solidFill>
                <a:ea typeface="+mj-ea"/>
                <a:cs typeface="+mj-cs"/>
              </a:rPr>
              <a:t> cesarean;</a:t>
            </a:r>
          </a:p>
          <a:p>
            <a:pPr marL="12700" algn="l">
              <a:lnSpc>
                <a:spcPts val="1388"/>
              </a:lnSpc>
              <a:spcBef>
                <a:spcPts val="625"/>
              </a:spcBef>
              <a:buNone/>
              <a:defRPr/>
            </a:pPr>
            <a:r>
              <a:rPr lang="en-US" sz="2200" b="1" dirty="0" smtClean="0">
                <a:solidFill>
                  <a:srgbClr val="002060"/>
                </a:solidFill>
                <a:ea typeface="+mj-ea"/>
                <a:cs typeface="+mj-cs"/>
              </a:rPr>
              <a:t> </a:t>
            </a:r>
          </a:p>
          <a:p>
            <a:pPr marL="12700" algn="l">
              <a:lnSpc>
                <a:spcPts val="1388"/>
              </a:lnSpc>
              <a:spcBef>
                <a:spcPts val="625"/>
              </a:spcBef>
              <a:buNone/>
              <a:defRPr/>
            </a:pPr>
            <a:r>
              <a:rPr lang="en-US" sz="2200" b="1" dirty="0" smtClean="0">
                <a:solidFill>
                  <a:srgbClr val="002060"/>
                </a:solidFill>
                <a:ea typeface="+mj-ea"/>
                <a:cs typeface="+mj-cs"/>
              </a:rPr>
              <a:t>Retained lung fluid  TTS will be the most common diagnosis.</a:t>
            </a:r>
            <a:r>
              <a:rPr lang="ar-LY" sz="2200" b="1" dirty="0" smtClean="0">
                <a:solidFill>
                  <a:srgbClr val="002060"/>
                </a:solidFill>
                <a:ea typeface="+mj-ea"/>
                <a:cs typeface="+mj-cs"/>
              </a:rPr>
              <a:t> </a:t>
            </a:r>
            <a:r>
              <a:rPr lang="en-US" sz="2200" b="1" dirty="0" smtClean="0">
                <a:solidFill>
                  <a:srgbClr val="002060"/>
                </a:solidFill>
                <a:ea typeface="+mj-ea"/>
                <a:cs typeface="+mj-cs"/>
              </a:rPr>
              <a:t> </a:t>
            </a:r>
          </a:p>
          <a:p>
            <a:pPr marL="12700" algn="l">
              <a:lnSpc>
                <a:spcPts val="1388"/>
              </a:lnSpc>
              <a:spcBef>
                <a:spcPts val="625"/>
              </a:spcBef>
              <a:buNone/>
              <a:defRPr/>
            </a:pPr>
            <a:endParaRPr lang="en-GB" sz="22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spcBef>
                <a:spcPts val="625"/>
              </a:spcBef>
              <a:buNone/>
              <a:defRPr/>
            </a:pPr>
            <a:r>
              <a:rPr lang="en-GB" sz="2200" b="1" dirty="0" smtClean="0">
                <a:solidFill>
                  <a:srgbClr val="002060"/>
                </a:solidFill>
                <a:ea typeface="+mj-ea"/>
                <a:cs typeface="+mj-cs"/>
              </a:rPr>
              <a:t>  *  in full term delivery with </a:t>
            </a:r>
            <a:r>
              <a:rPr lang="en-GB" sz="2200" b="1" dirty="0" err="1" smtClean="0">
                <a:solidFill>
                  <a:srgbClr val="002060"/>
                </a:solidFill>
                <a:ea typeface="+mj-ea"/>
                <a:cs typeface="+mj-cs"/>
              </a:rPr>
              <a:t>meconium</a:t>
            </a:r>
            <a:r>
              <a:rPr lang="en-GB" sz="2200" b="1" dirty="0" smtClean="0">
                <a:solidFill>
                  <a:srgbClr val="002060"/>
                </a:solidFill>
                <a:ea typeface="+mj-ea"/>
                <a:cs typeface="+mj-cs"/>
              </a:rPr>
              <a:t>-stained liquor;  </a:t>
            </a:r>
          </a:p>
          <a:p>
            <a:pPr marL="12700" algn="l">
              <a:lnSpc>
                <a:spcPts val="1388"/>
              </a:lnSpc>
              <a:spcBef>
                <a:spcPts val="625"/>
              </a:spcBef>
              <a:buNone/>
              <a:defRPr/>
            </a:pPr>
            <a:endParaRPr lang="en-GB" sz="22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spcBef>
                <a:spcPts val="625"/>
              </a:spcBef>
              <a:buNone/>
              <a:defRPr/>
            </a:pPr>
            <a:r>
              <a:rPr lang="ar-LY" sz="2200" b="1" dirty="0" smtClean="0">
                <a:solidFill>
                  <a:srgbClr val="002060"/>
                </a:solidFill>
                <a:ea typeface="+mj-ea"/>
                <a:cs typeface="+mj-cs"/>
              </a:rPr>
              <a:t> </a:t>
            </a:r>
            <a:r>
              <a:rPr lang="en-US" sz="2200" b="1" dirty="0" smtClean="0">
                <a:solidFill>
                  <a:srgbClr val="002060"/>
                </a:solidFill>
                <a:ea typeface="+mj-ea"/>
                <a:cs typeface="+mj-cs"/>
              </a:rPr>
              <a:t>diagnosis.</a:t>
            </a:r>
            <a:r>
              <a:rPr lang="ar-LY" sz="2200" b="1" dirty="0" smtClean="0">
                <a:solidFill>
                  <a:srgbClr val="002060"/>
                </a:solidFill>
                <a:ea typeface="+mj-ea"/>
                <a:cs typeface="+mj-cs"/>
              </a:rPr>
              <a:t> </a:t>
            </a:r>
            <a:r>
              <a:rPr lang="en-GB" sz="2200" b="1" dirty="0" err="1" smtClean="0">
                <a:solidFill>
                  <a:srgbClr val="002060"/>
                </a:solidFill>
                <a:ea typeface="+mj-ea"/>
                <a:cs typeface="+mj-cs"/>
              </a:rPr>
              <a:t>Meconium</a:t>
            </a:r>
            <a:r>
              <a:rPr lang="en-GB" sz="2200" b="1" dirty="0" smtClean="0">
                <a:solidFill>
                  <a:srgbClr val="002060"/>
                </a:solidFill>
                <a:ea typeface="+mj-ea"/>
                <a:cs typeface="+mj-cs"/>
              </a:rPr>
              <a:t>  aspiration syndrome is suggested</a:t>
            </a:r>
          </a:p>
          <a:p>
            <a:pPr>
              <a:buNone/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best-rustic-chic-valentines-day-decorations-images-on-other-valentine-wedding-bouquets-gov-elect-phil-murphy-trending-bing-turn-off-smart-thermometer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0"/>
            <a:ext cx="457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129290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Techniques</a:t>
            </a:r>
          </a:p>
          <a:p>
            <a:pPr algn="l"/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Disease </a:t>
            </a:r>
          </a:p>
          <a:p>
            <a:pPr algn="l"/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Radiological findings </a:t>
            </a:r>
            <a:endParaRPr lang="ar-LY" sz="36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533400" y="928670"/>
            <a:ext cx="7851648" cy="142876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5400" dirty="0" smtClean="0"/>
              <a:t>Pediatric  chest </a:t>
            </a:r>
            <a:endParaRPr lang="ar-LY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Chest  techniques </a:t>
            </a:r>
            <a:endParaRPr lang="ar-LY" sz="4800" b="1" dirty="0" smtClean="0"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endParaRPr lang="en-US" dirty="0" smtClean="0"/>
          </a:p>
          <a:p>
            <a:pPr algn="l"/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ea typeface="+mj-ea"/>
                <a:cs typeface="+mj-cs"/>
              </a:rPr>
              <a:t>1</a:t>
            </a:r>
            <a:r>
              <a:rPr lang="en-US" sz="2800" b="1" dirty="0" smtClean="0">
                <a:solidFill>
                  <a:srgbClr val="002060"/>
                </a:solidFill>
                <a:ea typeface="+mj-ea"/>
                <a:cs typeface="+mj-cs"/>
              </a:rPr>
              <a:t>. Plain chest X-ray   CXR &amp; Fluoroscopy</a:t>
            </a:r>
            <a:r>
              <a:rPr lang="en-US" dirty="0" smtClean="0"/>
              <a:t>. </a:t>
            </a:r>
            <a:endParaRPr lang="en-US" sz="28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algn="l"/>
            <a:r>
              <a:rPr lang="en-US" sz="2800" b="1" dirty="0" smtClean="0">
                <a:solidFill>
                  <a:srgbClr val="002060"/>
                </a:solidFill>
                <a:ea typeface="+mj-ea"/>
                <a:cs typeface="+mj-cs"/>
              </a:rPr>
              <a:t>2. Computed Tomography Scan  CT Scan.</a:t>
            </a:r>
          </a:p>
          <a:p>
            <a:pPr algn="l"/>
            <a:r>
              <a:rPr lang="en-US" sz="2800" b="1" dirty="0" smtClean="0">
                <a:solidFill>
                  <a:srgbClr val="002060"/>
                </a:solidFill>
                <a:ea typeface="+mj-ea"/>
                <a:cs typeface="+mj-cs"/>
              </a:rPr>
              <a:t>3. High resolution CT   HRCT</a:t>
            </a:r>
          </a:p>
          <a:p>
            <a:pPr algn="l"/>
            <a:r>
              <a:rPr lang="en-US" sz="2800" b="1" dirty="0" smtClean="0">
                <a:solidFill>
                  <a:srgbClr val="002060"/>
                </a:solidFill>
                <a:ea typeface="+mj-ea"/>
                <a:cs typeface="+mj-cs"/>
              </a:rPr>
              <a:t>4. Magnetic resonance images MRI</a:t>
            </a:r>
          </a:p>
          <a:p>
            <a:pPr algn="l"/>
            <a:r>
              <a:rPr lang="en-US" sz="2800" b="1" dirty="0" smtClean="0">
                <a:solidFill>
                  <a:srgbClr val="002060"/>
                </a:solidFill>
                <a:ea typeface="+mj-ea"/>
                <a:cs typeface="+mj-cs"/>
              </a:rPr>
              <a:t>5. Angiography ( conventional, CT, MRI)</a:t>
            </a:r>
          </a:p>
          <a:p>
            <a:pPr algn="l"/>
            <a:r>
              <a:rPr lang="en-US" sz="2800" b="1" dirty="0" smtClean="0">
                <a:solidFill>
                  <a:srgbClr val="002060"/>
                </a:solidFill>
                <a:ea typeface="+mj-ea"/>
                <a:cs typeface="+mj-cs"/>
              </a:rPr>
              <a:t>6. </a:t>
            </a:r>
            <a:r>
              <a:rPr lang="en-US" sz="2800" b="1" dirty="0" err="1" smtClean="0">
                <a:solidFill>
                  <a:srgbClr val="002060"/>
                </a:solidFill>
                <a:ea typeface="+mj-ea"/>
                <a:cs typeface="+mj-cs"/>
              </a:rPr>
              <a:t>Ultrasonographic</a:t>
            </a:r>
            <a:r>
              <a:rPr lang="en-US" sz="2800" b="1" dirty="0" smtClean="0">
                <a:solidFill>
                  <a:srgbClr val="002060"/>
                </a:solidFill>
                <a:ea typeface="+mj-ea"/>
                <a:cs typeface="+mj-cs"/>
              </a:rPr>
              <a:t> scan  USS</a:t>
            </a:r>
          </a:p>
          <a:p>
            <a:pPr algn="l"/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158" y="642918"/>
            <a:ext cx="8229600" cy="5681682"/>
          </a:xfrm>
        </p:spPr>
        <p:txBody>
          <a:bodyPr/>
          <a:lstStyle/>
          <a:p>
            <a:pPr marL="12700" algn="l">
              <a:lnSpc>
                <a:spcPts val="1388"/>
              </a:lnSpc>
              <a:spcBef>
                <a:spcPts val="625"/>
              </a:spcBef>
              <a:buFont typeface="Wingdings" pitchFamily="2" charset="2"/>
              <a:buNone/>
              <a:defRPr/>
            </a:pPr>
            <a:endParaRPr lang="en-GB" sz="2400" dirty="0" smtClean="0">
              <a:latin typeface="Constantia" pitchFamily="18" charset="0"/>
              <a:ea typeface="HGPMinchoL" pitchFamily="18" charset="-128"/>
            </a:endParaRPr>
          </a:p>
          <a:p>
            <a:pPr marL="12700" algn="l">
              <a:lnSpc>
                <a:spcPts val="1388"/>
              </a:lnSpc>
              <a:spcBef>
                <a:spcPts val="625"/>
              </a:spcBef>
              <a:buFont typeface="Wingdings" pitchFamily="2" charset="2"/>
              <a:buNone/>
              <a:defRPr/>
            </a:pPr>
            <a:endParaRPr lang="en-GB" sz="2400" dirty="0" smtClean="0">
              <a:ea typeface="HGPMinchoL" pitchFamily="18" charset="-128"/>
            </a:endParaRPr>
          </a:p>
          <a:p>
            <a:pPr marL="12700" algn="l">
              <a:lnSpc>
                <a:spcPts val="1388"/>
              </a:lnSpc>
              <a:spcBef>
                <a:spcPts val="625"/>
              </a:spcBef>
              <a:buFont typeface="Wingdings" pitchFamily="2" charset="2"/>
              <a:buNone/>
              <a:defRPr/>
            </a:pPr>
            <a:r>
              <a:rPr lang="en-GB" sz="2400" b="1" dirty="0" smtClean="0">
                <a:solidFill>
                  <a:srgbClr val="002060"/>
                </a:solidFill>
                <a:ea typeface="+mj-ea"/>
                <a:cs typeface="+mj-cs"/>
              </a:rPr>
              <a:t>The normal </a:t>
            </a:r>
            <a:r>
              <a:rPr lang="en-GB" sz="2400" b="1" dirty="0" smtClean="0">
                <a:solidFill>
                  <a:srgbClr val="FF0000"/>
                </a:solidFill>
                <a:ea typeface="+mj-ea"/>
                <a:cs typeface="+mj-cs"/>
              </a:rPr>
              <a:t>neonatal </a:t>
            </a:r>
            <a:r>
              <a:rPr lang="en-US" sz="2400" b="1" dirty="0" smtClean="0">
                <a:solidFill>
                  <a:srgbClr val="FF0000"/>
                </a:solidFill>
                <a:ea typeface="+mj-ea"/>
                <a:cs typeface="+mj-cs"/>
              </a:rPr>
              <a:t> NN </a:t>
            </a:r>
            <a:r>
              <a:rPr lang="en-GB" sz="2400" b="1" dirty="0" smtClean="0">
                <a:solidFill>
                  <a:srgbClr val="002060"/>
                </a:solidFill>
                <a:ea typeface="+mj-ea"/>
                <a:cs typeface="+mj-cs"/>
              </a:rPr>
              <a:t>chest </a:t>
            </a:r>
            <a:r>
              <a:rPr lang="en-GB" sz="2400" b="1" dirty="0" smtClean="0">
                <a:solidFill>
                  <a:srgbClr val="002060"/>
                </a:solidFill>
                <a:ea typeface="+mj-ea"/>
                <a:cs typeface="+mj-cs"/>
              </a:rPr>
              <a:t>X-ray has the </a:t>
            </a:r>
            <a:endParaRPr lang="ar-LY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spcBef>
                <a:spcPts val="625"/>
              </a:spcBef>
              <a:buFont typeface="Wingdings" pitchFamily="2" charset="2"/>
              <a:buNone/>
              <a:defRPr/>
            </a:pPr>
            <a:endParaRPr lang="ar-LY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spcBef>
                <a:spcPts val="625"/>
              </a:spcBef>
              <a:buFont typeface="Wingdings" pitchFamily="2" charset="2"/>
              <a:buNone/>
              <a:defRPr/>
            </a:pPr>
            <a:r>
              <a:rPr lang="en-GB" sz="2400" b="1" dirty="0" smtClean="0">
                <a:solidFill>
                  <a:srgbClr val="002060"/>
                </a:solidFill>
                <a:ea typeface="+mj-ea"/>
                <a:cs typeface="+mj-cs"/>
              </a:rPr>
              <a:t>following features:</a:t>
            </a:r>
          </a:p>
          <a:p>
            <a:pPr marL="12700" algn="l">
              <a:lnSpc>
                <a:spcPts val="1388"/>
              </a:lnSpc>
              <a:buFont typeface="Wingdings" pitchFamily="2" charset="2"/>
              <a:buNone/>
              <a:defRPr/>
            </a:pPr>
            <a:endParaRPr lang="en-GB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buFont typeface="Wingdings" pitchFamily="2" charset="2"/>
              <a:buNone/>
              <a:defRPr/>
            </a:pPr>
            <a:r>
              <a:rPr lang="en-GB" sz="2400" b="1" dirty="0" smtClean="0">
                <a:solidFill>
                  <a:srgbClr val="002060"/>
                </a:solidFill>
                <a:ea typeface="+mj-ea"/>
                <a:cs typeface="+mj-cs"/>
              </a:rPr>
              <a:t> - Thymus : may be prominent.</a:t>
            </a:r>
          </a:p>
          <a:p>
            <a:pPr marL="12700" algn="just">
              <a:lnSpc>
                <a:spcPts val="1388"/>
              </a:lnSpc>
              <a:defRPr/>
            </a:pPr>
            <a:endParaRPr lang="en-GB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buFontTx/>
              <a:buChar char="-"/>
              <a:defRPr/>
            </a:pPr>
            <a:r>
              <a:rPr lang="en-GB" sz="2400" b="1" dirty="0" smtClean="0">
                <a:solidFill>
                  <a:srgbClr val="002060"/>
                </a:solidFill>
                <a:ea typeface="+mj-ea"/>
                <a:cs typeface="+mj-cs"/>
              </a:rPr>
              <a:t>- Heart shadow : is quite prominent </a:t>
            </a:r>
            <a:r>
              <a:rPr lang="en-US" sz="2400" b="1" dirty="0" smtClean="0">
                <a:solidFill>
                  <a:srgbClr val="002060"/>
                </a:solidFill>
                <a:ea typeface="+mj-ea"/>
                <a:cs typeface="+mj-cs"/>
              </a:rPr>
              <a:t>&amp; globular  in </a:t>
            </a:r>
          </a:p>
          <a:p>
            <a:pPr marL="12700" algn="l">
              <a:lnSpc>
                <a:spcPts val="1388"/>
              </a:lnSpc>
              <a:buFontTx/>
              <a:buChar char="-"/>
              <a:defRPr/>
            </a:pPr>
            <a:endParaRPr lang="en-US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buFontTx/>
              <a:buChar char="-"/>
              <a:defRPr/>
            </a:pPr>
            <a:r>
              <a:rPr lang="en-US" sz="2400" b="1" dirty="0" smtClean="0">
                <a:solidFill>
                  <a:srgbClr val="002060"/>
                </a:solidFill>
                <a:ea typeface="+mj-ea"/>
                <a:cs typeface="+mj-cs"/>
              </a:rPr>
              <a:t>outline</a:t>
            </a:r>
            <a:r>
              <a:rPr lang="en-GB" sz="2400" b="1" dirty="0" smtClean="0">
                <a:solidFill>
                  <a:srgbClr val="002060"/>
                </a:solidFill>
                <a:ea typeface="+mj-ea"/>
                <a:cs typeface="+mj-cs"/>
              </a:rPr>
              <a:t> </a:t>
            </a:r>
          </a:p>
          <a:p>
            <a:pPr marL="12700" algn="l">
              <a:lnSpc>
                <a:spcPts val="1388"/>
              </a:lnSpc>
              <a:buFont typeface="Wingdings" pitchFamily="2" charset="2"/>
              <a:buNone/>
              <a:defRPr/>
            </a:pPr>
            <a:endParaRPr lang="en-GB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buFont typeface="Wingdings" pitchFamily="2" charset="2"/>
              <a:buNone/>
              <a:defRPr/>
            </a:pPr>
            <a:r>
              <a:rPr lang="en-GB" sz="2400" b="1" dirty="0" smtClean="0">
                <a:solidFill>
                  <a:srgbClr val="002060"/>
                </a:solidFill>
                <a:ea typeface="+mj-ea"/>
                <a:cs typeface="+mj-cs"/>
              </a:rPr>
              <a:t>  - Normal cardiothoracic ratio</a:t>
            </a:r>
            <a:r>
              <a:rPr lang="en-US" sz="2400" b="1" dirty="0" smtClean="0">
                <a:solidFill>
                  <a:srgbClr val="002060"/>
                </a:solidFill>
                <a:ea typeface="+mj-ea"/>
                <a:cs typeface="+mj-cs"/>
              </a:rPr>
              <a:t> is up to 65%. </a:t>
            </a:r>
            <a:endParaRPr lang="en-GB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just">
              <a:lnSpc>
                <a:spcPts val="1388"/>
              </a:lnSpc>
              <a:defRPr/>
            </a:pPr>
            <a:endParaRPr lang="en-GB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just">
              <a:lnSpc>
                <a:spcPts val="1388"/>
              </a:lnSpc>
              <a:defRPr/>
            </a:pPr>
            <a:endParaRPr lang="en-GB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buFont typeface="Wingdings" pitchFamily="2" charset="2"/>
              <a:buNone/>
              <a:defRPr/>
            </a:pPr>
            <a:r>
              <a:rPr lang="en-GB" sz="2400" b="1" dirty="0" smtClean="0">
                <a:solidFill>
                  <a:srgbClr val="002060"/>
                </a:solidFill>
                <a:ea typeface="+mj-ea"/>
                <a:cs typeface="+mj-cs"/>
              </a:rPr>
              <a:t> -Diaphragms : normally lie at the level of the  6th rib</a:t>
            </a:r>
            <a:endParaRPr lang="ar-LY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buFont typeface="Wingdings" pitchFamily="2" charset="2"/>
              <a:buNone/>
              <a:defRPr/>
            </a:pPr>
            <a:endParaRPr lang="en-US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buFont typeface="Wingdings" pitchFamily="2" charset="2"/>
              <a:buNone/>
              <a:defRPr/>
            </a:pPr>
            <a:r>
              <a:rPr lang="en-US" sz="2400" b="1" dirty="0" err="1" smtClean="0">
                <a:solidFill>
                  <a:srgbClr val="002060"/>
                </a:solidFill>
                <a:ea typeface="+mj-ea"/>
                <a:cs typeface="+mj-cs"/>
              </a:rPr>
              <a:t>anteriorly</a:t>
            </a:r>
            <a:r>
              <a:rPr lang="en-US" sz="2400" b="1" dirty="0" smtClean="0">
                <a:solidFill>
                  <a:srgbClr val="002060"/>
                </a:solidFill>
                <a:ea typeface="+mj-ea"/>
                <a:cs typeface="+mj-cs"/>
              </a:rPr>
              <a:t> . </a:t>
            </a:r>
            <a:endParaRPr lang="en-GB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>
              <a:buNone/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Normal Neonatal  chest x-ray </a:t>
            </a:r>
            <a:endParaRPr lang="ar-LY" sz="3600" dirty="0"/>
          </a:p>
        </p:txBody>
      </p:sp>
      <p:pic>
        <p:nvPicPr>
          <p:cNvPr id="4" name="عنصر نائب للمحتوى 3" descr="http://www.scielo.br/img/revistas/rb/v39n6/e12f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785926"/>
            <a:ext cx="5214974" cy="50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038872"/>
          </a:xfrm>
        </p:spPr>
        <p:txBody>
          <a:bodyPr>
            <a:noAutofit/>
          </a:bodyPr>
          <a:lstStyle/>
          <a:p>
            <a:pPr marL="12700" algn="l">
              <a:lnSpc>
                <a:spcPts val="1388"/>
              </a:lnSpc>
            </a:pPr>
            <a:endParaRPr lang="en-GB" sz="2400" dirty="0" smtClean="0"/>
          </a:p>
          <a:p>
            <a:pPr marL="12700" algn="l">
              <a:lnSpc>
                <a:spcPts val="1388"/>
              </a:lnSpc>
              <a:buFont typeface="Wingdings" pitchFamily="2" charset="2"/>
              <a:buNone/>
            </a:pPr>
            <a:r>
              <a:rPr lang="ar-LY" sz="2400" b="1" dirty="0" smtClean="0">
                <a:solidFill>
                  <a:srgbClr val="002060"/>
                </a:solidFill>
                <a:ea typeface="+mj-ea"/>
                <a:cs typeface="+mj-cs"/>
              </a:rPr>
              <a:t> </a:t>
            </a:r>
            <a:r>
              <a:rPr lang="en-GB" sz="2400" b="1" dirty="0" smtClean="0">
                <a:solidFill>
                  <a:srgbClr val="002060"/>
                </a:solidFill>
                <a:ea typeface="+mj-ea"/>
                <a:cs typeface="+mj-cs"/>
              </a:rPr>
              <a:t>Finally, it should be remembered that acutely ill</a:t>
            </a:r>
            <a:endParaRPr lang="ar-LY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buFont typeface="Wingdings" pitchFamily="2" charset="2"/>
              <a:buNone/>
            </a:pPr>
            <a:endParaRPr lang="ar-LY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buFont typeface="Wingdings" pitchFamily="2" charset="2"/>
              <a:buNone/>
            </a:pPr>
            <a:r>
              <a:rPr lang="en-GB" sz="2400" b="1" dirty="0" smtClean="0">
                <a:solidFill>
                  <a:srgbClr val="002060"/>
                </a:solidFill>
              </a:rPr>
              <a:t>may have various tubes and vascular catheter</a:t>
            </a:r>
            <a:r>
              <a:rPr lang="ar-LY" sz="2400" b="1" dirty="0" smtClean="0">
                <a:solidFill>
                  <a:srgbClr val="002060"/>
                </a:solidFill>
                <a:ea typeface="+mj-ea"/>
                <a:cs typeface="+mj-cs"/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  <a:ea typeface="+mj-ea"/>
                <a:cs typeface="+mj-cs"/>
              </a:rPr>
              <a:t> </a:t>
            </a:r>
            <a:r>
              <a:rPr lang="en-GB" sz="2400" b="1" dirty="0" smtClean="0">
                <a:solidFill>
                  <a:srgbClr val="002060"/>
                </a:solidFill>
                <a:ea typeface="+mj-ea"/>
                <a:cs typeface="+mj-cs"/>
              </a:rPr>
              <a:t>  neonates</a:t>
            </a:r>
          </a:p>
          <a:p>
            <a:pPr marL="12700" algn="l">
              <a:lnSpc>
                <a:spcPts val="1388"/>
              </a:lnSpc>
              <a:buFont typeface="Wingdings" pitchFamily="2" charset="2"/>
              <a:buNone/>
            </a:pPr>
            <a:endParaRPr lang="en-GB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buFont typeface="Wingdings" pitchFamily="2" charset="2"/>
              <a:buNone/>
            </a:pPr>
            <a:r>
              <a:rPr lang="en-GB" sz="2400" b="1" dirty="0" smtClean="0">
                <a:solidFill>
                  <a:srgbClr val="002060"/>
                </a:solidFill>
                <a:ea typeface="+mj-ea"/>
                <a:cs typeface="+mj-cs"/>
              </a:rPr>
              <a:t>visible on CXR and it is important to be checked </a:t>
            </a:r>
          </a:p>
          <a:p>
            <a:pPr marL="12700" algn="l">
              <a:lnSpc>
                <a:spcPts val="1388"/>
              </a:lnSpc>
              <a:buFont typeface="Wingdings" pitchFamily="2" charset="2"/>
              <a:buNone/>
            </a:pPr>
            <a:endParaRPr lang="ar-LY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buFont typeface="Wingdings" pitchFamily="2" charset="2"/>
              <a:buNone/>
            </a:pPr>
            <a:r>
              <a:rPr lang="en-GB" sz="2400" b="1" dirty="0" smtClean="0">
                <a:solidFill>
                  <a:srgbClr val="002060"/>
                </a:solidFill>
                <a:ea typeface="+mj-ea"/>
                <a:cs typeface="+mj-cs"/>
              </a:rPr>
              <a:t>&amp; to be correctly positioned as : </a:t>
            </a:r>
          </a:p>
          <a:p>
            <a:pPr marL="12700" algn="l">
              <a:lnSpc>
                <a:spcPts val="1388"/>
              </a:lnSpc>
            </a:pPr>
            <a:endParaRPr lang="en-GB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buFont typeface="Wingdings" pitchFamily="2" charset="2"/>
              <a:buNone/>
            </a:pPr>
            <a:endParaRPr lang="ar-LY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buFont typeface="Wingdings" pitchFamily="2" charset="2"/>
              <a:buNone/>
            </a:pPr>
            <a:r>
              <a:rPr lang="en-GB" sz="2400" b="1" dirty="0" smtClean="0">
                <a:solidFill>
                  <a:srgbClr val="002060"/>
                </a:solidFill>
                <a:ea typeface="+mj-ea"/>
                <a:cs typeface="+mj-cs"/>
              </a:rPr>
              <a:t>- </a:t>
            </a:r>
            <a:r>
              <a:rPr lang="en-GB" sz="2400" b="1" dirty="0" err="1" smtClean="0">
                <a:solidFill>
                  <a:srgbClr val="002060"/>
                </a:solidFill>
                <a:ea typeface="+mj-ea"/>
                <a:cs typeface="+mj-cs"/>
              </a:rPr>
              <a:t>Endotracheal</a:t>
            </a:r>
            <a:r>
              <a:rPr lang="en-GB" sz="2400" b="1" dirty="0" smtClean="0">
                <a:solidFill>
                  <a:srgbClr val="002060"/>
                </a:solidFill>
                <a:ea typeface="+mj-ea"/>
                <a:cs typeface="+mj-cs"/>
              </a:rPr>
              <a:t> tube: tip is 5 cm above carina.</a:t>
            </a:r>
            <a:endParaRPr lang="ar-LY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buFont typeface="Wingdings" pitchFamily="2" charset="2"/>
              <a:buNone/>
            </a:pPr>
            <a:endParaRPr lang="en-GB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buFont typeface="Wingdings" pitchFamily="2" charset="2"/>
              <a:buNone/>
            </a:pPr>
            <a:endParaRPr lang="en-GB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002060"/>
                </a:solidFill>
                <a:ea typeface="+mj-ea"/>
                <a:cs typeface="+mj-cs"/>
              </a:rPr>
              <a:t>- Nasogastric tube: </a:t>
            </a:r>
            <a:r>
              <a:rPr lang="en-GB" sz="2400" b="1" dirty="0" smtClean="0">
                <a:solidFill>
                  <a:srgbClr val="002060"/>
                </a:solidFill>
                <a:ea typeface="+mj-ea"/>
                <a:cs typeface="+mj-cs"/>
              </a:rPr>
              <a:t>ends </a:t>
            </a:r>
            <a:r>
              <a:rPr lang="en-GB" sz="2400" b="1" dirty="0" smtClean="0">
                <a:solidFill>
                  <a:srgbClr val="002060"/>
                </a:solidFill>
                <a:ea typeface="+mj-ea"/>
                <a:cs typeface="+mj-cs"/>
              </a:rPr>
              <a:t>few 10cm distal to  GE junction  </a:t>
            </a:r>
          </a:p>
          <a:p>
            <a:pPr marL="12700" algn="l">
              <a:lnSpc>
                <a:spcPts val="1388"/>
              </a:lnSpc>
              <a:buNone/>
            </a:pPr>
            <a:endParaRPr lang="en-GB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buNone/>
            </a:pPr>
            <a:r>
              <a:rPr lang="en-GB" sz="2400" b="1" dirty="0" smtClean="0">
                <a:solidFill>
                  <a:srgbClr val="002060"/>
                </a:solidFill>
                <a:ea typeface="+mj-ea"/>
                <a:cs typeface="+mj-cs"/>
              </a:rPr>
              <a:t>Below Lt. </a:t>
            </a:r>
            <a:r>
              <a:rPr lang="en-GB" sz="2400" b="1" dirty="0" err="1" smtClean="0">
                <a:solidFill>
                  <a:srgbClr val="002060"/>
                </a:solidFill>
                <a:ea typeface="+mj-ea"/>
                <a:cs typeface="+mj-cs"/>
              </a:rPr>
              <a:t>Hemidiaphragm</a:t>
            </a:r>
            <a:r>
              <a:rPr lang="en-GB" sz="2400" b="1" dirty="0" smtClean="0">
                <a:solidFill>
                  <a:srgbClr val="002060"/>
                </a:solidFill>
                <a:ea typeface="+mj-ea"/>
                <a:cs typeface="+mj-cs"/>
              </a:rPr>
              <a:t>. </a:t>
            </a:r>
          </a:p>
          <a:p>
            <a:pPr marL="12700" algn="l">
              <a:lnSpc>
                <a:spcPts val="1388"/>
              </a:lnSpc>
              <a:buFont typeface="Arial" pitchFamily="34" charset="0"/>
              <a:buChar char="•"/>
            </a:pPr>
            <a:endParaRPr lang="en-GB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</a:pPr>
            <a:endParaRPr lang="en-GB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</a:pPr>
            <a:r>
              <a:rPr lang="en-GB" sz="2400" b="1" dirty="0" smtClean="0">
                <a:solidFill>
                  <a:srgbClr val="002060"/>
                </a:solidFill>
                <a:ea typeface="+mj-ea"/>
                <a:cs typeface="+mj-cs"/>
              </a:rPr>
              <a:t>- Umbilical artery catheter: tip in lower thoracic</a:t>
            </a:r>
            <a:endParaRPr lang="ar-LY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</a:pPr>
            <a:endParaRPr lang="ar-LY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</a:pPr>
            <a:r>
              <a:rPr lang="en-GB" sz="2400" b="1" dirty="0" smtClean="0">
                <a:solidFill>
                  <a:srgbClr val="002060"/>
                </a:solidFill>
                <a:ea typeface="+mj-ea"/>
                <a:cs typeface="+mj-cs"/>
              </a:rPr>
              <a:t> aorta T6-T10 away from renal artery origins.</a:t>
            </a:r>
          </a:p>
          <a:p>
            <a:pPr marL="12700" algn="l">
              <a:lnSpc>
                <a:spcPts val="1388"/>
              </a:lnSpc>
              <a:spcAft>
                <a:spcPts val="1263"/>
              </a:spcAft>
              <a:buFont typeface="Wingdings" pitchFamily="2" charset="2"/>
              <a:buNone/>
            </a:pPr>
            <a:endParaRPr lang="en-GB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12700" algn="l">
              <a:lnSpc>
                <a:spcPts val="1388"/>
              </a:lnSpc>
              <a:spcAft>
                <a:spcPts val="1263"/>
              </a:spcAft>
              <a:buFont typeface="Wingdings" pitchFamily="2" charset="2"/>
              <a:buNone/>
            </a:pPr>
            <a:r>
              <a:rPr lang="en-GB" sz="2400" b="1" dirty="0" smtClean="0">
                <a:solidFill>
                  <a:srgbClr val="002060"/>
                </a:solidFill>
                <a:ea typeface="+mj-ea"/>
                <a:cs typeface="+mj-cs"/>
              </a:rPr>
              <a:t>-  Umbilical vein catheter: tip at T8-T9 lower right atrium</a:t>
            </a:r>
            <a:endParaRPr lang="ar-LY" sz="24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algn="l"/>
            <a:endParaRPr lang="ar-LY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/>
          <a:lstStyle/>
          <a:p>
            <a:pPr algn="l"/>
            <a:endParaRPr lang="en-US" dirty="0" smtClean="0"/>
          </a:p>
          <a:p>
            <a:pPr algn="l" rtl="0"/>
            <a:r>
              <a:rPr lang="en-US" b="1" dirty="0" smtClean="0">
                <a:solidFill>
                  <a:srgbClr val="002060"/>
                </a:solidFill>
              </a:rPr>
              <a:t>Complications</a:t>
            </a:r>
          </a:p>
          <a:p>
            <a:pPr algn="l" rtl="0"/>
            <a:endParaRPr lang="en-US" dirty="0" smtClean="0">
              <a:solidFill>
                <a:srgbClr val="002060"/>
              </a:solidFill>
            </a:endParaRPr>
          </a:p>
          <a:p>
            <a:pPr lvl="0" algn="l" rtl="0"/>
            <a:r>
              <a:rPr lang="en-US" dirty="0" smtClean="0">
                <a:solidFill>
                  <a:srgbClr val="002060"/>
                </a:solidFill>
              </a:rPr>
              <a:t>- </a:t>
            </a:r>
            <a:r>
              <a:rPr lang="en-US" dirty="0" err="1" smtClean="0">
                <a:solidFill>
                  <a:srgbClr val="002060"/>
                </a:solidFill>
              </a:rPr>
              <a:t>malposition</a:t>
            </a:r>
            <a:r>
              <a:rPr lang="en-US" dirty="0" smtClean="0">
                <a:solidFill>
                  <a:srgbClr val="002060"/>
                </a:solidFill>
              </a:rPr>
              <a:t> of </a:t>
            </a:r>
            <a:r>
              <a:rPr lang="en-US" dirty="0" err="1" smtClean="0">
                <a:solidFill>
                  <a:srgbClr val="002060"/>
                </a:solidFill>
              </a:rPr>
              <a:t>nasogastric</a:t>
            </a:r>
            <a:r>
              <a:rPr lang="en-US" dirty="0" smtClean="0">
                <a:solidFill>
                  <a:srgbClr val="002060"/>
                </a:solidFill>
              </a:rPr>
              <a:t> tube into the trachea and         bronchus can lead to pneumonia and pulmonary laceration.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   - vascular catheters can cause perforation of the              vessel and </a:t>
            </a:r>
            <a:r>
              <a:rPr lang="en-US" dirty="0" smtClean="0">
                <a:solidFill>
                  <a:srgbClr val="002060"/>
                </a:solidFill>
              </a:rPr>
              <a:t>thrombosis</a:t>
            </a:r>
            <a:endParaRPr lang="ar-LY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329642" cy="785818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Acutely ill NN chest X-ray</a:t>
            </a:r>
            <a:endParaRPr lang="ar-LY" sz="4000" b="1" dirty="0"/>
          </a:p>
        </p:txBody>
      </p:sp>
      <p:pic>
        <p:nvPicPr>
          <p:cNvPr id="4" name="عنصر نائب للمحتوى 3" descr="UAC, UVC, ETT pla..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3143272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 descr="http://images.radiopaedia.org/images/581640/57cd4044462dd96b2a28b4c06d69d3_big_gallery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500174"/>
            <a:ext cx="371477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1040</TotalTime>
  <Words>902</Words>
  <Application>Microsoft Office PowerPoint</Application>
  <PresentationFormat>عرض على الشاشة (3:4)‏</PresentationFormat>
  <Paragraphs>163</Paragraphs>
  <Slides>25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25</vt:i4>
      </vt:variant>
    </vt:vector>
  </HeadingPairs>
  <TitlesOfParts>
    <vt:vector size="34" baseType="lpstr">
      <vt:lpstr>Arial</vt:lpstr>
      <vt:lpstr>Calibri</vt:lpstr>
      <vt:lpstr>Constantia</vt:lpstr>
      <vt:lpstr>HGPMinchoL</vt:lpstr>
      <vt:lpstr>Majalla UI</vt:lpstr>
      <vt:lpstr>Traditional Arabic</vt:lpstr>
      <vt:lpstr>Wingdings</vt:lpstr>
      <vt:lpstr>Wingdings 2</vt:lpstr>
      <vt:lpstr>تدفق</vt:lpstr>
      <vt:lpstr>Pediatric  Radiology presented by :  Dr.  ALIYA  SHEMISA. </vt:lpstr>
      <vt:lpstr>عرض تقديمي في PowerPoint</vt:lpstr>
      <vt:lpstr> Pediatric  chest </vt:lpstr>
      <vt:lpstr>Chest  techniques </vt:lpstr>
      <vt:lpstr>عرض تقديمي في PowerPoint</vt:lpstr>
      <vt:lpstr>Normal Neonatal  chest x-ray </vt:lpstr>
      <vt:lpstr>عرض تقديمي في PowerPoint</vt:lpstr>
      <vt:lpstr>عرض تقديمي في PowerPoint</vt:lpstr>
      <vt:lpstr>Acutely ill NN chest X-ray</vt:lpstr>
      <vt:lpstr>Respiratory  Neonatal Distress Disease</vt:lpstr>
      <vt:lpstr> Causes of Respiratory NN distress disease: </vt:lpstr>
      <vt:lpstr>Respiratory Distress Syndrome RDS </vt:lpstr>
      <vt:lpstr>عرض تقديمي في PowerPoint</vt:lpstr>
      <vt:lpstr>Transient Tachypnea of NN TTN </vt:lpstr>
      <vt:lpstr>عرض تقديمي في PowerPoint</vt:lpstr>
      <vt:lpstr>Meconium aspiration syndrome </vt:lpstr>
      <vt:lpstr>Neonatal Pneumonia  </vt:lpstr>
      <vt:lpstr>Complications of respiratory distress disease</vt:lpstr>
      <vt:lpstr>Congenital diaphragmatic hernia CDH </vt:lpstr>
      <vt:lpstr>عرض تقديمي في PowerPoint</vt:lpstr>
      <vt:lpstr>Congenital cystic adenomatoid malformation  CCAM</vt:lpstr>
      <vt:lpstr>Congenital lobar emphysema  CLE</vt:lpstr>
      <vt:lpstr>Pulmonary sequestration 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Pediatric chest radiology</dc:title>
  <dc:creator>Dr. ALIYA  SHEMISA</dc:creator>
  <cp:lastModifiedBy>ALYA ABULGASIM</cp:lastModifiedBy>
  <cp:revision>348</cp:revision>
  <dcterms:created xsi:type="dcterms:W3CDTF">2016-08-10T17:32:22Z</dcterms:created>
  <dcterms:modified xsi:type="dcterms:W3CDTF">2020-09-02T17:59:43Z</dcterms:modified>
</cp:coreProperties>
</file>