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9" r:id="rId1"/>
  </p:sldMasterIdLst>
  <p:notesMasterIdLst>
    <p:notesMasterId r:id="rId11"/>
  </p:notesMasterIdLst>
  <p:handoutMasterIdLst>
    <p:handoutMasterId r:id="rId12"/>
  </p:handoutMasterIdLst>
  <p:sldIdLst>
    <p:sldId id="256" r:id="rId2"/>
    <p:sldId id="257" r:id="rId3"/>
    <p:sldId id="258" r:id="rId4"/>
    <p:sldId id="260" r:id="rId5"/>
    <p:sldId id="263" r:id="rId6"/>
    <p:sldId id="264" r:id="rId7"/>
    <p:sldId id="266" r:id="rId8"/>
    <p:sldId id="265" r:id="rId9"/>
    <p:sldId id="267"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5" d="100"/>
          <a:sy n="65" d="100"/>
        </p:scale>
        <p:origin x="724"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1C824F5-0BE0-49E6-92F3-4CBA64C29C4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6A240AA-2931-4CDF-BA2E-596F7B33DDF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80B6BE7-AA78-4153-9C10-17AEE4220FAC}" type="datetimeFigureOut">
              <a:rPr lang="en-US" smtClean="0"/>
              <a:t>6/2/2022</a:t>
            </a:fld>
            <a:endParaRPr lang="en-US"/>
          </a:p>
        </p:txBody>
      </p:sp>
      <p:sp>
        <p:nvSpPr>
          <p:cNvPr id="4" name="Footer Placeholder 3">
            <a:extLst>
              <a:ext uri="{FF2B5EF4-FFF2-40B4-BE49-F238E27FC236}">
                <a16:creationId xmlns:a16="http://schemas.microsoft.com/office/drawing/2014/main" id="{F3480433-1801-41AC-A69A-DCD073BF1BF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E1475A3-C6F8-415B-B8E7-27F47D11115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B866A14-ECCA-43D5-8AC0-AC2CA21C2A91}" type="slidenum">
              <a:rPr lang="en-US" smtClean="0"/>
              <a:t>‹#›</a:t>
            </a:fld>
            <a:endParaRPr lang="en-US"/>
          </a:p>
        </p:txBody>
      </p:sp>
    </p:spTree>
    <p:extLst>
      <p:ext uri="{BB962C8B-B14F-4D97-AF65-F5344CB8AC3E}">
        <p14:creationId xmlns:p14="http://schemas.microsoft.com/office/powerpoint/2010/main" val="27056354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C94706-8A13-481C-A500-44EC6A879895}" type="datetimeFigureOut">
              <a:rPr lang="en-US" smtClean="0"/>
              <a:t>6/2/2022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F50E4A-2DED-4884-BF74-AB6148A1C199}" type="slidenum">
              <a:rPr lang="en-US" smtClean="0"/>
              <a:t>‹#›</a:t>
            </a:fld>
            <a:endParaRPr lang="en-US"/>
          </a:p>
        </p:txBody>
      </p:sp>
    </p:spTree>
    <p:extLst>
      <p:ext uri="{BB962C8B-B14F-4D97-AF65-F5344CB8AC3E}">
        <p14:creationId xmlns:p14="http://schemas.microsoft.com/office/powerpoint/2010/main" val="366568772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CC592B38-E37C-458B-8465-58A5CBEBF4BD}" type="datetime1">
              <a:rPr lang="en-US" smtClean="0"/>
              <a:t>6/2/2022</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02111984F565}" type="slidenum">
              <a:rPr lang="en-US" smtClean="0"/>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1439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6AED7A3-FEF2-4A77-A3C3-F38BA6E5E383}" type="datetime1">
              <a:rPr lang="en-US" smtClean="0"/>
              <a:t>6/2/2022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786081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63F7CE-A493-4C8B-9932-2E859B10F39A}" type="datetime1">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815413"/>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63F7CE-A493-4C8B-9932-2E859B10F39A}" type="datetime1">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70299875"/>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3117E2-B6CA-48B8-9EB9-74CC2365D995}" type="datetime1">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1089306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63F7CE-A493-4C8B-9932-2E859B10F39A}" type="datetime1">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9379572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63F7CE-A493-4C8B-9932-2E859B10F39A}" type="datetime1">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68203676"/>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4ACDF9-6FA9-4AAA-A928-7AA329044FEB}" type="datetime1">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53867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14497E-B14B-4F53-B71A-B1E7B2529359}" type="datetime1">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00189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603B35-773C-4705-93C9-4893C0D2660B}" type="datetime1">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272813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155E6D-A925-4447-B109-98FAC561BE21}" type="datetime1">
              <a:rPr lang="en-US" smtClean="0"/>
              <a:t>6/2/2022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12869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9FCB7F2-F6D2-4774-A086-FA3C0F3998B4}" type="datetime1">
              <a:rPr lang="en-US" smtClean="0"/>
              <a:t>6/2/2022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763826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F4E129F-745F-4329-86A2-038420B7CBF1}" type="datetime1">
              <a:rPr lang="en-US" smtClean="0"/>
              <a:t>6/2/2022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81812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856F06A-A8C7-465A-B589-CE907D814003}" type="datetime1">
              <a:rPr lang="en-US" smtClean="0"/>
              <a:t>6/2/2022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41776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861845-0373-44ED-9235-B1B1843AEEA2}" type="datetime1">
              <a:rPr lang="en-US" smtClean="0"/>
              <a:t>6/2/2022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061586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530A1F3-76D7-409D-9B4A-06B77A176D8C}" type="datetime1">
              <a:rPr lang="en-US" smtClean="0"/>
              <a:t>6/2/2022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9730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A2EF268-1C56-4167-9411-9E9AA29DF373}" type="datetime1">
              <a:rPr lang="en-US" smtClean="0"/>
              <a:t>6/2/2022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511909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D63F7CE-A493-4C8B-9932-2E859B10F39A}" type="datetime1">
              <a:rPr lang="en-US" smtClean="0"/>
              <a:t>6/2/2022</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150295246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Lst>
  <p:hf hdr="0" ft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atimah_3163@limu.edu.ly" TargetMode="External"/><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linkedin.com/importance-grammar"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2322F-CB26-4BFC-B66B-2CC9F6EB11DF}"/>
              </a:ext>
            </a:extLst>
          </p:cNvPr>
          <p:cNvSpPr>
            <a:spLocks noGrp="1"/>
          </p:cNvSpPr>
          <p:nvPr>
            <p:ph type="title"/>
          </p:nvPr>
        </p:nvSpPr>
        <p:spPr>
          <a:xfrm>
            <a:off x="2588982" y="2480576"/>
            <a:ext cx="6808362" cy="4528457"/>
          </a:xfrm>
        </p:spPr>
        <p:txBody>
          <a:bodyPr vert="horz" lIns="91440" tIns="45720" rIns="91440" bIns="45720" rtlCol="0" anchor="ctr">
            <a:normAutofit/>
          </a:bodyPr>
          <a:lstStyle/>
          <a:p>
            <a:pPr algn="ctr">
              <a:lnSpc>
                <a:spcPct val="90000"/>
              </a:lnSpc>
            </a:pPr>
            <a:r>
              <a:rPr lang="en-US" sz="3400" dirty="0"/>
              <a:t>The Common Errors in Research Projects and The Importance of Correct Grammar and Punctuation</a:t>
            </a:r>
            <a:r>
              <a:rPr lang="en-US" sz="3400" b="0" i="0" kern="1200" dirty="0">
                <a:solidFill>
                  <a:schemeClr val="tx2"/>
                </a:solidFill>
                <a:latin typeface="+mj-lt"/>
                <a:ea typeface="+mj-ea"/>
                <a:cs typeface="+mj-cs"/>
              </a:rPr>
              <a:t/>
            </a:r>
            <a:br>
              <a:rPr lang="en-US" sz="3400" b="0" i="0" kern="1200" dirty="0">
                <a:solidFill>
                  <a:schemeClr val="tx2"/>
                </a:solidFill>
                <a:latin typeface="+mj-lt"/>
                <a:ea typeface="+mj-ea"/>
                <a:cs typeface="+mj-cs"/>
              </a:rPr>
            </a:br>
            <a:r>
              <a:rPr lang="en-US" sz="3400" b="0" i="0" kern="1200" dirty="0">
                <a:solidFill>
                  <a:schemeClr val="tx2"/>
                </a:solidFill>
                <a:latin typeface="+mj-lt"/>
                <a:ea typeface="+mj-ea"/>
                <a:cs typeface="+mj-cs"/>
              </a:rPr>
              <a:t/>
            </a:r>
            <a:br>
              <a:rPr lang="en-US" sz="3400" b="0" i="0" kern="1200" dirty="0">
                <a:solidFill>
                  <a:schemeClr val="tx2"/>
                </a:solidFill>
                <a:latin typeface="+mj-lt"/>
                <a:ea typeface="+mj-ea"/>
                <a:cs typeface="+mj-cs"/>
              </a:rPr>
            </a:br>
            <a:r>
              <a:rPr lang="en-US" sz="2000" b="0" i="0" kern="1200" dirty="0">
                <a:solidFill>
                  <a:schemeClr val="tx2"/>
                </a:solidFill>
                <a:latin typeface="+mj-lt"/>
                <a:ea typeface="+mj-ea"/>
                <a:cs typeface="+mj-cs"/>
              </a:rPr>
              <a:t>student name : fatima eldukaly</a:t>
            </a:r>
            <a:br>
              <a:rPr lang="en-US" sz="2000" b="0" i="0" kern="1200" dirty="0">
                <a:solidFill>
                  <a:schemeClr val="tx2"/>
                </a:solidFill>
                <a:latin typeface="+mj-lt"/>
                <a:ea typeface="+mj-ea"/>
                <a:cs typeface="+mj-cs"/>
              </a:rPr>
            </a:br>
            <a:r>
              <a:rPr lang="en-US" sz="2000" b="0" i="0" kern="1200" dirty="0">
                <a:solidFill>
                  <a:schemeClr val="tx2"/>
                </a:solidFill>
                <a:latin typeface="+mj-lt"/>
                <a:ea typeface="+mj-ea"/>
                <a:cs typeface="+mj-cs"/>
              </a:rPr>
              <a:t>ID : 3163</a:t>
            </a:r>
            <a:br>
              <a:rPr lang="en-US" sz="2000" b="0" i="0" kern="1200" dirty="0">
                <a:solidFill>
                  <a:schemeClr val="tx2"/>
                </a:solidFill>
                <a:latin typeface="+mj-lt"/>
                <a:ea typeface="+mj-ea"/>
                <a:cs typeface="+mj-cs"/>
              </a:rPr>
            </a:br>
            <a:r>
              <a:rPr lang="en-US" sz="2000" b="0" i="0" kern="1200" dirty="0">
                <a:solidFill>
                  <a:schemeClr val="tx2"/>
                </a:solidFill>
                <a:latin typeface="+mj-lt"/>
                <a:ea typeface="+mj-ea"/>
                <a:cs typeface="+mj-cs"/>
              </a:rPr>
              <a:t>Email : </a:t>
            </a:r>
            <a:r>
              <a:rPr lang="en-US" sz="2000" b="0" i="0" kern="1200" dirty="0">
                <a:solidFill>
                  <a:schemeClr val="tx2"/>
                </a:solidFill>
                <a:latin typeface="+mj-lt"/>
                <a:ea typeface="+mj-ea"/>
                <a:cs typeface="+mj-cs"/>
                <a:hlinkClick r:id="rId3"/>
              </a:rPr>
              <a:t>Fatimah_3163@limu.edu.ly</a:t>
            </a:r>
            <a:r>
              <a:rPr lang="en-US" sz="2000" b="0" i="0" kern="1200" dirty="0">
                <a:solidFill>
                  <a:schemeClr val="tx2"/>
                </a:solidFill>
                <a:latin typeface="+mj-lt"/>
                <a:ea typeface="+mj-ea"/>
                <a:cs typeface="+mj-cs"/>
              </a:rPr>
              <a:t/>
            </a:r>
            <a:br>
              <a:rPr lang="en-US" sz="2000" b="0" i="0" kern="1200" dirty="0">
                <a:solidFill>
                  <a:schemeClr val="tx2"/>
                </a:solidFill>
                <a:latin typeface="+mj-lt"/>
                <a:ea typeface="+mj-ea"/>
                <a:cs typeface="+mj-cs"/>
              </a:rPr>
            </a:br>
            <a:r>
              <a:rPr lang="en-US" sz="2000" b="0" i="0" kern="1200" dirty="0">
                <a:solidFill>
                  <a:schemeClr val="tx2"/>
                </a:solidFill>
                <a:latin typeface="+mj-lt"/>
                <a:ea typeface="+mj-ea"/>
                <a:cs typeface="+mj-cs"/>
              </a:rPr>
              <a:t/>
            </a:r>
            <a:br>
              <a:rPr lang="en-US" sz="2000" b="0" i="0" kern="1200" dirty="0">
                <a:solidFill>
                  <a:schemeClr val="tx2"/>
                </a:solidFill>
                <a:latin typeface="+mj-lt"/>
                <a:ea typeface="+mj-ea"/>
                <a:cs typeface="+mj-cs"/>
              </a:rPr>
            </a:br>
            <a:r>
              <a:rPr lang="en-US" sz="2000" b="0" i="0" kern="1200" dirty="0">
                <a:solidFill>
                  <a:schemeClr val="tx2"/>
                </a:solidFill>
                <a:latin typeface="+mj-lt"/>
                <a:ea typeface="+mj-ea"/>
                <a:cs typeface="+mj-cs"/>
              </a:rPr>
              <a:t/>
            </a:r>
            <a:br>
              <a:rPr lang="en-US" sz="2000" b="0" i="0" kern="1200" dirty="0">
                <a:solidFill>
                  <a:schemeClr val="tx2"/>
                </a:solidFill>
                <a:latin typeface="+mj-lt"/>
                <a:ea typeface="+mj-ea"/>
                <a:cs typeface="+mj-cs"/>
              </a:rPr>
            </a:br>
            <a:r>
              <a:rPr lang="en-US" sz="2000" b="0" i="0" kern="1200" dirty="0">
                <a:solidFill>
                  <a:schemeClr val="tx2"/>
                </a:solidFill>
                <a:latin typeface="+mj-lt"/>
                <a:ea typeface="+mj-ea"/>
                <a:cs typeface="+mj-cs"/>
              </a:rPr>
              <a:t/>
            </a:r>
            <a:br>
              <a:rPr lang="en-US" sz="2000" b="0" i="0" kern="1200" dirty="0">
                <a:solidFill>
                  <a:schemeClr val="tx2"/>
                </a:solidFill>
                <a:latin typeface="+mj-lt"/>
                <a:ea typeface="+mj-ea"/>
                <a:cs typeface="+mj-cs"/>
              </a:rPr>
            </a:br>
            <a:r>
              <a:rPr lang="en-US" sz="2000" b="0" i="0" kern="1200" dirty="0">
                <a:solidFill>
                  <a:schemeClr val="tx2"/>
                </a:solidFill>
                <a:latin typeface="+mj-lt"/>
                <a:ea typeface="+mj-ea"/>
                <a:cs typeface="+mj-cs"/>
              </a:rPr>
              <a:t> </a:t>
            </a:r>
          </a:p>
        </p:txBody>
      </p:sp>
      <p:sp>
        <p:nvSpPr>
          <p:cNvPr id="17" name="Content Placeholder 16">
            <a:extLst>
              <a:ext uri="{FF2B5EF4-FFF2-40B4-BE49-F238E27FC236}">
                <a16:creationId xmlns:a16="http://schemas.microsoft.com/office/drawing/2014/main" id="{BD536A2B-276B-44FE-B1A4-1BE4BC45E5E3}"/>
              </a:ext>
            </a:extLst>
          </p:cNvPr>
          <p:cNvSpPr>
            <a:spLocks noGrp="1"/>
          </p:cNvSpPr>
          <p:nvPr>
            <p:ph idx="1"/>
          </p:nvPr>
        </p:nvSpPr>
        <p:spPr>
          <a:xfrm>
            <a:off x="2227387" y="729257"/>
            <a:ext cx="7737225" cy="1326885"/>
          </a:xfrm>
        </p:spPr>
        <p:txBody>
          <a:bodyPr vert="horz" lIns="91440" tIns="45720" rIns="91440" bIns="45720" rtlCol="0" anchor="ctr">
            <a:normAutofit/>
          </a:bodyPr>
          <a:lstStyle/>
          <a:p>
            <a:pPr marL="0" indent="0" algn="ctr">
              <a:buNone/>
            </a:pPr>
            <a:r>
              <a:rPr lang="en-US" b="0" i="0" kern="1200" cap="all" dirty="0">
                <a:solidFill>
                  <a:schemeClr val="tx2"/>
                </a:solidFill>
                <a:latin typeface="+mj-lt"/>
                <a:ea typeface="+mj-ea"/>
                <a:cs typeface="+mj-cs"/>
              </a:rPr>
              <a:t>Libyan international medical University faculty of business administration</a:t>
            </a:r>
          </a:p>
        </p:txBody>
      </p:sp>
      <p:pic>
        <p:nvPicPr>
          <p:cNvPr id="4" name="Picture 3" descr="Logo&#10;&#10;Description automatically generated">
            <a:extLst>
              <a:ext uri="{FF2B5EF4-FFF2-40B4-BE49-F238E27FC236}">
                <a16:creationId xmlns:a16="http://schemas.microsoft.com/office/drawing/2014/main" id="{15D60531-66A9-41E1-A4D6-4952604F16AB}"/>
              </a:ext>
            </a:extLst>
          </p:cNvPr>
          <p:cNvPicPr>
            <a:picLocks noChangeAspect="1"/>
          </p:cNvPicPr>
          <p:nvPr/>
        </p:nvPicPr>
        <p:blipFill>
          <a:blip r:embed="rId4"/>
          <a:stretch>
            <a:fillRect/>
          </a:stretch>
        </p:blipFill>
        <p:spPr>
          <a:xfrm>
            <a:off x="0" y="1"/>
            <a:ext cx="1064455" cy="1125414"/>
          </a:xfrm>
          <a:prstGeom prst="rect">
            <a:avLst/>
          </a:prstGeom>
        </p:spPr>
      </p:pic>
      <p:pic>
        <p:nvPicPr>
          <p:cNvPr id="14" name="Picture 13" descr="Logo&#10;&#10;Description automatically generated">
            <a:extLst>
              <a:ext uri="{FF2B5EF4-FFF2-40B4-BE49-F238E27FC236}">
                <a16:creationId xmlns:a16="http://schemas.microsoft.com/office/drawing/2014/main" id="{5C876A52-7ED7-4617-9A14-11E6F3F790C8}"/>
              </a:ext>
            </a:extLst>
          </p:cNvPr>
          <p:cNvPicPr>
            <a:picLocks noChangeAspect="1"/>
          </p:cNvPicPr>
          <p:nvPr/>
        </p:nvPicPr>
        <p:blipFill>
          <a:blip r:embed="rId5"/>
          <a:stretch>
            <a:fillRect/>
          </a:stretch>
        </p:blipFill>
        <p:spPr>
          <a:xfrm>
            <a:off x="11127544" y="-1"/>
            <a:ext cx="1064455" cy="1125415"/>
          </a:xfrm>
          <a:prstGeom prst="rect">
            <a:avLst/>
          </a:prstGeom>
        </p:spPr>
      </p:pic>
    </p:spTree>
    <p:extLst>
      <p:ext uri="{BB962C8B-B14F-4D97-AF65-F5344CB8AC3E}">
        <p14:creationId xmlns:p14="http://schemas.microsoft.com/office/powerpoint/2010/main" val="3695788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2E264-9EF1-43AE-A125-2671E65D5493}"/>
              </a:ext>
            </a:extLst>
          </p:cNvPr>
          <p:cNvSpPr>
            <a:spLocks noGrp="1"/>
          </p:cNvSpPr>
          <p:nvPr>
            <p:ph type="title"/>
          </p:nvPr>
        </p:nvSpPr>
        <p:spPr>
          <a:xfrm>
            <a:off x="458182" y="478302"/>
            <a:ext cx="11006987" cy="1983544"/>
          </a:xfrm>
        </p:spPr>
        <p:txBody>
          <a:bodyPr anchor="ctr">
            <a:normAutofit/>
          </a:bodyPr>
          <a:lstStyle/>
          <a:p>
            <a:r>
              <a:rPr lang="en-US" sz="5400" dirty="0"/>
              <a:t>Content :</a:t>
            </a:r>
          </a:p>
        </p:txBody>
      </p:sp>
      <p:sp>
        <p:nvSpPr>
          <p:cNvPr id="5" name="Content Placeholder 4">
            <a:extLst>
              <a:ext uri="{FF2B5EF4-FFF2-40B4-BE49-F238E27FC236}">
                <a16:creationId xmlns:a16="http://schemas.microsoft.com/office/drawing/2014/main" id="{AA7A4A9F-B741-44B8-A651-B4250FCB7051}"/>
              </a:ext>
            </a:extLst>
          </p:cNvPr>
          <p:cNvSpPr>
            <a:spLocks noGrp="1"/>
          </p:cNvSpPr>
          <p:nvPr>
            <p:ph idx="1"/>
          </p:nvPr>
        </p:nvSpPr>
        <p:spPr>
          <a:xfrm>
            <a:off x="916364" y="2662519"/>
            <a:ext cx="8946541" cy="4195481"/>
          </a:xfrm>
        </p:spPr>
        <p:txBody>
          <a:bodyPr>
            <a:normAutofit lnSpcReduction="10000"/>
          </a:bodyPr>
          <a:lstStyle/>
          <a:p>
            <a:pPr>
              <a:buFont typeface="Wingdings" panose="05000000000000000000" pitchFamily="2" charset="2"/>
              <a:buChar char="v"/>
            </a:pPr>
            <a:r>
              <a:rPr lang="en-US" sz="3200" dirty="0"/>
              <a:t>introduction. </a:t>
            </a:r>
          </a:p>
          <a:p>
            <a:pPr>
              <a:buFont typeface="Wingdings" panose="05000000000000000000" pitchFamily="2" charset="2"/>
              <a:buChar char="v"/>
            </a:pPr>
            <a:r>
              <a:rPr lang="en-US" sz="3200" dirty="0"/>
              <a:t>Recognize the importance of correct punctuation and grammar.</a:t>
            </a:r>
          </a:p>
          <a:p>
            <a:pPr>
              <a:buFont typeface="Wingdings" panose="05000000000000000000" pitchFamily="2" charset="2"/>
              <a:buChar char="v"/>
            </a:pPr>
            <a:r>
              <a:rPr lang="en-US" sz="3200" dirty="0"/>
              <a:t>Common errors found in research projects.</a:t>
            </a:r>
          </a:p>
          <a:p>
            <a:pPr>
              <a:buFont typeface="Wingdings" panose="05000000000000000000" pitchFamily="2" charset="2"/>
              <a:buChar char="v"/>
            </a:pPr>
            <a:r>
              <a:rPr lang="en-US" sz="3200" dirty="0"/>
              <a:t>Conclusion.</a:t>
            </a:r>
          </a:p>
          <a:p>
            <a:pPr>
              <a:buFont typeface="Wingdings" panose="05000000000000000000" pitchFamily="2" charset="2"/>
              <a:buChar char="v"/>
            </a:pPr>
            <a:r>
              <a:rPr lang="en-US" sz="3200" dirty="0"/>
              <a:t>References.</a:t>
            </a:r>
            <a:r>
              <a:rPr lang="en-US" dirty="0"/>
              <a:t>                      </a:t>
            </a:r>
          </a:p>
          <a:p>
            <a:pPr marL="0" indent="0">
              <a:buNone/>
            </a:pPr>
            <a:r>
              <a:rPr lang="en-US" dirty="0"/>
              <a:t>                                                                    </a:t>
            </a:r>
            <a:endParaRPr lang="en-US" sz="1100" b="1" dirty="0"/>
          </a:p>
        </p:txBody>
      </p:sp>
      <p:sp>
        <p:nvSpPr>
          <p:cNvPr id="3" name="Slide Number Placeholder 2">
            <a:extLst>
              <a:ext uri="{FF2B5EF4-FFF2-40B4-BE49-F238E27FC236}">
                <a16:creationId xmlns:a16="http://schemas.microsoft.com/office/drawing/2014/main" id="{90FA49B0-C563-462F-A4E5-5036BA749FB4}"/>
              </a:ext>
            </a:extLst>
          </p:cNvPr>
          <p:cNvSpPr>
            <a:spLocks noGrp="1"/>
          </p:cNvSpPr>
          <p:nvPr>
            <p:ph type="sldNum" sz="quarter" idx="12"/>
          </p:nvPr>
        </p:nvSpPr>
        <p:spPr/>
        <p:txBody>
          <a:bodyPr/>
          <a:lstStyle/>
          <a:p>
            <a:fld id="{D57F1E4F-1CFF-5643-939E-02111984F565}" type="slidenum">
              <a:rPr lang="en-US" smtClean="0"/>
              <a:t>2</a:t>
            </a:fld>
            <a:endParaRPr lang="en-US" dirty="0"/>
          </a:p>
        </p:txBody>
      </p:sp>
    </p:spTree>
    <p:extLst>
      <p:ext uri="{BB962C8B-B14F-4D97-AF65-F5344CB8AC3E}">
        <p14:creationId xmlns:p14="http://schemas.microsoft.com/office/powerpoint/2010/main" val="199278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35FE2-5720-4454-BBD4-A6E19C741553}"/>
              </a:ext>
            </a:extLst>
          </p:cNvPr>
          <p:cNvSpPr>
            <a:spLocks noGrp="1"/>
          </p:cNvSpPr>
          <p:nvPr>
            <p:ph type="title"/>
          </p:nvPr>
        </p:nvSpPr>
        <p:spPr>
          <a:xfrm>
            <a:off x="646111" y="215704"/>
            <a:ext cx="10762787" cy="4103077"/>
          </a:xfrm>
        </p:spPr>
        <p:txBody>
          <a:bodyPr>
            <a:normAutofit/>
          </a:bodyPr>
          <a:lstStyle/>
          <a:p>
            <a:r>
              <a:rPr lang="en-US" dirty="0"/>
              <a:t>Introduction :</a:t>
            </a:r>
            <a:br>
              <a:rPr lang="en-US" dirty="0"/>
            </a:br>
            <a:r>
              <a:rPr lang="en-US" dirty="0"/>
              <a:t/>
            </a:r>
            <a:br>
              <a:rPr lang="en-US" dirty="0"/>
            </a:br>
            <a:endParaRPr lang="en-US" sz="2800" dirty="0"/>
          </a:p>
        </p:txBody>
      </p:sp>
      <p:sp>
        <p:nvSpPr>
          <p:cNvPr id="3" name="Content Placeholder 2">
            <a:extLst>
              <a:ext uri="{FF2B5EF4-FFF2-40B4-BE49-F238E27FC236}">
                <a16:creationId xmlns:a16="http://schemas.microsoft.com/office/drawing/2014/main" id="{B0F83E1A-6202-4CD5-A8F7-C0E753A7BE6E}"/>
              </a:ext>
            </a:extLst>
          </p:cNvPr>
          <p:cNvSpPr>
            <a:spLocks noGrp="1"/>
          </p:cNvSpPr>
          <p:nvPr>
            <p:ph idx="1"/>
          </p:nvPr>
        </p:nvSpPr>
        <p:spPr>
          <a:xfrm>
            <a:off x="1104293" y="2854777"/>
            <a:ext cx="8946541" cy="5367789"/>
          </a:xfrm>
        </p:spPr>
        <p:txBody>
          <a:bodyPr>
            <a:normAutofit/>
          </a:bodyPr>
          <a:lstStyle/>
          <a:p>
            <a:pPr>
              <a:buFont typeface="Wingdings" panose="05000000000000000000" pitchFamily="2" charset="2"/>
              <a:buChar char="Ø"/>
            </a:pPr>
            <a:r>
              <a:rPr lang="en-US" dirty="0"/>
              <a:t>The grammar and the correct use of punctuation ensure a clear communication of ideas in turn improving the structure of the arguments presented in the article .</a:t>
            </a:r>
          </a:p>
        </p:txBody>
      </p:sp>
      <p:sp>
        <p:nvSpPr>
          <p:cNvPr id="4" name="Slide Number Placeholder 3">
            <a:extLst>
              <a:ext uri="{FF2B5EF4-FFF2-40B4-BE49-F238E27FC236}">
                <a16:creationId xmlns:a16="http://schemas.microsoft.com/office/drawing/2014/main" id="{DD548E66-8AE7-4666-B049-EB6E8273489F}"/>
              </a:ext>
            </a:extLst>
          </p:cNvPr>
          <p:cNvSpPr>
            <a:spLocks noGrp="1"/>
          </p:cNvSpPr>
          <p:nvPr>
            <p:ph type="sldNum" sz="quarter" idx="12"/>
          </p:nvPr>
        </p:nvSpPr>
        <p:spPr/>
        <p:txBody>
          <a:bodyPr/>
          <a:lstStyle/>
          <a:p>
            <a:fld id="{D57F1E4F-1CFF-5643-939E-02111984F565}" type="slidenum">
              <a:rPr lang="en-US" smtClean="0"/>
              <a:t>3</a:t>
            </a:fld>
            <a:endParaRPr lang="en-US" dirty="0"/>
          </a:p>
        </p:txBody>
      </p:sp>
    </p:spTree>
    <p:extLst>
      <p:ext uri="{BB962C8B-B14F-4D97-AF65-F5344CB8AC3E}">
        <p14:creationId xmlns:p14="http://schemas.microsoft.com/office/powerpoint/2010/main" val="45227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AC95373-CE11-4881-89E3-3D2B1B34D51B}"/>
              </a:ext>
            </a:extLst>
          </p:cNvPr>
          <p:cNvSpPr>
            <a:spLocks noGrp="1"/>
          </p:cNvSpPr>
          <p:nvPr>
            <p:ph type="title"/>
          </p:nvPr>
        </p:nvSpPr>
        <p:spPr>
          <a:xfrm>
            <a:off x="1295401" y="749300"/>
            <a:ext cx="9440424" cy="1389014"/>
          </a:xfrm>
        </p:spPr>
        <p:txBody>
          <a:bodyPr/>
          <a:lstStyle/>
          <a:p>
            <a:r>
              <a:rPr lang="en-US" dirty="0"/>
              <a:t>Punctuation :</a:t>
            </a:r>
          </a:p>
        </p:txBody>
      </p:sp>
      <p:sp>
        <p:nvSpPr>
          <p:cNvPr id="5" name="Content Placeholder 4">
            <a:extLst>
              <a:ext uri="{FF2B5EF4-FFF2-40B4-BE49-F238E27FC236}">
                <a16:creationId xmlns:a16="http://schemas.microsoft.com/office/drawing/2014/main" id="{28C07413-808C-491C-B854-7085B84F7B35}"/>
              </a:ext>
            </a:extLst>
          </p:cNvPr>
          <p:cNvSpPr>
            <a:spLocks noGrp="1"/>
          </p:cNvSpPr>
          <p:nvPr>
            <p:ph idx="1"/>
          </p:nvPr>
        </p:nvSpPr>
        <p:spPr/>
        <p:txBody>
          <a:bodyPr/>
          <a:lstStyle/>
          <a:p>
            <a:r>
              <a:rPr lang="en-US" dirty="0"/>
              <a:t>Punctuation is defined as “the marks ,such as period ,comma ,and parentheses, used in writing to separate sentences and their elements and to clarify meaning.” punctuation is sometimes taken for granted or used incorrectly ,particularly  in digital communication like text messaging and social media.</a:t>
            </a:r>
          </a:p>
        </p:txBody>
      </p:sp>
      <p:sp>
        <p:nvSpPr>
          <p:cNvPr id="2" name="Slide Number Placeholder 1">
            <a:extLst>
              <a:ext uri="{FF2B5EF4-FFF2-40B4-BE49-F238E27FC236}">
                <a16:creationId xmlns:a16="http://schemas.microsoft.com/office/drawing/2014/main" id="{86FA2FB5-BAC9-4ADE-907A-3427DD29D574}"/>
              </a:ext>
            </a:extLst>
          </p:cNvPr>
          <p:cNvSpPr>
            <a:spLocks noGrp="1"/>
          </p:cNvSpPr>
          <p:nvPr>
            <p:ph type="sldNum" sz="quarter" idx="12"/>
          </p:nvPr>
        </p:nvSpPr>
        <p:spPr/>
        <p:txBody>
          <a:bodyPr/>
          <a:lstStyle/>
          <a:p>
            <a:fld id="{D57F1E4F-1CFF-5643-939E-02111984F565}" type="slidenum">
              <a:rPr lang="en-US" smtClean="0"/>
              <a:t>4</a:t>
            </a:fld>
            <a:endParaRPr lang="en-US" dirty="0"/>
          </a:p>
        </p:txBody>
      </p:sp>
      <p:pic>
        <p:nvPicPr>
          <p:cNvPr id="3" name="Picture 2">
            <a:extLst>
              <a:ext uri="{FF2B5EF4-FFF2-40B4-BE49-F238E27FC236}">
                <a16:creationId xmlns:a16="http://schemas.microsoft.com/office/drawing/2014/main" id="{F69A591B-3A12-47FB-A066-32EF246E3FCE}"/>
              </a:ext>
            </a:extLst>
          </p:cNvPr>
          <p:cNvPicPr>
            <a:picLocks noChangeAspect="1"/>
          </p:cNvPicPr>
          <p:nvPr/>
        </p:nvPicPr>
        <p:blipFill>
          <a:blip r:embed="rId2"/>
          <a:stretch>
            <a:fillRect/>
          </a:stretch>
        </p:blipFill>
        <p:spPr>
          <a:xfrm>
            <a:off x="3733820" y="4089986"/>
            <a:ext cx="4724358" cy="2018714"/>
          </a:xfrm>
          <a:prstGeom prst="rect">
            <a:avLst/>
          </a:prstGeom>
        </p:spPr>
      </p:pic>
    </p:spTree>
    <p:extLst>
      <p:ext uri="{BB962C8B-B14F-4D97-AF65-F5344CB8AC3E}">
        <p14:creationId xmlns:p14="http://schemas.microsoft.com/office/powerpoint/2010/main" val="1564309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524B1-84DD-4C37-9CC8-7855FF169853}"/>
              </a:ext>
            </a:extLst>
          </p:cNvPr>
          <p:cNvSpPr>
            <a:spLocks noGrp="1"/>
          </p:cNvSpPr>
          <p:nvPr>
            <p:ph type="title"/>
          </p:nvPr>
        </p:nvSpPr>
        <p:spPr>
          <a:xfrm>
            <a:off x="696767" y="620566"/>
            <a:ext cx="10143809" cy="1868451"/>
          </a:xfrm>
        </p:spPr>
        <p:txBody>
          <a:bodyPr/>
          <a:lstStyle/>
          <a:p>
            <a:r>
              <a:rPr lang="en-US" dirty="0"/>
              <a:t>Grammar :</a:t>
            </a:r>
          </a:p>
        </p:txBody>
      </p:sp>
      <p:sp>
        <p:nvSpPr>
          <p:cNvPr id="3" name="Content Placeholder 2">
            <a:extLst>
              <a:ext uri="{FF2B5EF4-FFF2-40B4-BE49-F238E27FC236}">
                <a16:creationId xmlns:a16="http://schemas.microsoft.com/office/drawing/2014/main" id="{16B73C73-5EB1-422B-AD68-8FA926754AAE}"/>
              </a:ext>
            </a:extLst>
          </p:cNvPr>
          <p:cNvSpPr>
            <a:spLocks noGrp="1"/>
          </p:cNvSpPr>
          <p:nvPr>
            <p:ph idx="1"/>
          </p:nvPr>
        </p:nvSpPr>
        <p:spPr>
          <a:xfrm>
            <a:off x="1295402" y="2489017"/>
            <a:ext cx="8946541" cy="4195481"/>
          </a:xfrm>
        </p:spPr>
        <p:txBody>
          <a:bodyPr/>
          <a:lstStyle/>
          <a:p>
            <a:r>
              <a:rPr lang="en-US" dirty="0"/>
              <a:t>Grammar explains the forms and structure of words [called morphology] and how they are arranged in sentences [called syntax] .in other words grammar provides the rule for common use of both spoken and written language so we can more easily understand each other .</a:t>
            </a:r>
          </a:p>
        </p:txBody>
      </p:sp>
      <p:sp>
        <p:nvSpPr>
          <p:cNvPr id="4" name="Slide Number Placeholder 3">
            <a:extLst>
              <a:ext uri="{FF2B5EF4-FFF2-40B4-BE49-F238E27FC236}">
                <a16:creationId xmlns:a16="http://schemas.microsoft.com/office/drawing/2014/main" id="{DEC1C215-E97F-43DB-9057-716E75877C66}"/>
              </a:ext>
            </a:extLst>
          </p:cNvPr>
          <p:cNvSpPr>
            <a:spLocks noGrp="1"/>
          </p:cNvSpPr>
          <p:nvPr>
            <p:ph type="sldNum" sz="quarter" idx="12"/>
          </p:nvPr>
        </p:nvSpPr>
        <p:spPr/>
        <p:txBody>
          <a:bodyPr/>
          <a:lstStyle/>
          <a:p>
            <a:fld id="{D57F1E4F-1CFF-5643-939E-02111984F565}" type="slidenum">
              <a:rPr lang="en-US" smtClean="0"/>
              <a:t>5</a:t>
            </a:fld>
            <a:endParaRPr lang="en-US" dirty="0"/>
          </a:p>
        </p:txBody>
      </p:sp>
    </p:spTree>
    <p:extLst>
      <p:ext uri="{BB962C8B-B14F-4D97-AF65-F5344CB8AC3E}">
        <p14:creationId xmlns:p14="http://schemas.microsoft.com/office/powerpoint/2010/main" val="1422278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D5745-C0AA-45C9-A63D-57429BDD1CA3}"/>
              </a:ext>
            </a:extLst>
          </p:cNvPr>
          <p:cNvSpPr>
            <a:spLocks noGrp="1"/>
          </p:cNvSpPr>
          <p:nvPr>
            <p:ph type="title"/>
          </p:nvPr>
        </p:nvSpPr>
        <p:spPr/>
        <p:txBody>
          <a:bodyPr>
            <a:normAutofit fontScale="90000"/>
          </a:bodyPr>
          <a:lstStyle/>
          <a:p>
            <a:r>
              <a:rPr lang="en-US" dirty="0"/>
              <a:t>Recognize the importance of correct punctuation and grammar: </a:t>
            </a:r>
          </a:p>
        </p:txBody>
      </p:sp>
      <p:sp>
        <p:nvSpPr>
          <p:cNvPr id="3" name="Content Placeholder 2">
            <a:extLst>
              <a:ext uri="{FF2B5EF4-FFF2-40B4-BE49-F238E27FC236}">
                <a16:creationId xmlns:a16="http://schemas.microsoft.com/office/drawing/2014/main" id="{318A82ED-2B40-4074-900B-8B2AC191C2DD}"/>
              </a:ext>
            </a:extLst>
          </p:cNvPr>
          <p:cNvSpPr>
            <a:spLocks noGrp="1"/>
          </p:cNvSpPr>
          <p:nvPr>
            <p:ph idx="1"/>
          </p:nvPr>
        </p:nvSpPr>
        <p:spPr/>
        <p:txBody>
          <a:bodyPr/>
          <a:lstStyle/>
          <a:p>
            <a:pPr marL="457200" indent="-457200">
              <a:buFont typeface="+mj-lt"/>
              <a:buAutoNum type="arabicParenR"/>
            </a:pPr>
            <a:r>
              <a:rPr lang="en-US" dirty="0"/>
              <a:t>Grammar and use of language are poor.</a:t>
            </a:r>
          </a:p>
          <a:p>
            <a:pPr marL="457200" indent="-457200">
              <a:buFont typeface="+mj-lt"/>
              <a:buAutoNum type="arabicParenR"/>
            </a:pPr>
            <a:r>
              <a:rPr lang="en-US" dirty="0"/>
              <a:t>Plagiarism.</a:t>
            </a:r>
          </a:p>
          <a:p>
            <a:pPr marL="457200" indent="-457200">
              <a:buFont typeface="+mj-lt"/>
              <a:buAutoNum type="arabicParenR"/>
            </a:pPr>
            <a:r>
              <a:rPr lang="en-US" dirty="0"/>
              <a:t>The research question is not answered.</a:t>
            </a:r>
          </a:p>
          <a:p>
            <a:pPr marL="457200" indent="-457200">
              <a:buFont typeface="+mj-lt"/>
              <a:buAutoNum type="arabicParenR"/>
            </a:pPr>
            <a:r>
              <a:rPr lang="en-US" dirty="0"/>
              <a:t>Using complex language.</a:t>
            </a:r>
          </a:p>
          <a:p>
            <a:pPr marL="457200" indent="-457200">
              <a:buFont typeface="+mj-lt"/>
              <a:buAutoNum type="arabicParenR"/>
            </a:pPr>
            <a:r>
              <a:rPr lang="en-US" dirty="0"/>
              <a:t>Not using proper citation .</a:t>
            </a:r>
          </a:p>
        </p:txBody>
      </p:sp>
      <p:sp>
        <p:nvSpPr>
          <p:cNvPr id="4" name="Slide Number Placeholder 3">
            <a:extLst>
              <a:ext uri="{FF2B5EF4-FFF2-40B4-BE49-F238E27FC236}">
                <a16:creationId xmlns:a16="http://schemas.microsoft.com/office/drawing/2014/main" id="{E2631098-CA22-4F41-B701-28F934381A84}"/>
              </a:ext>
            </a:extLst>
          </p:cNvPr>
          <p:cNvSpPr>
            <a:spLocks noGrp="1"/>
          </p:cNvSpPr>
          <p:nvPr>
            <p:ph type="sldNum" sz="quarter" idx="12"/>
          </p:nvPr>
        </p:nvSpPr>
        <p:spPr/>
        <p:txBody>
          <a:bodyPr/>
          <a:lstStyle/>
          <a:p>
            <a:fld id="{D57F1E4F-1CFF-5643-939E-02111984F565}" type="slidenum">
              <a:rPr lang="en-US" smtClean="0"/>
              <a:t>6</a:t>
            </a:fld>
            <a:endParaRPr lang="en-US" dirty="0"/>
          </a:p>
        </p:txBody>
      </p:sp>
    </p:spTree>
    <p:extLst>
      <p:ext uri="{BB962C8B-B14F-4D97-AF65-F5344CB8AC3E}">
        <p14:creationId xmlns:p14="http://schemas.microsoft.com/office/powerpoint/2010/main" val="3404737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FED6C-A300-4933-80F0-D250BDEFAD91}"/>
              </a:ext>
            </a:extLst>
          </p:cNvPr>
          <p:cNvSpPr>
            <a:spLocks noGrp="1"/>
          </p:cNvSpPr>
          <p:nvPr>
            <p:ph type="title"/>
          </p:nvPr>
        </p:nvSpPr>
        <p:spPr/>
        <p:txBody>
          <a:bodyPr/>
          <a:lstStyle/>
          <a:p>
            <a:r>
              <a:rPr lang="en-US" dirty="0"/>
              <a:t>Conclusion :</a:t>
            </a:r>
          </a:p>
        </p:txBody>
      </p:sp>
      <p:sp>
        <p:nvSpPr>
          <p:cNvPr id="3" name="Content Placeholder 2">
            <a:extLst>
              <a:ext uri="{FF2B5EF4-FFF2-40B4-BE49-F238E27FC236}">
                <a16:creationId xmlns:a16="http://schemas.microsoft.com/office/drawing/2014/main" id="{45372B1A-2540-4372-B60D-FBC3188792E0}"/>
              </a:ext>
            </a:extLst>
          </p:cNvPr>
          <p:cNvSpPr>
            <a:spLocks noGrp="1"/>
          </p:cNvSpPr>
          <p:nvPr>
            <p:ph idx="1"/>
          </p:nvPr>
        </p:nvSpPr>
        <p:spPr/>
        <p:txBody>
          <a:bodyPr/>
          <a:lstStyle/>
          <a:p>
            <a:r>
              <a:rPr lang="en-US" dirty="0"/>
              <a:t>Students also make error in their research project so by avoiding the grammatical and punctuation mistakes you will also avoid those errors.</a:t>
            </a:r>
          </a:p>
        </p:txBody>
      </p:sp>
      <p:sp>
        <p:nvSpPr>
          <p:cNvPr id="4" name="Slide Number Placeholder 3">
            <a:extLst>
              <a:ext uri="{FF2B5EF4-FFF2-40B4-BE49-F238E27FC236}">
                <a16:creationId xmlns:a16="http://schemas.microsoft.com/office/drawing/2014/main" id="{543D7BDD-6D69-43B3-A5E3-B56FCB38DB31}"/>
              </a:ext>
            </a:extLst>
          </p:cNvPr>
          <p:cNvSpPr>
            <a:spLocks noGrp="1"/>
          </p:cNvSpPr>
          <p:nvPr>
            <p:ph type="sldNum" sz="quarter" idx="12"/>
          </p:nvPr>
        </p:nvSpPr>
        <p:spPr/>
        <p:txBody>
          <a:bodyPr/>
          <a:lstStyle/>
          <a:p>
            <a:fld id="{D57F1E4F-1CFF-5643-939E-02111984F565}" type="slidenum">
              <a:rPr lang="en-US" smtClean="0"/>
              <a:t>7</a:t>
            </a:fld>
            <a:endParaRPr lang="en-US" dirty="0"/>
          </a:p>
        </p:txBody>
      </p:sp>
    </p:spTree>
    <p:extLst>
      <p:ext uri="{BB962C8B-B14F-4D97-AF65-F5344CB8AC3E}">
        <p14:creationId xmlns:p14="http://schemas.microsoft.com/office/powerpoint/2010/main" val="2956849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15B23-F6BD-4B01-93FB-01C42EBBF988}"/>
              </a:ext>
            </a:extLst>
          </p:cNvPr>
          <p:cNvSpPr>
            <a:spLocks noGrp="1"/>
          </p:cNvSpPr>
          <p:nvPr>
            <p:ph type="title"/>
          </p:nvPr>
        </p:nvSpPr>
        <p:spPr/>
        <p:txBody>
          <a:bodyPr/>
          <a:lstStyle/>
          <a:p>
            <a:r>
              <a:rPr lang="en-US" dirty="0"/>
              <a:t>References :</a:t>
            </a:r>
          </a:p>
        </p:txBody>
      </p:sp>
      <p:sp>
        <p:nvSpPr>
          <p:cNvPr id="3" name="Content Placeholder 2">
            <a:extLst>
              <a:ext uri="{FF2B5EF4-FFF2-40B4-BE49-F238E27FC236}">
                <a16:creationId xmlns:a16="http://schemas.microsoft.com/office/drawing/2014/main" id="{8A9A69BF-ED35-429D-BD55-7F8E5F8E8965}"/>
              </a:ext>
            </a:extLst>
          </p:cNvPr>
          <p:cNvSpPr>
            <a:spLocks noGrp="1"/>
          </p:cNvSpPr>
          <p:nvPr>
            <p:ph idx="1"/>
          </p:nvPr>
        </p:nvSpPr>
        <p:spPr/>
        <p:txBody>
          <a:bodyPr/>
          <a:lstStyle/>
          <a:p>
            <a:pPr marL="0" indent="0">
              <a:buNone/>
            </a:pPr>
            <a:r>
              <a:rPr lang="en-US" dirty="0"/>
              <a:t>The importance of grammar .[2022].Retrieved 12 April 2022 ,from </a:t>
            </a:r>
            <a:r>
              <a:rPr lang="en-US" dirty="0">
                <a:hlinkClick r:id="rId2"/>
              </a:rPr>
              <a:t>https://www.linkedin.com/importance-grammar</a:t>
            </a:r>
            <a:r>
              <a:rPr lang="en-US" dirty="0"/>
              <a:t>.                                       Common errors found in student research papers.[2022].Retrieved 12 April 2022, from https ://www.ruf.edu/-reporterror.html.</a:t>
            </a:r>
          </a:p>
        </p:txBody>
      </p:sp>
      <p:sp>
        <p:nvSpPr>
          <p:cNvPr id="4" name="Slide Number Placeholder 3">
            <a:extLst>
              <a:ext uri="{FF2B5EF4-FFF2-40B4-BE49-F238E27FC236}">
                <a16:creationId xmlns:a16="http://schemas.microsoft.com/office/drawing/2014/main" id="{2F1D9593-78BC-4B14-8887-BF6A7F968F18}"/>
              </a:ext>
            </a:extLst>
          </p:cNvPr>
          <p:cNvSpPr>
            <a:spLocks noGrp="1"/>
          </p:cNvSpPr>
          <p:nvPr>
            <p:ph type="sldNum" sz="quarter" idx="12"/>
          </p:nvPr>
        </p:nvSpPr>
        <p:spPr/>
        <p:txBody>
          <a:bodyPr/>
          <a:lstStyle/>
          <a:p>
            <a:fld id="{D57F1E4F-1CFF-5643-939E-02111984F565}" type="slidenum">
              <a:rPr lang="en-US" smtClean="0"/>
              <a:t>8</a:t>
            </a:fld>
            <a:endParaRPr lang="en-US" dirty="0"/>
          </a:p>
        </p:txBody>
      </p:sp>
    </p:spTree>
    <p:extLst>
      <p:ext uri="{BB962C8B-B14F-4D97-AF65-F5344CB8AC3E}">
        <p14:creationId xmlns:p14="http://schemas.microsoft.com/office/powerpoint/2010/main" val="223855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BB46F3-B45C-488B-9CB7-DF44F149B81E}"/>
              </a:ext>
            </a:extLst>
          </p:cNvPr>
          <p:cNvSpPr>
            <a:spLocks noGrp="1"/>
          </p:cNvSpPr>
          <p:nvPr>
            <p:ph type="sldNum" sz="quarter" idx="12"/>
          </p:nvPr>
        </p:nvSpPr>
        <p:spPr/>
        <p:txBody>
          <a:bodyPr/>
          <a:lstStyle/>
          <a:p>
            <a:fld id="{D57F1E4F-1CFF-5643-939E-02111984F565}" type="slidenum">
              <a:rPr lang="en-US" smtClean="0"/>
              <a:t>9</a:t>
            </a:fld>
            <a:endParaRPr lang="en-US" dirty="0"/>
          </a:p>
        </p:txBody>
      </p:sp>
      <p:pic>
        <p:nvPicPr>
          <p:cNvPr id="3" name="Picture 2">
            <a:extLst>
              <a:ext uri="{FF2B5EF4-FFF2-40B4-BE49-F238E27FC236}">
                <a16:creationId xmlns:a16="http://schemas.microsoft.com/office/drawing/2014/main" id="{B32A516F-711E-4909-BE88-7B9002BCA1DA}"/>
              </a:ext>
            </a:extLst>
          </p:cNvPr>
          <p:cNvPicPr>
            <a:picLocks noChangeAspect="1"/>
          </p:cNvPicPr>
          <p:nvPr/>
        </p:nvPicPr>
        <p:blipFill>
          <a:blip r:embed="rId2"/>
          <a:stretch>
            <a:fillRect/>
          </a:stretch>
        </p:blipFill>
        <p:spPr>
          <a:xfrm>
            <a:off x="1960098" y="1777804"/>
            <a:ext cx="8271804" cy="3302391"/>
          </a:xfrm>
          <a:prstGeom prst="rect">
            <a:avLst/>
          </a:prstGeom>
        </p:spPr>
      </p:pic>
    </p:spTree>
    <p:extLst>
      <p:ext uri="{BB962C8B-B14F-4D97-AF65-F5344CB8AC3E}">
        <p14:creationId xmlns:p14="http://schemas.microsoft.com/office/powerpoint/2010/main" val="17118782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295</TotalTime>
  <Words>290</Words>
  <Application>Microsoft Office PowerPoint</Application>
  <PresentationFormat>Widescreen</PresentationFormat>
  <Paragraphs>33</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Garamond</vt:lpstr>
      <vt:lpstr>Wingdings</vt:lpstr>
      <vt:lpstr>Organic</vt:lpstr>
      <vt:lpstr>The Common Errors in Research Projects and The Importance of Correct Grammar and Punctuation  student name : fatima eldukaly ID : 3163 Email : Fatimah_3163@limu.edu.ly     </vt:lpstr>
      <vt:lpstr>Content :</vt:lpstr>
      <vt:lpstr>Introduction :  </vt:lpstr>
      <vt:lpstr>Punctuation :</vt:lpstr>
      <vt:lpstr>Grammar :</vt:lpstr>
      <vt:lpstr>Recognize the importance of correct punctuation and grammar: </vt:lpstr>
      <vt:lpstr>Conclusion :</vt:lpstr>
      <vt:lpstr>References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Mrket place and the changes in the marketing world    student name : fatima eldukaly ID : 3163 Email : Fatimah_3163@limu.edu.ly</dc:title>
  <dc:creator>fatma eldukaly</dc:creator>
  <cp:lastModifiedBy>Maher Fattouh</cp:lastModifiedBy>
  <cp:revision>36</cp:revision>
  <dcterms:created xsi:type="dcterms:W3CDTF">2022-03-28T21:08:35Z</dcterms:created>
  <dcterms:modified xsi:type="dcterms:W3CDTF">2022-06-02T07:33:37Z</dcterms:modified>
</cp:coreProperties>
</file>