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132A45-96DB-4428-BC81-821DF328B6E4}" v="2" dt="2021-10-27T08:49:01.8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34"/>
    <p:restoredTop sz="94676"/>
  </p:normalViewPr>
  <p:slideViewPr>
    <p:cSldViewPr snapToGrid="0">
      <p:cViewPr varScale="1">
        <p:scale>
          <a:sx n="69" d="100"/>
          <a:sy n="69" d="100"/>
        </p:scale>
        <p:origin x="82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8D1DD3-722F-49EB-8744-408E97F928B0}"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C1497F7E-63E5-439B-BA5C-84C6E9927B58}">
      <dgm:prSet/>
      <dgm:spPr>
        <a:solidFill>
          <a:schemeClr val="accent6">
            <a:lumMod val="75000"/>
          </a:schemeClr>
        </a:solidFill>
      </dgm:spPr>
      <dgm:t>
        <a:bodyPr/>
        <a:lstStyle/>
        <a:p>
          <a:r>
            <a:rPr lang="en-GB" b="1" dirty="0"/>
            <a:t>Beliefs : </a:t>
          </a:r>
          <a:r>
            <a:rPr lang="en-GB" dirty="0"/>
            <a:t>One's beliefs, or the things one accepts as true, are influenced by one's culture.</a:t>
          </a:r>
          <a:endParaRPr lang="en-US" dirty="0"/>
        </a:p>
      </dgm:t>
    </dgm:pt>
    <dgm:pt modelId="{B9523B47-3AC7-47AB-B0CC-D7040B71F5EA}" type="parTrans" cxnId="{A2F52FDD-C89A-4FD6-8C88-603A227BDCA3}">
      <dgm:prSet/>
      <dgm:spPr/>
      <dgm:t>
        <a:bodyPr/>
        <a:lstStyle/>
        <a:p>
          <a:endParaRPr lang="en-US"/>
        </a:p>
      </dgm:t>
    </dgm:pt>
    <dgm:pt modelId="{E3F10509-9B28-4A33-B6BB-152787194668}" type="sibTrans" cxnId="{A2F52FDD-C89A-4FD6-8C88-603A227BDCA3}">
      <dgm:prSet/>
      <dgm:spPr/>
      <dgm:t>
        <a:bodyPr/>
        <a:lstStyle/>
        <a:p>
          <a:endParaRPr lang="en-US"/>
        </a:p>
      </dgm:t>
    </dgm:pt>
    <dgm:pt modelId="{1C9E6F47-CA03-44F5-B524-1F6173E29A63}">
      <dgm:prSet/>
      <dgm:spPr>
        <a:solidFill>
          <a:schemeClr val="accent6">
            <a:lumMod val="75000"/>
          </a:schemeClr>
        </a:solidFill>
      </dgm:spPr>
      <dgm:t>
        <a:bodyPr/>
        <a:lstStyle/>
        <a:p>
          <a:pPr algn="just"/>
          <a:r>
            <a:rPr lang="en-GB" b="1" dirty="0"/>
            <a:t>Habits : </a:t>
          </a:r>
          <a:r>
            <a:rPr lang="en-GB" dirty="0"/>
            <a:t>Cultural beliefs and </a:t>
          </a:r>
          <a:r>
            <a:rPr lang="en-GB" dirty="0" smtClean="0"/>
            <a:t>behavioural </a:t>
          </a:r>
          <a:r>
            <a:rPr lang="en-GB" dirty="0"/>
            <a:t>norms govern what people do on a regular basis.</a:t>
          </a:r>
          <a:endParaRPr lang="en-US" dirty="0"/>
        </a:p>
      </dgm:t>
    </dgm:pt>
    <dgm:pt modelId="{A9444BAD-3FE3-4B6F-B5FA-B690714523DB}" type="parTrans" cxnId="{9F4EB649-D07A-4AC1-86C5-6D54772CA46B}">
      <dgm:prSet/>
      <dgm:spPr/>
      <dgm:t>
        <a:bodyPr/>
        <a:lstStyle/>
        <a:p>
          <a:endParaRPr lang="en-US"/>
        </a:p>
      </dgm:t>
    </dgm:pt>
    <dgm:pt modelId="{D5165017-D6B0-4DA5-ABA7-0D6731B93806}" type="sibTrans" cxnId="{9F4EB649-D07A-4AC1-86C5-6D54772CA46B}">
      <dgm:prSet/>
      <dgm:spPr/>
      <dgm:t>
        <a:bodyPr/>
        <a:lstStyle/>
        <a:p>
          <a:endParaRPr lang="en-US"/>
        </a:p>
      </dgm:t>
    </dgm:pt>
    <dgm:pt modelId="{738C71BA-3B81-4088-B8DA-7AB6BEC018B8}">
      <dgm:prSet/>
      <dgm:spPr>
        <a:solidFill>
          <a:schemeClr val="accent6">
            <a:lumMod val="75000"/>
          </a:schemeClr>
        </a:solidFill>
        <a:ln>
          <a:solidFill>
            <a:schemeClr val="accent6">
              <a:lumMod val="50000"/>
            </a:schemeClr>
          </a:solidFill>
        </a:ln>
      </dgm:spPr>
      <dgm:t>
        <a:bodyPr/>
        <a:lstStyle/>
        <a:p>
          <a:pPr algn="just"/>
          <a:r>
            <a:rPr lang="en-GB" b="1" dirty="0"/>
            <a:t>Freedom :  </a:t>
          </a:r>
          <a:r>
            <a:rPr lang="en-GB" dirty="0"/>
            <a:t>Individual liberty varies according to culture. This is because the beliefs, habits, and </a:t>
          </a:r>
          <a:r>
            <a:rPr lang="en-GB" dirty="0" smtClean="0"/>
            <a:t>behavioural </a:t>
          </a:r>
          <a:r>
            <a:rPr lang="en-GB" dirty="0"/>
            <a:t>norms that make up a culture have a direct impact on the freedom of those who live within it.</a:t>
          </a:r>
          <a:endParaRPr lang="en-US" dirty="0"/>
        </a:p>
      </dgm:t>
    </dgm:pt>
    <dgm:pt modelId="{852311C9-D316-4E59-9FDB-A7C72F1C1954}" type="parTrans" cxnId="{D557B501-C0AF-4784-B8AE-5C6C3004276A}">
      <dgm:prSet/>
      <dgm:spPr/>
      <dgm:t>
        <a:bodyPr/>
        <a:lstStyle/>
        <a:p>
          <a:endParaRPr lang="en-US"/>
        </a:p>
      </dgm:t>
    </dgm:pt>
    <dgm:pt modelId="{71D59D40-4E09-4318-885E-C23E9A1AD0EA}" type="sibTrans" cxnId="{D557B501-C0AF-4784-B8AE-5C6C3004276A}">
      <dgm:prSet/>
      <dgm:spPr/>
      <dgm:t>
        <a:bodyPr/>
        <a:lstStyle/>
        <a:p>
          <a:endParaRPr lang="en-US"/>
        </a:p>
      </dgm:t>
    </dgm:pt>
    <dgm:pt modelId="{810D7F0C-A7A8-48DD-A842-80C196B6F9FD}" type="pres">
      <dgm:prSet presAssocID="{D38D1DD3-722F-49EB-8744-408E97F928B0}" presName="linear" presStyleCnt="0">
        <dgm:presLayoutVars>
          <dgm:animLvl val="lvl"/>
          <dgm:resizeHandles val="exact"/>
        </dgm:presLayoutVars>
      </dgm:prSet>
      <dgm:spPr/>
      <dgm:t>
        <a:bodyPr/>
        <a:lstStyle/>
        <a:p>
          <a:pPr rtl="1"/>
          <a:endParaRPr lang="ar-SA"/>
        </a:p>
      </dgm:t>
    </dgm:pt>
    <dgm:pt modelId="{43535D7B-15CF-4569-9C87-DE78B23563BF}" type="pres">
      <dgm:prSet presAssocID="{C1497F7E-63E5-439B-BA5C-84C6E9927B58}" presName="parentText" presStyleLbl="node1" presStyleIdx="0" presStyleCnt="3" custLinFactY="-4168" custLinFactNeighborX="736" custLinFactNeighborY="-100000">
        <dgm:presLayoutVars>
          <dgm:chMax val="0"/>
          <dgm:bulletEnabled val="1"/>
        </dgm:presLayoutVars>
      </dgm:prSet>
      <dgm:spPr/>
      <dgm:t>
        <a:bodyPr/>
        <a:lstStyle/>
        <a:p>
          <a:pPr rtl="1"/>
          <a:endParaRPr lang="ar-SA"/>
        </a:p>
      </dgm:t>
    </dgm:pt>
    <dgm:pt modelId="{E709FDAC-0402-4C06-AD70-4C8DEA27695D}" type="pres">
      <dgm:prSet presAssocID="{E3F10509-9B28-4A33-B6BB-152787194668}" presName="spacer" presStyleCnt="0"/>
      <dgm:spPr/>
    </dgm:pt>
    <dgm:pt modelId="{E6C0BE8F-4134-48C6-854F-E27915883E31}" type="pres">
      <dgm:prSet presAssocID="{1C9E6F47-CA03-44F5-B524-1F6173E29A63}" presName="parentText" presStyleLbl="node1" presStyleIdx="1" presStyleCnt="3" custLinFactNeighborX="-245" custLinFactNeighborY="1239">
        <dgm:presLayoutVars>
          <dgm:chMax val="0"/>
          <dgm:bulletEnabled val="1"/>
        </dgm:presLayoutVars>
      </dgm:prSet>
      <dgm:spPr/>
      <dgm:t>
        <a:bodyPr/>
        <a:lstStyle/>
        <a:p>
          <a:pPr rtl="1"/>
          <a:endParaRPr lang="ar-SA"/>
        </a:p>
      </dgm:t>
    </dgm:pt>
    <dgm:pt modelId="{9EA022D0-A3A6-4E96-8F83-F4F79927E481}" type="pres">
      <dgm:prSet presAssocID="{D5165017-D6B0-4DA5-ABA7-0D6731B93806}" presName="spacer" presStyleCnt="0"/>
      <dgm:spPr/>
    </dgm:pt>
    <dgm:pt modelId="{2595107C-368B-4234-BBE5-D3AC089403CD}" type="pres">
      <dgm:prSet presAssocID="{738C71BA-3B81-4088-B8DA-7AB6BEC018B8}" presName="parentText" presStyleLbl="node1" presStyleIdx="2" presStyleCnt="3" custScaleY="125233" custLinFactY="2872" custLinFactNeighborY="100000">
        <dgm:presLayoutVars>
          <dgm:chMax val="0"/>
          <dgm:bulletEnabled val="1"/>
        </dgm:presLayoutVars>
      </dgm:prSet>
      <dgm:spPr/>
      <dgm:t>
        <a:bodyPr/>
        <a:lstStyle/>
        <a:p>
          <a:pPr rtl="1"/>
          <a:endParaRPr lang="ar-SA"/>
        </a:p>
      </dgm:t>
    </dgm:pt>
  </dgm:ptLst>
  <dgm:cxnLst>
    <dgm:cxn modelId="{9F4EB649-D07A-4AC1-86C5-6D54772CA46B}" srcId="{D38D1DD3-722F-49EB-8744-408E97F928B0}" destId="{1C9E6F47-CA03-44F5-B524-1F6173E29A63}" srcOrd="1" destOrd="0" parTransId="{A9444BAD-3FE3-4B6F-B5FA-B690714523DB}" sibTransId="{D5165017-D6B0-4DA5-ABA7-0D6731B93806}"/>
    <dgm:cxn modelId="{F0AD577F-1861-4F0C-B1EA-E0711B7B72D3}" type="presOf" srcId="{738C71BA-3B81-4088-B8DA-7AB6BEC018B8}" destId="{2595107C-368B-4234-BBE5-D3AC089403CD}" srcOrd="0" destOrd="0" presId="urn:microsoft.com/office/officeart/2005/8/layout/vList2"/>
    <dgm:cxn modelId="{A2F52FDD-C89A-4FD6-8C88-603A227BDCA3}" srcId="{D38D1DD3-722F-49EB-8744-408E97F928B0}" destId="{C1497F7E-63E5-439B-BA5C-84C6E9927B58}" srcOrd="0" destOrd="0" parTransId="{B9523B47-3AC7-47AB-B0CC-D7040B71F5EA}" sibTransId="{E3F10509-9B28-4A33-B6BB-152787194668}"/>
    <dgm:cxn modelId="{827E1A17-5C1A-4CC7-818E-B1BC6C9B40CE}" type="presOf" srcId="{D38D1DD3-722F-49EB-8744-408E97F928B0}" destId="{810D7F0C-A7A8-48DD-A842-80C196B6F9FD}" srcOrd="0" destOrd="0" presId="urn:microsoft.com/office/officeart/2005/8/layout/vList2"/>
    <dgm:cxn modelId="{9A2A393B-ECCB-4130-845D-E2F5D69FD541}" type="presOf" srcId="{C1497F7E-63E5-439B-BA5C-84C6E9927B58}" destId="{43535D7B-15CF-4569-9C87-DE78B23563BF}" srcOrd="0" destOrd="0" presId="urn:microsoft.com/office/officeart/2005/8/layout/vList2"/>
    <dgm:cxn modelId="{D557B501-C0AF-4784-B8AE-5C6C3004276A}" srcId="{D38D1DD3-722F-49EB-8744-408E97F928B0}" destId="{738C71BA-3B81-4088-B8DA-7AB6BEC018B8}" srcOrd="2" destOrd="0" parTransId="{852311C9-D316-4E59-9FDB-A7C72F1C1954}" sibTransId="{71D59D40-4E09-4318-885E-C23E9A1AD0EA}"/>
    <dgm:cxn modelId="{F71DA6CD-222D-4473-AB93-B899A319F4B6}" type="presOf" srcId="{1C9E6F47-CA03-44F5-B524-1F6173E29A63}" destId="{E6C0BE8F-4134-48C6-854F-E27915883E31}" srcOrd="0" destOrd="0" presId="urn:microsoft.com/office/officeart/2005/8/layout/vList2"/>
    <dgm:cxn modelId="{E3113B06-40C4-430C-AB73-EDE5A1057044}" type="presParOf" srcId="{810D7F0C-A7A8-48DD-A842-80C196B6F9FD}" destId="{43535D7B-15CF-4569-9C87-DE78B23563BF}" srcOrd="0" destOrd="0" presId="urn:microsoft.com/office/officeart/2005/8/layout/vList2"/>
    <dgm:cxn modelId="{D2B24016-1227-479D-927E-73F47EE3E79E}" type="presParOf" srcId="{810D7F0C-A7A8-48DD-A842-80C196B6F9FD}" destId="{E709FDAC-0402-4C06-AD70-4C8DEA27695D}" srcOrd="1" destOrd="0" presId="urn:microsoft.com/office/officeart/2005/8/layout/vList2"/>
    <dgm:cxn modelId="{C91C5095-B4D8-4AF3-9385-2B789D967EAC}" type="presParOf" srcId="{810D7F0C-A7A8-48DD-A842-80C196B6F9FD}" destId="{E6C0BE8F-4134-48C6-854F-E27915883E31}" srcOrd="2" destOrd="0" presId="urn:microsoft.com/office/officeart/2005/8/layout/vList2"/>
    <dgm:cxn modelId="{971CC330-25BA-4D31-881F-E6573837B7D7}" type="presParOf" srcId="{810D7F0C-A7A8-48DD-A842-80C196B6F9FD}" destId="{9EA022D0-A3A6-4E96-8F83-F4F79927E481}" srcOrd="3" destOrd="0" presId="urn:microsoft.com/office/officeart/2005/8/layout/vList2"/>
    <dgm:cxn modelId="{3B4B780A-F46C-4F0D-AAB0-4AF875550180}" type="presParOf" srcId="{810D7F0C-A7A8-48DD-A842-80C196B6F9FD}" destId="{2595107C-368B-4234-BBE5-D3AC089403C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535D7B-15CF-4569-9C87-DE78B23563BF}">
      <dsp:nvSpPr>
        <dsp:cNvPr id="0" name=""/>
        <dsp:cNvSpPr/>
      </dsp:nvSpPr>
      <dsp:spPr>
        <a:xfrm>
          <a:off x="0" y="67953"/>
          <a:ext cx="5913437" cy="1283782"/>
        </a:xfrm>
        <a:prstGeom prst="roundRect">
          <a:avLst/>
        </a:prstGeom>
        <a:solidFill>
          <a:schemeClr val="accent6">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GB" sz="1900" b="1" kern="1200" dirty="0"/>
            <a:t>Beliefs : </a:t>
          </a:r>
          <a:r>
            <a:rPr lang="en-GB" sz="1900" kern="1200" dirty="0"/>
            <a:t>One's beliefs, or the things one accepts as true, are influenced by one's culture.</a:t>
          </a:r>
          <a:endParaRPr lang="en-US" sz="1900" kern="1200" dirty="0"/>
        </a:p>
      </dsp:txBody>
      <dsp:txXfrm>
        <a:off x="62669" y="130622"/>
        <a:ext cx="5788099" cy="1158444"/>
      </dsp:txXfrm>
    </dsp:sp>
    <dsp:sp modelId="{E6C0BE8F-4134-48C6-854F-E27915883E31}">
      <dsp:nvSpPr>
        <dsp:cNvPr id="0" name=""/>
        <dsp:cNvSpPr/>
      </dsp:nvSpPr>
      <dsp:spPr>
        <a:xfrm>
          <a:off x="0" y="1515362"/>
          <a:ext cx="5913437" cy="1283782"/>
        </a:xfrm>
        <a:prstGeom prst="roundRect">
          <a:avLst/>
        </a:prstGeom>
        <a:solidFill>
          <a:schemeClr val="accent6">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n-GB" sz="1900" b="1" kern="1200" dirty="0"/>
            <a:t>Habits : </a:t>
          </a:r>
          <a:r>
            <a:rPr lang="en-GB" sz="1900" kern="1200" dirty="0"/>
            <a:t>Cultural beliefs and </a:t>
          </a:r>
          <a:r>
            <a:rPr lang="en-GB" sz="1900" kern="1200" dirty="0" smtClean="0"/>
            <a:t>behavioural </a:t>
          </a:r>
          <a:r>
            <a:rPr lang="en-GB" sz="1900" kern="1200" dirty="0"/>
            <a:t>norms govern what people do on a regular basis.</a:t>
          </a:r>
          <a:endParaRPr lang="en-US" sz="1900" kern="1200" dirty="0"/>
        </a:p>
      </dsp:txBody>
      <dsp:txXfrm>
        <a:off x="62669" y="1578031"/>
        <a:ext cx="5788099" cy="1158444"/>
      </dsp:txXfrm>
    </dsp:sp>
    <dsp:sp modelId="{2595107C-368B-4234-BBE5-D3AC089403CD}">
      <dsp:nvSpPr>
        <dsp:cNvPr id="0" name=""/>
        <dsp:cNvSpPr/>
      </dsp:nvSpPr>
      <dsp:spPr>
        <a:xfrm>
          <a:off x="0" y="2944777"/>
          <a:ext cx="5913437" cy="1607719"/>
        </a:xfrm>
        <a:prstGeom prst="roundRect">
          <a:avLst/>
        </a:prstGeom>
        <a:solidFill>
          <a:schemeClr val="accent6">
            <a:lumMod val="75000"/>
          </a:schemeClr>
        </a:solidFill>
        <a:ln>
          <a:solidFill>
            <a:schemeClr val="accent6">
              <a:lumMod val="50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n-GB" sz="1900" b="1" kern="1200" dirty="0"/>
            <a:t>Freedom :  </a:t>
          </a:r>
          <a:r>
            <a:rPr lang="en-GB" sz="1900" kern="1200" dirty="0"/>
            <a:t>Individual liberty varies according to culture. This is because the beliefs, habits, and </a:t>
          </a:r>
          <a:r>
            <a:rPr lang="en-GB" sz="1900" kern="1200" dirty="0" smtClean="0"/>
            <a:t>behavioural </a:t>
          </a:r>
          <a:r>
            <a:rPr lang="en-GB" sz="1900" kern="1200" dirty="0"/>
            <a:t>norms that make up a culture have a direct impact on the freedom of those who live within it.</a:t>
          </a:r>
          <a:endParaRPr lang="en-US" sz="1900" kern="1200" dirty="0"/>
        </a:p>
      </dsp:txBody>
      <dsp:txXfrm>
        <a:off x="78482" y="3023259"/>
        <a:ext cx="5756473" cy="145075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A9DD86-3A2A-FC4F-A2A7-865276184DA2}" type="datetimeFigureOut">
              <a:rPr lang="x-none" smtClean="0"/>
              <a:t>18/11/2021</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E4A453-EA13-2143-A049-64FF387CAA49}" type="slidenum">
              <a:rPr lang="x-none" smtClean="0"/>
              <a:t>‹#›</a:t>
            </a:fld>
            <a:endParaRPr lang="x-none"/>
          </a:p>
        </p:txBody>
      </p:sp>
    </p:spTree>
    <p:extLst>
      <p:ext uri="{BB962C8B-B14F-4D97-AF65-F5344CB8AC3E}">
        <p14:creationId xmlns:p14="http://schemas.microsoft.com/office/powerpoint/2010/main" val="1263523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722231-C589-8342-9E1C-9E6B90D78361}" type="datetime1">
              <a:rPr lang="en-US" smtClean="0"/>
              <a:t>11/18/2021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FE35DDE8-7DD8-4257-800C-F0ECA68BDD3B}"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01345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B31032-247F-0242-A210-1205D7BF8E9B}" type="datetime1">
              <a:rPr lang="en-US" smtClean="0"/>
              <a:t>11/18/2021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35DDE8-7DD8-4257-800C-F0ECA68BDD3B}"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12703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294699-9B13-B344-98A8-D33BCD1167DD}" type="datetime1">
              <a:rPr lang="en-US" smtClean="0"/>
              <a:t>11/18/2021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35DDE8-7DD8-4257-800C-F0ECA68BDD3B}"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58619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8E862D-7CD2-294C-9184-BCC402BA4748}" type="datetime1">
              <a:rPr lang="en-US" smtClean="0"/>
              <a:t>11/18/2021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35DDE8-7DD8-4257-800C-F0ECA68BDD3B}"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64241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6678EF-BAC9-3F47-84C4-62B93266D31B}" type="datetime1">
              <a:rPr lang="en-US" smtClean="0"/>
              <a:t>11/18/2021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35DDE8-7DD8-4257-800C-F0ECA68BDD3B}"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95790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D397AB-AB67-B042-BD40-71AE55FE61F1}" type="datetime1">
              <a:rPr lang="en-US" smtClean="0"/>
              <a:t>11/18/2021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35DDE8-7DD8-4257-800C-F0ECA68BDD3B}"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6963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8187DC4-E0B5-6F4A-9CB7-7969EA40BC7D}" type="datetime1">
              <a:rPr lang="en-US" smtClean="0"/>
              <a:t>11/18/2021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35DDE8-7DD8-4257-800C-F0ECA68BDD3B}"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26381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E5E37D-4DF3-8841-BD46-CD0AD21EC853}" type="datetime1">
              <a:rPr lang="en-US" smtClean="0"/>
              <a:t>11/18/2021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35DDE8-7DD8-4257-800C-F0ECA68BDD3B}"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07351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BE337B-33F8-8548-9787-8C601C83E4D8}" type="datetime1">
              <a:rPr lang="en-US" smtClean="0"/>
              <a:t>11/18/2021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35DDE8-7DD8-4257-800C-F0ECA68BDD3B}" type="slidenum">
              <a:rPr lang="en-US" smtClean="0"/>
              <a:t>‹#›</a:t>
            </a:fld>
            <a:endParaRPr lang="en-US"/>
          </a:p>
        </p:txBody>
      </p:sp>
    </p:spTree>
    <p:extLst>
      <p:ext uri="{BB962C8B-B14F-4D97-AF65-F5344CB8AC3E}">
        <p14:creationId xmlns:p14="http://schemas.microsoft.com/office/powerpoint/2010/main" val="138479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8746C5-EC08-9D4E-AD1B-96591177942F}" type="datetime1">
              <a:rPr lang="en-US" smtClean="0"/>
              <a:t>11/18/2021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35DDE8-7DD8-4257-800C-F0ECA68BDD3B}"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7000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303B63F8-9CBD-3D42-BB24-6951A6E3BAE0}" type="datetime1">
              <a:rPr lang="en-US" smtClean="0"/>
              <a:t>11/18/2021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FE35DDE8-7DD8-4257-800C-F0ECA68BDD3B}"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39036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A4A1A20-65AE-5343-BBBD-ACA4A18E5762}" type="datetime1">
              <a:rPr lang="en-US" smtClean="0"/>
              <a:t>11/18/2021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FE35DDE8-7DD8-4257-800C-F0ECA68BDD3B}"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2704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35E51-DAB2-4608-90F2-9BB60D309D9B}"/>
              </a:ext>
            </a:extLst>
          </p:cNvPr>
          <p:cNvSpPr>
            <a:spLocks noGrp="1"/>
          </p:cNvSpPr>
          <p:nvPr>
            <p:ph type="ctrTitle"/>
          </p:nvPr>
        </p:nvSpPr>
        <p:spPr/>
        <p:txBody>
          <a:bodyPr>
            <a:normAutofit/>
          </a:bodyPr>
          <a:lstStyle/>
          <a:p>
            <a:r>
              <a:rPr lang="en-US" sz="6000" dirty="0"/>
              <a:t>THE </a:t>
            </a:r>
            <a:r>
              <a:rPr lang="en-US" sz="6000"/>
              <a:t>ROLE </a:t>
            </a:r>
            <a:r>
              <a:rPr lang="en-US" sz="6000" smtClean="0"/>
              <a:t>of </a:t>
            </a:r>
            <a:r>
              <a:rPr lang="en-US" sz="6000" dirty="0"/>
              <a:t>CULTURE</a:t>
            </a:r>
          </a:p>
        </p:txBody>
      </p:sp>
      <p:sp>
        <p:nvSpPr>
          <p:cNvPr id="3" name="Subtitle 2">
            <a:extLst>
              <a:ext uri="{FF2B5EF4-FFF2-40B4-BE49-F238E27FC236}">
                <a16:creationId xmlns:a16="http://schemas.microsoft.com/office/drawing/2014/main" id="{B7889A5E-B888-4CF8-98AE-FC183982738E}"/>
              </a:ext>
            </a:extLst>
          </p:cNvPr>
          <p:cNvSpPr>
            <a:spLocks noGrp="1"/>
          </p:cNvSpPr>
          <p:nvPr>
            <p:ph type="subTitle" idx="1"/>
          </p:nvPr>
        </p:nvSpPr>
        <p:spPr/>
        <p:txBody>
          <a:bodyPr/>
          <a:lstStyle/>
          <a:p>
            <a:pPr algn="ctr"/>
            <a:r>
              <a:rPr lang="en-US" dirty="0"/>
              <a:t>IN INTERPERSONAL COMMUNICATION </a:t>
            </a:r>
          </a:p>
        </p:txBody>
      </p:sp>
      <p:pic>
        <p:nvPicPr>
          <p:cNvPr id="5" name="Picture 4" descr="Logo&#10;&#10;Description automatically generated">
            <a:extLst>
              <a:ext uri="{FF2B5EF4-FFF2-40B4-BE49-F238E27FC236}">
                <a16:creationId xmlns:a16="http://schemas.microsoft.com/office/drawing/2014/main" id="{6C227B61-FBEE-40AA-BE27-0C85216FB1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38" y="249429"/>
            <a:ext cx="2381250" cy="1781175"/>
          </a:xfrm>
          <a:prstGeom prst="rect">
            <a:avLst/>
          </a:prstGeom>
        </p:spPr>
      </p:pic>
      <p:pic>
        <p:nvPicPr>
          <p:cNvPr id="7" name="Picture 6" descr="Logo&#10;&#10;Description automatically generated">
            <a:extLst>
              <a:ext uri="{FF2B5EF4-FFF2-40B4-BE49-F238E27FC236}">
                <a16:creationId xmlns:a16="http://schemas.microsoft.com/office/drawing/2014/main" id="{7B88E81E-3EB6-4085-92B3-8C018B6A8B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07268" y="249429"/>
            <a:ext cx="1895168" cy="1895168"/>
          </a:xfrm>
          <a:prstGeom prst="rect">
            <a:avLst/>
          </a:prstGeom>
        </p:spPr>
      </p:pic>
      <p:sp>
        <p:nvSpPr>
          <p:cNvPr id="8" name="TextBox 7">
            <a:extLst>
              <a:ext uri="{FF2B5EF4-FFF2-40B4-BE49-F238E27FC236}">
                <a16:creationId xmlns:a16="http://schemas.microsoft.com/office/drawing/2014/main" id="{56C2888D-E341-43CD-BBF5-B1C35E5E4CC1}"/>
              </a:ext>
            </a:extLst>
          </p:cNvPr>
          <p:cNvSpPr txBox="1"/>
          <p:nvPr/>
        </p:nvSpPr>
        <p:spPr>
          <a:xfrm>
            <a:off x="4724702" y="5539292"/>
            <a:ext cx="3274142" cy="923330"/>
          </a:xfrm>
          <a:prstGeom prst="rect">
            <a:avLst/>
          </a:prstGeom>
          <a:noFill/>
        </p:spPr>
        <p:txBody>
          <a:bodyPr wrap="square" rtlCol="0">
            <a:spAutoFit/>
          </a:bodyPr>
          <a:lstStyle/>
          <a:p>
            <a:pPr algn="ctr"/>
            <a:r>
              <a:rPr lang="en-US" dirty="0"/>
              <a:t>Name : Mohamed Najeeb </a:t>
            </a:r>
          </a:p>
          <a:p>
            <a:pPr algn="ctr"/>
            <a:r>
              <a:rPr lang="en-US" dirty="0"/>
              <a:t>Student ID : 2827</a:t>
            </a:r>
          </a:p>
          <a:p>
            <a:endParaRPr lang="en-US" dirty="0"/>
          </a:p>
        </p:txBody>
      </p:sp>
      <p:sp>
        <p:nvSpPr>
          <p:cNvPr id="4" name="Slide Number Placeholder 3">
            <a:extLst>
              <a:ext uri="{FF2B5EF4-FFF2-40B4-BE49-F238E27FC236}">
                <a16:creationId xmlns:a16="http://schemas.microsoft.com/office/drawing/2014/main" id="{C5DBA257-CCAA-FB42-8DE3-853988F7FA00}"/>
              </a:ext>
            </a:extLst>
          </p:cNvPr>
          <p:cNvSpPr>
            <a:spLocks noGrp="1"/>
          </p:cNvSpPr>
          <p:nvPr>
            <p:ph type="sldNum" sz="quarter" idx="12"/>
          </p:nvPr>
        </p:nvSpPr>
        <p:spPr/>
        <p:txBody>
          <a:bodyPr/>
          <a:lstStyle/>
          <a:p>
            <a:fld id="{FE35DDE8-7DD8-4257-800C-F0ECA68BDD3B}" type="slidenum">
              <a:rPr lang="en-US" smtClean="0"/>
              <a:t>1</a:t>
            </a:fld>
            <a:endParaRPr lang="en-US"/>
          </a:p>
        </p:txBody>
      </p:sp>
      <p:sp>
        <p:nvSpPr>
          <p:cNvPr id="9" name="Presented By: Taima Khmag…"/>
          <p:cNvSpPr txBox="1">
            <a:spLocks/>
          </p:cNvSpPr>
          <p:nvPr/>
        </p:nvSpPr>
        <p:spPr>
          <a:xfrm>
            <a:off x="3422903" y="654769"/>
            <a:ext cx="5790350" cy="9704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1pPr>
            <a:lvl2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2pPr>
            <a:lvl3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3pPr>
            <a:lvl4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4pPr>
            <a:lvl5pPr marL="0" marR="0" indent="0" algn="ctr" defTabSz="584200" rtl="0" latinLnBrk="0">
              <a:lnSpc>
                <a:spcPct val="100000"/>
              </a:lnSpc>
              <a:spcBef>
                <a:spcPts val="0"/>
              </a:spcBef>
              <a:spcAft>
                <a:spcPts val="0"/>
              </a:spcAft>
              <a:buClrTx/>
              <a:buSzTx/>
              <a:buFontTx/>
              <a:buNone/>
              <a:tabLst/>
              <a:defRPr sz="3600" b="0" i="0" u="none" strike="noStrike" cap="none" spc="0" baseline="0">
                <a:ln>
                  <a:noFill/>
                </a:ln>
                <a:solidFill>
                  <a:srgbClr val="3E231A"/>
                </a:solidFill>
                <a:uFillTx/>
                <a:latin typeface="+mn-lt"/>
                <a:ea typeface="+mn-ea"/>
                <a:cs typeface="+mn-cs"/>
                <a:sym typeface="Papyrus"/>
              </a:defRPr>
            </a:lvl5pPr>
            <a:lvl6pPr marL="2819400" marR="0" indent="-469900" algn="l" defTabSz="584200" rtl="0" latinLnBrk="0">
              <a:lnSpc>
                <a:spcPct val="100000"/>
              </a:lnSpc>
              <a:spcBef>
                <a:spcPts val="3000"/>
              </a:spcBef>
              <a:spcAft>
                <a:spcPts val="0"/>
              </a:spcAft>
              <a:buClrTx/>
              <a:buSzPct val="25000"/>
              <a:buFontTx/>
              <a:buBlip>
                <a:blip r:embed="rId4"/>
              </a:buBlip>
              <a:tabLst/>
              <a:defRPr sz="3800" b="0" i="0" u="none" strike="noStrike" cap="none" spc="0" baseline="0">
                <a:ln>
                  <a:noFill/>
                </a:ln>
                <a:solidFill>
                  <a:srgbClr val="3E231A"/>
                </a:solidFill>
                <a:uFillTx/>
                <a:latin typeface="+mn-lt"/>
                <a:ea typeface="+mn-ea"/>
                <a:cs typeface="+mn-cs"/>
                <a:sym typeface="Papyrus"/>
              </a:defRPr>
            </a:lvl6pPr>
            <a:lvl7pPr marL="3289300" marR="0" indent="-469900" algn="l" defTabSz="584200" rtl="0" latinLnBrk="0">
              <a:lnSpc>
                <a:spcPct val="100000"/>
              </a:lnSpc>
              <a:spcBef>
                <a:spcPts val="3000"/>
              </a:spcBef>
              <a:spcAft>
                <a:spcPts val="0"/>
              </a:spcAft>
              <a:buClrTx/>
              <a:buSzPct val="25000"/>
              <a:buFontTx/>
              <a:buBlip>
                <a:blip r:embed="rId4"/>
              </a:buBlip>
              <a:tabLst/>
              <a:defRPr sz="3800" b="0" i="0" u="none" strike="noStrike" cap="none" spc="0" baseline="0">
                <a:ln>
                  <a:noFill/>
                </a:ln>
                <a:solidFill>
                  <a:srgbClr val="3E231A"/>
                </a:solidFill>
                <a:uFillTx/>
                <a:latin typeface="+mn-lt"/>
                <a:ea typeface="+mn-ea"/>
                <a:cs typeface="+mn-cs"/>
                <a:sym typeface="Papyrus"/>
              </a:defRPr>
            </a:lvl7pPr>
            <a:lvl8pPr marL="3759200" marR="0" indent="-469900" algn="l" defTabSz="584200" rtl="0" latinLnBrk="0">
              <a:lnSpc>
                <a:spcPct val="100000"/>
              </a:lnSpc>
              <a:spcBef>
                <a:spcPts val="3000"/>
              </a:spcBef>
              <a:spcAft>
                <a:spcPts val="0"/>
              </a:spcAft>
              <a:buClrTx/>
              <a:buSzPct val="25000"/>
              <a:buFontTx/>
              <a:buBlip>
                <a:blip r:embed="rId4"/>
              </a:buBlip>
              <a:tabLst/>
              <a:defRPr sz="3800" b="0" i="0" u="none" strike="noStrike" cap="none" spc="0" baseline="0">
                <a:ln>
                  <a:noFill/>
                </a:ln>
                <a:solidFill>
                  <a:srgbClr val="3E231A"/>
                </a:solidFill>
                <a:uFillTx/>
                <a:latin typeface="+mn-lt"/>
                <a:ea typeface="+mn-ea"/>
                <a:cs typeface="+mn-cs"/>
                <a:sym typeface="Papyrus"/>
              </a:defRPr>
            </a:lvl8pPr>
            <a:lvl9pPr marL="4229100" marR="0" indent="-469900" algn="l" defTabSz="584200" rtl="0" latinLnBrk="0">
              <a:lnSpc>
                <a:spcPct val="100000"/>
              </a:lnSpc>
              <a:spcBef>
                <a:spcPts val="3000"/>
              </a:spcBef>
              <a:spcAft>
                <a:spcPts val="0"/>
              </a:spcAft>
              <a:buClrTx/>
              <a:buSzPct val="25000"/>
              <a:buFontTx/>
              <a:buBlip>
                <a:blip r:embed="rId4"/>
              </a:buBlip>
              <a:tabLst/>
              <a:defRPr sz="3800" b="0" i="0" u="none" strike="noStrike" cap="none" spc="0" baseline="0">
                <a:ln>
                  <a:noFill/>
                </a:ln>
                <a:solidFill>
                  <a:srgbClr val="3E231A"/>
                </a:solidFill>
                <a:uFillTx/>
                <a:latin typeface="+mn-lt"/>
                <a:ea typeface="+mn-ea"/>
                <a:cs typeface="+mn-cs"/>
                <a:sym typeface="Papyrus"/>
              </a:defRPr>
            </a:lvl9pPr>
          </a:lstStyle>
          <a:p>
            <a:pPr defTabSz="292100" hangingPunct="1">
              <a:defRPr sz="1750"/>
            </a:pPr>
            <a:r>
              <a:rPr lang="en-US" sz="2400" b="1" dirty="0" smtClean="0"/>
              <a:t>Libyan International University</a:t>
            </a:r>
          </a:p>
          <a:p>
            <a:pPr defTabSz="292100" hangingPunct="1">
              <a:defRPr sz="1750"/>
            </a:pPr>
            <a:r>
              <a:rPr lang="en-US" sz="2400" b="1" dirty="0" smtClean="0"/>
              <a:t>Faculty of Business Administration</a:t>
            </a:r>
          </a:p>
        </p:txBody>
      </p:sp>
    </p:spTree>
    <p:extLst>
      <p:ext uri="{BB962C8B-B14F-4D97-AF65-F5344CB8AC3E}">
        <p14:creationId xmlns:p14="http://schemas.microsoft.com/office/powerpoint/2010/main" val="2753247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8">
            <a:extLst>
              <a:ext uri="{FF2B5EF4-FFF2-40B4-BE49-F238E27FC236}">
                <a16:creationId xmlns:a16="http://schemas.microsoft.com/office/drawing/2014/main" id="{C6870151-9189-4C3A-8379-EF3D95827A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4" descr="White puzzle with one red piece">
            <a:extLst>
              <a:ext uri="{FF2B5EF4-FFF2-40B4-BE49-F238E27FC236}">
                <a16:creationId xmlns:a16="http://schemas.microsoft.com/office/drawing/2014/main" id="{53EFE5E1-D6D0-4127-875E-70F7882BC42A}"/>
              </a:ext>
            </a:extLst>
          </p:cNvPr>
          <p:cNvPicPr>
            <a:picLocks noChangeAspect="1"/>
          </p:cNvPicPr>
          <p:nvPr/>
        </p:nvPicPr>
        <p:blipFill rotWithShape="1">
          <a:blip r:embed="rId2">
            <a:alphaModFix amt="50000"/>
          </a:blip>
          <a:srcRect l="2"/>
          <a:stretch/>
        </p:blipFill>
        <p:spPr>
          <a:xfrm>
            <a:off x="305" y="10"/>
            <a:ext cx="12191695" cy="6857990"/>
          </a:xfrm>
          <a:prstGeom prst="rect">
            <a:avLst/>
          </a:prstGeom>
        </p:spPr>
      </p:pic>
      <p:sp>
        <p:nvSpPr>
          <p:cNvPr id="74" name="Slide Number Placeholder 7">
            <a:extLst>
              <a:ext uri="{FF2B5EF4-FFF2-40B4-BE49-F238E27FC236}">
                <a16:creationId xmlns:a16="http://schemas.microsoft.com/office/drawing/2014/main" id="{123EA69C-102A-4DD0-9547-05DCD271D159}"/>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301" y="443732"/>
            <a:ext cx="811019" cy="503578"/>
          </a:xfrm>
          <a:prstGeom prst="rect">
            <a:avLst/>
          </a:prstGeom>
        </p:spPr>
        <p:txBody>
          <a:bodyPr vert="horz" lIns="91440" tIns="45720" rIns="91440" bIns="45720" rtlCol="0" anchor="t"/>
          <a:lstStyle>
            <a:defPPr>
              <a:defRPr lang="en-US"/>
            </a:defPPr>
            <a:lvl1pPr marL="0" algn="r" defTabSz="457200" rtl="0" eaLnBrk="1" latinLnBrk="0" hangingPunct="1">
              <a:defRPr sz="28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75" name="Footer Placeholder 6">
            <a:extLst>
              <a:ext uri="{FF2B5EF4-FFF2-40B4-BE49-F238E27FC236}">
                <a16:creationId xmlns:a16="http://schemas.microsoft.com/office/drawing/2014/main" id="{6A862265-5CA3-4C40-8582-7534C3B03C2A}"/>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76636" y="540921"/>
            <a:ext cx="4973915" cy="309201"/>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
        <p:nvSpPr>
          <p:cNvPr id="76" name="Rectangle 14">
            <a:extLst>
              <a:ext uri="{FF2B5EF4-FFF2-40B4-BE49-F238E27FC236}">
                <a16:creationId xmlns:a16="http://schemas.microsoft.com/office/drawing/2014/main" id="{600EF80B-0391-4082-9AF5-F15B091B4C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93800"/>
            <a:ext cx="12192000" cy="5664199"/>
          </a:xfrm>
          <a:prstGeom prst="rect">
            <a:avLst/>
          </a:prstGeom>
          <a:gradFill flip="none" rotWithShape="1">
            <a:gsLst>
              <a:gs pos="0">
                <a:schemeClr val="bg2">
                  <a:lumMod val="87000"/>
                  <a:alpha val="4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CEE33951-600A-424D-8BA1-D18FA4BFB170}"/>
              </a:ext>
            </a:extLst>
          </p:cNvPr>
          <p:cNvSpPr>
            <a:spLocks noGrp="1"/>
          </p:cNvSpPr>
          <p:nvPr>
            <p:ph type="title"/>
          </p:nvPr>
        </p:nvSpPr>
        <p:spPr>
          <a:xfrm>
            <a:off x="1130271" y="1193800"/>
            <a:ext cx="3193050" cy="4699000"/>
          </a:xfrm>
        </p:spPr>
        <p:txBody>
          <a:bodyPr anchor="ctr">
            <a:normAutofit/>
          </a:bodyPr>
          <a:lstStyle/>
          <a:p>
            <a:r>
              <a:rPr lang="en-US" dirty="0"/>
              <a:t>Table of content </a:t>
            </a:r>
          </a:p>
        </p:txBody>
      </p:sp>
      <p:cxnSp>
        <p:nvCxnSpPr>
          <p:cNvPr id="77" name="Straight Connector 16">
            <a:extLst>
              <a:ext uri="{FF2B5EF4-FFF2-40B4-BE49-F238E27FC236}">
                <a16:creationId xmlns:a16="http://schemas.microsoft.com/office/drawing/2014/main" id="{D33AC32D-5F44-45F7-A0BD-7C11A86BED5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200"/>
            <a:ext cx="0" cy="3657600"/>
          </a:xfrm>
          <a:prstGeom prst="line">
            <a:avLst/>
          </a:prstGeom>
          <a:ln w="317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78" name="Content Placeholder 2">
            <a:extLst>
              <a:ext uri="{FF2B5EF4-FFF2-40B4-BE49-F238E27FC236}">
                <a16:creationId xmlns:a16="http://schemas.microsoft.com/office/drawing/2014/main" id="{6375A16B-08AB-44F6-8C4A-8D68F0F2A886}"/>
              </a:ext>
            </a:extLst>
          </p:cNvPr>
          <p:cNvSpPr>
            <a:spLocks noGrp="1"/>
          </p:cNvSpPr>
          <p:nvPr>
            <p:ph idx="1"/>
          </p:nvPr>
        </p:nvSpPr>
        <p:spPr>
          <a:xfrm>
            <a:off x="4958271" y="1827981"/>
            <a:ext cx="6085091" cy="4699000"/>
          </a:xfrm>
        </p:spPr>
        <p:txBody>
          <a:bodyPr anchor="ctr">
            <a:normAutofit/>
          </a:bodyPr>
          <a:lstStyle/>
          <a:p>
            <a:r>
              <a:rPr lang="en-US" sz="2800" dirty="0"/>
              <a:t>Introduction </a:t>
            </a:r>
          </a:p>
          <a:p>
            <a:r>
              <a:rPr lang="en-US" sz="2800" dirty="0"/>
              <a:t>Culture in Communication </a:t>
            </a:r>
          </a:p>
          <a:p>
            <a:r>
              <a:rPr lang="en-US" sz="2800" dirty="0">
                <a:latin typeface="+mj-lt"/>
              </a:rPr>
              <a:t>C</a:t>
            </a:r>
            <a:r>
              <a:rPr lang="en-US" sz="2800" i="0" dirty="0">
                <a:effectLst/>
                <a:latin typeface="+mj-lt"/>
              </a:rPr>
              <a:t>ultural aspects affect communication</a:t>
            </a:r>
          </a:p>
          <a:p>
            <a:r>
              <a:rPr lang="en-US" sz="2800" i="0" dirty="0">
                <a:effectLst/>
                <a:latin typeface="+mj-lt"/>
              </a:rPr>
              <a:t>C</a:t>
            </a:r>
            <a:r>
              <a:rPr lang="en-US" sz="2800" dirty="0">
                <a:latin typeface="+mj-lt"/>
              </a:rPr>
              <a:t>onclusion </a:t>
            </a:r>
            <a:endParaRPr lang="en-US" sz="2800" i="0" dirty="0">
              <a:effectLst/>
              <a:latin typeface="+mj-lt"/>
            </a:endParaRPr>
          </a:p>
          <a:p>
            <a:endParaRPr lang="en-US" b="1" i="0" dirty="0">
              <a:effectLst/>
              <a:latin typeface="Lato" panose="020B0604020202020204" pitchFamily="34" charset="0"/>
            </a:endParaRPr>
          </a:p>
          <a:p>
            <a:endParaRPr lang="en-US" dirty="0"/>
          </a:p>
          <a:p>
            <a:pPr marL="0" indent="0">
              <a:buNone/>
            </a:pPr>
            <a:endParaRPr lang="en-US" dirty="0"/>
          </a:p>
        </p:txBody>
      </p:sp>
      <p:sp>
        <p:nvSpPr>
          <p:cNvPr id="79" name="Date Placeholder 1">
            <a:extLst>
              <a:ext uri="{FF2B5EF4-FFF2-40B4-BE49-F238E27FC236}">
                <a16:creationId xmlns:a16="http://schemas.microsoft.com/office/drawing/2014/main" id="{3FBF03E8-C602-4192-9C52-F84B29FDCC88}"/>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23229" y="6007878"/>
            <a:ext cx="3500715" cy="309201"/>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
        <p:nvSpPr>
          <p:cNvPr id="3" name="Slide Number Placeholder 2">
            <a:extLst>
              <a:ext uri="{FF2B5EF4-FFF2-40B4-BE49-F238E27FC236}">
                <a16:creationId xmlns:a16="http://schemas.microsoft.com/office/drawing/2014/main" id="{8CD7BB67-8C17-CA4D-A1F2-B14711F75B04}"/>
              </a:ext>
            </a:extLst>
          </p:cNvPr>
          <p:cNvSpPr>
            <a:spLocks noGrp="1"/>
          </p:cNvSpPr>
          <p:nvPr>
            <p:ph type="sldNum" sz="quarter" idx="12"/>
          </p:nvPr>
        </p:nvSpPr>
        <p:spPr/>
        <p:txBody>
          <a:bodyPr/>
          <a:lstStyle/>
          <a:p>
            <a:fld id="{FE35DDE8-7DD8-4257-800C-F0ECA68BDD3B}" type="slidenum">
              <a:rPr lang="en-US" smtClean="0"/>
              <a:t>2</a:t>
            </a:fld>
            <a:endParaRPr lang="en-US"/>
          </a:p>
        </p:txBody>
      </p:sp>
    </p:spTree>
    <p:extLst>
      <p:ext uri="{BB962C8B-B14F-4D97-AF65-F5344CB8AC3E}">
        <p14:creationId xmlns:p14="http://schemas.microsoft.com/office/powerpoint/2010/main" val="745102708"/>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7" name="Rectangle 7">
            <a:extLst>
              <a:ext uri="{FF2B5EF4-FFF2-40B4-BE49-F238E27FC236}">
                <a16:creationId xmlns:a16="http://schemas.microsoft.com/office/drawing/2014/main" id="{29C51009-A09A-4689-8E6C-F8FC99E6A84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017515-68CF-44C0-952C-8D419F10CC86}"/>
              </a:ext>
            </a:extLst>
          </p:cNvPr>
          <p:cNvSpPr>
            <a:spLocks noGrp="1"/>
          </p:cNvSpPr>
          <p:nvPr>
            <p:ph type="title"/>
          </p:nvPr>
        </p:nvSpPr>
        <p:spPr>
          <a:xfrm>
            <a:off x="844476" y="1600199"/>
            <a:ext cx="3539266" cy="4297680"/>
          </a:xfrm>
        </p:spPr>
        <p:txBody>
          <a:bodyPr anchor="ctr">
            <a:normAutofit/>
          </a:bodyPr>
          <a:lstStyle/>
          <a:p>
            <a:r>
              <a:rPr lang="en-US" dirty="0"/>
              <a:t>Introduction </a:t>
            </a:r>
          </a:p>
        </p:txBody>
      </p:sp>
      <p:cxnSp>
        <p:nvCxnSpPr>
          <p:cNvPr id="18" name="Straight Connector 9">
            <a:extLst>
              <a:ext uri="{FF2B5EF4-FFF2-40B4-BE49-F238E27FC236}">
                <a16:creationId xmlns:a16="http://schemas.microsoft.com/office/drawing/2014/main" id="{9EC65442-F244-409C-BF44-C5D6472E810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685BF94-6443-460B-A736-B400B3BAF50D}"/>
              </a:ext>
            </a:extLst>
          </p:cNvPr>
          <p:cNvSpPr>
            <a:spLocks noGrp="1"/>
          </p:cNvSpPr>
          <p:nvPr>
            <p:ph idx="1"/>
          </p:nvPr>
        </p:nvSpPr>
        <p:spPr>
          <a:xfrm>
            <a:off x="4924851" y="1600199"/>
            <a:ext cx="6130003" cy="4297680"/>
          </a:xfrm>
        </p:spPr>
        <p:txBody>
          <a:bodyPr anchor="ctr">
            <a:normAutofit/>
          </a:bodyPr>
          <a:lstStyle/>
          <a:p>
            <a:pPr algn="just"/>
            <a:r>
              <a:rPr lang="en-GB" dirty="0"/>
              <a:t>Your communication is influenced by your culture. You transmit information to others and interpret what is communicated to you as you work and socialize. The characteristics of your culture have an impact on these communications, so learning about them can help you identify problems, solve them, and improve your communication skills.</a:t>
            </a:r>
            <a:endParaRPr lang="en-US" dirty="0"/>
          </a:p>
        </p:txBody>
      </p:sp>
      <p:sp>
        <p:nvSpPr>
          <p:cNvPr id="4" name="Slide Number Placeholder 3">
            <a:extLst>
              <a:ext uri="{FF2B5EF4-FFF2-40B4-BE49-F238E27FC236}">
                <a16:creationId xmlns:a16="http://schemas.microsoft.com/office/drawing/2014/main" id="{BE85457D-F5D1-8747-BC74-958ABC0CB618}"/>
              </a:ext>
            </a:extLst>
          </p:cNvPr>
          <p:cNvSpPr>
            <a:spLocks noGrp="1"/>
          </p:cNvSpPr>
          <p:nvPr>
            <p:ph type="sldNum" sz="quarter" idx="12"/>
          </p:nvPr>
        </p:nvSpPr>
        <p:spPr/>
        <p:txBody>
          <a:bodyPr/>
          <a:lstStyle/>
          <a:p>
            <a:fld id="{FE35DDE8-7DD8-4257-800C-F0ECA68BDD3B}" type="slidenum">
              <a:rPr lang="en-US" smtClean="0"/>
              <a:t>3</a:t>
            </a:fld>
            <a:endParaRPr lang="en-US"/>
          </a:p>
        </p:txBody>
      </p:sp>
    </p:spTree>
    <p:extLst>
      <p:ext uri="{BB962C8B-B14F-4D97-AF65-F5344CB8AC3E}">
        <p14:creationId xmlns:p14="http://schemas.microsoft.com/office/powerpoint/2010/main" val="1789498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31" name="Rectangle 9">
            <a:extLst>
              <a:ext uri="{FF2B5EF4-FFF2-40B4-BE49-F238E27FC236}">
                <a16:creationId xmlns:a16="http://schemas.microsoft.com/office/drawing/2014/main" id="{35C3D674-3D59-4E93-80CA-0C0A9095E81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11">
            <a:extLst>
              <a:ext uri="{FF2B5EF4-FFF2-40B4-BE49-F238E27FC236}">
                <a16:creationId xmlns:a16="http://schemas.microsoft.com/office/drawing/2014/main" id="{C884B8F8-FDC9-498B-9960-5D7260AFCB0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62F06AF0-8440-4325-9A17-855B7759F196}"/>
              </a:ext>
            </a:extLst>
          </p:cNvPr>
          <p:cNvSpPr>
            <a:spLocks noGrp="1"/>
          </p:cNvSpPr>
          <p:nvPr>
            <p:ph type="title"/>
          </p:nvPr>
        </p:nvSpPr>
        <p:spPr>
          <a:xfrm>
            <a:off x="1451580" y="804520"/>
            <a:ext cx="4176511" cy="1049235"/>
          </a:xfrm>
        </p:spPr>
        <p:txBody>
          <a:bodyPr>
            <a:normAutofit/>
          </a:bodyPr>
          <a:lstStyle/>
          <a:p>
            <a:r>
              <a:rPr lang="en-US"/>
              <a:t>Culture in communication </a:t>
            </a:r>
            <a:endParaRPr lang="en-US" dirty="0"/>
          </a:p>
        </p:txBody>
      </p:sp>
      <p:sp>
        <p:nvSpPr>
          <p:cNvPr id="33" name="Rectangle 13">
            <a:extLst>
              <a:ext uri="{FF2B5EF4-FFF2-40B4-BE49-F238E27FC236}">
                <a16:creationId xmlns:a16="http://schemas.microsoft.com/office/drawing/2014/main" id="{EF2A81E1-BCBE-426B-8C09-33274E6940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Content Placeholder 2">
            <a:extLst>
              <a:ext uri="{FF2B5EF4-FFF2-40B4-BE49-F238E27FC236}">
                <a16:creationId xmlns:a16="http://schemas.microsoft.com/office/drawing/2014/main" id="{14460F36-A103-4533-9035-9FC595AF89D4}"/>
              </a:ext>
            </a:extLst>
          </p:cNvPr>
          <p:cNvSpPr>
            <a:spLocks noGrp="1"/>
          </p:cNvSpPr>
          <p:nvPr>
            <p:ph idx="1"/>
          </p:nvPr>
        </p:nvSpPr>
        <p:spPr>
          <a:xfrm>
            <a:off x="1451580" y="2015732"/>
            <a:ext cx="4660761" cy="3450613"/>
          </a:xfrm>
        </p:spPr>
        <p:txBody>
          <a:bodyPr>
            <a:normAutofit/>
          </a:bodyPr>
          <a:lstStyle/>
          <a:p>
            <a:pPr algn="just"/>
            <a:r>
              <a:rPr lang="en-GB" sz="2400" dirty="0"/>
              <a:t>Communication is the exchange of information, and culture in communication refers to the impact of communicators' cultural characteristics on this process.</a:t>
            </a:r>
            <a:endParaRPr lang="en-US" sz="2400" dirty="0"/>
          </a:p>
        </p:txBody>
      </p:sp>
      <p:pic>
        <p:nvPicPr>
          <p:cNvPr id="7" name="Graphic 6" descr="Chat Bubble">
            <a:extLst>
              <a:ext uri="{FF2B5EF4-FFF2-40B4-BE49-F238E27FC236}">
                <a16:creationId xmlns:a16="http://schemas.microsoft.com/office/drawing/2014/main" id="{4A8538E5-043F-4F4A-8C87-10B010D41DA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244251" y="805583"/>
            <a:ext cx="4660762" cy="4660762"/>
          </a:xfrm>
          <a:prstGeom prst="rect">
            <a:avLst/>
          </a:prstGeom>
        </p:spPr>
      </p:pic>
      <p:pic>
        <p:nvPicPr>
          <p:cNvPr id="34" name="Picture 15">
            <a:extLst>
              <a:ext uri="{FF2B5EF4-FFF2-40B4-BE49-F238E27FC236}">
                <a16:creationId xmlns:a16="http://schemas.microsoft.com/office/drawing/2014/main" id="{39D1DDD4-5BB3-45BA-B9B3-06B62299AD79}"/>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5" name="Straight Connector 17">
            <a:extLst>
              <a:ext uri="{FF2B5EF4-FFF2-40B4-BE49-F238E27FC236}">
                <a16:creationId xmlns:a16="http://schemas.microsoft.com/office/drawing/2014/main" id="{A24DAE64-2302-42EA-8239-F2F0775CA5A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00BC2664-0357-C34D-A186-439EEC1A657B}"/>
              </a:ext>
            </a:extLst>
          </p:cNvPr>
          <p:cNvSpPr>
            <a:spLocks noGrp="1"/>
          </p:cNvSpPr>
          <p:nvPr>
            <p:ph type="sldNum" sz="quarter" idx="12"/>
          </p:nvPr>
        </p:nvSpPr>
        <p:spPr/>
        <p:txBody>
          <a:bodyPr/>
          <a:lstStyle/>
          <a:p>
            <a:fld id="{FE35DDE8-7DD8-4257-800C-F0ECA68BDD3B}" type="slidenum">
              <a:rPr lang="en-US" smtClean="0"/>
              <a:t>4</a:t>
            </a:fld>
            <a:endParaRPr lang="en-US"/>
          </a:p>
        </p:txBody>
      </p:sp>
    </p:spTree>
    <p:extLst>
      <p:ext uri="{BB962C8B-B14F-4D97-AF65-F5344CB8AC3E}">
        <p14:creationId xmlns:p14="http://schemas.microsoft.com/office/powerpoint/2010/main" val="324882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6BCDB0-8DE9-4FD2-9E9C-64E5752A4262}"/>
              </a:ext>
            </a:extLst>
          </p:cNvPr>
          <p:cNvSpPr>
            <a:spLocks noGrp="1"/>
          </p:cNvSpPr>
          <p:nvPr>
            <p:ph type="title"/>
          </p:nvPr>
        </p:nvSpPr>
        <p:spPr>
          <a:xfrm>
            <a:off x="795113" y="1756130"/>
            <a:ext cx="10601773" cy="1887950"/>
          </a:xfrm>
        </p:spPr>
        <p:txBody>
          <a:bodyPr/>
          <a:lstStyle/>
          <a:p>
            <a:r>
              <a:rPr lang="en-US" sz="3600" dirty="0">
                <a:latin typeface="+mj-lt"/>
              </a:rPr>
              <a:t>C</a:t>
            </a:r>
            <a:r>
              <a:rPr lang="en-US" sz="3600" i="0" dirty="0">
                <a:effectLst/>
                <a:latin typeface="+mj-lt"/>
              </a:rPr>
              <a:t>ultural  aspects  affect  communication</a:t>
            </a:r>
            <a:endParaRPr lang="en-US" dirty="0"/>
          </a:p>
        </p:txBody>
      </p:sp>
      <p:sp>
        <p:nvSpPr>
          <p:cNvPr id="2" name="Slide Number Placeholder 1">
            <a:extLst>
              <a:ext uri="{FF2B5EF4-FFF2-40B4-BE49-F238E27FC236}">
                <a16:creationId xmlns:a16="http://schemas.microsoft.com/office/drawing/2014/main" id="{FE0727A7-EA76-9549-9BF1-E0367015FD10}"/>
              </a:ext>
            </a:extLst>
          </p:cNvPr>
          <p:cNvSpPr>
            <a:spLocks noGrp="1"/>
          </p:cNvSpPr>
          <p:nvPr>
            <p:ph type="sldNum" sz="quarter" idx="12"/>
          </p:nvPr>
        </p:nvSpPr>
        <p:spPr/>
        <p:txBody>
          <a:bodyPr/>
          <a:lstStyle/>
          <a:p>
            <a:fld id="{FE35DDE8-7DD8-4257-800C-F0ECA68BDD3B}" type="slidenum">
              <a:rPr lang="en-US" smtClean="0"/>
              <a:t>5</a:t>
            </a:fld>
            <a:endParaRPr lang="en-US"/>
          </a:p>
        </p:txBody>
      </p:sp>
    </p:spTree>
    <p:extLst>
      <p:ext uri="{BB962C8B-B14F-4D97-AF65-F5344CB8AC3E}">
        <p14:creationId xmlns:p14="http://schemas.microsoft.com/office/powerpoint/2010/main" val="2501644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2D32A60-013B-47A8-8833-D2424080917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E27932B-B694-4C4C-90D7-A0333A7C58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FC51428F-2E79-42FC-A2E8-7C639A4C213C}"/>
              </a:ext>
            </a:extLst>
          </p:cNvPr>
          <p:cNvSpPr>
            <a:spLocks noGrp="1"/>
          </p:cNvSpPr>
          <p:nvPr>
            <p:ph type="title"/>
          </p:nvPr>
        </p:nvSpPr>
        <p:spPr>
          <a:xfrm>
            <a:off x="1451579" y="2303047"/>
            <a:ext cx="3272093" cy="2674198"/>
          </a:xfrm>
        </p:spPr>
        <p:txBody>
          <a:bodyPr anchor="t">
            <a:normAutofit/>
          </a:bodyPr>
          <a:lstStyle/>
          <a:p>
            <a:r>
              <a:rPr lang="en-US" sz="2700" dirty="0">
                <a:latin typeface="+mj-lt"/>
              </a:rPr>
              <a:t>some C</a:t>
            </a:r>
            <a:r>
              <a:rPr lang="en-US" sz="2700" i="0" dirty="0">
                <a:effectLst/>
                <a:latin typeface="+mj-lt"/>
              </a:rPr>
              <a:t>ultural  aspects  affect  communication</a:t>
            </a:r>
            <a:endParaRPr lang="en-US" sz="2700" dirty="0"/>
          </a:p>
        </p:txBody>
      </p:sp>
      <p:cxnSp>
        <p:nvCxnSpPr>
          <p:cNvPr id="13" name="Straight Connector 12">
            <a:extLst>
              <a:ext uri="{FF2B5EF4-FFF2-40B4-BE49-F238E27FC236}">
                <a16:creationId xmlns:a16="http://schemas.microsoft.com/office/drawing/2014/main" id="{9EBB0476-5CF0-4F44-8D68-5D42D7AEE43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2146542"/>
            <a:ext cx="327209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15" name="Title 1">
            <a:extLst>
              <a:ext uri="{FF2B5EF4-FFF2-40B4-BE49-F238E27FC236}">
                <a16:creationId xmlns:a16="http://schemas.microsoft.com/office/drawing/2014/main" id="{A9DA474E-6B91-4200-840F-0257B2358A75}"/>
              </a:ext>
              <a:ext uri="{C183D7F6-B498-43B3-948B-1728B52AA6E4}">
                <adec:decorative xmlns:adec="http://schemas.microsoft.com/office/drawing/2017/decorative" xmlns=""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1580" y="3122496"/>
            <a:ext cx="353015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pic>
        <p:nvPicPr>
          <p:cNvPr id="17" name="Picture 16">
            <a:extLst>
              <a:ext uri="{FF2B5EF4-FFF2-40B4-BE49-F238E27FC236}">
                <a16:creationId xmlns:a16="http://schemas.microsoft.com/office/drawing/2014/main" id="{DF63C9AD-AE6E-4512-8171-91612E84CCFB}"/>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9" name="Straight Connector 18">
            <a:extLst>
              <a:ext uri="{FF2B5EF4-FFF2-40B4-BE49-F238E27FC236}">
                <a16:creationId xmlns:a16="http://schemas.microsoft.com/office/drawing/2014/main" id="{FE1A49CE-B63D-457A-A180-1C883E1A63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D464FCA0-B23D-4D24-95A1-87EEAD09A7FA}"/>
              </a:ext>
            </a:extLst>
          </p:cNvPr>
          <p:cNvGraphicFramePr>
            <a:graphicFrameLocks noGrp="1"/>
          </p:cNvGraphicFramePr>
          <p:nvPr>
            <p:ph idx="1"/>
            <p:extLst>
              <p:ext uri="{D42A27DB-BD31-4B8C-83A1-F6EECF244321}">
                <p14:modId xmlns:p14="http://schemas.microsoft.com/office/powerpoint/2010/main" val="2227816395"/>
              </p:ext>
            </p:extLst>
          </p:nvPr>
        </p:nvGraphicFramePr>
        <p:xfrm>
          <a:off x="5199970" y="962932"/>
          <a:ext cx="5913437" cy="46370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403BF32B-06F2-3E48-A895-8BC549D0A46C}"/>
              </a:ext>
            </a:extLst>
          </p:cNvPr>
          <p:cNvSpPr>
            <a:spLocks noGrp="1"/>
          </p:cNvSpPr>
          <p:nvPr>
            <p:ph type="sldNum" sz="quarter" idx="12"/>
          </p:nvPr>
        </p:nvSpPr>
        <p:spPr/>
        <p:txBody>
          <a:bodyPr/>
          <a:lstStyle/>
          <a:p>
            <a:fld id="{FE35DDE8-7DD8-4257-800C-F0ECA68BDD3B}" type="slidenum">
              <a:rPr lang="en-US" smtClean="0"/>
              <a:t>6</a:t>
            </a:fld>
            <a:endParaRPr lang="en-US"/>
          </a:p>
        </p:txBody>
      </p:sp>
    </p:spTree>
    <p:extLst>
      <p:ext uri="{BB962C8B-B14F-4D97-AF65-F5344CB8AC3E}">
        <p14:creationId xmlns:p14="http://schemas.microsoft.com/office/powerpoint/2010/main" val="1475195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5C3D674-3D59-4E93-80CA-0C0A9095E81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884B8F8-FDC9-498B-9960-5D7260AFCB0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6C42362D-6E02-406D-9831-2F68468C052E}"/>
              </a:ext>
            </a:extLst>
          </p:cNvPr>
          <p:cNvSpPr>
            <a:spLocks noGrp="1"/>
          </p:cNvSpPr>
          <p:nvPr>
            <p:ph type="title"/>
          </p:nvPr>
        </p:nvSpPr>
        <p:spPr>
          <a:xfrm>
            <a:off x="1451580" y="804520"/>
            <a:ext cx="4176511" cy="1049235"/>
          </a:xfrm>
        </p:spPr>
        <p:txBody>
          <a:bodyPr>
            <a:normAutofit/>
          </a:bodyPr>
          <a:lstStyle/>
          <a:p>
            <a:r>
              <a:rPr lang="en-US" dirty="0"/>
              <a:t>Conclusion</a:t>
            </a:r>
          </a:p>
        </p:txBody>
      </p:sp>
      <p:sp>
        <p:nvSpPr>
          <p:cNvPr id="14" name="Rectangle 13">
            <a:extLst>
              <a:ext uri="{FF2B5EF4-FFF2-40B4-BE49-F238E27FC236}">
                <a16:creationId xmlns:a16="http://schemas.microsoft.com/office/drawing/2014/main" id="{EF2A81E1-BCBE-426B-8C09-33274E6940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Content Placeholder 2">
            <a:extLst>
              <a:ext uri="{FF2B5EF4-FFF2-40B4-BE49-F238E27FC236}">
                <a16:creationId xmlns:a16="http://schemas.microsoft.com/office/drawing/2014/main" id="{27EBF2D5-8841-473D-87CB-4FEC8C635B2B}"/>
              </a:ext>
            </a:extLst>
          </p:cNvPr>
          <p:cNvSpPr>
            <a:spLocks noGrp="1"/>
          </p:cNvSpPr>
          <p:nvPr>
            <p:ph idx="1"/>
          </p:nvPr>
        </p:nvSpPr>
        <p:spPr>
          <a:xfrm>
            <a:off x="1451581" y="2015732"/>
            <a:ext cx="4172212" cy="3450613"/>
          </a:xfrm>
        </p:spPr>
        <p:txBody>
          <a:bodyPr>
            <a:normAutofit/>
          </a:bodyPr>
          <a:lstStyle/>
          <a:p>
            <a:pPr algn="just"/>
            <a:r>
              <a:rPr lang="en-GB" dirty="0"/>
              <a:t>As previously stated, understanding the impact of culture on communication has a number of advantages. Use what you've learned to improve the flow of information in your current or future job.</a:t>
            </a:r>
            <a:endParaRPr lang="en-US" dirty="0"/>
          </a:p>
        </p:txBody>
      </p:sp>
      <p:pic>
        <p:nvPicPr>
          <p:cNvPr id="7" name="Graphic 6" descr="Board Room">
            <a:extLst>
              <a:ext uri="{FF2B5EF4-FFF2-40B4-BE49-F238E27FC236}">
                <a16:creationId xmlns:a16="http://schemas.microsoft.com/office/drawing/2014/main" id="{3C00BA1A-B537-4D25-998F-CFE42C1AC30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244251" y="805583"/>
            <a:ext cx="4660762" cy="4660762"/>
          </a:xfrm>
          <a:prstGeom prst="rect">
            <a:avLst/>
          </a:prstGeom>
          <a:ln>
            <a:solidFill>
              <a:schemeClr val="accent6">
                <a:lumMod val="50000"/>
              </a:schemeClr>
            </a:solidFill>
          </a:ln>
        </p:spPr>
      </p:pic>
      <p:pic>
        <p:nvPicPr>
          <p:cNvPr id="16" name="Picture 15">
            <a:extLst>
              <a:ext uri="{FF2B5EF4-FFF2-40B4-BE49-F238E27FC236}">
                <a16:creationId xmlns:a16="http://schemas.microsoft.com/office/drawing/2014/main" id="{39D1DDD4-5BB3-45BA-B9B3-06B62299AD79}"/>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8" name="Straight Connector 17">
            <a:extLst>
              <a:ext uri="{FF2B5EF4-FFF2-40B4-BE49-F238E27FC236}">
                <a16:creationId xmlns:a16="http://schemas.microsoft.com/office/drawing/2014/main" id="{A24DAE64-2302-42EA-8239-F2F0775CA5A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157F9E5-819B-0E4C-88E5-BEAFDD02D36D}"/>
              </a:ext>
            </a:extLst>
          </p:cNvPr>
          <p:cNvSpPr>
            <a:spLocks noGrp="1"/>
          </p:cNvSpPr>
          <p:nvPr>
            <p:ph type="sldNum" sz="quarter" idx="12"/>
          </p:nvPr>
        </p:nvSpPr>
        <p:spPr/>
        <p:txBody>
          <a:bodyPr/>
          <a:lstStyle/>
          <a:p>
            <a:fld id="{FE35DDE8-7DD8-4257-800C-F0ECA68BDD3B}" type="slidenum">
              <a:rPr lang="en-US" smtClean="0"/>
              <a:t>7</a:t>
            </a:fld>
            <a:endParaRPr lang="en-US"/>
          </a:p>
        </p:txBody>
      </p:sp>
    </p:spTree>
    <p:extLst>
      <p:ext uri="{BB962C8B-B14F-4D97-AF65-F5344CB8AC3E}">
        <p14:creationId xmlns:p14="http://schemas.microsoft.com/office/powerpoint/2010/main" val="3888269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D6EDB49-211E-499D-9A08-6C5FF3D06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8F9F37E-D3CF-4F3D-96C2-25307819DF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2" name="Rectangle 11">
            <a:extLst>
              <a:ext uri="{FF2B5EF4-FFF2-40B4-BE49-F238E27FC236}">
                <a16:creationId xmlns:a16="http://schemas.microsoft.com/office/drawing/2014/main" id="{C5FFF17D-767C-40E7-8C89-962F1F54BC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9F39E1-619D-4D9E-8823-8BD8CC3206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8C53F47-DF50-454F-A5A6-6B969748D9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858AE8-0A6A-4C9A-B0D4-CC2C127BC5B8}"/>
              </a:ext>
            </a:extLst>
          </p:cNvPr>
          <p:cNvSpPr>
            <a:spLocks noGrp="1"/>
          </p:cNvSpPr>
          <p:nvPr>
            <p:ph type="title"/>
          </p:nvPr>
        </p:nvSpPr>
        <p:spPr>
          <a:xfrm>
            <a:off x="1451579" y="1376053"/>
            <a:ext cx="9405891" cy="1002990"/>
          </a:xfrm>
        </p:spPr>
        <p:txBody>
          <a:bodyPr anchor="ctr">
            <a:normAutofit/>
          </a:bodyPr>
          <a:lstStyle/>
          <a:p>
            <a:r>
              <a:rPr lang="en-US" dirty="0"/>
              <a:t>REFERENCES </a:t>
            </a:r>
          </a:p>
        </p:txBody>
      </p:sp>
      <p:sp>
        <p:nvSpPr>
          <p:cNvPr id="3" name="Content Placeholder 2">
            <a:extLst>
              <a:ext uri="{FF2B5EF4-FFF2-40B4-BE49-F238E27FC236}">
                <a16:creationId xmlns:a16="http://schemas.microsoft.com/office/drawing/2014/main" id="{8E69AF8A-615F-4BF2-BAD7-B812BCEC7154}"/>
              </a:ext>
            </a:extLst>
          </p:cNvPr>
          <p:cNvSpPr>
            <a:spLocks noGrp="1"/>
          </p:cNvSpPr>
          <p:nvPr>
            <p:ph idx="1"/>
          </p:nvPr>
        </p:nvSpPr>
        <p:spPr>
          <a:xfrm>
            <a:off x="1451579" y="2464991"/>
            <a:ext cx="9405891" cy="2403571"/>
          </a:xfrm>
        </p:spPr>
        <p:txBody>
          <a:bodyPr>
            <a:normAutofit/>
          </a:bodyPr>
          <a:lstStyle/>
          <a:p>
            <a:r>
              <a:rPr lang="en-GB" i="1" dirty="0">
                <a:effectLst/>
                <a:latin typeface="Times New Roman" panose="02020603050405020304" pitchFamily="18" charset="0"/>
              </a:rPr>
              <a:t>The Effect of Culture in Communication</a:t>
            </a:r>
            <a:r>
              <a:rPr lang="en-GB" dirty="0">
                <a:effectLst/>
                <a:latin typeface="Times New Roman" panose="02020603050405020304" pitchFamily="18" charset="0"/>
              </a:rPr>
              <a:t>. (2021, June 30). Glassdoor Career Guides. https://www.glassdoor.com/blog/guide/culture-in-communication/</a:t>
            </a:r>
          </a:p>
          <a:p>
            <a:endParaRPr lang="en-US" dirty="0"/>
          </a:p>
        </p:txBody>
      </p:sp>
      <p:pic>
        <p:nvPicPr>
          <p:cNvPr id="18" name="Picture 17">
            <a:extLst>
              <a:ext uri="{FF2B5EF4-FFF2-40B4-BE49-F238E27FC236}">
                <a16:creationId xmlns:a16="http://schemas.microsoft.com/office/drawing/2014/main" id="{6A26901A-BC62-4A3A-A07A-65E1F3DDDEC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4" name="Slide Number Placeholder 3">
            <a:extLst>
              <a:ext uri="{FF2B5EF4-FFF2-40B4-BE49-F238E27FC236}">
                <a16:creationId xmlns:a16="http://schemas.microsoft.com/office/drawing/2014/main" id="{D2817C47-1B08-AE43-86E1-63D9E9B40C46}"/>
              </a:ext>
            </a:extLst>
          </p:cNvPr>
          <p:cNvSpPr>
            <a:spLocks noGrp="1"/>
          </p:cNvSpPr>
          <p:nvPr>
            <p:ph type="sldNum" sz="quarter" idx="12"/>
          </p:nvPr>
        </p:nvSpPr>
        <p:spPr/>
        <p:txBody>
          <a:bodyPr/>
          <a:lstStyle/>
          <a:p>
            <a:fld id="{FE35DDE8-7DD8-4257-800C-F0ECA68BDD3B}" type="slidenum">
              <a:rPr lang="en-US" smtClean="0"/>
              <a:t>8</a:t>
            </a:fld>
            <a:endParaRPr lang="en-US"/>
          </a:p>
        </p:txBody>
      </p:sp>
    </p:spTree>
    <p:extLst>
      <p:ext uri="{BB962C8B-B14F-4D97-AF65-F5344CB8AC3E}">
        <p14:creationId xmlns:p14="http://schemas.microsoft.com/office/powerpoint/2010/main" val="1072812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522FE7-5A29-4EF6-B1EF-2CA55748A7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28" name="Picture 8">
            <a:extLst>
              <a:ext uri="{FF2B5EF4-FFF2-40B4-BE49-F238E27FC236}">
                <a16:creationId xmlns:a16="http://schemas.microsoft.com/office/drawing/2014/main" id="{C2192E09-EBC7-416C-B887-DFF915D7F43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9" name="Straight Connector 10">
            <a:extLst>
              <a:ext uri="{FF2B5EF4-FFF2-40B4-BE49-F238E27FC236}">
                <a16:creationId xmlns:a16="http://schemas.microsoft.com/office/drawing/2014/main" id="{2924498D-E084-44BE-A196-CFCE3556435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0" name="Straight Connector 12">
            <a:extLst>
              <a:ext uri="{FF2B5EF4-FFF2-40B4-BE49-F238E27FC236}">
                <a16:creationId xmlns:a16="http://schemas.microsoft.com/office/drawing/2014/main" id="{3BBC7667-C352-4842-9AFD-E5C16AD002F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31" name="Rectangle 14">
            <a:extLst>
              <a:ext uri="{FF2B5EF4-FFF2-40B4-BE49-F238E27FC236}">
                <a16:creationId xmlns:a16="http://schemas.microsoft.com/office/drawing/2014/main" id="{1C69834E-5EEE-4D61-833E-04928896454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16">
            <a:extLst>
              <a:ext uri="{FF2B5EF4-FFF2-40B4-BE49-F238E27FC236}">
                <a16:creationId xmlns:a16="http://schemas.microsoft.com/office/drawing/2014/main" id="{58E5D9BA-46E7-4BFA-9C74-75495BF6F5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3" name="Rectangle 18">
            <a:extLst>
              <a:ext uri="{FF2B5EF4-FFF2-40B4-BE49-F238E27FC236}">
                <a16:creationId xmlns:a16="http://schemas.microsoft.com/office/drawing/2014/main" id="{5B033D76-5800-44B6-AFE9-EE210693511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20">
            <a:extLst>
              <a:ext uri="{FF2B5EF4-FFF2-40B4-BE49-F238E27FC236}">
                <a16:creationId xmlns:a16="http://schemas.microsoft.com/office/drawing/2014/main" id="{522D6F85-FFBA-4F81-AEE5-AAA17CB7AA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2">
            <a:schemeClr val="dk2"/>
          </a:fillRef>
          <a:effectRef idx="2">
            <a:schemeClr val="accent1"/>
          </a:effectRef>
          <a:fontRef idx="minor">
            <a:schemeClr val="lt1"/>
          </a:fontRef>
        </p:style>
        <p:txBody>
          <a:bodyPr rtlCol="0" anchor="ctr"/>
          <a:lstStyle/>
          <a:p>
            <a:pPr algn="ctr"/>
            <a:endParaRPr lang="en-US"/>
          </a:p>
        </p:txBody>
      </p:sp>
      <p:sp>
        <p:nvSpPr>
          <p:cNvPr id="35" name="Rectangle 22">
            <a:extLst>
              <a:ext uri="{FF2B5EF4-FFF2-40B4-BE49-F238E27FC236}">
                <a16:creationId xmlns:a16="http://schemas.microsoft.com/office/drawing/2014/main" id="{27F9AD2E-70BB-475A-A0F2-AD9F308C38F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1B2120-8A96-40FC-8F7D-06530A85AFF9}"/>
              </a:ext>
            </a:extLst>
          </p:cNvPr>
          <p:cNvSpPr>
            <a:spLocks noGrp="1"/>
          </p:cNvSpPr>
          <p:nvPr>
            <p:ph type="title"/>
          </p:nvPr>
        </p:nvSpPr>
        <p:spPr>
          <a:xfrm>
            <a:off x="1557071" y="1559194"/>
            <a:ext cx="9099255" cy="2596730"/>
          </a:xfrm>
        </p:spPr>
        <p:txBody>
          <a:bodyPr vert="horz" lIns="91440" tIns="45720" rIns="91440" bIns="0" rtlCol="0" anchor="ctr">
            <a:normAutofit/>
          </a:bodyPr>
          <a:lstStyle/>
          <a:p>
            <a:pPr algn="ctr"/>
            <a:r>
              <a:rPr lang="en-US" sz="7200">
                <a:solidFill>
                  <a:schemeClr val="bg1"/>
                </a:solidFill>
              </a:rPr>
              <a:t>THANK YOU </a:t>
            </a:r>
          </a:p>
        </p:txBody>
      </p:sp>
      <p:pic>
        <p:nvPicPr>
          <p:cNvPr id="36" name="Picture 24">
            <a:extLst>
              <a:ext uri="{FF2B5EF4-FFF2-40B4-BE49-F238E27FC236}">
                <a16:creationId xmlns:a16="http://schemas.microsoft.com/office/drawing/2014/main" id="{4C401D57-600A-4C91-AC9A-14CA1ED6F7D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7" name="Straight Connector 26">
            <a:extLst>
              <a:ext uri="{FF2B5EF4-FFF2-40B4-BE49-F238E27FC236}">
                <a16:creationId xmlns:a16="http://schemas.microsoft.com/office/drawing/2014/main" id="{412BDC66-00FA-4A3F-9BC7-BE05FF7705F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29FC1584-D61C-3E47-B8F3-2F8944CCB550}"/>
              </a:ext>
            </a:extLst>
          </p:cNvPr>
          <p:cNvSpPr>
            <a:spLocks noGrp="1"/>
          </p:cNvSpPr>
          <p:nvPr>
            <p:ph type="sldNum" sz="quarter" idx="12"/>
          </p:nvPr>
        </p:nvSpPr>
        <p:spPr/>
        <p:txBody>
          <a:bodyPr/>
          <a:lstStyle/>
          <a:p>
            <a:fld id="{FE35DDE8-7DD8-4257-800C-F0ECA68BDD3B}" type="slidenum">
              <a:rPr lang="en-US" smtClean="0"/>
              <a:t>9</a:t>
            </a:fld>
            <a:endParaRPr lang="en-US"/>
          </a:p>
        </p:txBody>
      </p:sp>
    </p:spTree>
    <p:extLst>
      <p:ext uri="{BB962C8B-B14F-4D97-AF65-F5344CB8AC3E}">
        <p14:creationId xmlns:p14="http://schemas.microsoft.com/office/powerpoint/2010/main" val="175572099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117</TotalTime>
  <Words>270</Words>
  <Application>Microsoft Office PowerPoint</Application>
  <PresentationFormat>Widescreen</PresentationFormat>
  <Paragraphs>35</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Gill Sans MT</vt:lpstr>
      <vt:lpstr>Lato</vt:lpstr>
      <vt:lpstr>Papyrus</vt:lpstr>
      <vt:lpstr>Times New Roman</vt:lpstr>
      <vt:lpstr>Gallery</vt:lpstr>
      <vt:lpstr>THE ROLE of CULTURE</vt:lpstr>
      <vt:lpstr>Table of content </vt:lpstr>
      <vt:lpstr>Introduction </vt:lpstr>
      <vt:lpstr>Culture in communication </vt:lpstr>
      <vt:lpstr>Cultural  aspects  affect  communication</vt:lpstr>
      <vt:lpstr>some Cultural  aspects  affect  communication</vt:lpstr>
      <vt:lpstr>Conclusion</vt:lpstr>
      <vt:lpstr>REFERENCES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CULTURE</dc:title>
  <dc:creator>Saad Bensoud</dc:creator>
  <cp:lastModifiedBy>user</cp:lastModifiedBy>
  <cp:revision>6</cp:revision>
  <dcterms:created xsi:type="dcterms:W3CDTF">2021-10-27T08:45:22Z</dcterms:created>
  <dcterms:modified xsi:type="dcterms:W3CDTF">2021-11-18T07:25:57Z</dcterms:modified>
</cp:coreProperties>
</file>