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embeddedFontLst>
    <p:embeddedFont>
      <p:font typeface="Calibri" panose="020F0502020204030204" pitchFamily="34" charset="0"/>
      <p:regular r:id="rId10"/>
      <p:bold r:id="rId11"/>
    </p:embeddedFont>
    <p:embeddedFont>
      <p:font typeface="Century Gothic" panose="020B0502020202020204" pitchFamily="3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6" roundtripDataSignature="AMtx7mjNm7ZmUFG9kkuxneYQWFqIEeFNl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9"/>
          <p:cNvSpPr txBox="1"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Century Gothic"/>
              <a:buNone/>
              <a:defRPr sz="7200"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9"/>
          <p:cNvSpPr txBox="1"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 rtl="1">
              <a:spcBef>
                <a:spcPts val="1000"/>
              </a:spcBef>
              <a:spcAft>
                <a:spcPts val="0"/>
              </a:spcAft>
              <a:buSzPts val="1600"/>
              <a:buNone/>
              <a:defRPr cap="none">
                <a:solidFill>
                  <a:schemeClr val="accent1"/>
                </a:solidFill>
              </a:defRPr>
            </a:lvl1pPr>
            <a:lvl2pPr lvl="1" algn="ctr" rtl="1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chemeClr val="lt1"/>
                </a:solidFill>
              </a:defRPr>
            </a:lvl2pPr>
            <a:lvl3pPr lvl="2" algn="ctr" rtl="1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chemeClr val="lt1"/>
                </a:solidFill>
              </a:defRPr>
            </a:lvl3pPr>
            <a:lvl4pPr lvl="3" algn="ctr" rtl="1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4pPr>
            <a:lvl5pPr lvl="4" algn="ctr" rtl="1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5pPr>
            <a:lvl6pPr lvl="5" algn="ctr" rtl="1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6pPr>
            <a:lvl7pPr lvl="6" algn="ctr" rtl="1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7pPr>
            <a:lvl8pPr lvl="7" algn="ctr" rtl="1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8pPr>
            <a:lvl9pPr lvl="8" algn="ctr" rtl="1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9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9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9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noramic Picture with Caption">
  <p:cSld name="Panoramic Picture with Caption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entury Gothic"/>
              <a:buNone/>
              <a:defRPr sz="2400" b="0"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>
            <a:spLocks noGrp="1"/>
          </p:cNvSpPr>
          <p:nvPr>
            <p:ph type="pic" idx="2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2745"/>
              </a:srgbClr>
            </a:outerShdw>
          </a:effectLst>
        </p:spPr>
      </p:sp>
      <p:sp>
        <p:nvSpPr>
          <p:cNvPr id="81" name="Google Shape;81;p18"/>
          <p:cNvSpPr txBox="1">
            <a:spLocks noGrp="1"/>
          </p:cNvSpPr>
          <p:nvPr>
            <p:ph type="body" idx="1"/>
          </p:nvPr>
        </p:nvSpPr>
        <p:spPr>
          <a:xfrm>
            <a:off x="1154956" y="5367325"/>
            <a:ext cx="8825656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aption">
  <p:cSld name="Title and Caption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Century Gothic"/>
              <a:buNone/>
              <a:defRPr sz="4800"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body" idx="1"/>
          </p:nvPr>
        </p:nvSpPr>
        <p:spPr>
          <a:xfrm>
            <a:off x="1154954" y="3657600"/>
            <a:ext cx="8825659" cy="23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440"/>
              <a:buNone/>
              <a:defRPr sz="1800"/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with Caption">
  <p:cSld name="Quote with Caption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Century Gothic"/>
              <a:buNone/>
              <a:defRPr sz="4800"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body" idx="1"/>
          </p:nvPr>
        </p:nvSpPr>
        <p:spPr>
          <a:xfrm>
            <a:off x="1930400" y="3771174"/>
            <a:ext cx="7385828" cy="342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120"/>
              <a:buNone/>
              <a:defRPr sz="1400" b="0" i="0" cap="small">
                <a:solidFill>
                  <a:schemeClr val="accen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94" name="Google Shape;94;p20"/>
          <p:cNvSpPr txBox="1">
            <a:spLocks noGrp="1"/>
          </p:cNvSpPr>
          <p:nvPr>
            <p:ph type="body" idx="2"/>
          </p:nvPr>
        </p:nvSpPr>
        <p:spPr>
          <a:xfrm>
            <a:off x="1154954" y="4350657"/>
            <a:ext cx="8825659" cy="16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440"/>
              <a:buNone/>
              <a:defRPr sz="1800"/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95" name="Google Shape;95;p20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8" name="Google Shape;98;p2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99" name="Google Shape;99;p2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me Card">
  <p:cSld name="Name Card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sz="4000" b="0" cap="none"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2000" cap="none">
                <a:solidFill>
                  <a:schemeClr val="accent1"/>
                </a:solidFill>
              </a:defRPr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">
  <p:cSld name="3 Column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sz="4200"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 txBox="1"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chemeClr val="accent1"/>
                </a:solidFill>
              </a:defRPr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body" idx="2"/>
          </p:nvPr>
        </p:nvSpPr>
        <p:spPr>
          <a:xfrm>
            <a:off x="652463" y="2667000"/>
            <a:ext cx="2927350" cy="3589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body" idx="3"/>
          </p:nvPr>
        </p:nvSpPr>
        <p:spPr>
          <a:xfrm>
            <a:off x="3883659" y="1981200"/>
            <a:ext cx="2936241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chemeClr val="accent1"/>
                </a:solidFill>
              </a:defRPr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body" idx="4"/>
          </p:nvPr>
        </p:nvSpPr>
        <p:spPr>
          <a:xfrm>
            <a:off x="3873106" y="2667000"/>
            <a:ext cx="2946794" cy="3589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body" idx="5"/>
          </p:nvPr>
        </p:nvSpPr>
        <p:spPr>
          <a:xfrm>
            <a:off x="7124700" y="1981200"/>
            <a:ext cx="2932113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chemeClr val="accent1"/>
                </a:solidFill>
              </a:defRPr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113" name="Google Shape;113;p22"/>
          <p:cNvSpPr txBox="1">
            <a:spLocks noGrp="1"/>
          </p:cNvSpPr>
          <p:nvPr>
            <p:ph type="body" idx="6"/>
          </p:nvPr>
        </p:nvSpPr>
        <p:spPr>
          <a:xfrm>
            <a:off x="7124700" y="2667000"/>
            <a:ext cx="2932113" cy="3589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cxnSp>
        <p:nvCxnSpPr>
          <p:cNvPr id="114" name="Google Shape;114;p22"/>
          <p:cNvCxnSpPr/>
          <p:nvPr/>
        </p:nvCxnSpPr>
        <p:spPr>
          <a:xfrm>
            <a:off x="3726142" y="2133600"/>
            <a:ext cx="0" cy="3962400"/>
          </a:xfrm>
          <a:prstGeom prst="straightConnector1">
            <a:avLst/>
          </a:prstGeom>
          <a:noFill/>
          <a:ln w="12700" cap="flat" cmpd="sng">
            <a:solidFill>
              <a:schemeClr val="accent1">
                <a:alpha val="4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5" name="Google Shape;115;p22"/>
          <p:cNvCxnSpPr/>
          <p:nvPr/>
        </p:nvCxnSpPr>
        <p:spPr>
          <a:xfrm>
            <a:off x="6962227" y="2133600"/>
            <a:ext cx="0" cy="3966882"/>
          </a:xfrm>
          <a:prstGeom prst="straightConnector1">
            <a:avLst/>
          </a:prstGeom>
          <a:noFill/>
          <a:ln w="12700" cap="flat" cmpd="sng">
            <a:solidFill>
              <a:schemeClr val="accent1">
                <a:alpha val="4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6" name="Google Shape;116;p22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2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2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Picture Column">
  <p:cSld name="3 Picture Column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3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sz="4200"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3"/>
          <p:cNvSpPr txBox="1"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chemeClr val="accent1"/>
                </a:solidFill>
              </a:defRPr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122" name="Google Shape;122;p23"/>
          <p:cNvSpPr>
            <a:spLocks noGrp="1"/>
          </p:cNvSpPr>
          <p:nvPr>
            <p:ph type="pic" idx="2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2745"/>
              </a:srgbClr>
            </a:outerShdw>
          </a:effectLst>
        </p:spPr>
      </p:sp>
      <p:sp>
        <p:nvSpPr>
          <p:cNvPr id="123" name="Google Shape;123;p23"/>
          <p:cNvSpPr txBox="1">
            <a:spLocks noGrp="1"/>
          </p:cNvSpPr>
          <p:nvPr>
            <p:ph type="body" idx="3"/>
          </p:nvPr>
        </p:nvSpPr>
        <p:spPr>
          <a:xfrm>
            <a:off x="652463" y="4827211"/>
            <a:ext cx="2940050" cy="659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124" name="Google Shape;124;p23"/>
          <p:cNvSpPr txBox="1">
            <a:spLocks noGrp="1"/>
          </p:cNvSpPr>
          <p:nvPr>
            <p:ph type="body" idx="4"/>
          </p:nvPr>
        </p:nvSpPr>
        <p:spPr>
          <a:xfrm>
            <a:off x="3889375" y="4250949"/>
            <a:ext cx="2930525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chemeClr val="accent1"/>
                </a:solidFill>
              </a:defRPr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125" name="Google Shape;125;p23"/>
          <p:cNvSpPr>
            <a:spLocks noGrp="1"/>
          </p:cNvSpPr>
          <p:nvPr>
            <p:ph type="pic" idx="5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2745"/>
              </a:srgbClr>
            </a:outerShdw>
          </a:effectLst>
        </p:spPr>
      </p:sp>
      <p:sp>
        <p:nvSpPr>
          <p:cNvPr id="126" name="Google Shape;126;p23"/>
          <p:cNvSpPr txBox="1">
            <a:spLocks noGrp="1"/>
          </p:cNvSpPr>
          <p:nvPr>
            <p:ph type="body" idx="6"/>
          </p:nvPr>
        </p:nvSpPr>
        <p:spPr>
          <a:xfrm>
            <a:off x="3888022" y="4827210"/>
            <a:ext cx="2934406" cy="659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127" name="Google Shape;127;p23"/>
          <p:cNvSpPr txBox="1">
            <a:spLocks noGrp="1"/>
          </p:cNvSpPr>
          <p:nvPr>
            <p:ph type="body" idx="7"/>
          </p:nvPr>
        </p:nvSpPr>
        <p:spPr>
          <a:xfrm>
            <a:off x="7124700" y="4250949"/>
            <a:ext cx="2932113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chemeClr val="accent1"/>
                </a:solidFill>
              </a:defRPr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128" name="Google Shape;128;p23"/>
          <p:cNvSpPr>
            <a:spLocks noGrp="1"/>
          </p:cNvSpPr>
          <p:nvPr>
            <p:ph type="pic" idx="8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2745"/>
              </a:srgbClr>
            </a:outerShdw>
          </a:effectLst>
        </p:spPr>
      </p:sp>
      <p:sp>
        <p:nvSpPr>
          <p:cNvPr id="129" name="Google Shape;129;p23"/>
          <p:cNvSpPr txBox="1">
            <a:spLocks noGrp="1"/>
          </p:cNvSpPr>
          <p:nvPr>
            <p:ph type="body" idx="9"/>
          </p:nvPr>
        </p:nvSpPr>
        <p:spPr>
          <a:xfrm>
            <a:off x="7124575" y="4827208"/>
            <a:ext cx="2935997" cy="659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cxnSp>
        <p:nvCxnSpPr>
          <p:cNvPr id="130" name="Google Shape;130;p23"/>
          <p:cNvCxnSpPr/>
          <p:nvPr/>
        </p:nvCxnSpPr>
        <p:spPr>
          <a:xfrm>
            <a:off x="3726142" y="2133600"/>
            <a:ext cx="0" cy="3962400"/>
          </a:xfrm>
          <a:prstGeom prst="straightConnector1">
            <a:avLst/>
          </a:prstGeom>
          <a:noFill/>
          <a:ln w="12700" cap="flat" cmpd="sng">
            <a:solidFill>
              <a:schemeClr val="accent1">
                <a:alpha val="4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1" name="Google Shape;131;p23"/>
          <p:cNvCxnSpPr/>
          <p:nvPr/>
        </p:nvCxnSpPr>
        <p:spPr>
          <a:xfrm>
            <a:off x="6962227" y="2133600"/>
            <a:ext cx="0" cy="3966882"/>
          </a:xfrm>
          <a:prstGeom prst="straightConnector1">
            <a:avLst/>
          </a:prstGeom>
          <a:noFill/>
          <a:ln w="12700" cap="flat" cmpd="sng">
            <a:solidFill>
              <a:schemeClr val="accent1">
                <a:alpha val="4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2" name="Google Shape;132;p23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3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23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4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4"/>
          <p:cNvSpPr txBox="1">
            <a:spLocks noGrp="1"/>
          </p:cNvSpPr>
          <p:nvPr>
            <p:ph type="body" idx="1"/>
          </p:nvPr>
        </p:nvSpPr>
        <p:spPr>
          <a:xfrm rot="5400000">
            <a:off x="3478842" y="-322612"/>
            <a:ext cx="4195481" cy="89465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38" name="Google Shape;138;p24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4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4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>
            <a:spLocks noGrp="1"/>
          </p:cNvSpPr>
          <p:nvPr>
            <p:ph type="title"/>
          </p:nvPr>
        </p:nvSpPr>
        <p:spPr>
          <a:xfrm rot="5400000">
            <a:off x="6267450" y="2466975"/>
            <a:ext cx="5826125" cy="1752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25"/>
          <p:cNvSpPr txBox="1">
            <a:spLocks noGrp="1"/>
          </p:cNvSpPr>
          <p:nvPr>
            <p:ph type="body" idx="1"/>
          </p:nvPr>
        </p:nvSpPr>
        <p:spPr>
          <a:xfrm rot="5400000">
            <a:off x="1679576" y="-139699"/>
            <a:ext cx="5368924" cy="7423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44" name="Google Shape;144;p25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25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5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0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0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30" name="Google Shape;30;p10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sz="4000" b="0" cap="none"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1"/>
          <p:cNvSpPr txBox="1"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2000" cap="none">
                <a:solidFill>
                  <a:schemeClr val="accent1"/>
                </a:solidFill>
              </a:defRPr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11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1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2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body" idx="1"/>
          </p:nvPr>
        </p:nvSpPr>
        <p:spPr>
          <a:xfrm>
            <a:off x="1103312" y="2060575"/>
            <a:ext cx="4396339" cy="4195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r" rtl="1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r" rtl="1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body" idx="2"/>
          </p:nvPr>
        </p:nvSpPr>
        <p:spPr>
          <a:xfrm>
            <a:off x="5654493" y="2056092"/>
            <a:ext cx="4396341" cy="4200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r" rtl="1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r" rtl="1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2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chemeClr val="accent1"/>
                </a:solidFill>
              </a:defRPr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body" idx="2"/>
          </p:nvPr>
        </p:nvSpPr>
        <p:spPr>
          <a:xfrm>
            <a:off x="1103312" y="2514600"/>
            <a:ext cx="4396339" cy="3741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r" rtl="1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r" rtl="1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body" idx="3"/>
          </p:nvPr>
        </p:nvSpPr>
        <p:spPr>
          <a:xfrm>
            <a:off x="5654495" y="1905000"/>
            <a:ext cx="4396339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chemeClr val="accent1"/>
                </a:solidFill>
              </a:defRPr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body" idx="4"/>
          </p:nvPr>
        </p:nvSpPr>
        <p:spPr>
          <a:xfrm>
            <a:off x="5654495" y="2514600"/>
            <a:ext cx="4396339" cy="3741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r" rtl="1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r" rtl="1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r" rtl="1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"/>
          <p:cNvSpPr txBox="1"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entury Gothic"/>
              <a:buNone/>
              <a:defRPr sz="2400" b="0"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body" idx="1"/>
          </p:nvPr>
        </p:nvSpPr>
        <p:spPr>
          <a:xfrm>
            <a:off x="4784616" y="1447800"/>
            <a:ext cx="5195997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30200" algn="r" rtl="1">
              <a:spcBef>
                <a:spcPts val="1000"/>
              </a:spcBef>
              <a:spcAft>
                <a:spcPts val="0"/>
              </a:spcAft>
              <a:buSzPts val="1600"/>
              <a:buChar char="►"/>
              <a:defRPr sz="2000"/>
            </a:lvl1pPr>
            <a:lvl2pPr marL="914400" lvl="1" indent="-320040" algn="r" rtl="1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2pPr>
            <a:lvl3pPr marL="1371600" lvl="2" indent="-309880" algn="r" rtl="1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3pPr>
            <a:lvl4pPr marL="1828800" lvl="3" indent="-299719" algn="r" rtl="1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4pPr>
            <a:lvl5pPr marL="2286000" lvl="4" indent="-299720" algn="r" rtl="1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5pPr>
            <a:lvl6pPr marL="2743200" lvl="5" indent="-299720" algn="r" rtl="1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6pPr>
            <a:lvl7pPr marL="3200400" lvl="6" indent="-299720" algn="r" rtl="1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7pPr>
            <a:lvl8pPr marL="3657600" lvl="7" indent="-299720" algn="r" rtl="1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8pPr>
            <a:lvl9pPr marL="4114800" lvl="8" indent="-299720" algn="r" rtl="1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body" idx="2"/>
          </p:nvPr>
        </p:nvSpPr>
        <p:spPr>
          <a:xfrm>
            <a:off x="1154954" y="3129280"/>
            <a:ext cx="3401063" cy="2895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"/>
          <p:cNvSpPr txBox="1"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 sz="3600" b="0"/>
            </a:lvl1pPr>
            <a:lvl2pPr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>
            <a:spLocks noGrp="1"/>
          </p:cNvSpPr>
          <p:nvPr>
            <p:ph type="pic" idx="2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2745"/>
              </a:srgbClr>
            </a:outerShdw>
          </a:effectLst>
        </p:spPr>
      </p:sp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>
            <a:off x="1154954" y="3657600"/>
            <a:ext cx="5084979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 rtl="1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r" rtl="1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r" rtl="1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r" rtl="1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9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8"/>
          <p:cNvPicPr preferRelativeResize="0"/>
          <p:nvPr/>
        </p:nvPicPr>
        <p:blipFill rotWithShape="1">
          <a:blip r:embed="rId20">
            <a:alphaModFix/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8"/>
          <p:cNvPicPr preferRelativeResize="0"/>
          <p:nvPr/>
        </p:nvPicPr>
        <p:blipFill rotWithShape="1">
          <a:blip r:embed="rId21">
            <a:alphaModFix/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8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>
            <a:gsLst>
              <a:gs pos="0">
                <a:srgbClr val="FAC867">
                  <a:alpha val="6666"/>
                </a:srgbClr>
              </a:gs>
              <a:gs pos="36000">
                <a:srgbClr val="FAC867">
                  <a:alpha val="5882"/>
                </a:srgbClr>
              </a:gs>
              <a:gs pos="69000">
                <a:srgbClr val="FAC867">
                  <a:alpha val="0"/>
                </a:srgbClr>
              </a:gs>
              <a:gs pos="100000">
                <a:srgbClr val="FAC867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" name="Google Shape;13;p8"/>
          <p:cNvPicPr preferRelativeResize="0"/>
          <p:nvPr/>
        </p:nvPicPr>
        <p:blipFill rotWithShape="1">
          <a:blip r:embed="rId22">
            <a:alphaModFix/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8"/>
          <p:cNvPicPr preferRelativeResize="0"/>
          <p:nvPr/>
        </p:nvPicPr>
        <p:blipFill rotWithShape="1">
          <a:blip r:embed="rId23">
            <a:alphaModFix/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705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8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sz="4200" b="0" i="0" u="none" strike="noStrike" cap="non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1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►"/>
              <a:defRPr sz="20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20040" algn="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09880" algn="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sz="16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299719" algn="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299720" algn="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299720" algn="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marR="0" lvl="6" indent="-299720" algn="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marR="0" lvl="7" indent="-299720" algn="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marR="0" lvl="8" indent="-299720" algn="r" rt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8" name="Google Shape;18;p8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 rtl="0">
              <a:spcBef>
                <a:spcPts val="0"/>
              </a:spcBef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 rtl="0">
              <a:spcBef>
                <a:spcPts val="0"/>
              </a:spcBef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 rtl="0">
              <a:spcBef>
                <a:spcPts val="0"/>
              </a:spcBef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 rtl="0">
              <a:spcBef>
                <a:spcPts val="0"/>
              </a:spcBef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 rtl="0">
              <a:spcBef>
                <a:spcPts val="0"/>
              </a:spcBef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 rtl="0">
              <a:spcBef>
                <a:spcPts val="0"/>
              </a:spcBef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 rtl="0">
              <a:spcBef>
                <a:spcPts val="0"/>
              </a:spcBef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 rtl="0">
              <a:spcBef>
                <a:spcPts val="0"/>
              </a:spcBef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bubaker_2263@limu.edu.l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textbc.ca/businessopenstax/chapter/managerial-roles/#fs-idm22660312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"/>
          <p:cNvSpPr txBox="1">
            <a:spLocks noGrp="1"/>
          </p:cNvSpPr>
          <p:nvPr>
            <p:ph type="ctrTitle"/>
          </p:nvPr>
        </p:nvSpPr>
        <p:spPr>
          <a:xfrm>
            <a:off x="1266825" y="121574"/>
            <a:ext cx="8059200" cy="51976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r>
              <a:rPr lang="en-US" sz="2600" b="1" dirty="0"/>
              <a:t>LIBYAN  INTERNATIONAL MEDICAL UNIVERSITY </a:t>
            </a:r>
            <a:br>
              <a:rPr lang="en-US" sz="2600" b="1" dirty="0"/>
            </a:br>
            <a:r>
              <a:rPr lang="en-US" sz="2600" b="1" dirty="0"/>
              <a:t>FACULTY OF BUSINESS ADMINISTRATION</a:t>
            </a:r>
            <a:r>
              <a:rPr lang="en-US" sz="4000" b="1" dirty="0"/>
              <a:t> </a:t>
            </a:r>
            <a:br>
              <a:rPr lang="en-US" sz="4000" b="1" dirty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/>
              <a:t/>
            </a:r>
            <a:br>
              <a:rPr lang="en-US" sz="4000" b="1" dirty="0"/>
            </a:br>
            <a:endParaRPr sz="4000" b="1" dirty="0"/>
          </a:p>
          <a:p>
            <a:pPr lvl="0" algn="ctr">
              <a:buSzPts val="4000"/>
            </a:pPr>
            <a:r>
              <a:rPr lang="en-US" sz="4000" dirty="0"/>
              <a:t>Types of Managers </a:t>
            </a:r>
            <a:endParaRPr sz="4000" dirty="0"/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</a:pPr>
            <a:endParaRPr sz="4000" dirty="0"/>
          </a:p>
        </p:txBody>
      </p:sp>
      <p:sp>
        <p:nvSpPr>
          <p:cNvPr id="152" name="Google Shape;152;p1"/>
          <p:cNvSpPr txBox="1">
            <a:spLocks noGrp="1"/>
          </p:cNvSpPr>
          <p:nvPr>
            <p:ph type="subTitle" idx="1"/>
          </p:nvPr>
        </p:nvSpPr>
        <p:spPr>
          <a:xfrm>
            <a:off x="101500" y="4640826"/>
            <a:ext cx="8825700" cy="2155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>
              <a:spcBef>
                <a:spcPts val="0"/>
              </a:spcBef>
              <a:buSzPts val="3200"/>
            </a:pPr>
            <a:r>
              <a:rPr lang="en-US" sz="4000" dirty="0" smtClean="0"/>
              <a:t>Name</a:t>
            </a:r>
            <a:r>
              <a:rPr lang="en-US" sz="4000" dirty="0"/>
              <a:t>: </a:t>
            </a:r>
            <a:r>
              <a:rPr lang="en-US" sz="4000" dirty="0" err="1"/>
              <a:t>Abubaker</a:t>
            </a:r>
            <a:r>
              <a:rPr lang="en-US" sz="4000" dirty="0"/>
              <a:t> </a:t>
            </a:r>
            <a:r>
              <a:rPr lang="en-US" sz="4000" dirty="0" err="1"/>
              <a:t>Elsaeiti</a:t>
            </a:r>
            <a:r>
              <a:rPr lang="en-US" sz="4000" dirty="0"/>
              <a:t> </a:t>
            </a:r>
            <a:endParaRPr lang="en-US" sz="4000" dirty="0" smtClean="0"/>
          </a:p>
          <a:p>
            <a:pPr marL="0" indent="0">
              <a:spcBef>
                <a:spcPts val="0"/>
              </a:spcBef>
              <a:buSzPts val="3200"/>
            </a:pPr>
            <a:r>
              <a:rPr lang="en-US" sz="4000" dirty="0" smtClean="0"/>
              <a:t>ID:  2263</a:t>
            </a:r>
          </a:p>
          <a:p>
            <a:pPr marL="0" indent="0">
              <a:spcBef>
                <a:spcPts val="0"/>
              </a:spcBef>
              <a:buSzPts val="3200"/>
            </a:pPr>
            <a:r>
              <a:rPr lang="en-US" sz="4000" smtClean="0"/>
              <a:t>Email: </a:t>
            </a:r>
            <a:r>
              <a:rPr lang="en-US">
                <a:hlinkClick r:id="rId3"/>
              </a:rPr>
              <a:t>abubaker_2263@limu.edu.ly</a:t>
            </a:r>
            <a:endParaRPr lang="en-US" sz="4000" dirty="0"/>
          </a:p>
          <a:p>
            <a:pPr marL="0" lvl="0" indent="0" algn="l" rtl="1"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sz="4000" dirty="0"/>
          </a:p>
        </p:txBody>
      </p:sp>
      <p:pic>
        <p:nvPicPr>
          <p:cNvPr id="153" name="Google Shape;153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3" y="-1"/>
            <a:ext cx="1669450" cy="136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001129" y="-1"/>
            <a:ext cx="1422500" cy="142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 b="1"/>
              <a:t>TABLE OF CONTENT</a:t>
            </a:r>
            <a:endParaRPr b="1"/>
          </a:p>
        </p:txBody>
      </p:sp>
      <p:sp>
        <p:nvSpPr>
          <p:cNvPr id="161" name="Google Shape;161;p2"/>
          <p:cNvSpPr txBox="1">
            <a:spLocks noGrp="1"/>
          </p:cNvSpPr>
          <p:nvPr>
            <p:ph type="body" idx="1"/>
          </p:nvPr>
        </p:nvSpPr>
        <p:spPr>
          <a:xfrm>
            <a:off x="1103300" y="2052926"/>
            <a:ext cx="8946600" cy="48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3200"/>
              <a:buChar char="►"/>
            </a:pPr>
            <a:r>
              <a:rPr lang="en-US" sz="4000"/>
              <a:t>INTRODUCTION 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3200"/>
              <a:buChar char="►"/>
            </a:pPr>
            <a:r>
              <a:rPr lang="en-US" sz="4000"/>
              <a:t>Different TYPES OF MANAGERS</a:t>
            </a:r>
            <a:endParaRPr sz="4000"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3200"/>
              <a:buChar char="►"/>
            </a:pPr>
            <a:r>
              <a:rPr lang="en-US" sz="4000"/>
              <a:t>ROLE OF MANAGERS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3200"/>
              <a:buChar char="►"/>
            </a:pPr>
            <a:r>
              <a:rPr lang="en-US" sz="4000"/>
              <a:t>CONCLUSION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3200"/>
              <a:buChar char="►"/>
            </a:pPr>
            <a:r>
              <a:rPr lang="en-US" sz="4000"/>
              <a:t>REFERENCES </a:t>
            </a:r>
            <a:endParaRPr/>
          </a:p>
          <a:p>
            <a:pPr marL="342900" lvl="0" indent="-139700" algn="l" rtl="0">
              <a:spcBef>
                <a:spcPts val="1000"/>
              </a:spcBef>
              <a:spcAft>
                <a:spcPts val="0"/>
              </a:spcAft>
              <a:buSzPts val="3200"/>
              <a:buNone/>
            </a:pPr>
            <a:endParaRPr sz="4000"/>
          </a:p>
        </p:txBody>
      </p:sp>
      <p:sp>
        <p:nvSpPr>
          <p:cNvPr id="162" name="Google Shape;162;p2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 b="1"/>
              <a:t>INTRODUCTION </a:t>
            </a:r>
            <a:br>
              <a:rPr lang="en-US" b="1"/>
            </a:br>
            <a:endParaRPr b="1"/>
          </a:p>
        </p:txBody>
      </p:sp>
      <p:sp>
        <p:nvSpPr>
          <p:cNvPr id="168" name="Google Shape;168;p3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240"/>
              <a:buChar char="►"/>
            </a:pPr>
            <a:r>
              <a:rPr lang="en-US" sz="2800"/>
              <a:t>The four most common types of managers are top-level managers, middle managers, first-line managers, and team leaders. These roles vary not only in their day-to-day responsibilities, but also in their broader function in the organization and the types of employees they manage.</a:t>
            </a:r>
            <a:endParaRPr sz="2800"/>
          </a:p>
        </p:txBody>
      </p:sp>
      <p:sp>
        <p:nvSpPr>
          <p:cNvPr id="169" name="Google Shape;169;p3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4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 b="1"/>
              <a:t>Different Types of Managers</a:t>
            </a:r>
            <a:r>
              <a:rPr lang="en-US"/>
              <a:t/>
            </a:r>
            <a:br>
              <a:rPr lang="en-US"/>
            </a:br>
            <a:endParaRPr/>
          </a:p>
        </p:txBody>
      </p:sp>
      <p:sp>
        <p:nvSpPr>
          <p:cNvPr id="175" name="Google Shape;175;p4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3200"/>
              <a:buChar char="►"/>
            </a:pPr>
            <a:r>
              <a:rPr lang="en-US" sz="4000"/>
              <a:t>Top-Level Managers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3200"/>
              <a:buChar char="►"/>
            </a:pPr>
            <a:r>
              <a:rPr lang="en-US" sz="4000"/>
              <a:t>Middle Managers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3200"/>
              <a:buChar char="►"/>
            </a:pPr>
            <a:r>
              <a:rPr lang="en-US" sz="4000"/>
              <a:t>First-Line Managers</a:t>
            </a:r>
            <a:endParaRPr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3200"/>
              <a:buChar char="►"/>
            </a:pPr>
            <a:r>
              <a:rPr lang="en-US" sz="4000"/>
              <a:t>Team Leaders</a:t>
            </a:r>
            <a:endParaRPr sz="4000"/>
          </a:p>
        </p:txBody>
      </p:sp>
      <p:sp>
        <p:nvSpPr>
          <p:cNvPr id="176" name="Google Shape;176;p4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5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 b="1"/>
              <a:t>ROLE OF MANAGERS</a:t>
            </a:r>
            <a:br>
              <a:rPr lang="en-US" b="1"/>
            </a:br>
            <a:endParaRPr b="1"/>
          </a:p>
        </p:txBody>
      </p:sp>
      <p:sp>
        <p:nvSpPr>
          <p:cNvPr id="182" name="Google Shape;182;p5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en-US" sz="2400"/>
              <a:t>planning, organizing, leading, and controlling, managers take on many different roles. A role is a set of behavioral expectations, or a set of activities that a person is expected to perform. Managers’ roles fall into three basic categories: </a:t>
            </a:r>
            <a:r>
              <a:rPr lang="en-US" sz="2400" i="1"/>
              <a:t>informational roles, interpersonal roles,</a:t>
            </a:r>
            <a:r>
              <a:rPr lang="en-US" sz="2400"/>
              <a:t> and </a:t>
            </a:r>
            <a:r>
              <a:rPr lang="en-US" sz="2400" i="1"/>
              <a:t>decisional roles.</a:t>
            </a:r>
            <a:r>
              <a:rPr lang="en-US" sz="2400"/>
              <a:t> These roles are summarized in </a:t>
            </a:r>
            <a:r>
              <a:rPr lang="en-US" sz="2400" b="1" u="sng">
                <a:solidFill>
                  <a:schemeClr val="hlink"/>
                </a:solidFill>
                <a:hlinkClick r:id="rId3"/>
              </a:rPr>
              <a:t>(Figure)</a:t>
            </a:r>
            <a:r>
              <a:rPr lang="en-US" sz="2400"/>
              <a:t>. In an informational role, the manager may act as an information gatherer, an information distributor, or a spokesperson for the company. </a:t>
            </a:r>
            <a:endParaRPr sz="2400"/>
          </a:p>
        </p:txBody>
      </p:sp>
      <p:sp>
        <p:nvSpPr>
          <p:cNvPr id="183" name="Google Shape;183;p5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6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 b="1"/>
              <a:t>CONCLUSION</a:t>
            </a:r>
            <a:endParaRPr b="1"/>
          </a:p>
        </p:txBody>
      </p:sp>
      <p:sp>
        <p:nvSpPr>
          <p:cNvPr id="189" name="Google Shape;189;p6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3200"/>
              <a:buChar char="►"/>
            </a:pPr>
            <a:r>
              <a:rPr lang="en-US" sz="4000"/>
              <a:t>FROM THESE OBJECTIVES TODAY WE LEARNED EVERY DIFFERENT MANAGER HAS A DIFFERENT ROLE. </a:t>
            </a:r>
            <a:endParaRPr sz="4000"/>
          </a:p>
        </p:txBody>
      </p:sp>
      <p:sp>
        <p:nvSpPr>
          <p:cNvPr id="190" name="Google Shape;190;p6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7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 b="1"/>
              <a:t>REFERNCES </a:t>
            </a:r>
            <a:r>
              <a:rPr lang="en-US"/>
              <a:t/>
            </a:r>
            <a:br>
              <a:rPr lang="en-US"/>
            </a:br>
            <a:endParaRPr/>
          </a:p>
        </p:txBody>
      </p:sp>
      <p:sp>
        <p:nvSpPr>
          <p:cNvPr id="196" name="Google Shape;196;p7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2560"/>
              <a:buChar char="►"/>
            </a:pPr>
            <a:r>
              <a:rPr lang="en-US" sz="3200"/>
              <a:t>4 Different Types of Managers. (2022, April 5). Maryville Online. </a:t>
            </a:r>
            <a:endParaRPr sz="3200"/>
          </a:p>
          <a:p>
            <a:pPr marL="342900" lvl="0" indent="-342900" algn="l" rtl="0">
              <a:spcBef>
                <a:spcPts val="1000"/>
              </a:spcBef>
              <a:spcAft>
                <a:spcPts val="0"/>
              </a:spcAft>
              <a:buSzPts val="2560"/>
              <a:buChar char="►"/>
            </a:pPr>
            <a:r>
              <a:rPr lang="en-US" sz="3200"/>
              <a:t>Gitman, L. J. (2018, September 18). Managerial Roles – Introduction to Business. Pressbooks. Retrieved April 5, 2022, from</a:t>
            </a:r>
            <a:endParaRPr sz="3200"/>
          </a:p>
        </p:txBody>
      </p:sp>
      <p:sp>
        <p:nvSpPr>
          <p:cNvPr id="197" name="Google Shape;197;p7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on">
  <a:themeElements>
    <a:clrScheme name="Ion">
      <a:dk1>
        <a:srgbClr val="000000"/>
      </a:dk1>
      <a:lt1>
        <a:srgbClr val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203</Words>
  <Application>Microsoft Office PowerPoint</Application>
  <PresentationFormat>Widescreen</PresentationFormat>
  <Paragraphs>31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Noto Sans Symbols</vt:lpstr>
      <vt:lpstr>Ion</vt:lpstr>
      <vt:lpstr>LIBYAN  INTERNATIONAL MEDICAL UNIVERSITY  FACULTY OF BUSINESS ADMINISTRATION     Types of Managers  </vt:lpstr>
      <vt:lpstr>TABLE OF CONTENT</vt:lpstr>
      <vt:lpstr>INTRODUCTION  </vt:lpstr>
      <vt:lpstr>Different Types of Managers </vt:lpstr>
      <vt:lpstr>ROLE OF MANAGERS </vt:lpstr>
      <vt:lpstr>CONCLUSION</vt:lpstr>
      <vt:lpstr>REFERNCES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LIBYAN  INTERNATIONAL MEDICAL UNIVERSITY  FACULTY OF BUSINESS ADMINISTRATION     Types of Managers  </dc:title>
  <dc:creator>lenovo</dc:creator>
  <cp:lastModifiedBy>Maher Fattouh</cp:lastModifiedBy>
  <cp:revision>3</cp:revision>
  <dcterms:created xsi:type="dcterms:W3CDTF">2022-04-05T14:36:33Z</dcterms:created>
  <dcterms:modified xsi:type="dcterms:W3CDTF">2022-06-05T11:19:56Z</dcterms:modified>
</cp:coreProperties>
</file>