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74" r:id="rId13"/>
    <p:sldId id="269" r:id="rId14"/>
    <p:sldId id="275" r:id="rId15"/>
    <p:sldId id="270" r:id="rId16"/>
    <p:sldId id="276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472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4380"/>
    <p:restoredTop sz="94552" autoAdjust="0"/>
  </p:normalViewPr>
  <p:slideViewPr>
    <p:cSldViewPr>
      <p:cViewPr>
        <p:scale>
          <a:sx n="75" d="100"/>
          <a:sy n="75" d="100"/>
        </p:scale>
        <p:origin x="-1666" y="-3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9546790-61F0-4C42-A6C9-765B3D68CDEF}" type="datetimeFigureOut">
              <a:rPr lang="ar-SA" smtClean="0"/>
              <a:pPr/>
              <a:t>08/11/1443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C06E55F-EC77-4B4F-805F-6042238008D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26823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 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D9E4F-BA0B-4423-AD8A-0571EF0D477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fwILddvcBsc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CC\Desktop\&#1601;&#1610;&#1583;&#1610;&#1608;&#1575;%20%20&#1576;&#1585;&#1586;&#1578;&#1610;&#1588;&#1606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شعار جامع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1" y="-1"/>
            <a:ext cx="2411760" cy="1577241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1907704" y="4221088"/>
            <a:ext cx="5544616" cy="24226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Student name: Mohammed hafiz </a:t>
            </a:r>
            <a:endParaRPr lang="ar-LY" sz="2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Study numbr:3279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Block: PTS</a:t>
            </a:r>
            <a:r>
              <a:rPr lang="ar-LY" sz="2400" b="1" dirty="0" smtClean="0">
                <a:solidFill>
                  <a:schemeClr val="tx1"/>
                </a:solidFill>
              </a:rPr>
              <a:t>  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Y1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1/</a:t>
            </a:r>
            <a:r>
              <a:rPr lang="en-US" sz="2400" b="1" dirty="0">
                <a:solidFill>
                  <a:schemeClr val="tx1"/>
                </a:solidFill>
              </a:rPr>
              <a:t>J</a:t>
            </a:r>
            <a:r>
              <a:rPr lang="en-US" sz="2400" b="1" dirty="0" smtClean="0">
                <a:solidFill>
                  <a:schemeClr val="tx1"/>
                </a:solidFill>
              </a:rPr>
              <a:t>une/2022</a:t>
            </a:r>
            <a:endParaRPr lang="ar-LY" sz="2400" b="1" dirty="0" smtClean="0">
              <a:solidFill>
                <a:schemeClr val="tx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142976" y="1428736"/>
            <a:ext cx="721523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Diabetes  AND </a:t>
            </a:r>
          </a:p>
          <a:p>
            <a:pPr algn="ctr" rtl="0"/>
            <a:r>
              <a:rPr lang="en-US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PROGRESSION OF CAROTID Atherosclerosis</a:t>
            </a:r>
            <a:endParaRPr lang="en-US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صورة 4" descr="2 الصوره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22660" cy="1285860"/>
          </a:xfrm>
          <a:prstGeom prst="rect">
            <a:avLst/>
          </a:prstGeom>
        </p:spPr>
      </p:pic>
      <p:sp>
        <p:nvSpPr>
          <p:cNvPr id="9" name="عنصر نائب للتاريخ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dirty="0" smtClean="0"/>
              <a:t>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5436096" y="2644322"/>
            <a:ext cx="3456384" cy="179279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Insulin </a:t>
            </a:r>
            <a:r>
              <a:rPr lang="en-US" sz="3200" b="1" dirty="0" err="1" smtClean="0"/>
              <a:t>independed</a:t>
            </a:r>
            <a:endParaRPr lang="ar-SA" sz="3200" b="1" dirty="0"/>
          </a:p>
        </p:txBody>
      </p:sp>
      <p:sp>
        <p:nvSpPr>
          <p:cNvPr id="9" name="مستطيل 8"/>
          <p:cNvSpPr/>
          <p:nvPr/>
        </p:nvSpPr>
        <p:spPr>
          <a:xfrm>
            <a:off x="321533" y="2644322"/>
            <a:ext cx="3460374" cy="179279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Insulin depended</a:t>
            </a:r>
            <a:endParaRPr lang="ar-SA" sz="3200" b="1" dirty="0"/>
          </a:p>
        </p:txBody>
      </p:sp>
      <p:sp>
        <p:nvSpPr>
          <p:cNvPr id="10" name="مستطيل 9"/>
          <p:cNvSpPr/>
          <p:nvPr/>
        </p:nvSpPr>
        <p:spPr>
          <a:xfrm>
            <a:off x="971600" y="404664"/>
            <a:ext cx="72008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Treatment</a:t>
            </a:r>
          </a:p>
        </p:txBody>
      </p:sp>
      <p:cxnSp>
        <p:nvCxnSpPr>
          <p:cNvPr id="13" name="رابط كسهم مستقيم 12"/>
          <p:cNvCxnSpPr/>
          <p:nvPr/>
        </p:nvCxnSpPr>
        <p:spPr>
          <a:xfrm>
            <a:off x="2051720" y="1844824"/>
            <a:ext cx="0" cy="72008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7164288" y="1844824"/>
            <a:ext cx="0" cy="72008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>
            <a:off x="2051720" y="1844824"/>
            <a:ext cx="511256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رابط مستقيم 19"/>
          <p:cNvCxnSpPr>
            <a:stCxn id="10" idx="2"/>
          </p:cNvCxnSpPr>
          <p:nvPr/>
        </p:nvCxnSpPr>
        <p:spPr>
          <a:xfrm>
            <a:off x="4572000" y="1235661"/>
            <a:ext cx="0" cy="60916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Main-characteristics-of-pancreatic-function-in-healthy-individuals-versus-in-diabet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yLymeLife_2-40-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571612"/>
            <a:ext cx="8435280" cy="4525963"/>
          </a:xfrm>
        </p:spPr>
        <p:txBody>
          <a:bodyPr/>
          <a:lstStyle/>
          <a:p>
            <a:pPr algn="l">
              <a:buNone/>
            </a:pPr>
            <a:r>
              <a:rPr lang="en-US" sz="3600" b="1" dirty="0" smtClean="0"/>
              <a:t>Blood test for check on:</a:t>
            </a:r>
          </a:p>
          <a:p>
            <a:pPr algn="l">
              <a:buNone/>
            </a:pPr>
            <a:r>
              <a:rPr lang="en-US" dirty="0" smtClean="0"/>
              <a:t>      Level of blood sugar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algn="l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RBS-FBS-HGA1c </a:t>
            </a:r>
          </a:p>
          <a:p>
            <a:pPr algn="l">
              <a:buNone/>
            </a:pPr>
            <a:r>
              <a:rPr lang="en-US" dirty="0" smtClean="0"/>
              <a:t>    </a:t>
            </a:r>
          </a:p>
          <a:p>
            <a:pPr algn="l">
              <a:buNone/>
            </a:pPr>
            <a:r>
              <a:rPr lang="en-US" dirty="0" smtClean="0"/>
              <a:t>      Level of blood cholesterol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Lipid Profile</a:t>
            </a:r>
            <a:r>
              <a:rPr lang="en-US" dirty="0" smtClean="0">
                <a:solidFill>
                  <a:srgbClr val="FF0000"/>
                </a:solidFill>
              </a:rPr>
              <a:t>).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Triglyceride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LDL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HDL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T.Cholesterol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627784" y="332656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Diagnosis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357158" y="4286256"/>
            <a:ext cx="504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323528" y="2564904"/>
            <a:ext cx="504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6715140" y="6286520"/>
            <a:ext cx="2133600" cy="365125"/>
          </a:xfrm>
        </p:spPr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lipid-prof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000900"/>
          </a:xfrm>
          <a:prstGeom prst="rect">
            <a:avLst/>
          </a:prstGeom>
        </p:spPr>
      </p:pic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15074" y="6675437"/>
            <a:ext cx="2133600" cy="365125"/>
          </a:xfrm>
        </p:spPr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78647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ü"/>
            </a:pPr>
            <a:endParaRPr lang="en-US" sz="2800" dirty="0" smtClean="0">
              <a:solidFill>
                <a:srgbClr val="0070C0"/>
              </a:solidFill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800" dirty="0" err="1"/>
              <a:t>Bergheanu</a:t>
            </a:r>
            <a:r>
              <a:rPr lang="en-US" sz="2800" dirty="0"/>
              <a:t> SC, </a:t>
            </a:r>
            <a:r>
              <a:rPr lang="en-US" sz="2800" dirty="0" err="1"/>
              <a:t>Bodde</a:t>
            </a:r>
            <a:r>
              <a:rPr lang="en-US" sz="2800" dirty="0"/>
              <a:t> MC, </a:t>
            </a:r>
            <a:r>
              <a:rPr lang="en-US" sz="2800" dirty="0" err="1"/>
              <a:t>Jukema</a:t>
            </a:r>
            <a:r>
              <a:rPr lang="en-US" sz="2800" dirty="0"/>
              <a:t> JW. Pathophysiology and treatment of Atherosclerosis - Netherlands Heart Journal [Internet]. </a:t>
            </a:r>
            <a:r>
              <a:rPr lang="en-US" sz="2800" dirty="0" err="1"/>
              <a:t>SpringerLink</a:t>
            </a:r>
            <a:r>
              <a:rPr lang="en-US" sz="2800" dirty="0"/>
              <a:t>. Bohn </a:t>
            </a:r>
            <a:r>
              <a:rPr lang="en-US" sz="2800" dirty="0" err="1"/>
              <a:t>Stafleu</a:t>
            </a:r>
            <a:r>
              <a:rPr lang="en-US" sz="2800" dirty="0"/>
              <a:t> van </a:t>
            </a:r>
            <a:r>
              <a:rPr lang="en-US" sz="2800" dirty="0" err="1"/>
              <a:t>Loghum</a:t>
            </a:r>
            <a:r>
              <a:rPr lang="en-US" sz="2800" dirty="0"/>
              <a:t>; 2017 [cited 2022Jun7</a:t>
            </a:r>
            <a:r>
              <a:rPr lang="en-US" sz="2800" dirty="0" smtClean="0"/>
              <a:t>].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800" dirty="0" smtClean="0"/>
              <a:t>Gestational </a:t>
            </a:r>
            <a:r>
              <a:rPr lang="en-US" sz="2800" dirty="0"/>
              <a:t>Diabetes Mellitus (GDM). </a:t>
            </a:r>
            <a:r>
              <a:rPr lang="en-US" sz="2800" dirty="0" err="1" smtClean="0"/>
              <a:t>Hopkinsmedicine.org.https</a:t>
            </a:r>
            <a:r>
              <a:rPr lang="en-US" sz="2800" dirty="0"/>
              <a:t>://www.hopkinsmedicine.org/health/conditions-and-diseases/diabetes/gestational-diabetes. Published 2022. Accessed June 7, 2022.</a:t>
            </a:r>
            <a:endParaRPr lang="en-US" sz="2800" dirty="0">
              <a:solidFill>
                <a:schemeClr val="tx2">
                  <a:lumMod val="75000"/>
                </a:schemeClr>
              </a:solidFill>
              <a:hlinkClick r:id="rId2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800" dirty="0"/>
              <a:t>http://</a:t>
            </a:r>
            <a:r>
              <a:rPr lang="en-US" sz="2800" dirty="0" smtClean="0"/>
              <a:t>youtu.be/fwILddvcBsc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800" dirty="0" smtClean="0"/>
              <a:t>https://images.app.goo.gl/vf3kbyWBjNSE4HVBA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 typeface="Wingdings" pitchFamily="2" charset="2"/>
              <a:buChar char="ü"/>
            </a:pPr>
            <a:endParaRPr lang="en-US" sz="2800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 typeface="Wingdings" pitchFamily="2" charset="2"/>
              <a:buChar char="ü"/>
            </a:pPr>
            <a:endParaRPr lang="en-US" sz="2800" u="sng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195736" y="-27384"/>
            <a:ext cx="426540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REFERENCES</a:t>
            </a:r>
            <a:endParaRPr lang="en-US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187896" y="917104"/>
            <a:ext cx="8964488" cy="6165304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عنصر نائب للمحتوى 5" descr="صورة1  123456789876545678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2910" y="1772816"/>
            <a:ext cx="8001056" cy="479945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685800" indent="-571500" algn="just" rtl="0">
              <a:buFont typeface="Wingdings" pitchFamily="2" charset="2"/>
              <a:buChar char="§"/>
            </a:pPr>
            <a:r>
              <a:rPr lang="en-US" sz="3600" b="1" dirty="0" smtClean="0">
                <a:solidFill>
                  <a:schemeClr val="tx1"/>
                </a:solidFill>
              </a:rPr>
              <a:t>Describe of  the diabetes.</a:t>
            </a:r>
          </a:p>
          <a:p>
            <a:pPr marL="685800" indent="-571500" algn="just" rtl="0">
              <a:buFont typeface="Wingdings" pitchFamily="2" charset="2"/>
              <a:buChar char="§"/>
            </a:pPr>
            <a:r>
              <a:rPr lang="en-US" sz="3600" b="1" dirty="0" smtClean="0">
                <a:solidFill>
                  <a:schemeClr val="tx1"/>
                </a:solidFill>
              </a:rPr>
              <a:t>Classification of diabetes.</a:t>
            </a:r>
          </a:p>
          <a:p>
            <a:pPr marL="685800" indent="-571500" algn="just" rtl="0">
              <a:buFont typeface="Wingdings" pitchFamily="2" charset="2"/>
              <a:buChar char="§"/>
            </a:pPr>
            <a:r>
              <a:rPr lang="ar-LY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Complication of diabetes.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marL="685800" indent="-571500" algn="just" rtl="0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Mechanism of action of Atherosclerosis. </a:t>
            </a:r>
            <a:r>
              <a:rPr lang="en-US" b="1" dirty="0" smtClean="0"/>
              <a:t> </a:t>
            </a:r>
          </a:p>
          <a:p>
            <a:pPr marL="685800" indent="-571500" algn="just" rtl="0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1"/>
                </a:solidFill>
              </a:rPr>
              <a:t>Diagnosis of diabetes.</a:t>
            </a:r>
          </a:p>
          <a:p>
            <a:pPr marL="685800" indent="-571500" algn="just" rtl="0"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1"/>
                </a:solidFill>
              </a:rPr>
              <a:t>Treatment.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85800" indent="-571500" algn="just" rtl="0">
              <a:buFont typeface="Wingdings" pitchFamily="2" charset="2"/>
              <a:buChar char="§"/>
            </a:pPr>
            <a:endParaRPr lang="en-US" b="1" dirty="0" smtClean="0"/>
          </a:p>
          <a:p>
            <a:pPr marL="685800" indent="-571500" algn="just" rtl="0">
              <a:buFont typeface="Wingdings" pitchFamily="2" charset="2"/>
              <a:buChar char="§"/>
            </a:pPr>
            <a:endParaRPr lang="en-US" b="1" dirty="0" smtClean="0">
              <a:solidFill>
                <a:srgbClr val="FF0000"/>
              </a:solidFill>
            </a:endParaRPr>
          </a:p>
          <a:p>
            <a:pPr marL="685800" indent="-571500" algn="just" rtl="0">
              <a:buFont typeface="Wingdings" pitchFamily="2" charset="2"/>
              <a:buChar char="§"/>
            </a:pPr>
            <a:endParaRPr lang="en-US" b="1" dirty="0" smtClean="0">
              <a:solidFill>
                <a:srgbClr val="FF0000"/>
              </a:solidFill>
            </a:endParaRPr>
          </a:p>
          <a:p>
            <a:pPr marL="685800" indent="-571500" algn="just" rtl="0">
              <a:buFont typeface="Wingdings" pitchFamily="2" charset="2"/>
              <a:buChar char="§"/>
            </a:pPr>
            <a:endParaRPr lang="ar-SA" b="1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sp>
        <p:nvSpPr>
          <p:cNvPr id="5" name="تمرير أفقي 4"/>
          <p:cNvSpPr/>
          <p:nvPr/>
        </p:nvSpPr>
        <p:spPr>
          <a:xfrm>
            <a:off x="2915816" y="116632"/>
            <a:ext cx="3168352" cy="1512168"/>
          </a:xfrm>
          <a:prstGeom prst="horizontalScroll">
            <a:avLst>
              <a:gd name="adj" fmla="val 1389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i="1" dirty="0" smtClean="0">
                <a:solidFill>
                  <a:schemeClr val="tx1"/>
                </a:solidFill>
              </a:rPr>
              <a:t>OBJECTTVES</a:t>
            </a:r>
            <a:endParaRPr lang="ar-SA" sz="3200" b="1" i="1" dirty="0" smtClean="0">
              <a:solidFill>
                <a:schemeClr val="tx1"/>
              </a:solidFill>
            </a:endParaRPr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214282" y="6356350"/>
            <a:ext cx="2376518" cy="365125"/>
          </a:xfrm>
        </p:spPr>
        <p:txBody>
          <a:bodyPr/>
          <a:lstStyle/>
          <a:p>
            <a:fld id="{08BD9E4F-BA0B-4423-AD8A-0571EF0D4774}" type="slidenum">
              <a:rPr lang="ar-SA" smtClean="0"/>
              <a:pPr/>
              <a:t>2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IMG-20220521-WA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5912"/>
            <a:ext cx="9144000" cy="4691592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0" y="254258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0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Definition of </a:t>
            </a:r>
          </a:p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Diabetes mellitus 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2372" y="426879"/>
            <a:ext cx="7859216" cy="1138138"/>
          </a:xfrm>
        </p:spPr>
        <p:txBody>
          <a:bodyPr>
            <a:normAutofit/>
          </a:bodyPr>
          <a:lstStyle/>
          <a:p>
            <a:pPr rtl="0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Classification of diabetes</a:t>
            </a:r>
            <a:endParaRPr lang="ar-SA" sz="4800" dirty="0"/>
          </a:p>
        </p:txBody>
      </p:sp>
      <p:cxnSp>
        <p:nvCxnSpPr>
          <p:cNvPr id="10" name="رابط كسهم مستقيم 9"/>
          <p:cNvCxnSpPr/>
          <p:nvPr/>
        </p:nvCxnSpPr>
        <p:spPr>
          <a:xfrm rot="5400000">
            <a:off x="1012103" y="2092353"/>
            <a:ext cx="92869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مستطيل 11"/>
          <p:cNvSpPr/>
          <p:nvPr/>
        </p:nvSpPr>
        <p:spPr>
          <a:xfrm>
            <a:off x="215488" y="2942618"/>
            <a:ext cx="2500900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Type 1</a:t>
            </a:r>
            <a:endParaRPr lang="en-US" sz="3200" b="1" i="1" dirty="0" smtClean="0">
              <a:solidFill>
                <a:schemeClr val="tx1"/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Diabetes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6010608" y="2894504"/>
            <a:ext cx="2879967" cy="15351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514350" indent="-514350" algn="l" rtl="0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tx1"/>
                </a:solidFill>
              </a:rPr>
              <a:t>Type 2 Diabetes</a:t>
            </a:r>
          </a:p>
          <a:p>
            <a:pPr marL="514350" indent="-514350" algn="l" rtl="0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tx1"/>
                </a:solidFill>
              </a:rPr>
              <a:t>Most common (80%). </a:t>
            </a:r>
          </a:p>
        </p:txBody>
      </p:sp>
      <p:sp>
        <p:nvSpPr>
          <p:cNvPr id="14" name="مستطيل 13"/>
          <p:cNvSpPr/>
          <p:nvPr/>
        </p:nvSpPr>
        <p:spPr>
          <a:xfrm>
            <a:off x="3252482" y="4454786"/>
            <a:ext cx="2286016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Pregnancy diabetes</a:t>
            </a:r>
            <a:endParaRPr lang="ar-SA" sz="2800" b="1" dirty="0">
              <a:solidFill>
                <a:schemeClr val="tx1"/>
              </a:solidFill>
            </a:endParaRPr>
          </a:p>
        </p:txBody>
      </p:sp>
      <p:cxnSp>
        <p:nvCxnSpPr>
          <p:cNvPr id="15" name="رابط كسهم مستقيم 14"/>
          <p:cNvCxnSpPr/>
          <p:nvPr/>
        </p:nvCxnSpPr>
        <p:spPr>
          <a:xfrm>
            <a:off x="4384960" y="1551449"/>
            <a:ext cx="7020" cy="23762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rot="5400000">
            <a:off x="6843163" y="2092353"/>
            <a:ext cx="92869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رابط مستقيم 19"/>
          <p:cNvCxnSpPr/>
          <p:nvPr/>
        </p:nvCxnSpPr>
        <p:spPr>
          <a:xfrm>
            <a:off x="1475656" y="1628800"/>
            <a:ext cx="58326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17" name="عنصر نائب لرقم الشريحة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ain-characteristics-of-pancreatic-function-in-healthy-individuals-versus-in-diabet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انفجار 2 5"/>
          <p:cNvSpPr/>
          <p:nvPr/>
        </p:nvSpPr>
        <p:spPr>
          <a:xfrm>
            <a:off x="-612576" y="-243408"/>
            <a:ext cx="10873208" cy="7416824"/>
          </a:xfrm>
          <a:prstGeom prst="irregularSeal2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Complication Of </a:t>
            </a:r>
          </a:p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Diabetes Mellitus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Complications-of-diabetes-sca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وسيلة شرح على شكل سحابة 3"/>
          <p:cNvSpPr/>
          <p:nvPr/>
        </p:nvSpPr>
        <p:spPr>
          <a:xfrm>
            <a:off x="4067944" y="0"/>
            <a:ext cx="5076056" cy="2276872"/>
          </a:xfrm>
          <a:prstGeom prst="cloudCallout">
            <a:avLst>
              <a:gd name="adj1" fmla="val -58739"/>
              <a:gd name="adj2" fmla="val 67725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What are 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Atherosclerosis</a:t>
            </a:r>
            <a:endParaRPr lang="ar-SA" sz="3200" b="1" dirty="0">
              <a:solidFill>
                <a:schemeClr val="tx1"/>
              </a:solidFill>
            </a:endParaRPr>
          </a:p>
        </p:txBody>
      </p:sp>
      <p:pic>
        <p:nvPicPr>
          <p:cNvPr id="3" name="صورة 2" descr="cholesterol-artery-health-risk-vector-260nw-1083808715.jpg"/>
          <p:cNvPicPr>
            <a:picLocks noChangeAspect="1"/>
          </p:cNvPicPr>
          <p:nvPr/>
        </p:nvPicPr>
        <p:blipFill rotWithShape="1">
          <a:blip r:embed="rId2" cstate="print"/>
          <a:srcRect b="6435"/>
          <a:stretch/>
        </p:blipFill>
        <p:spPr>
          <a:xfrm>
            <a:off x="0" y="2807432"/>
            <a:ext cx="9144000" cy="3789920"/>
          </a:xfrm>
          <a:prstGeom prst="rect">
            <a:avLst/>
          </a:prstGeom>
        </p:spPr>
      </p:pic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2160240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Mechanism of Action 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when increase </a:t>
            </a:r>
            <a:r>
              <a:rPr lang="en-US" sz="4000" b="1" dirty="0" smtClean="0">
                <a:solidFill>
                  <a:srgbClr val="FF0000"/>
                </a:solidFill>
              </a:rPr>
              <a:t>↑</a:t>
            </a:r>
            <a:r>
              <a:rPr lang="en-US" sz="3600" b="1" dirty="0" smtClean="0">
                <a:solidFill>
                  <a:srgbClr val="047209"/>
                </a:solidFill>
              </a:rPr>
              <a:t>glucose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 associated with increase </a:t>
            </a:r>
            <a:r>
              <a:rPr lang="en-US" sz="3600" b="1" dirty="0" smtClean="0">
                <a:solidFill>
                  <a:srgbClr val="FF0000"/>
                </a:solidFill>
              </a:rPr>
              <a:t>↑</a:t>
            </a:r>
            <a:r>
              <a:rPr lang="en-US" sz="3600" b="1" dirty="0" smtClean="0">
                <a:solidFill>
                  <a:srgbClr val="047209"/>
                </a:solidFill>
              </a:rPr>
              <a:t>Cholesterol 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and cause of </a:t>
            </a:r>
            <a:r>
              <a:rPr lang="en-US" sz="4000" b="1" dirty="0" smtClean="0">
                <a:solidFill>
                  <a:srgbClr val="C00000"/>
                </a:solidFill>
              </a:rPr>
              <a:t>Atherosclerosis</a:t>
            </a:r>
            <a:endParaRPr lang="ar-SA" b="1" dirty="0">
              <a:solidFill>
                <a:srgbClr val="C00000"/>
              </a:solidFill>
            </a:endParaRPr>
          </a:p>
        </p:txBody>
      </p:sp>
      <p:pic>
        <p:nvPicPr>
          <p:cNvPr id="6" name="فيديوا  برزتيشن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2132856"/>
            <a:ext cx="9144000" cy="4725144"/>
          </a:xfrm>
          <a:prstGeom prst="rect">
            <a:avLst/>
          </a:prstGeom>
        </p:spPr>
      </p:pic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 </a:t>
            </a:r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D9E4F-BA0B-4423-AD8A-0571EF0D4774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2083</TotalTime>
  <Words>195</Words>
  <Application>Microsoft Office PowerPoint</Application>
  <PresentationFormat>عرض على الشاشة (3:4)‏</PresentationFormat>
  <Paragraphs>78</Paragraphs>
  <Slides>16</Slides>
  <Notes>0</Notes>
  <HiddenSlides>0</HiddenSlides>
  <MMClips>1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الشريحة 1</vt:lpstr>
      <vt:lpstr>الشريحة 2</vt:lpstr>
      <vt:lpstr>الشريحة 3</vt:lpstr>
      <vt:lpstr>Classification of diabetes</vt:lpstr>
      <vt:lpstr>الشريحة 5</vt:lpstr>
      <vt:lpstr>الشريحة 6</vt:lpstr>
      <vt:lpstr>الشريحة 7</vt:lpstr>
      <vt:lpstr>الشريحة 8</vt:lpstr>
      <vt:lpstr>Mechanism of Action :  when increase ↑glucose associated with increase ↑Cholesterol and cause of Atherosclerosis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Company>Shamfuture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DR.IDRES OMAR IDRES</dc:creator>
  <cp:lastModifiedBy>DCC</cp:lastModifiedBy>
  <cp:revision>107</cp:revision>
  <dcterms:created xsi:type="dcterms:W3CDTF">2022-05-20T16:41:45Z</dcterms:created>
  <dcterms:modified xsi:type="dcterms:W3CDTF">2022-06-07T14:55:16Z</dcterms:modified>
</cp:coreProperties>
</file>