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6" r:id="rId1"/>
  </p:sldMasterIdLst>
  <p:notesMasterIdLst>
    <p:notesMasterId r:id="rId66"/>
  </p:notesMasterIdLst>
  <p:handoutMasterIdLst>
    <p:handoutMasterId r:id="rId67"/>
  </p:handoutMasterIdLst>
  <p:sldIdLst>
    <p:sldId id="256" r:id="rId2"/>
    <p:sldId id="257" r:id="rId3"/>
    <p:sldId id="258" r:id="rId4"/>
    <p:sldId id="283" r:id="rId5"/>
    <p:sldId id="286" r:id="rId6"/>
    <p:sldId id="287" r:id="rId7"/>
    <p:sldId id="259" r:id="rId8"/>
    <p:sldId id="315" r:id="rId9"/>
    <p:sldId id="260" r:id="rId10"/>
    <p:sldId id="261" r:id="rId11"/>
    <p:sldId id="288" r:id="rId12"/>
    <p:sldId id="262" r:id="rId13"/>
    <p:sldId id="263" r:id="rId14"/>
    <p:sldId id="316" r:id="rId15"/>
    <p:sldId id="264" r:id="rId16"/>
    <p:sldId id="290" r:id="rId17"/>
    <p:sldId id="291" r:id="rId18"/>
    <p:sldId id="289" r:id="rId19"/>
    <p:sldId id="265" r:id="rId20"/>
    <p:sldId id="293" r:id="rId21"/>
    <p:sldId id="285" r:id="rId22"/>
    <p:sldId id="292" r:id="rId23"/>
    <p:sldId id="294" r:id="rId24"/>
    <p:sldId id="295" r:id="rId25"/>
    <p:sldId id="266" r:id="rId26"/>
    <p:sldId id="296" r:id="rId27"/>
    <p:sldId id="297" r:id="rId28"/>
    <p:sldId id="267" r:id="rId29"/>
    <p:sldId id="298" r:id="rId30"/>
    <p:sldId id="299" r:id="rId31"/>
    <p:sldId id="268" r:id="rId32"/>
    <p:sldId id="301" r:id="rId33"/>
    <p:sldId id="269" r:id="rId34"/>
    <p:sldId id="300" r:id="rId35"/>
    <p:sldId id="302" r:id="rId36"/>
    <p:sldId id="270" r:id="rId37"/>
    <p:sldId id="303" r:id="rId38"/>
    <p:sldId id="271" r:id="rId39"/>
    <p:sldId id="272" r:id="rId40"/>
    <p:sldId id="273" r:id="rId41"/>
    <p:sldId id="274" r:id="rId42"/>
    <p:sldId id="275" r:id="rId43"/>
    <p:sldId id="276" r:id="rId44"/>
    <p:sldId id="308" r:id="rId45"/>
    <p:sldId id="277" r:id="rId46"/>
    <p:sldId id="317" r:id="rId47"/>
    <p:sldId id="309" r:id="rId48"/>
    <p:sldId id="278" r:id="rId49"/>
    <p:sldId id="310" r:id="rId50"/>
    <p:sldId id="279" r:id="rId51"/>
    <p:sldId id="280" r:id="rId52"/>
    <p:sldId id="281" r:id="rId53"/>
    <p:sldId id="311" r:id="rId54"/>
    <p:sldId id="312" r:id="rId55"/>
    <p:sldId id="313" r:id="rId56"/>
    <p:sldId id="304" r:id="rId57"/>
    <p:sldId id="305" r:id="rId58"/>
    <p:sldId id="306" r:id="rId59"/>
    <p:sldId id="307" r:id="rId60"/>
    <p:sldId id="318" r:id="rId61"/>
    <p:sldId id="319" r:id="rId62"/>
    <p:sldId id="282" r:id="rId63"/>
    <p:sldId id="314" r:id="rId64"/>
    <p:sldId id="284" r:id="rId6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C54"/>
    <a:srgbClr val="A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645" autoAdjust="0"/>
  </p:normalViewPr>
  <p:slideViewPr>
    <p:cSldViewPr>
      <p:cViewPr varScale="1">
        <p:scale>
          <a:sx n="71" d="100"/>
          <a:sy n="71" d="100"/>
        </p:scale>
        <p:origin x="1458"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41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r>
              <a:rPr lang="en-US"/>
              <a:t>Hernias and Abdominal Wall</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2AFC529-2CF2-4C9C-8918-35FCCC1B9D89}" type="datetimeFigureOut">
              <a:rPr lang="en-US"/>
              <a:pPr>
                <a:defRPr/>
              </a:pPr>
              <a:t>6/20/2020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E24FCA33-64B3-4C59-B2D0-FC44F77EC5CB}" type="slidenum">
              <a:rPr lang="en-US"/>
              <a:pPr/>
              <a:t>‹#›</a:t>
            </a:fld>
            <a:endParaRPr lang="en-US"/>
          </a:p>
        </p:txBody>
      </p:sp>
    </p:spTree>
    <p:extLst>
      <p:ext uri="{BB962C8B-B14F-4D97-AF65-F5344CB8AC3E}">
        <p14:creationId xmlns:p14="http://schemas.microsoft.com/office/powerpoint/2010/main" val="274984546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r>
              <a:rPr lang="en-US"/>
              <a:t>Hernias and Abdominal Wall</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F6FF534-DE05-4749-9B37-E4834C86EFEC}" type="datetimeFigureOut">
              <a:rPr lang="en-US"/>
              <a:pPr>
                <a:defRPr/>
              </a:pPr>
              <a:t>6/20/2020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FA64DE9F-0FAC-4685-8A00-E34AEF5E1143}" type="slidenum">
              <a:rPr lang="en-US"/>
              <a:pPr/>
              <a:t>‹#›</a:t>
            </a:fld>
            <a:endParaRPr lang="en-US"/>
          </a:p>
        </p:txBody>
      </p:sp>
    </p:spTree>
    <p:extLst>
      <p:ext uri="{BB962C8B-B14F-4D97-AF65-F5344CB8AC3E}">
        <p14:creationId xmlns:p14="http://schemas.microsoft.com/office/powerpoint/2010/main" val="29467445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Tree>
    <p:extLst>
      <p:ext uri="{BB962C8B-B14F-4D97-AF65-F5344CB8AC3E}">
        <p14:creationId xmlns:p14="http://schemas.microsoft.com/office/powerpoint/2010/main" val="25475106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sz="1600" b="1" dirty="0" smtClean="0">
                <a:latin typeface="Franklin Gothic Book" pitchFamily="34" charset="0"/>
                <a:ea typeface="Times New Roman" pitchFamily="18" charset="0"/>
              </a:rPr>
              <a:t>Clinical features of strangulated hernia</a:t>
            </a:r>
            <a:endParaRPr lang="en-US" sz="1100" b="1" dirty="0" smtClean="0">
              <a:solidFill>
                <a:schemeClr val="accent5">
                  <a:lumMod val="50000"/>
                </a:schemeClr>
              </a:solidFill>
              <a:latin typeface="Georgia" pitchFamily="18" charset="0"/>
              <a:ea typeface="Times New Roman" pitchFamily="18" charset="0"/>
            </a:endParaRPr>
          </a:p>
          <a:p>
            <a:pPr algn="justLow">
              <a:defRPr/>
            </a:pPr>
            <a:r>
              <a:rPr lang="en-US" dirty="0" smtClean="0">
                <a:latin typeface="CastleTLig" pitchFamily="34" charset="0"/>
                <a:ea typeface="Times New Roman" pitchFamily="18" charset="0"/>
                <a:cs typeface="Arial" pitchFamily="34" charset="0"/>
              </a:rPr>
              <a:t>Sudden pain, at first situated over the hernia, is followed by generalized abdominal pain, colicky in nature and often localized mainly at the umbilicus. Nausea and subsequently vomiting ensue. The hernia size may increases. </a:t>
            </a:r>
          </a:p>
          <a:p>
            <a:pPr algn="justLow">
              <a:defRPr/>
            </a:pPr>
            <a:r>
              <a:rPr lang="en-US" dirty="0" smtClean="0">
                <a:latin typeface="CastleTLig" pitchFamily="34" charset="0"/>
                <a:ea typeface="Times New Roman" pitchFamily="18" charset="0"/>
                <a:cs typeface="Arial" pitchFamily="34" charset="0"/>
              </a:rPr>
              <a:t>On examination, the hernia is tense, extremely tender, irreducible and there is no expansile cough impulse. Unless the strangulation is relieved by urgent operation, the spasm of pain continues until peristaltic contractions cease with onset of ischaemia, when paralytic ileus and septicaemia develop.</a:t>
            </a:r>
          </a:p>
          <a:p>
            <a:pPr>
              <a:defRPr/>
            </a:pPr>
            <a:endParaRPr lang="en-US" dirty="0"/>
          </a:p>
        </p:txBody>
      </p:sp>
    </p:spTree>
    <p:extLst>
      <p:ext uri="{BB962C8B-B14F-4D97-AF65-F5344CB8AC3E}">
        <p14:creationId xmlns:p14="http://schemas.microsoft.com/office/powerpoint/2010/main" val="218274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Richter’s hernia</a:t>
            </a:r>
            <a:endParaRPr lang="en-US" smtClean="0"/>
          </a:p>
          <a:p>
            <a:r>
              <a:rPr lang="en-US" smtClean="0"/>
              <a:t>It is a hernia which the sac contains only a portion of the circumference of the intestine. It is usually complicated femoral hernia. When strangulation occurs, the operation is frequently delayed because the clinical features mimic gastroenteritis. They local signs of strangulation are often not obvious, the patient may not vomit and, while colicky pain is present, the bowels are often opened normally or there may be diarrhoea; absolute constipation is delayed until paralytic ileus supervenes. For these reasons, gangrene of the knuckle of bowel and perforation has often occurred before operation is undertaken.</a:t>
            </a:r>
          </a:p>
          <a:p>
            <a:r>
              <a:rPr lang="en-US" b="1" smtClean="0"/>
              <a:t>Inflamed hernia</a:t>
            </a:r>
            <a:endParaRPr lang="en-US" smtClean="0"/>
          </a:p>
          <a:p>
            <a:r>
              <a:rPr lang="en-US" smtClean="0"/>
              <a:t>Inflammation can occur from inflammation of the contents of the sac, e.g. acute appendicitis or salpingitis, or from external causes, e.g. the trophic ulcers that develop in the dependent areas of large umbilical or incisional hernias. The hernia is usually tender but not tense and the overlying skin red and oedematous. Treatment is based on treatment of the underlying cause.</a:t>
            </a:r>
          </a:p>
        </p:txBody>
      </p:sp>
    </p:spTree>
    <p:extLst>
      <p:ext uri="{BB962C8B-B14F-4D97-AF65-F5344CB8AC3E}">
        <p14:creationId xmlns:p14="http://schemas.microsoft.com/office/powerpoint/2010/main" val="4246023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defRPr/>
            </a:pPr>
            <a:r>
              <a:rPr lang="en-US" sz="2000" b="1" dirty="0" smtClean="0">
                <a:latin typeface="CastleTLig" pitchFamily="34" charset="0"/>
                <a:ea typeface="Times New Roman" pitchFamily="18" charset="0"/>
                <a:cs typeface="Arial" pitchFamily="34" charset="0"/>
              </a:rPr>
              <a:t>Clinical history, physical examination </a:t>
            </a:r>
            <a:r>
              <a:rPr lang="en-US" sz="2000" dirty="0" smtClean="0">
                <a:latin typeface="CastleTLig" pitchFamily="34" charset="0"/>
                <a:ea typeface="Times New Roman" pitchFamily="18" charset="0"/>
                <a:cs typeface="Arial" pitchFamily="34" charset="0"/>
              </a:rPr>
              <a:t>with inspection and palpation of the hernial opening, auscultation, are employed for hernia diagnosis. In case of uncertain clinical findings, ultrasonography is the best means for confirming the hernial opening and contents. When a swelling in the groin cannot be accurately or easily diagnosed, ultrasound examination is a very accurate method of diagnosing femoral, inguinal, or recurrent hernias with an almost 95% sensitivity and specificity. MRI is the best valid diagnostic tool for differentiating the causes of uncertain groin pain. </a:t>
            </a:r>
            <a:r>
              <a:rPr lang="en-US" sz="2000" dirty="0" err="1" smtClean="0">
                <a:latin typeface="CastleTLig" pitchFamily="34" charset="0"/>
                <a:ea typeface="Times New Roman" pitchFamily="18" charset="0"/>
                <a:cs typeface="Arial" pitchFamily="34" charset="0"/>
              </a:rPr>
              <a:t>Radiographical</a:t>
            </a:r>
            <a:r>
              <a:rPr lang="en-US" sz="2000" dirty="0" smtClean="0">
                <a:latin typeface="CastleTLig" pitchFamily="34" charset="0"/>
                <a:ea typeface="Times New Roman" pitchFamily="18" charset="0"/>
                <a:cs typeface="Arial" pitchFamily="34" charset="0"/>
              </a:rPr>
              <a:t> diagnosis of hernias is rarely required. The radio-imaging techniques that can be used are plain abdominal radiographs, upper gastrointestinal series and/or contrast enema, intravenous </a:t>
            </a:r>
            <a:r>
              <a:rPr lang="en-US" sz="2000" dirty="0" err="1" smtClean="0">
                <a:latin typeface="CastleTLig" pitchFamily="34" charset="0"/>
                <a:ea typeface="Times New Roman" pitchFamily="18" charset="0"/>
                <a:cs typeface="Arial" pitchFamily="34" charset="0"/>
              </a:rPr>
              <a:t>urography</a:t>
            </a:r>
            <a:r>
              <a:rPr lang="en-US" sz="2000" dirty="0" smtClean="0">
                <a:latin typeface="CastleTLig" pitchFamily="34" charset="0"/>
                <a:ea typeface="Times New Roman" pitchFamily="18" charset="0"/>
                <a:cs typeface="Arial" pitchFamily="34" charset="0"/>
              </a:rPr>
              <a:t> and </a:t>
            </a:r>
            <a:r>
              <a:rPr lang="en-US" sz="2000" dirty="0" err="1" smtClean="0">
                <a:latin typeface="CastleTLig" pitchFamily="34" charset="0"/>
                <a:ea typeface="Times New Roman" pitchFamily="18" charset="0"/>
                <a:cs typeface="Arial" pitchFamily="34" charset="0"/>
              </a:rPr>
              <a:t>cystography</a:t>
            </a:r>
            <a:r>
              <a:rPr lang="en-US" sz="2000" dirty="0" smtClean="0">
                <a:latin typeface="CastleTLig" pitchFamily="34" charset="0"/>
                <a:ea typeface="Times New Roman" pitchFamily="18" charset="0"/>
                <a:cs typeface="Arial" pitchFamily="34" charset="0"/>
              </a:rPr>
              <a:t>, </a:t>
            </a:r>
            <a:r>
              <a:rPr lang="en-US" sz="2000" dirty="0" err="1" smtClean="0">
                <a:latin typeface="CastleTLig" pitchFamily="34" charset="0"/>
                <a:ea typeface="Times New Roman" pitchFamily="18" charset="0"/>
                <a:cs typeface="Arial" pitchFamily="34" charset="0"/>
              </a:rPr>
              <a:t>herniography</a:t>
            </a:r>
            <a:r>
              <a:rPr lang="en-US" sz="2000" dirty="0" smtClean="0">
                <a:latin typeface="CastleTLig" pitchFamily="34" charset="0"/>
                <a:ea typeface="Times New Roman" pitchFamily="18" charset="0"/>
                <a:cs typeface="Arial" pitchFamily="34" charset="0"/>
              </a:rPr>
              <a:t>, and CT-scan or MRI.</a:t>
            </a:r>
          </a:p>
        </p:txBody>
      </p:sp>
    </p:spTree>
    <p:extLst>
      <p:ext uri="{BB962C8B-B14F-4D97-AF65-F5344CB8AC3E}">
        <p14:creationId xmlns:p14="http://schemas.microsoft.com/office/powerpoint/2010/main" val="3568757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lvl="3">
              <a:defRPr/>
            </a:pPr>
            <a:endParaRPr lang="en-US" sz="2000" dirty="0" smtClean="0">
              <a:latin typeface="CastleTLig" pitchFamily="34" charset="0"/>
              <a:ea typeface="Times New Roman" pitchFamily="18" charset="0"/>
              <a:cs typeface="Arial" pitchFamily="34" charset="0"/>
            </a:endParaRPr>
          </a:p>
          <a:p>
            <a:pPr lvl="3">
              <a:defRPr/>
            </a:pPr>
            <a:r>
              <a:rPr lang="en-US" sz="2000" b="1" dirty="0" smtClean="0">
                <a:latin typeface="CastleTLig" pitchFamily="34" charset="0"/>
                <a:ea typeface="Times New Roman" pitchFamily="18" charset="0"/>
                <a:cs typeface="Arial" pitchFamily="34" charset="0"/>
              </a:rPr>
              <a:t>Differential diagnosis of groin hernias</a:t>
            </a:r>
          </a:p>
          <a:p>
            <a:pPr lvl="3">
              <a:defRPr/>
            </a:pPr>
            <a:endParaRPr lang="en-US" sz="2000" dirty="0" smtClean="0">
              <a:latin typeface="CastleTLig" pitchFamily="34" charset="0"/>
              <a:ea typeface="Times New Roman" pitchFamily="18" charset="0"/>
              <a:cs typeface="Arial" pitchFamily="34" charset="0"/>
            </a:endParaRPr>
          </a:p>
          <a:p>
            <a:pPr>
              <a:defRPr/>
            </a:pPr>
            <a:r>
              <a:rPr lang="en-US" sz="2000" dirty="0" smtClean="0">
                <a:latin typeface="CastleTLig" pitchFamily="34" charset="0"/>
                <a:ea typeface="Times New Roman" pitchFamily="18" charset="0"/>
                <a:cs typeface="Arial" pitchFamily="34" charset="0"/>
              </a:rPr>
              <a:t>Inguinal lymphadenitis, lipoma, varicose nodules of the saphenous vein, vaginal hydrocele, spermatocele, encysted hydrocele of the cord in male or canal of the Nuck in female, tumors, abscesses, skin cysts, endometriosis, and incompletely descended testis.</a:t>
            </a:r>
          </a:p>
          <a:p>
            <a:pPr>
              <a:defRPr/>
            </a:pPr>
            <a:endParaRPr lang="en-US" dirty="0"/>
          </a:p>
        </p:txBody>
      </p:sp>
    </p:spTree>
    <p:extLst>
      <p:ext uri="{BB962C8B-B14F-4D97-AF65-F5344CB8AC3E}">
        <p14:creationId xmlns:p14="http://schemas.microsoft.com/office/powerpoint/2010/main" val="3309214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lnSpcReduction="10000"/>
          </a:bodyPr>
          <a:lstStyle/>
          <a:p>
            <a:pPr>
              <a:defRPr/>
            </a:pPr>
            <a:r>
              <a:rPr lang="en-US" b="1" dirty="0" smtClean="0"/>
              <a:t>Surgical anatomy</a:t>
            </a:r>
            <a:endParaRPr lang="en-US" dirty="0" smtClean="0"/>
          </a:p>
          <a:p>
            <a:pPr>
              <a:defRPr/>
            </a:pPr>
            <a:r>
              <a:rPr lang="en-US" b="1" i="1" dirty="0" smtClean="0"/>
              <a:t>Inguinal region-</a:t>
            </a:r>
            <a:r>
              <a:rPr lang="en-US" b="1" dirty="0" smtClean="0"/>
              <a:t> </a:t>
            </a:r>
            <a:r>
              <a:rPr lang="en-US" dirty="0" smtClean="0"/>
              <a:t>The groin or inguinal region denotes the area adjoining the </a:t>
            </a:r>
            <a:r>
              <a:rPr lang="en-US" dirty="0" err="1" smtClean="0"/>
              <a:t>junc­tional</a:t>
            </a:r>
            <a:r>
              <a:rPr lang="en-US" dirty="0" smtClean="0"/>
              <a:t> crease between the front of the thigh and the lower part of the anterior abdominal wall, and includes the inguinal and femoral canals.</a:t>
            </a:r>
          </a:p>
          <a:p>
            <a:pPr>
              <a:defRPr/>
            </a:pPr>
            <a:r>
              <a:rPr lang="en-US" b="1" i="1" dirty="0" smtClean="0"/>
              <a:t>The anterior abdominal wall</a:t>
            </a:r>
            <a:r>
              <a:rPr lang="en-US" dirty="0" smtClean="0"/>
              <a:t> is formed by three flat muscles (external and internal </a:t>
            </a:r>
            <a:r>
              <a:rPr lang="en-US" dirty="0" err="1" smtClean="0"/>
              <a:t>obliques</a:t>
            </a:r>
            <a:r>
              <a:rPr lang="en-US" dirty="0" smtClean="0"/>
              <a:t> and the transversus abdominis) and their aponeuroses. The transversalis fascia covers the deepest surface of the transversus muscle, separating it from the underlying peritoneum. Between these two lies the preperitoneal (synony­mous with </a:t>
            </a:r>
            <a:r>
              <a:rPr lang="en-US" dirty="0" err="1" smtClean="0"/>
              <a:t>properitoneal</a:t>
            </a:r>
            <a:r>
              <a:rPr lang="en-US" dirty="0" smtClean="0"/>
              <a:t>) space, which can be recognized by the glistening yellow fat that it contains. To allow the transmission from the abdominal cavity of the spermatic cord in men and the round ligament in women and the vessels of the lower limb, there must be a window for their passage; </a:t>
            </a:r>
            <a:r>
              <a:rPr lang="en-US" dirty="0" err="1" smtClean="0"/>
              <a:t>inguinofemoral</a:t>
            </a:r>
            <a:r>
              <a:rPr lang="en-US" dirty="0" smtClean="0"/>
              <a:t> herniation occurs through such an aperture. The aperture is an oval-shaped portal—the </a:t>
            </a:r>
            <a:r>
              <a:rPr lang="en-US" dirty="0" err="1" smtClean="0"/>
              <a:t>myopectineal</a:t>
            </a:r>
            <a:r>
              <a:rPr lang="en-US" dirty="0" smtClean="0"/>
              <a:t> orifice—in the lower anterior abdomi­nal wall at its junction with the pelvis. The upper portion of the </a:t>
            </a:r>
            <a:r>
              <a:rPr lang="en-US" dirty="0" err="1" smtClean="0"/>
              <a:t>myopectineal</a:t>
            </a:r>
            <a:r>
              <a:rPr lang="en-US" dirty="0" smtClean="0"/>
              <a:t> orifice allows the passage of the spermatic cord, </a:t>
            </a:r>
            <a:r>
              <a:rPr lang="en-US" dirty="0" err="1" smtClean="0"/>
              <a:t>ilioinguinal</a:t>
            </a:r>
            <a:r>
              <a:rPr lang="en-US" dirty="0" smtClean="0"/>
              <a:t> nerve from the deep inguinal ring to the superficial inguinal ring along the inguinal canal. Inguinal hernias occur in this upper portion either as an ‘indirect’ or ‘direct’ hernia. The lower portion of the </a:t>
            </a:r>
            <a:r>
              <a:rPr lang="en-US" dirty="0" err="1" smtClean="0"/>
              <a:t>myopectineal</a:t>
            </a:r>
            <a:r>
              <a:rPr lang="en-US" dirty="0" smtClean="0"/>
              <a:t> orifice allows the passage of the femoral vessels laterally and, in the case of herniation, a femoral hernia. </a:t>
            </a:r>
          </a:p>
          <a:p>
            <a:pPr>
              <a:defRPr/>
            </a:pPr>
            <a:r>
              <a:rPr lang="en-US" dirty="0" smtClean="0"/>
              <a:t>As the embryological testicle descends towards the scrotum, an outpouching (‘sac’) of peritoneum extends downwards </a:t>
            </a:r>
            <a:r>
              <a:rPr lang="en-US" dirty="0" err="1" smtClean="0"/>
              <a:t>anteriorly</a:t>
            </a:r>
            <a:r>
              <a:rPr lang="en-US" dirty="0" smtClean="0"/>
              <a:t>: the processus vaginalis. This usually becomes obliterated at the deep inguinal ring with its remnant covering the testicle as the tunica vaginalis. A communication exists between the sac and the peritoneal cavity if the process of obliteration is incomplete along this line of descent: a primary indirect inguinal hernia.</a:t>
            </a:r>
          </a:p>
          <a:p>
            <a:pPr>
              <a:defRPr/>
            </a:pPr>
            <a:r>
              <a:rPr lang="en-US" b="1" dirty="0" smtClean="0"/>
              <a:t>Anatomical relations</a:t>
            </a:r>
            <a:endParaRPr lang="en-US" dirty="0" smtClean="0"/>
          </a:p>
          <a:p>
            <a:pPr>
              <a:defRPr/>
            </a:pPr>
            <a:r>
              <a:rPr lang="en-US" dirty="0" smtClean="0"/>
              <a:t>• </a:t>
            </a:r>
            <a:r>
              <a:rPr lang="en-US" b="1" i="1" dirty="0" smtClean="0"/>
              <a:t>Anteriorly —</a:t>
            </a:r>
            <a:r>
              <a:rPr lang="en-US" dirty="0" smtClean="0"/>
              <a:t> the skin, superficial fascia and the external oblique aponeurosis cover the full length of the canal; the internal oblique covers its lateral one-third.</a:t>
            </a:r>
          </a:p>
          <a:p>
            <a:pPr>
              <a:defRPr/>
            </a:pPr>
            <a:r>
              <a:rPr lang="en-US" dirty="0" smtClean="0"/>
              <a:t>• </a:t>
            </a:r>
            <a:r>
              <a:rPr lang="en-US" b="1" i="1" dirty="0" smtClean="0"/>
              <a:t>Posteriorly —</a:t>
            </a:r>
            <a:r>
              <a:rPr lang="en-US" dirty="0" smtClean="0"/>
              <a:t> the conjoint tendon forms the posterior wall of the canal medially, the transversalis fascia laterally. (The conjoint tendon represents the fused common insertion of the internal oblique and transversus into the pubic crest and pectineal line).</a:t>
            </a:r>
          </a:p>
          <a:p>
            <a:pPr>
              <a:defRPr/>
            </a:pPr>
            <a:r>
              <a:rPr lang="en-US" dirty="0" smtClean="0"/>
              <a:t>• </a:t>
            </a:r>
            <a:r>
              <a:rPr lang="en-US" b="1" i="1" dirty="0" smtClean="0"/>
              <a:t>Above— </a:t>
            </a:r>
            <a:r>
              <a:rPr lang="en-US" dirty="0" smtClean="0"/>
              <a:t>arch the lowest fibres of the internal oblique and transversus abdominis.</a:t>
            </a:r>
          </a:p>
          <a:p>
            <a:pPr>
              <a:defRPr/>
            </a:pPr>
            <a:r>
              <a:rPr lang="en-US" dirty="0" smtClean="0"/>
              <a:t>• </a:t>
            </a:r>
            <a:r>
              <a:rPr lang="en-US" b="1" i="1" dirty="0" smtClean="0"/>
              <a:t>Below— </a:t>
            </a:r>
            <a:r>
              <a:rPr lang="en-US" dirty="0" smtClean="0"/>
              <a:t>lies the inguinal ligament.</a:t>
            </a:r>
          </a:p>
          <a:p>
            <a:pPr>
              <a:defRPr/>
            </a:pPr>
            <a:r>
              <a:rPr lang="en-US" dirty="0" smtClean="0"/>
              <a:t> </a:t>
            </a:r>
          </a:p>
          <a:p>
            <a:pPr>
              <a:defRPr/>
            </a:pPr>
            <a:r>
              <a:rPr lang="en-US" dirty="0" smtClean="0"/>
              <a:t>- </a:t>
            </a:r>
            <a:r>
              <a:rPr lang="en-US" b="1" dirty="0" smtClean="0"/>
              <a:t>The internal (or deep) inguinal ring</a:t>
            </a:r>
            <a:r>
              <a:rPr lang="en-US" dirty="0" smtClean="0"/>
              <a:t> represents the point at which the spermatic cord pushes through the transversalis fascia, dragging from it a covering which forms the internal spermatic fascia. This ring is demarcated medially by the inferior epigastric vessels passing upwards from the external iliac artery and vein.</a:t>
            </a:r>
          </a:p>
          <a:p>
            <a:pPr>
              <a:defRPr/>
            </a:pPr>
            <a:r>
              <a:rPr lang="en-US" dirty="0" smtClean="0"/>
              <a:t>- </a:t>
            </a:r>
            <a:r>
              <a:rPr lang="en-US" b="1" dirty="0" smtClean="0"/>
              <a:t>The external (or superficial) ring</a:t>
            </a:r>
            <a:r>
              <a:rPr lang="en-US" dirty="0" smtClean="0"/>
              <a:t> is a V-shaped defect in the external oblique aponeurosis and lies immediately above and medial to the pubic tubercle. As the cord traverses this opening, it carries the external spermatic fascia from the ring’s margins.</a:t>
            </a:r>
          </a:p>
          <a:p>
            <a:pPr>
              <a:buFontTx/>
              <a:buChar char="-"/>
              <a:defRPr/>
            </a:pPr>
            <a:r>
              <a:rPr lang="en-US" b="1" dirty="0" smtClean="0"/>
              <a:t>The inguinal canal</a:t>
            </a:r>
            <a:r>
              <a:rPr lang="en-US" dirty="0" smtClean="0"/>
              <a:t> transmits the spermatic cord and the </a:t>
            </a:r>
            <a:r>
              <a:rPr lang="en-US" dirty="0" err="1" smtClean="0"/>
              <a:t>ilio</a:t>
            </a:r>
            <a:r>
              <a:rPr lang="en-US" dirty="0" smtClean="0"/>
              <a:t>-inguinal nerve in the male and the round ligament and </a:t>
            </a:r>
            <a:r>
              <a:rPr lang="en-US" dirty="0" err="1" smtClean="0"/>
              <a:t>ilio</a:t>
            </a:r>
            <a:r>
              <a:rPr lang="en-US" dirty="0" smtClean="0"/>
              <a:t>-inguinal nerve in the female. The inguinal canal is 1.5 in (3.7 cm) long and it is passes downwards and medially from the internal to the external inguinal rings and lies parallel to and immediately above, the inguinal ligament.</a:t>
            </a:r>
          </a:p>
          <a:p>
            <a:pPr>
              <a:defRPr/>
            </a:pPr>
            <a:r>
              <a:rPr lang="en-US" b="1" dirty="0" smtClean="0"/>
              <a:t>The spermatic cord comprises:</a:t>
            </a:r>
            <a:endParaRPr lang="en-US" dirty="0" smtClean="0"/>
          </a:p>
          <a:p>
            <a:pPr>
              <a:defRPr/>
            </a:pPr>
            <a:r>
              <a:rPr lang="en-US" dirty="0" smtClean="0"/>
              <a:t>• </a:t>
            </a:r>
            <a:r>
              <a:rPr lang="en-US" b="1" i="1" dirty="0" smtClean="0"/>
              <a:t>Three layers of fascia—</a:t>
            </a:r>
            <a:r>
              <a:rPr lang="en-US" dirty="0" smtClean="0"/>
              <a:t> the external spermatic, from the external oblique aponeurosis; the </a:t>
            </a:r>
            <a:r>
              <a:rPr lang="en-US" dirty="0" err="1" smtClean="0"/>
              <a:t>cremasteric</a:t>
            </a:r>
            <a:r>
              <a:rPr lang="en-US" dirty="0" smtClean="0"/>
              <a:t>, from the internal oblique aponeurosis (containing muscle fibres termed the </a:t>
            </a:r>
            <a:r>
              <a:rPr lang="en-US" dirty="0" err="1" smtClean="0"/>
              <a:t>cremaster</a:t>
            </a:r>
            <a:r>
              <a:rPr lang="en-US" dirty="0" smtClean="0"/>
              <a:t> muscle); the internal spermatic, from the transversalis fascia;</a:t>
            </a:r>
          </a:p>
          <a:p>
            <a:pPr>
              <a:defRPr/>
            </a:pPr>
            <a:r>
              <a:rPr lang="en-US" dirty="0" smtClean="0"/>
              <a:t>• </a:t>
            </a:r>
            <a:r>
              <a:rPr lang="en-US" b="1" i="1" dirty="0" smtClean="0"/>
              <a:t>Three arteries—</a:t>
            </a:r>
            <a:r>
              <a:rPr lang="en-US" dirty="0" smtClean="0"/>
              <a:t> the testicular (from the aorta); the </a:t>
            </a:r>
            <a:r>
              <a:rPr lang="en-US" dirty="0" err="1" smtClean="0"/>
              <a:t>cremasteric</a:t>
            </a:r>
            <a:r>
              <a:rPr lang="en-US" dirty="0" smtClean="0"/>
              <a:t> (from the inferior epigastric artery); the artery of the vas (from the inferior </a:t>
            </a:r>
            <a:r>
              <a:rPr lang="en-US" dirty="0" err="1" smtClean="0"/>
              <a:t>vesical</a:t>
            </a:r>
            <a:r>
              <a:rPr lang="en-US" dirty="0" smtClean="0"/>
              <a:t> artery);</a:t>
            </a:r>
          </a:p>
          <a:p>
            <a:pPr>
              <a:defRPr/>
            </a:pPr>
            <a:r>
              <a:rPr lang="en-US" dirty="0" smtClean="0"/>
              <a:t>• </a:t>
            </a:r>
            <a:r>
              <a:rPr lang="en-US" b="1" i="1" dirty="0" smtClean="0"/>
              <a:t>Three veins—</a:t>
            </a:r>
            <a:r>
              <a:rPr lang="en-US" dirty="0" smtClean="0"/>
              <a:t> the </a:t>
            </a:r>
            <a:r>
              <a:rPr lang="en-US" dirty="0" err="1" smtClean="0"/>
              <a:t>pampiniform</a:t>
            </a:r>
            <a:r>
              <a:rPr lang="en-US" dirty="0" smtClean="0"/>
              <a:t> plexus of veins, (draining the right testis into the inferior vena cava and the left into the left renal vein), and the </a:t>
            </a:r>
            <a:r>
              <a:rPr lang="en-US" dirty="0" err="1" smtClean="0"/>
              <a:t>cremasteric</a:t>
            </a:r>
            <a:r>
              <a:rPr lang="en-US" dirty="0" smtClean="0"/>
              <a:t> vein and vein of the vas, which accompany their corresponding arteries.</a:t>
            </a:r>
          </a:p>
          <a:p>
            <a:pPr>
              <a:defRPr/>
            </a:pPr>
            <a:r>
              <a:rPr lang="en-US" dirty="0" smtClean="0"/>
              <a:t>• </a:t>
            </a:r>
            <a:r>
              <a:rPr lang="en-US" b="1" i="1" dirty="0" smtClean="0"/>
              <a:t>Three nerves —</a:t>
            </a:r>
            <a:r>
              <a:rPr lang="en-US" dirty="0" smtClean="0"/>
              <a:t> the nerve to the </a:t>
            </a:r>
            <a:r>
              <a:rPr lang="en-US" dirty="0" err="1" smtClean="0"/>
              <a:t>cremaster</a:t>
            </a:r>
            <a:r>
              <a:rPr lang="en-US" dirty="0" smtClean="0"/>
              <a:t> (from the </a:t>
            </a:r>
            <a:r>
              <a:rPr lang="en-US" dirty="0" err="1" smtClean="0"/>
              <a:t>genito</a:t>
            </a:r>
            <a:r>
              <a:rPr lang="en-US" dirty="0" smtClean="0"/>
              <a:t>-femoral nerve); sympathetic fibres from T10–11 spinal segments; the </a:t>
            </a:r>
            <a:r>
              <a:rPr lang="en-US" dirty="0" err="1" smtClean="0"/>
              <a:t>ilio</a:t>
            </a:r>
            <a:r>
              <a:rPr lang="en-US" dirty="0" smtClean="0"/>
              <a:t>-inguinal nerve (strictly, on and not in the cord);</a:t>
            </a:r>
          </a:p>
          <a:p>
            <a:pPr>
              <a:defRPr/>
            </a:pPr>
            <a:r>
              <a:rPr lang="en-US" dirty="0" smtClean="0"/>
              <a:t>• </a:t>
            </a:r>
            <a:r>
              <a:rPr lang="en-US" b="1" i="1" dirty="0" smtClean="0"/>
              <a:t>Three other structures—</a:t>
            </a:r>
            <a:r>
              <a:rPr lang="en-US" dirty="0" smtClean="0"/>
              <a:t> the vas deferens, lymphatics of the testis, which pass to the para-aortic lymph nodes and, pathologically present as the third structure, a patent processus vaginalis in patients with an indirect inguinal hernia!</a:t>
            </a:r>
          </a:p>
          <a:p>
            <a:pPr>
              <a:defRPr/>
            </a:pPr>
            <a:r>
              <a:rPr lang="en-US" dirty="0" smtClean="0"/>
              <a:t>An indirect hernia travels down the canal on the outer (lateral and anterior) side of the spermatic cord. A direct hernia comes out directly forwards through the posterior wall of the inguinal canal. While the neck of the indirect hernia is lateral to the inferior epigastric vessels, the direct hernia usually emerges medial to this except in the saddle-bag or pantaloon type, which has both a lateral and a medial component. An inguinal hernia can be differentiated from a femoral hernia by ascertaining the relation of the neck of the sac to the medial end of the inguinal ligament and the pubic tubercle, i.e. in the case of an inguinal hernia the neck is above and medial, while that of a femoral hernia is below and lateral. Digital control of the internal ring may help in distinguishing between an indirect and a direct inguinal hernia, although some reports have found the preoperative diagnosis to be incorrect as often as correct. </a:t>
            </a:r>
          </a:p>
          <a:p>
            <a:pPr>
              <a:defRPr/>
            </a:pPr>
            <a:endParaRPr lang="en-US" dirty="0"/>
          </a:p>
        </p:txBody>
      </p:sp>
    </p:spTree>
    <p:extLst>
      <p:ext uri="{BB962C8B-B14F-4D97-AF65-F5344CB8AC3E}">
        <p14:creationId xmlns:p14="http://schemas.microsoft.com/office/powerpoint/2010/main" val="7744669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Three types of indirect inguinal hernia occur:</a:t>
            </a:r>
            <a:endParaRPr lang="en-US" smtClean="0"/>
          </a:p>
          <a:p>
            <a:r>
              <a:rPr lang="en-US" b="1" i="1" smtClean="0"/>
              <a:t>Bubonocele:</a:t>
            </a:r>
            <a:r>
              <a:rPr lang="en-US" smtClean="0"/>
              <a:t> the hernia sac is limited to the inguinal canal.</a:t>
            </a:r>
          </a:p>
          <a:p>
            <a:r>
              <a:rPr lang="en-US" b="1" i="1" smtClean="0"/>
              <a:t>Funicular:</a:t>
            </a:r>
            <a:r>
              <a:rPr lang="en-US" smtClean="0"/>
              <a:t> the processus vaginalis is closed just above the epididymis. The contents of the sac can be felt separately from the testis which lies below the hernia.</a:t>
            </a:r>
          </a:p>
          <a:p>
            <a:r>
              <a:rPr lang="en-US" b="1" i="1" smtClean="0"/>
              <a:t>Complete (inguino-scrotal):</a:t>
            </a:r>
            <a:r>
              <a:rPr lang="en-US" smtClean="0"/>
              <a:t> a complete inguinal hernia is rarely present at birth but is commonly encountered in infancy. It also occurs in adolescence or adult life. The testis appears to lie within part of the hernia.</a:t>
            </a:r>
          </a:p>
          <a:p>
            <a:endParaRPr lang="en-US" smtClean="0"/>
          </a:p>
        </p:txBody>
      </p:sp>
    </p:spTree>
    <p:extLst>
      <p:ext uri="{BB962C8B-B14F-4D97-AF65-F5344CB8AC3E}">
        <p14:creationId xmlns:p14="http://schemas.microsoft.com/office/powerpoint/2010/main" val="2574669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defRPr/>
            </a:pPr>
            <a:r>
              <a:rPr lang="en-US" b="1" dirty="0" smtClean="0"/>
              <a:t>Clinical features</a:t>
            </a:r>
            <a:endParaRPr lang="en-US" dirty="0" smtClean="0"/>
          </a:p>
          <a:p>
            <a:pPr>
              <a:defRPr/>
            </a:pPr>
            <a:r>
              <a:rPr lang="en-US" dirty="0" smtClean="0"/>
              <a:t> </a:t>
            </a:r>
          </a:p>
          <a:p>
            <a:pPr>
              <a:defRPr/>
            </a:pPr>
            <a:r>
              <a:rPr lang="en-US" dirty="0" smtClean="0"/>
              <a:t>On examination: the clinician examines the patient from the front with the patient standing with legs apart. The patient is instructed to look at the ceiling and cough. If the hernia will come down, it usually does. The examiner looks for the impulse and feels for the impulse and then addresses the following questions:</a:t>
            </a:r>
          </a:p>
          <a:p>
            <a:pPr>
              <a:defRPr/>
            </a:pPr>
            <a:r>
              <a:rPr lang="en-US" dirty="0" smtClean="0"/>
              <a:t>Is the hernia right, left or bilateral?</a:t>
            </a:r>
          </a:p>
          <a:p>
            <a:pPr>
              <a:defRPr/>
            </a:pPr>
            <a:r>
              <a:rPr lang="en-US" dirty="0" smtClean="0"/>
              <a:t>Is it an inguinal or femoral hernia?</a:t>
            </a:r>
          </a:p>
          <a:p>
            <a:pPr>
              <a:defRPr/>
            </a:pPr>
            <a:r>
              <a:rPr lang="en-US" dirty="0" smtClean="0"/>
              <a:t>Is it a direct or an indirect hernia?</a:t>
            </a:r>
          </a:p>
          <a:p>
            <a:pPr>
              <a:defRPr/>
            </a:pPr>
            <a:r>
              <a:rPr lang="en-US" dirty="0" smtClean="0"/>
              <a:t>Is it reducible or irreducible?</a:t>
            </a:r>
          </a:p>
          <a:p>
            <a:pPr>
              <a:defRPr/>
            </a:pPr>
            <a:r>
              <a:rPr lang="en-US" dirty="0" smtClean="0"/>
              <a:t>Is the inguinal hernia incomplete or complete?</a:t>
            </a:r>
          </a:p>
          <a:p>
            <a:pPr>
              <a:defRPr/>
            </a:pPr>
            <a:r>
              <a:rPr lang="en-US" dirty="0" smtClean="0"/>
              <a:t>What are the contents?</a:t>
            </a:r>
          </a:p>
          <a:p>
            <a:pPr>
              <a:defRPr/>
            </a:pPr>
            <a:r>
              <a:rPr lang="en-US" dirty="0" smtClean="0"/>
              <a:t> </a:t>
            </a:r>
          </a:p>
          <a:p>
            <a:pPr>
              <a:defRPr/>
            </a:pPr>
            <a:r>
              <a:rPr lang="en-US" dirty="0" smtClean="0"/>
              <a:t>Looking at all ages, males are 20 times more commonly affected than females. The patient complains of pain in the groin or pain referred to the testicle when performing heavy work or taking strenuous exercise. When asked to cough, a small transient bulging may be seen and felt together with an expansile impulse. When the sac is still limited to the inguinal canal, the bulge may be better seen by observing the inguinal region from the side or even looking down the abdominal wall while standing behind the relevant shoulder of the patient.</a:t>
            </a:r>
          </a:p>
          <a:p>
            <a:pPr>
              <a:defRPr/>
            </a:pPr>
            <a:r>
              <a:rPr lang="en-US" dirty="0" smtClean="0"/>
              <a:t> </a:t>
            </a:r>
          </a:p>
          <a:p>
            <a:pPr>
              <a:defRPr/>
            </a:pPr>
            <a:r>
              <a:rPr lang="en-US" dirty="0" smtClean="0"/>
              <a:t>As an indirect inguinal hernia increases in size it becomes apparent when the patient coughs, and persists until reduced. As time goes on, the hernia comes down as soon as the patient stands up. In large hernias, there is a sensation of weight and dragging on the mesentery. This may produce epigastric pain. If the contents of the sac are reducible, the inguinal canal will be found to be commodious.</a:t>
            </a:r>
          </a:p>
          <a:p>
            <a:pPr>
              <a:defRPr/>
            </a:pPr>
            <a:r>
              <a:rPr lang="en-US" dirty="0" smtClean="0"/>
              <a:t>In infants the swelling appears when the child cries. It can be translucent in infancy and early childhood but never in an adult. In girls an ovary may prolapsed into the sac.</a:t>
            </a:r>
          </a:p>
          <a:p>
            <a:pPr>
              <a:defRPr/>
            </a:pPr>
            <a:r>
              <a:rPr lang="en-US" dirty="0" smtClean="0"/>
              <a:t>Note that examination using finger and thumb across the neck of the scrotum will help to distinguish between a swelling of inguinal origin and one that is entirely </a:t>
            </a:r>
            <a:r>
              <a:rPr lang="en-US" dirty="0" err="1" smtClean="0"/>
              <a:t>intrascrotal</a:t>
            </a:r>
            <a:r>
              <a:rPr lang="en-US" dirty="0" smtClean="0"/>
              <a:t>.</a:t>
            </a:r>
          </a:p>
          <a:p>
            <a:pPr>
              <a:defRPr/>
            </a:pPr>
            <a:endParaRPr lang="en-US" dirty="0"/>
          </a:p>
        </p:txBody>
      </p:sp>
    </p:spTree>
    <p:extLst>
      <p:ext uri="{BB962C8B-B14F-4D97-AF65-F5344CB8AC3E}">
        <p14:creationId xmlns:p14="http://schemas.microsoft.com/office/powerpoint/2010/main" val="873884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defRPr/>
            </a:pPr>
            <a:r>
              <a:rPr lang="en-US" b="1" dirty="0" smtClean="0"/>
              <a:t>Direct inguinal hernia</a:t>
            </a:r>
            <a:endParaRPr lang="en-US" dirty="0" smtClean="0"/>
          </a:p>
          <a:p>
            <a:pPr>
              <a:defRPr/>
            </a:pPr>
            <a:r>
              <a:rPr lang="en-US" b="1" dirty="0" smtClean="0"/>
              <a:t> </a:t>
            </a:r>
            <a:endParaRPr lang="en-US" dirty="0" smtClean="0"/>
          </a:p>
          <a:p>
            <a:pPr>
              <a:defRPr/>
            </a:pPr>
            <a:r>
              <a:rPr lang="en-US" dirty="0" smtClean="0"/>
              <a:t>In adult males, 35% of inguinal hernias are direct. At presentation, 12% of patients will have a contralateral hernia in addition, and there is a fourfold increased risk of future development of contralateral hernia if one is not present at the original presentation.</a:t>
            </a:r>
          </a:p>
          <a:p>
            <a:pPr>
              <a:defRPr/>
            </a:pPr>
            <a:r>
              <a:rPr lang="en-US" dirty="0" smtClean="0"/>
              <a:t>A direct inguinal hernia is always acquired. The sac passes through a weakness or defect of the transversalis fascia in the posterior wall of the inguinal canal. In some cases, the defect is small and is represented by a discrete defect in the transversalis fascia, while in others there is a generalized bulge. Often, the patient has poor lower abdominal musculature, as shown by the presence of the elongated </a:t>
            </a:r>
            <a:r>
              <a:rPr lang="en-US" dirty="0" err="1" smtClean="0"/>
              <a:t>bulgings</a:t>
            </a:r>
            <a:r>
              <a:rPr lang="en-US" dirty="0" smtClean="0"/>
              <a:t>. Women practically never develop a direct inguinal hernia. Predisposing factors are smoking and occupations that involve straining and heavy lifting. Damage to the </a:t>
            </a:r>
            <a:r>
              <a:rPr lang="en-US" dirty="0" err="1" smtClean="0"/>
              <a:t>ilioinguinal</a:t>
            </a:r>
            <a:r>
              <a:rPr lang="en-US" dirty="0" smtClean="0"/>
              <a:t> nerve is another cause, due to resulting weakness of the </a:t>
            </a:r>
            <a:r>
              <a:rPr lang="en-US" dirty="0" err="1" smtClean="0"/>
              <a:t>conjointed</a:t>
            </a:r>
            <a:r>
              <a:rPr lang="en-US" dirty="0" smtClean="0"/>
              <a:t> tendon.</a:t>
            </a:r>
          </a:p>
          <a:p>
            <a:pPr>
              <a:defRPr/>
            </a:pPr>
            <a:r>
              <a:rPr lang="en-US" dirty="0" smtClean="0"/>
              <a:t> </a:t>
            </a:r>
          </a:p>
          <a:p>
            <a:pPr>
              <a:defRPr/>
            </a:pPr>
            <a:r>
              <a:rPr lang="en-US" dirty="0" smtClean="0"/>
              <a:t>A direct inguinal hernia pushes its way directly forwards through the posterior wall of the inguinal canal. Since it lies medial to the internal ring, it is not controlled by digital pressure applied immediately above the femoral pulse. Occasionally, a direct hernia becomes large enough to push its way through the external ring and then into the neck of the scrotum. This is so unusual that one can usually assume that a scrotal hernia is an indirect hernia. The only certain way of determining the issue is at operation; the inferior epigastric vessels demarcate the medial edge of the internal ring, therefore an indirect hernia sac will pass lateral and a direct hernia medial to these vessels. Quite often both a direct and an indirect hernia coexist; they bulge through on each side of the inferior epigastric vessels like the legs of a pair of pantaloons.</a:t>
            </a:r>
          </a:p>
          <a:p>
            <a:pPr>
              <a:defRPr/>
            </a:pPr>
            <a:r>
              <a:rPr lang="en-US" dirty="0" smtClean="0"/>
              <a:t> </a:t>
            </a:r>
          </a:p>
          <a:p>
            <a:pPr>
              <a:defRPr/>
            </a:pPr>
            <a:r>
              <a:rPr lang="en-US" dirty="0" smtClean="0"/>
              <a:t>Direct hernias do not often attain a large size or descend into the scrotum. In contrast to an indirect inguinal hernia, a direct inguinal hernia lies behind the spermatic cord. The sac is often smaller than the hernia mass would indicate, the protruding mass mainly consisting of extraperitoneal fat. As the neck of the sac is wide, direct inguinal hernia does not often strangulate.</a:t>
            </a:r>
          </a:p>
          <a:p>
            <a:pPr>
              <a:defRPr/>
            </a:pPr>
            <a:r>
              <a:rPr lang="en-US" dirty="0" smtClean="0"/>
              <a:t> </a:t>
            </a:r>
          </a:p>
          <a:p>
            <a:pPr>
              <a:defRPr/>
            </a:pPr>
            <a:r>
              <a:rPr lang="en-US" b="1" i="1" dirty="0" smtClean="0"/>
              <a:t>Funicular type of direct inguinal hernia</a:t>
            </a:r>
            <a:endParaRPr lang="en-US" dirty="0" smtClean="0"/>
          </a:p>
          <a:p>
            <a:pPr>
              <a:defRPr/>
            </a:pPr>
            <a:r>
              <a:rPr lang="en-US" dirty="0" smtClean="0"/>
              <a:t>Known as </a:t>
            </a:r>
            <a:r>
              <a:rPr lang="en-US" dirty="0" err="1" smtClean="0"/>
              <a:t>prevesical</a:t>
            </a:r>
            <a:r>
              <a:rPr lang="en-US" dirty="0" smtClean="0"/>
              <a:t> hernia- this is narrow-necked hernia with </a:t>
            </a:r>
            <a:r>
              <a:rPr lang="en-US" dirty="0" err="1" smtClean="0"/>
              <a:t>prevesical</a:t>
            </a:r>
            <a:r>
              <a:rPr lang="en-US" dirty="0" smtClean="0"/>
              <a:t> fat and a portion of the bladder that occurs through a small oval defect in the medial part of the conjoined tendon just above the pubic tubercle. It occurs principally in elderly males and occasionally becomes strangulated. Unless there is definite contraindication, operation should always be advised. </a:t>
            </a:r>
          </a:p>
          <a:p>
            <a:pPr>
              <a:defRPr/>
            </a:pPr>
            <a:r>
              <a:rPr lang="en-US" dirty="0" smtClean="0"/>
              <a:t> </a:t>
            </a:r>
          </a:p>
          <a:p>
            <a:pPr>
              <a:defRPr/>
            </a:pPr>
            <a:r>
              <a:rPr lang="en-US" b="1" i="1" dirty="0" smtClean="0"/>
              <a:t>Dual (saddle-bag or pantaloon) hernia</a:t>
            </a:r>
            <a:endParaRPr lang="en-US" dirty="0" smtClean="0"/>
          </a:p>
          <a:p>
            <a:pPr>
              <a:defRPr/>
            </a:pPr>
            <a:r>
              <a:rPr lang="en-US" dirty="0" smtClean="0"/>
              <a:t>This type of hernia consists of two sacs that straddle the inferior epigastric artery, one sac being medial and the other lateral to this vessel. The condition is not rare and is a cause of recurrence, one of the sacs having been overlooked at the time of operation.</a:t>
            </a:r>
          </a:p>
          <a:p>
            <a:pPr>
              <a:defRPr/>
            </a:pPr>
            <a:endParaRPr lang="en-US" dirty="0"/>
          </a:p>
        </p:txBody>
      </p:sp>
    </p:spTree>
    <p:extLst>
      <p:ext uri="{BB962C8B-B14F-4D97-AF65-F5344CB8AC3E}">
        <p14:creationId xmlns:p14="http://schemas.microsoft.com/office/powerpoint/2010/main" val="2529633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defRPr/>
            </a:pPr>
            <a:r>
              <a:rPr lang="en-US" b="1" dirty="0" smtClean="0"/>
              <a:t>Contents</a:t>
            </a:r>
            <a:endParaRPr lang="en-US" dirty="0" smtClean="0"/>
          </a:p>
          <a:p>
            <a:pPr>
              <a:defRPr/>
            </a:pPr>
            <a:r>
              <a:rPr lang="en-US" dirty="0" smtClean="0"/>
              <a:t> </a:t>
            </a:r>
          </a:p>
          <a:p>
            <a:pPr>
              <a:defRPr/>
            </a:pPr>
            <a:r>
              <a:rPr lang="en-US" dirty="0" smtClean="0"/>
              <a:t>Usually the small intestine is involved in the strangulation; the next most frequent is omentum; sometimes both are involved. It is rare for large intestine to become strangulated in an inguinal hernia, even when the hernia is of the sliding variety. The incidence of strangulation during infancy is 4%. More frequently, the infantile hernia is irreducible but not strangulated. In most cases of strangulated inguinal hernia occurring in female infants, the content of the sac is an ovary or an ovary plus its Fallopian tube.</a:t>
            </a:r>
          </a:p>
          <a:p>
            <a:pPr>
              <a:defRPr/>
            </a:pPr>
            <a:r>
              <a:rPr lang="en-US" dirty="0" smtClean="0"/>
              <a:t> </a:t>
            </a:r>
          </a:p>
          <a:p>
            <a:pPr>
              <a:defRPr/>
            </a:pPr>
            <a:r>
              <a:rPr lang="en-US" b="1" dirty="0" smtClean="0"/>
              <a:t>Treatment of strangulated inguinal hernia</a:t>
            </a:r>
            <a:endParaRPr lang="en-US" dirty="0" smtClean="0"/>
          </a:p>
          <a:p>
            <a:pPr>
              <a:defRPr/>
            </a:pPr>
            <a:r>
              <a:rPr lang="en-US" dirty="0" smtClean="0"/>
              <a:t> </a:t>
            </a:r>
          </a:p>
          <a:p>
            <a:pPr>
              <a:defRPr/>
            </a:pPr>
            <a:r>
              <a:rPr lang="en-US" dirty="0" smtClean="0"/>
              <a:t>The treatment of strangulated inguinal hernia is by emergency operation. Vigorous resuscitation with intravenous fluids, frequent nasogastric aspiration, and antibiotics are essential to contain infection. Although operation should not be unduly delayed in moribund patients. It is also advisable to empty the bladder, if necessary by catheterization to monitor haemodynamic state. </a:t>
            </a:r>
          </a:p>
          <a:p>
            <a:pPr>
              <a:defRPr/>
            </a:pPr>
            <a:r>
              <a:rPr lang="en-US" b="1" i="1" dirty="0" smtClean="0"/>
              <a:t> </a:t>
            </a:r>
            <a:endParaRPr lang="en-US" dirty="0" smtClean="0"/>
          </a:p>
          <a:p>
            <a:pPr>
              <a:defRPr/>
            </a:pPr>
            <a:r>
              <a:rPr lang="en-US" b="1" i="1" dirty="0" smtClean="0"/>
              <a:t>Inguinal herniotomy for strangulation:</a:t>
            </a:r>
            <a:r>
              <a:rPr lang="en-US" dirty="0" smtClean="0"/>
              <a:t> an incision is made over the most prominent part of the swelling. The external oblique aponeurosis is exposed and the sac, with its coverings, is seen issuing from the superficial ring. In all but very large hernias, it is possible to deliver the body and fundus of the sac together with its covering on to the surface. Once the constricting area has been divided, the strangulated contents can be drawn down. Devitalized omentum is excised after being securely ligated. Viable intestine is returned to the peritoneal cavity. Doubtfully viable and gangrenous intestine is excised by localized resection. If the hernia sac is of moderate size and can be separated easily from its covering, it is excised and closed by a pure-string suture. When the sac is large and adherent, much time is saved by cutting across the sac circumferentially. Having tied or sutured the neck of the sac, a repair can be made if the condition of the patient permits.</a:t>
            </a:r>
          </a:p>
          <a:p>
            <a:pPr>
              <a:defRPr/>
            </a:pPr>
            <a:r>
              <a:rPr lang="en-US" dirty="0" smtClean="0"/>
              <a:t> </a:t>
            </a:r>
          </a:p>
          <a:p>
            <a:pPr>
              <a:defRPr/>
            </a:pPr>
            <a:r>
              <a:rPr lang="en-US" dirty="0" smtClean="0"/>
              <a:t>The conservative measures of strangulated inguinal hernia are indicated only in infants. The child given analgesia and placed in gallow's traction. In 755 of cases reduction if effected and there appears to be no danger of gangrenous intestine being reduced.</a:t>
            </a:r>
          </a:p>
          <a:p>
            <a:pPr>
              <a:defRPr/>
            </a:pPr>
            <a:r>
              <a:rPr lang="en-US" dirty="0" smtClean="0"/>
              <a:t> </a:t>
            </a:r>
          </a:p>
          <a:p>
            <a:pPr>
              <a:defRPr/>
            </a:pPr>
            <a:r>
              <a:rPr lang="en-US" dirty="0" smtClean="0"/>
              <a:t>Note that vigorous manipulation or forceful reduction</a:t>
            </a:r>
            <a:r>
              <a:rPr lang="en-US" i="1" dirty="0" smtClean="0"/>
              <a:t> (taxis)</a:t>
            </a:r>
            <a:r>
              <a:rPr lang="en-US" dirty="0" smtClean="0"/>
              <a:t> has no place in modern surgery and must never attempted. Its dangers include:</a:t>
            </a:r>
          </a:p>
          <a:p>
            <a:pPr>
              <a:defRPr/>
            </a:pPr>
            <a:r>
              <a:rPr lang="en-US" dirty="0" smtClean="0"/>
              <a:t> Contusion or rupture of the contents; e.g. intestinal wall</a:t>
            </a:r>
          </a:p>
          <a:p>
            <a:pPr>
              <a:defRPr/>
            </a:pPr>
            <a:r>
              <a:rPr lang="en-US" dirty="0" smtClean="0"/>
              <a:t>Reduction-en-masse. The sac together with its contents is pushed forcibly back into the abdomen; as the bowel will still be strangulated by the neck of the sac, in the symptoms are in no way relieved.</a:t>
            </a:r>
          </a:p>
          <a:p>
            <a:pPr>
              <a:defRPr/>
            </a:pPr>
            <a:r>
              <a:rPr lang="en-US" dirty="0" smtClean="0"/>
              <a:t>Reduction into a loculus of the sac. The sac may rupture at its neck and the contents are reduced, not into the peritoneal cavity but extraperitoneally.</a:t>
            </a:r>
          </a:p>
          <a:p>
            <a:pPr>
              <a:defRPr/>
            </a:pPr>
            <a:endParaRPr lang="en-US" dirty="0"/>
          </a:p>
        </p:txBody>
      </p:sp>
    </p:spTree>
    <p:extLst>
      <p:ext uri="{BB962C8B-B14F-4D97-AF65-F5344CB8AC3E}">
        <p14:creationId xmlns:p14="http://schemas.microsoft.com/office/powerpoint/2010/main" val="23285605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20000"/>
          </a:bodyPr>
          <a:lstStyle/>
          <a:p>
            <a:pPr>
              <a:defRPr/>
            </a:pPr>
            <a:r>
              <a:rPr lang="en-US" b="1" dirty="0" smtClean="0"/>
              <a:t>In infants, </a:t>
            </a:r>
            <a:r>
              <a:rPr lang="en-US" dirty="0" smtClean="0"/>
              <a:t>it is not necessary to open the canal, as the internal and external inguinal rings are superimposed. Excellent results are obtained. The operation is usually now performed as a day case unless there are additional medical or social problems.</a:t>
            </a:r>
          </a:p>
          <a:p>
            <a:pPr>
              <a:defRPr/>
            </a:pPr>
            <a:r>
              <a:rPr lang="en-US" b="1" dirty="0" smtClean="0"/>
              <a:t>Herniotomy and herniorrhaphy consists of:</a:t>
            </a:r>
            <a:endParaRPr lang="en-US" dirty="0" smtClean="0"/>
          </a:p>
          <a:p>
            <a:pPr>
              <a:defRPr/>
            </a:pPr>
            <a:r>
              <a:rPr lang="en-US" dirty="0" smtClean="0"/>
              <a:t>Excision of the hernia sac</a:t>
            </a:r>
          </a:p>
          <a:p>
            <a:pPr>
              <a:defRPr/>
            </a:pPr>
            <a:r>
              <a:rPr lang="en-US" dirty="0" smtClean="0"/>
              <a:t>Repair of the stretched internal inguinal ring and the transversalis fascia</a:t>
            </a:r>
          </a:p>
          <a:p>
            <a:pPr>
              <a:defRPr/>
            </a:pPr>
            <a:r>
              <a:rPr lang="en-US" dirty="0" smtClean="0"/>
              <a:t>Further reinforcement of the posterior wall of the inguinal canal.</a:t>
            </a:r>
          </a:p>
          <a:p>
            <a:pPr>
              <a:defRPr/>
            </a:pPr>
            <a:r>
              <a:rPr lang="en-US" dirty="0" smtClean="0"/>
              <a:t>There is no place for trusses in the management of infant hernia. If an infant hernia becomes suddenly irreducible, urgent operative repair is indicated. Otherwise, the infant hernia can be left alone until the child is over 3 months old, when routine day-case repair can be performed.</a:t>
            </a:r>
          </a:p>
          <a:p>
            <a:pPr>
              <a:defRPr/>
            </a:pPr>
            <a:r>
              <a:rPr lang="en-US" dirty="0" smtClean="0"/>
              <a:t> </a:t>
            </a:r>
          </a:p>
          <a:p>
            <a:pPr>
              <a:defRPr/>
            </a:pPr>
            <a:r>
              <a:rPr lang="en-US" b="1" dirty="0" smtClean="0"/>
              <a:t>Operation for direct inguinal hernia</a:t>
            </a:r>
            <a:endParaRPr lang="en-US" dirty="0" smtClean="0"/>
          </a:p>
          <a:p>
            <a:pPr>
              <a:defRPr/>
            </a:pPr>
            <a:r>
              <a:rPr lang="en-US" dirty="0" smtClean="0"/>
              <a:t>The principles of repair of direct hernias are the same as those of an indirect hernia, with the exception that the hernia sac can usually be simply inverted after the sac has been dissected free and the transversalis fascia reconstructed in front of it. This reconstruction of the posterior wall of the inguinal canal should be undertaken by the </a:t>
            </a:r>
            <a:r>
              <a:rPr lang="en-US" i="1" dirty="0" smtClean="0"/>
              <a:t>Shouldice</a:t>
            </a:r>
            <a:r>
              <a:rPr lang="en-US" dirty="0" smtClean="0"/>
              <a:t> repair method or mesh implant using the </a:t>
            </a:r>
            <a:r>
              <a:rPr lang="en-US" i="1" dirty="0" smtClean="0"/>
              <a:t>Lichtestein</a:t>
            </a:r>
            <a:r>
              <a:rPr lang="en-US" dirty="0" smtClean="0"/>
              <a:t> technique. The </a:t>
            </a:r>
            <a:r>
              <a:rPr lang="en-US" i="1" dirty="0" smtClean="0"/>
              <a:t>Bassini</a:t>
            </a:r>
            <a:r>
              <a:rPr lang="en-US" dirty="0" smtClean="0"/>
              <a:t> darn operation is no longer acceptable because of its high recurrence rate and show rehabilitation.</a:t>
            </a:r>
          </a:p>
          <a:p>
            <a:pPr>
              <a:defRPr/>
            </a:pPr>
            <a:r>
              <a:rPr lang="en-US" dirty="0" smtClean="0"/>
              <a:t> </a:t>
            </a:r>
          </a:p>
          <a:p>
            <a:pPr>
              <a:defRPr/>
            </a:pPr>
            <a:r>
              <a:rPr lang="en-US" b="1" dirty="0" smtClean="0"/>
              <a:t>Laparoscopic herniorrhaphy</a:t>
            </a:r>
            <a:endParaRPr lang="en-US" dirty="0" smtClean="0"/>
          </a:p>
          <a:p>
            <a:pPr>
              <a:defRPr/>
            </a:pPr>
            <a:r>
              <a:rPr lang="en-US" dirty="0" smtClean="0"/>
              <a:t>Over the last ten years, minimally invasive techniques have been developed for the treatment of inguinal hernia. Two techniques are described, a trans-abdominal approach (TAPP) and a totally extraperitoneal approach procedures (TEP).</a:t>
            </a:r>
          </a:p>
          <a:p>
            <a:pPr>
              <a:defRPr/>
            </a:pPr>
            <a:endParaRPr lang="en-US" dirty="0"/>
          </a:p>
        </p:txBody>
      </p:sp>
    </p:spTree>
    <p:extLst>
      <p:ext uri="{BB962C8B-B14F-4D97-AF65-F5344CB8AC3E}">
        <p14:creationId xmlns:p14="http://schemas.microsoft.com/office/powerpoint/2010/main" val="3945135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No disease of the human body</a:t>
            </a:r>
            <a:r>
              <a:rPr lang="en-US" smtClean="0"/>
              <a:t>, belonging to the province of the surgeon, requires in its treatment a better combination of accurate anatomical knowledge with surgical skill than hernia in all its varieties.</a:t>
            </a:r>
          </a:p>
          <a:p>
            <a:endParaRPr lang="en-US" smtClean="0"/>
          </a:p>
        </p:txBody>
      </p:sp>
    </p:spTree>
    <p:extLst>
      <p:ext uri="{BB962C8B-B14F-4D97-AF65-F5344CB8AC3E}">
        <p14:creationId xmlns:p14="http://schemas.microsoft.com/office/powerpoint/2010/main" val="42227434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Results of operations for inguinal hernia</a:t>
            </a:r>
            <a:endParaRPr lang="en-US" smtClean="0"/>
          </a:p>
          <a:p>
            <a:r>
              <a:rPr lang="en-US" smtClean="0"/>
              <a:t> </a:t>
            </a:r>
          </a:p>
          <a:p>
            <a:r>
              <a:rPr lang="en-US" b="1" smtClean="0"/>
              <a:t>Recurrence</a:t>
            </a:r>
            <a:r>
              <a:rPr lang="en-US" smtClean="0"/>
              <a:t>: Only by using meticulous technique, principally concentrating on reinforcement of the posterior wall of the inguinal canal, with the Shouldice technique or mesh hernioplasty, can a recurrence rate of less than 2% be achieved. Only 505 of recurrence will become apparent within two years.</a:t>
            </a:r>
          </a:p>
          <a:p>
            <a:r>
              <a:rPr lang="en-US" smtClean="0"/>
              <a:t>Even in the elderly patient, removal of the testis and corresponding cord is very rarely required for effective repair, even in case of recurrent inguinal hernia.</a:t>
            </a:r>
          </a:p>
          <a:p>
            <a:endParaRPr lang="en-US" smtClean="0"/>
          </a:p>
        </p:txBody>
      </p:sp>
    </p:spTree>
    <p:extLst>
      <p:ext uri="{BB962C8B-B14F-4D97-AF65-F5344CB8AC3E}">
        <p14:creationId xmlns:p14="http://schemas.microsoft.com/office/powerpoint/2010/main" val="2732722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lnSpcReduction="10000"/>
          </a:bodyPr>
          <a:lstStyle/>
          <a:p>
            <a:pPr>
              <a:defRPr/>
            </a:pPr>
            <a:r>
              <a:rPr lang="en-US" b="1" dirty="0" smtClean="0"/>
              <a:t>Clinical features</a:t>
            </a:r>
            <a:endParaRPr lang="en-US" dirty="0" smtClean="0"/>
          </a:p>
          <a:p>
            <a:pPr>
              <a:defRPr/>
            </a:pPr>
            <a:r>
              <a:rPr lang="en-US" dirty="0" smtClean="0"/>
              <a:t> </a:t>
            </a:r>
          </a:p>
          <a:p>
            <a:pPr>
              <a:defRPr/>
            </a:pPr>
            <a:r>
              <a:rPr lang="en-US" dirty="0" smtClean="0"/>
              <a:t>A sliding hernia occurs almost exclusively in men. Five out of six sliding hernias are situated on the left side; bilateral sliding hernias are rare. The patient is nearly always over 40 years of age, the incidence rising with age. There are no clinical findings that are pathognomonic of a sliding hernia, but it should be suspected in a very large globular inguinal hernia descending well into the scrotum. Occasionally, large intestine is strangulated in a sliding hernia; more often, non-strangulated large intestine is present behind the sac containing strangulated small intestine.</a:t>
            </a:r>
          </a:p>
          <a:p>
            <a:pPr>
              <a:defRPr/>
            </a:pPr>
            <a:r>
              <a:rPr lang="en-US" b="1" dirty="0" smtClean="0"/>
              <a:t>Treatment</a:t>
            </a:r>
            <a:endParaRPr lang="en-US" dirty="0" smtClean="0"/>
          </a:p>
          <a:p>
            <a:pPr>
              <a:defRPr/>
            </a:pPr>
            <a:r>
              <a:rPr lang="en-US" dirty="0" smtClean="0"/>
              <a:t> </a:t>
            </a:r>
          </a:p>
          <a:p>
            <a:pPr>
              <a:defRPr/>
            </a:pPr>
            <a:r>
              <a:rPr lang="en-US" dirty="0" smtClean="0"/>
              <a:t>A sliding hernia is impossible to control with a truss, and as a rule the hernia is a cause of considerable discomfort. Consequently, operation id indicated and the results are very good.</a:t>
            </a:r>
          </a:p>
          <a:p>
            <a:pPr>
              <a:defRPr/>
            </a:pPr>
            <a:r>
              <a:rPr lang="en-US" i="1" dirty="0" smtClean="0"/>
              <a:t>Operation:</a:t>
            </a:r>
            <a:r>
              <a:rPr lang="en-US" dirty="0" smtClean="0"/>
              <a:t> It is unnecessary to remove any of the sliding hernial sac provided it is freed completely from the cord and the abdominal wall and it is replaced deep to the repaired fascia transversalis. In some circumstances, it is desirable to perform orchidectomy in order to effect a secure repair. No attempt should be made to dissect the caecum or colon free from the peritoneum under the impression that these are adhesions. If this is attempted, peritonitis or a faecal fistula may result from necrosis of a devascularised portion of the bowel. </a:t>
            </a:r>
          </a:p>
          <a:p>
            <a:pPr>
              <a:defRPr/>
            </a:pPr>
            <a:endParaRPr lang="en-US" dirty="0"/>
          </a:p>
        </p:txBody>
      </p:sp>
    </p:spTree>
    <p:extLst>
      <p:ext uri="{BB962C8B-B14F-4D97-AF65-F5344CB8AC3E}">
        <p14:creationId xmlns:p14="http://schemas.microsoft.com/office/powerpoint/2010/main" val="23682349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85000" lnSpcReduction="20000"/>
          </a:bodyPr>
          <a:lstStyle/>
          <a:p>
            <a:pPr>
              <a:defRPr/>
            </a:pPr>
            <a:r>
              <a:rPr lang="en-US" b="1" dirty="0" smtClean="0"/>
              <a:t>Anatomy of femoral sheath and femoral canal</a:t>
            </a:r>
            <a:endParaRPr lang="en-US" dirty="0" smtClean="0"/>
          </a:p>
          <a:p>
            <a:pPr>
              <a:defRPr/>
            </a:pPr>
            <a:r>
              <a:rPr lang="en-US" dirty="0" smtClean="0"/>
              <a:t>The femoral artery and vein enter the femoral triangle from beneath the inguinal ligament within a fascial tube termed the femoral sheath. This is derived from the extraperitoneal intra-abdominal fascia, its anterior wall arising from the transversalis fascia and its posterior wall from the fascia covering the iliacus. The medial part of the femoral sheath contains a small, almost vertically placed gap, the femoral canal, which is about 0.5 in (12 mm) in length and which just admits the tip of the little finger. The greater width of the female pelvis means the canal is somewhat larger in the female and femoral hernias are, consequently, commoner in this sex, the female to male ratio is about 2:1.</a:t>
            </a:r>
          </a:p>
          <a:p>
            <a:pPr>
              <a:defRPr/>
            </a:pPr>
            <a:r>
              <a:rPr lang="en-US" b="1" dirty="0" smtClean="0"/>
              <a:t> </a:t>
            </a:r>
            <a:endParaRPr lang="en-US" dirty="0" smtClean="0"/>
          </a:p>
          <a:p>
            <a:pPr>
              <a:defRPr/>
            </a:pPr>
            <a:r>
              <a:rPr lang="en-US" b="1" dirty="0" smtClean="0"/>
              <a:t>The boundaries of the femoral ring are:</a:t>
            </a:r>
            <a:endParaRPr lang="en-US" dirty="0" smtClean="0"/>
          </a:p>
          <a:p>
            <a:pPr>
              <a:defRPr/>
            </a:pPr>
            <a:r>
              <a:rPr lang="en-US" dirty="0" smtClean="0"/>
              <a:t>• </a:t>
            </a:r>
            <a:r>
              <a:rPr lang="en-US" i="1" dirty="0" smtClean="0"/>
              <a:t>Anteriorly—</a:t>
            </a:r>
            <a:r>
              <a:rPr lang="en-US" dirty="0" smtClean="0"/>
              <a:t> the inguinal ligament;</a:t>
            </a:r>
          </a:p>
          <a:p>
            <a:pPr>
              <a:defRPr/>
            </a:pPr>
            <a:r>
              <a:rPr lang="en-US" dirty="0" smtClean="0"/>
              <a:t>• </a:t>
            </a:r>
            <a:r>
              <a:rPr lang="en-US" i="1" dirty="0" smtClean="0"/>
              <a:t>Medially—</a:t>
            </a:r>
            <a:r>
              <a:rPr lang="en-US" dirty="0" smtClean="0"/>
              <a:t> the concave, sharp free edge of the pectineal part of the inguinal ligament, termed the lacunar ligament (</a:t>
            </a:r>
            <a:r>
              <a:rPr lang="en-US" i="1" dirty="0" smtClean="0"/>
              <a:t>Gimbernat’s</a:t>
            </a:r>
            <a:r>
              <a:rPr lang="en-US" dirty="0" smtClean="0"/>
              <a:t> ligament);</a:t>
            </a:r>
          </a:p>
          <a:p>
            <a:pPr>
              <a:defRPr/>
            </a:pPr>
            <a:r>
              <a:rPr lang="en-US" dirty="0" smtClean="0"/>
              <a:t>• </a:t>
            </a:r>
            <a:r>
              <a:rPr lang="en-US" i="1" dirty="0" smtClean="0"/>
              <a:t>Laterally—</a:t>
            </a:r>
            <a:r>
              <a:rPr lang="en-US" dirty="0" smtClean="0"/>
              <a:t> a thing septum separating it from the femoral vein;</a:t>
            </a:r>
          </a:p>
          <a:p>
            <a:pPr>
              <a:defRPr/>
            </a:pPr>
            <a:r>
              <a:rPr lang="en-US" dirty="0" smtClean="0"/>
              <a:t>• </a:t>
            </a:r>
            <a:r>
              <a:rPr lang="en-US" i="1" dirty="0" smtClean="0"/>
              <a:t>Posteriorly —</a:t>
            </a:r>
            <a:r>
              <a:rPr lang="en-US" dirty="0" smtClean="0"/>
              <a:t> the ileopectineal ligament (of </a:t>
            </a:r>
            <a:r>
              <a:rPr lang="en-US" i="1" dirty="0" smtClean="0"/>
              <a:t>Astley Cooper</a:t>
            </a:r>
            <a:r>
              <a:rPr lang="en-US" dirty="0" smtClean="0"/>
              <a:t>), which is the thickened periosteum along the pectineal border of the superior pubic ramus and which continues medially with the pectineal part of the inguinal ligament.</a:t>
            </a:r>
          </a:p>
          <a:p>
            <a:pPr>
              <a:defRPr/>
            </a:pPr>
            <a:r>
              <a:rPr lang="en-US" dirty="0" smtClean="0"/>
              <a:t> </a:t>
            </a:r>
          </a:p>
          <a:p>
            <a:pPr>
              <a:defRPr/>
            </a:pPr>
            <a:r>
              <a:rPr lang="en-US" b="1" i="1" dirty="0" smtClean="0"/>
              <a:t>The femoral canal</a:t>
            </a:r>
            <a:r>
              <a:rPr lang="en-US" dirty="0" smtClean="0"/>
              <a:t> contains a plug of fat and constant lymph node—the node of the femoral canal or </a:t>
            </a:r>
            <a:r>
              <a:rPr lang="en-US" i="1" dirty="0" smtClean="0"/>
              <a:t>Cloquet’s</a:t>
            </a:r>
            <a:r>
              <a:rPr lang="en-US" dirty="0" smtClean="0"/>
              <a:t> gland.</a:t>
            </a:r>
          </a:p>
          <a:p>
            <a:pPr>
              <a:defRPr/>
            </a:pPr>
            <a:r>
              <a:rPr lang="en-US" dirty="0" smtClean="0"/>
              <a:t>The canal has two functions: first, as a dead space for expansion of the distended femoral vein and, second, as a lymphatic pathway from the lower limb to the external iliac nodes.</a:t>
            </a:r>
          </a:p>
          <a:p>
            <a:pPr>
              <a:defRPr/>
            </a:pPr>
            <a:r>
              <a:rPr lang="en-US" dirty="0" smtClean="0"/>
              <a:t>The great importance of the femoral canal is, of course, that it is a potential point of weakness in the abdominal wall through which may develop a femoral hernia. Unlike the indirect inguinal hernia, this is never due to a congenital sac and, although cases do occur rarely in children, it is never found in the newborn.</a:t>
            </a:r>
            <a:endParaRPr lang="en-US" dirty="0"/>
          </a:p>
        </p:txBody>
      </p:sp>
    </p:spTree>
    <p:extLst>
      <p:ext uri="{BB962C8B-B14F-4D97-AF65-F5344CB8AC3E}">
        <p14:creationId xmlns:p14="http://schemas.microsoft.com/office/powerpoint/2010/main" val="206125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The neck of the femoral canal </a:t>
            </a:r>
            <a:r>
              <a:rPr lang="en-US" smtClean="0"/>
              <a:t>is narrow and bears a particular sharp medial border; for this reason, irreducibility and strangulation occur more commonly at this site than at any other. In order to enlarge the opening of the canal at operation on a strangulated case, this sharp edge of </a:t>
            </a:r>
            <a:r>
              <a:rPr lang="en-US" i="1" smtClean="0"/>
              <a:t>Gimbernat’s</a:t>
            </a:r>
            <a:r>
              <a:rPr lang="en-US" smtClean="0"/>
              <a:t> lacunar ligament may require incision; there is a slight risk of damage to the abnormal obturator artery in this manoeuvre and it is safer to enlarge the opening by making several small nicks into the ligament. The safe alternative is to divide the inguinal ligament, which can then be repaired.</a:t>
            </a:r>
          </a:p>
          <a:p>
            <a:r>
              <a:rPr lang="en-US" smtClean="0"/>
              <a:t>Normally there is an anastomosis between the pubic branch of the inferior epigastric artery and the pubic branch of the obturator artery. Occasionally the obturator artery is entirely replaced by this branch from the inferior epigastric—the abnormal obturator artery. This aberrant vessel usually passes laterally to the femoral canal and is out of harm’s way; more rarely, it passes behind </a:t>
            </a:r>
            <a:r>
              <a:rPr lang="en-US" i="1" smtClean="0"/>
              <a:t>Gimbernat’s</a:t>
            </a:r>
            <a:r>
              <a:rPr lang="en-US" smtClean="0"/>
              <a:t> ligament and it is then in surgical danger.</a:t>
            </a:r>
          </a:p>
          <a:p>
            <a:endParaRPr lang="en-US" smtClean="0"/>
          </a:p>
        </p:txBody>
      </p:sp>
    </p:spTree>
    <p:extLst>
      <p:ext uri="{BB962C8B-B14F-4D97-AF65-F5344CB8AC3E}">
        <p14:creationId xmlns:p14="http://schemas.microsoft.com/office/powerpoint/2010/main" val="8645510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Differential diagnosis of femoral hernia</a:t>
            </a:r>
            <a:endParaRPr lang="en-US" smtClean="0"/>
          </a:p>
          <a:p>
            <a:r>
              <a:rPr lang="en-US" smtClean="0"/>
              <a:t>A femoral hernia has to be distinguished from:</a:t>
            </a:r>
          </a:p>
          <a:p>
            <a:r>
              <a:rPr lang="en-US" smtClean="0"/>
              <a:t>An inguinal hernia</a:t>
            </a:r>
          </a:p>
          <a:p>
            <a:r>
              <a:rPr lang="en-US" smtClean="0"/>
              <a:t>A saphena varix</a:t>
            </a:r>
          </a:p>
          <a:p>
            <a:r>
              <a:rPr lang="en-US" smtClean="0"/>
              <a:t>An enlarged femoral lymph node of </a:t>
            </a:r>
            <a:r>
              <a:rPr lang="en-US" i="1" smtClean="0"/>
              <a:t>Cloquet</a:t>
            </a:r>
            <a:endParaRPr lang="en-US" smtClean="0"/>
          </a:p>
          <a:p>
            <a:r>
              <a:rPr lang="en-US" smtClean="0"/>
              <a:t>Lipoma</a:t>
            </a:r>
          </a:p>
          <a:p>
            <a:r>
              <a:rPr lang="en-US" smtClean="0"/>
              <a:t>A femoral artery aneurysm</a:t>
            </a:r>
          </a:p>
          <a:p>
            <a:r>
              <a:rPr lang="en-US" smtClean="0"/>
              <a:t>A psoas abscess</a:t>
            </a:r>
          </a:p>
          <a:p>
            <a:r>
              <a:rPr lang="en-US" smtClean="0"/>
              <a:t>A distended psoas bursa</a:t>
            </a:r>
          </a:p>
          <a:p>
            <a:r>
              <a:rPr lang="en-US" smtClean="0"/>
              <a:t>Rupture of the adductor longus</a:t>
            </a:r>
          </a:p>
          <a:p>
            <a:r>
              <a:rPr lang="en-US" b="1" smtClean="0"/>
              <a:t>Strangulated femoral hernia</a:t>
            </a:r>
            <a:endParaRPr lang="en-US" smtClean="0"/>
          </a:p>
          <a:p>
            <a:r>
              <a:rPr lang="en-US" smtClean="0"/>
              <a:t>A femoral hernia strangulated frequently and gangrene rapidly develops. This is explained by the narrow, unyielding femoral ring. In 40% of cases, the obstructing agent is not the lacunar ligament but the neck of the femoral sac itself. A </a:t>
            </a:r>
            <a:r>
              <a:rPr lang="en-US" i="1" smtClean="0"/>
              <a:t>Richter's</a:t>
            </a:r>
            <a:r>
              <a:rPr lang="en-US" smtClean="0"/>
              <a:t> hernia is a frequent occurrence.</a:t>
            </a:r>
          </a:p>
          <a:p>
            <a:endParaRPr lang="en-US" smtClean="0"/>
          </a:p>
        </p:txBody>
      </p:sp>
    </p:spTree>
    <p:extLst>
      <p:ext uri="{BB962C8B-B14F-4D97-AF65-F5344CB8AC3E}">
        <p14:creationId xmlns:p14="http://schemas.microsoft.com/office/powerpoint/2010/main" val="6046793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10000"/>
          </a:bodyPr>
          <a:lstStyle/>
          <a:p>
            <a:pPr>
              <a:defRPr/>
            </a:pPr>
            <a:r>
              <a:rPr lang="en-US" b="1" dirty="0" smtClean="0"/>
              <a:t>Operative surgery of femoral hernia</a:t>
            </a:r>
            <a:endParaRPr lang="en-US" dirty="0" smtClean="0"/>
          </a:p>
          <a:p>
            <a:pPr>
              <a:defRPr/>
            </a:pPr>
            <a:r>
              <a:rPr lang="en-US" dirty="0" smtClean="0"/>
              <a:t>Several approaches to the femoral hernia have been advocated. In all cases the urinary bladder must be emptied by catheterization immediately before commencing surgery.</a:t>
            </a:r>
          </a:p>
          <a:p>
            <a:pPr>
              <a:defRPr/>
            </a:pPr>
            <a:r>
              <a:rPr lang="en-US" dirty="0" smtClean="0"/>
              <a:t> </a:t>
            </a:r>
          </a:p>
          <a:p>
            <a:pPr>
              <a:defRPr/>
            </a:pPr>
            <a:r>
              <a:rPr lang="en-US" b="1" dirty="0" smtClean="0"/>
              <a:t>The low approach operation (</a:t>
            </a:r>
            <a:r>
              <a:rPr lang="en-US" b="1" i="1" dirty="0" smtClean="0"/>
              <a:t>Lockwood</a:t>
            </a:r>
            <a:r>
              <a:rPr lang="en-US" b="1" dirty="0" smtClean="0"/>
              <a:t>):</a:t>
            </a:r>
            <a:r>
              <a:rPr lang="en-US" dirty="0" smtClean="0"/>
              <a:t> the sac is dissected out below the inguinal ligament via a groin crease incision. The neck of the sac is pulled down, ligated as high as possible. The canal may be closed by suturing the inguinal ligament to the ileopectineal line using three non-absorbable sutures.</a:t>
            </a:r>
          </a:p>
          <a:p>
            <a:pPr>
              <a:defRPr/>
            </a:pPr>
            <a:r>
              <a:rPr lang="en-US" b="1" dirty="0" smtClean="0"/>
              <a:t>The high approach operation (</a:t>
            </a:r>
            <a:r>
              <a:rPr lang="en-US" b="1" i="1" dirty="0" smtClean="0"/>
              <a:t>McEvedy</a:t>
            </a:r>
            <a:r>
              <a:rPr lang="en-US" b="1" dirty="0" smtClean="0"/>
              <a:t>):</a:t>
            </a:r>
            <a:r>
              <a:rPr lang="en-US" dirty="0" smtClean="0"/>
              <a:t> classically, a vertical incision is made over the femoral canal and continued upwards above the inguinal ligament. The incision must provide good access to preperitoneal space. Through the lower part of incision, the sac is dissected out. The superficial inguinal ring is identified and an incision 2.5 cm above the ring and parallel to the out border of the rectus muscle is deepened until the extraperitoneal space is identified. The sac is then freed from the extraperitoneal tissue and its neck ligated. An excellent view is the ileopectineal ligament is obtained and the conjoined tendon is sutured to it with non-absorbable sutures. An advantage of this approach is that, if resection of intestine is required, ample room can be obtained by opening the peritoneum. The disadvantage of this operation is that, if infection occurs, an incisional hernia may develop.</a:t>
            </a:r>
          </a:p>
          <a:p>
            <a:pPr>
              <a:defRPr/>
            </a:pPr>
            <a:r>
              <a:rPr lang="en-US" b="1" dirty="0" smtClean="0"/>
              <a:t>The transinguinal approach operation (</a:t>
            </a:r>
            <a:r>
              <a:rPr lang="en-US" b="1" i="1" dirty="0" smtClean="0"/>
              <a:t>Lotheissen</a:t>
            </a:r>
            <a:r>
              <a:rPr lang="en-US" b="1" dirty="0" smtClean="0"/>
              <a:t>):</a:t>
            </a:r>
            <a:r>
              <a:rPr lang="en-US" dirty="0" smtClean="0"/>
              <a:t> the inguinal canal opened as for inguinal herniorrhaphy. The transversalis fascia is incised to the medial side of the epigastric vessels and the opening is enlarged. One must be certain that it is the peritoneum and not the bladder or a diverticulum thereof. Should the sac be empty, the sac is withdrawn from the femoral canal. An empty sac can be delivered easily. This operation is effected by suturing the conjoined tendon to the ileopectineal line to form a shutter.</a:t>
            </a:r>
          </a:p>
          <a:p>
            <a:pPr>
              <a:defRPr/>
            </a:pPr>
            <a:endParaRPr lang="en-US" dirty="0"/>
          </a:p>
        </p:txBody>
      </p:sp>
    </p:spTree>
    <p:extLst>
      <p:ext uri="{BB962C8B-B14F-4D97-AF65-F5344CB8AC3E}">
        <p14:creationId xmlns:p14="http://schemas.microsoft.com/office/powerpoint/2010/main" val="6007145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defRPr/>
            </a:pPr>
            <a:r>
              <a:rPr lang="en-US" b="1" dirty="0" smtClean="0"/>
              <a:t>Childhood hernias related to the umbilicus</a:t>
            </a:r>
            <a:endParaRPr lang="en-US" dirty="0" smtClean="0"/>
          </a:p>
          <a:p>
            <a:pPr>
              <a:defRPr/>
            </a:pPr>
            <a:r>
              <a:rPr lang="en-US" b="1" dirty="0" smtClean="0"/>
              <a:t> </a:t>
            </a:r>
            <a:endParaRPr lang="en-US" dirty="0" smtClean="0"/>
          </a:p>
          <a:p>
            <a:pPr>
              <a:defRPr/>
            </a:pPr>
            <a:r>
              <a:rPr lang="en-US" dirty="0" smtClean="0"/>
              <a:t>Herniation through the umbilical ring can be classified into the exomphalos spectrum, infantile umbilical hernias, adult umbilical hernias and most cases of gastroschisis. Hernias that occur outside the umbilical ring include paraumbilical hernias, fatty hernias of the linea alba (e.g. epigastric hernias), incisional or porthole hernias, and some rare cases of gastroschisis that are separate from the umbilical ring.</a:t>
            </a:r>
          </a:p>
          <a:p>
            <a:pPr>
              <a:defRPr/>
            </a:pPr>
            <a:r>
              <a:rPr lang="en-US" b="1" dirty="0" smtClean="0"/>
              <a:t>Infantile umbilical hernias</a:t>
            </a:r>
            <a:endParaRPr lang="en-US" dirty="0" smtClean="0"/>
          </a:p>
          <a:p>
            <a:pPr>
              <a:defRPr/>
            </a:pPr>
            <a:r>
              <a:rPr lang="en-US" dirty="0" smtClean="0"/>
              <a:t> </a:t>
            </a:r>
          </a:p>
          <a:p>
            <a:pPr>
              <a:defRPr/>
            </a:pPr>
            <a:r>
              <a:rPr lang="en-US" b="1" dirty="0" smtClean="0"/>
              <a:t>Pathophysiology –</a:t>
            </a:r>
            <a:r>
              <a:rPr lang="en-US" dirty="0" smtClean="0"/>
              <a:t> infantile umbilical hernias are covered in skin and involve the umbilical ring. They result from delayed or permanent failure of fusion of the obliterated umbilical vessels to the urachal remnant and margins of the umbilical ring. </a:t>
            </a:r>
          </a:p>
          <a:p>
            <a:pPr>
              <a:defRPr/>
            </a:pPr>
            <a:r>
              <a:rPr lang="en-US" b="1" dirty="0" smtClean="0"/>
              <a:t>Incidence –</a:t>
            </a:r>
            <a:r>
              <a:rPr lang="en-US" dirty="0" smtClean="0"/>
              <a:t> infantile umbilical hernias are twice as common in boys as in girls. They are very common in the Afro-Caribbean community, and if there is a family history. </a:t>
            </a:r>
          </a:p>
          <a:p>
            <a:pPr>
              <a:defRPr/>
            </a:pPr>
            <a:r>
              <a:rPr lang="en-US" dirty="0" smtClean="0"/>
              <a:t> </a:t>
            </a:r>
          </a:p>
          <a:p>
            <a:pPr>
              <a:defRPr/>
            </a:pPr>
            <a:r>
              <a:rPr lang="en-US" dirty="0" smtClean="0"/>
              <a:t>Umbilical hernias are common in:</a:t>
            </a:r>
          </a:p>
          <a:p>
            <a:pPr>
              <a:defRPr/>
            </a:pPr>
            <a:r>
              <a:rPr lang="en-US" dirty="0" smtClean="0"/>
              <a:t>• Premature infants</a:t>
            </a:r>
          </a:p>
          <a:p>
            <a:pPr>
              <a:defRPr/>
            </a:pPr>
            <a:r>
              <a:rPr lang="en-US" dirty="0" smtClean="0"/>
              <a:t>• Down syndrome</a:t>
            </a:r>
          </a:p>
          <a:p>
            <a:pPr>
              <a:defRPr/>
            </a:pPr>
            <a:r>
              <a:rPr lang="en-US" dirty="0" smtClean="0"/>
              <a:t>• Mucopolysaccharidosis</a:t>
            </a:r>
          </a:p>
          <a:p>
            <a:pPr>
              <a:defRPr/>
            </a:pPr>
            <a:r>
              <a:rPr lang="en-US" dirty="0" smtClean="0"/>
              <a:t>• Beckwith–</a:t>
            </a:r>
            <a:r>
              <a:rPr lang="en-US" dirty="0" err="1" smtClean="0"/>
              <a:t>Wiedemann</a:t>
            </a:r>
            <a:r>
              <a:rPr lang="en-US" dirty="0" smtClean="0"/>
              <a:t> syndrome (where there is associated macroglossia and hypoglycaemia).</a:t>
            </a:r>
          </a:p>
          <a:p>
            <a:pPr>
              <a:defRPr/>
            </a:pPr>
            <a:r>
              <a:rPr lang="en-US" dirty="0" smtClean="0"/>
              <a:t>Unlike the inguinal hernia, the umbilical hernia is not associated with a high risk of incarceration or strangulation. In view of its natural history, if the hernia persists after 3 years of age, surgery is usually offered.</a:t>
            </a:r>
          </a:p>
          <a:p>
            <a:pPr>
              <a:defRPr/>
            </a:pPr>
            <a:r>
              <a:rPr lang="en-US" dirty="0" smtClean="0"/>
              <a:t> </a:t>
            </a:r>
          </a:p>
          <a:p>
            <a:pPr>
              <a:defRPr/>
            </a:pPr>
            <a:r>
              <a:rPr lang="en-US" b="1" dirty="0" smtClean="0"/>
              <a:t>Causes –</a:t>
            </a:r>
            <a:r>
              <a:rPr lang="en-US" dirty="0" smtClean="0"/>
              <a:t> they are associated with prematurity, low birth weight and meconium peritonitis. They are seen in </a:t>
            </a:r>
            <a:r>
              <a:rPr lang="en-US" dirty="0" err="1" smtClean="0"/>
              <a:t>mucopolysaccharidoses</a:t>
            </a:r>
            <a:r>
              <a:rPr lang="en-US" dirty="0" smtClean="0"/>
              <a:t>, connective tissue disorders (e.g. Ehler–Danlos syndrome) and in Beckwith–</a:t>
            </a:r>
            <a:r>
              <a:rPr lang="en-US" dirty="0" err="1" smtClean="0"/>
              <a:t>Wiedemann</a:t>
            </a:r>
            <a:r>
              <a:rPr lang="en-US" dirty="0" smtClean="0"/>
              <a:t> syndrome (in which exomphalos is also seen). Increases in abdominal pressure (e.g. due to liver disease with ascites, peritoneal dialysis) may predispose to hernia formation in older infants. </a:t>
            </a:r>
          </a:p>
          <a:p>
            <a:pPr>
              <a:defRPr/>
            </a:pPr>
            <a:r>
              <a:rPr lang="en-US" b="1" dirty="0" smtClean="0"/>
              <a:t> </a:t>
            </a:r>
            <a:endParaRPr lang="en-US" dirty="0" smtClean="0"/>
          </a:p>
          <a:p>
            <a:pPr>
              <a:defRPr/>
            </a:pPr>
            <a:r>
              <a:rPr lang="en-US" b="1" dirty="0" smtClean="0"/>
              <a:t>Diagnosis –</a:t>
            </a:r>
            <a:r>
              <a:rPr lang="en-US" dirty="0" smtClean="0"/>
              <a:t> infantile umbilical hernias are typically diagnosed when infants are several weeks old and the vast majority are asymptomatic.</a:t>
            </a:r>
            <a:endParaRPr lang="en-US" dirty="0"/>
          </a:p>
        </p:txBody>
      </p:sp>
    </p:spTree>
    <p:extLst>
      <p:ext uri="{BB962C8B-B14F-4D97-AF65-F5344CB8AC3E}">
        <p14:creationId xmlns:p14="http://schemas.microsoft.com/office/powerpoint/2010/main" val="40309597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Treatment </a:t>
            </a:r>
            <a:endParaRPr lang="en-US" smtClean="0"/>
          </a:p>
          <a:p>
            <a:r>
              <a:rPr lang="en-US" smtClean="0"/>
              <a:t>About 90% of infantile umbilical hernias disappear by the age of two years; 96% with fascial rings &lt;0.5 cm across at three months of age resolve by two years. Resolution is unlikely if the fascial defect is &gt;1.5 cm or if it persists beyond five years of age. Complications (e.g. strangulation of omentum or intestine) are extremely rare, so surgical referral is rarely required before two years of age. The appropriate timing of repair is con­troversial, but most UK paediatric surgeons delay repair until four years of age. Repair is carried out through a semicircular incision along the inner aspect of the umbilical skin.</a:t>
            </a:r>
          </a:p>
          <a:p>
            <a:r>
              <a:rPr lang="en-US" smtClean="0"/>
              <a:t> </a:t>
            </a:r>
          </a:p>
          <a:p>
            <a:r>
              <a:rPr lang="en-US" smtClean="0"/>
              <a:t> </a:t>
            </a:r>
            <a:r>
              <a:rPr lang="en-US" b="1" i="1" smtClean="0"/>
              <a:t>Operative repair of an umbilical hernia:</a:t>
            </a:r>
            <a:r>
              <a:rPr lang="en-US" smtClean="0"/>
              <a:t> an inferior, curved periumbilical incision is made and the neck of the sac is defined all around. The sac is opened at the fundus. Its contents, usually omentum, are reduced and the sac is closed and returned to the abdominal cavity. Redundant sac may be excised. The defect is closed by approximation of the fascial edges with a strong suture. The classically described ‘double-breasting’ of the fascia may be necessary for large hernias. A good cosmetic appearance of the umbilicus is achieved by approximation of the skin to the fascia using one or two sutures.</a:t>
            </a:r>
          </a:p>
        </p:txBody>
      </p:sp>
    </p:spTree>
    <p:extLst>
      <p:ext uri="{BB962C8B-B14F-4D97-AF65-F5344CB8AC3E}">
        <p14:creationId xmlns:p14="http://schemas.microsoft.com/office/powerpoint/2010/main" val="25479400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defRPr/>
            </a:pPr>
            <a:r>
              <a:rPr lang="en-US" b="1" dirty="0" smtClean="0"/>
              <a:t>The exomphalos (omphalocele) spectrum</a:t>
            </a:r>
            <a:endParaRPr lang="en-US" dirty="0" smtClean="0"/>
          </a:p>
          <a:p>
            <a:pPr>
              <a:defRPr/>
            </a:pPr>
            <a:r>
              <a:rPr lang="en-US" dirty="0" smtClean="0"/>
              <a:t>The exomphalos spectrum is congenital umbilical hernias that are seen in one in every 8,000 fetuses per year. They are often associated with major chromosomal, cardiac and other anomalies and are usually diagnosed antenatally. </a:t>
            </a:r>
          </a:p>
          <a:p>
            <a:pPr>
              <a:defRPr/>
            </a:pPr>
            <a:r>
              <a:rPr lang="en-US" b="1" dirty="0" smtClean="0"/>
              <a:t> </a:t>
            </a:r>
            <a:endParaRPr lang="en-US" dirty="0" smtClean="0"/>
          </a:p>
          <a:p>
            <a:pPr>
              <a:defRPr/>
            </a:pPr>
            <a:r>
              <a:rPr lang="en-US" b="1" dirty="0" smtClean="0"/>
              <a:t>Pathophysiology:</a:t>
            </a:r>
            <a:r>
              <a:rPr lang="en-US" dirty="0" smtClean="0"/>
              <a:t> the umbilical ring fails to develop normally and the intestine (and sometimes the liver) fails to return to the abdominal cavity, a process that normally occurs by 10 weeks of gestation. A sac is attached around an enlarged umbilical ring whose outer layer is amnion, middle layer is Wharton’s jelly and inner layer is peritoneum. The sac clearly differentiates this entity from gastroschisis, where the anterior abdominal wall has a hole to the right-hand side of the umbilicus which may or may not disrupt the ring. </a:t>
            </a:r>
          </a:p>
          <a:p>
            <a:pPr>
              <a:defRPr/>
            </a:pPr>
            <a:r>
              <a:rPr lang="en-US" b="1" dirty="0" smtClean="0"/>
              <a:t>Classification:</a:t>
            </a:r>
            <a:r>
              <a:rPr lang="en-US" dirty="0" smtClean="0"/>
              <a:t> </a:t>
            </a:r>
          </a:p>
          <a:p>
            <a:pPr>
              <a:defRPr/>
            </a:pPr>
            <a:r>
              <a:rPr lang="en-US" dirty="0" smtClean="0"/>
              <a:t>Exomphalos is a spectrum of anomalies and a clear description is often far more informative than the terms ‘major’ and ‘minor’. </a:t>
            </a:r>
          </a:p>
          <a:p>
            <a:pPr>
              <a:defRPr/>
            </a:pPr>
            <a:r>
              <a:rPr lang="en-US" b="1" i="1" dirty="0" smtClean="0"/>
              <a:t>In exomphalos major,</a:t>
            </a:r>
            <a:r>
              <a:rPr lang="en-US" dirty="0" smtClean="0"/>
              <a:t> the defect is usually &gt;4 cm across at birth and allows herniation of the liver and other viscera. The cord rarely arises from the summit of the sac but is offset. Chromosomal anomalies are less common than in exomphalos minor. </a:t>
            </a:r>
          </a:p>
          <a:p>
            <a:pPr>
              <a:defRPr/>
            </a:pPr>
            <a:r>
              <a:rPr lang="en-US" b="1" i="1" dirty="0" smtClean="0"/>
              <a:t>In exomphalos minor,</a:t>
            </a:r>
            <a:r>
              <a:rPr lang="en-US" dirty="0" smtClean="0"/>
              <a:t> the defect is smaller and does not contain the liver, and the umbilical cord is attached to the summit of the sac. </a:t>
            </a:r>
          </a:p>
          <a:p>
            <a:pPr>
              <a:defRPr/>
            </a:pPr>
            <a:r>
              <a:rPr lang="en-US" dirty="0" smtClean="0"/>
              <a:t> </a:t>
            </a:r>
          </a:p>
          <a:p>
            <a:pPr>
              <a:defRPr/>
            </a:pPr>
            <a:r>
              <a:rPr lang="en-US" b="1" dirty="0" smtClean="0"/>
              <a:t>Treatment:</a:t>
            </a:r>
            <a:r>
              <a:rPr lang="en-US" dirty="0" smtClean="0"/>
              <a:t> </a:t>
            </a:r>
          </a:p>
          <a:p>
            <a:pPr>
              <a:defRPr/>
            </a:pPr>
            <a:r>
              <a:rPr lang="en-US" dirty="0" smtClean="0"/>
              <a:t>Some small defects can be treated by prompt reduction of the contents by twisting the cord, which is tightly bandaged until healing is complete. Larger defects require prompt transfer to a Specialist Unit, where the neonatal surgeon must choose between surgical and non-surgical approaches. Following antenatal diagnosis (which can be made at 15 weeks of gestation), a full anomaly scan and counseling should be given (preferably in a Fetal Medicine Unit with access to neonatal surgeons). Caesarean section is often advised in order to avoid trauma in exomphalos major. At birth, the sac should be wrapped in saline-moistened sterile gauze and covered with impervious plastic sheeting (e.g. cling film) before transfer. Four techniques have been described; non-operative therapy, skin flap closure, staged closure and primary closure.</a:t>
            </a:r>
          </a:p>
          <a:p>
            <a:pPr>
              <a:defRPr/>
            </a:pPr>
            <a:endParaRPr lang="en-US" dirty="0"/>
          </a:p>
        </p:txBody>
      </p:sp>
    </p:spTree>
    <p:extLst>
      <p:ext uri="{BB962C8B-B14F-4D97-AF65-F5344CB8AC3E}">
        <p14:creationId xmlns:p14="http://schemas.microsoft.com/office/powerpoint/2010/main" val="17312138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800" b="1" smtClean="0">
                <a:latin typeface="Franklin Gothic Book" panose="020B0503020102020204" pitchFamily="34" charset="0"/>
                <a:cs typeface="Times New Roman" panose="02020603050405020304" pitchFamily="18" charset="0"/>
              </a:rPr>
              <a:t>Gastroschisis</a:t>
            </a:r>
          </a:p>
          <a:p>
            <a:r>
              <a:rPr lang="en-US" smtClean="0">
                <a:solidFill>
                  <a:srgbClr val="000000"/>
                </a:solidFill>
                <a:latin typeface="Franklin Gothic Book" panose="020B0503020102020204" pitchFamily="34" charset="0"/>
                <a:cs typeface="Times New Roman" panose="02020603050405020304" pitchFamily="18" charset="0"/>
              </a:rPr>
              <a:t>In gastroschisis, the defect is to the right of the umbilicus. No sac is present and the intestines, which are shortened in length, are usually covered in a </a:t>
            </a:r>
            <a:r>
              <a:rPr lang="en-US" smtClean="0">
                <a:solidFill>
                  <a:srgbClr val="000000"/>
                </a:solidFill>
                <a:cs typeface="Times New Roman" panose="02020603050405020304" pitchFamily="18" charset="0"/>
              </a:rPr>
              <a:t>‘</a:t>
            </a:r>
            <a:r>
              <a:rPr lang="en-US" smtClean="0">
                <a:solidFill>
                  <a:srgbClr val="000000"/>
                </a:solidFill>
                <a:latin typeface="Franklin Gothic Book" panose="020B0503020102020204" pitchFamily="34" charset="0"/>
                <a:cs typeface="Times New Roman" panose="02020603050405020304" pitchFamily="18" charset="0"/>
              </a:rPr>
              <a:t>peel</a:t>
            </a:r>
            <a:r>
              <a:rPr lang="en-US" smtClean="0">
                <a:solidFill>
                  <a:srgbClr val="000000"/>
                </a:solidFill>
                <a:cs typeface="Times New Roman" panose="02020603050405020304" pitchFamily="18" charset="0"/>
              </a:rPr>
              <a:t>’</a:t>
            </a:r>
            <a:r>
              <a:rPr lang="en-US" smtClean="0">
                <a:solidFill>
                  <a:srgbClr val="000000"/>
                </a:solidFill>
                <a:latin typeface="Franklin Gothic Book" panose="020B0503020102020204" pitchFamily="34" charset="0"/>
                <a:cs typeface="Times New Roman" panose="02020603050405020304" pitchFamily="18" charset="0"/>
              </a:rPr>
              <a:t>. Other than intestinal atresias, major abnormalities are uncommon.</a:t>
            </a:r>
            <a:endParaRPr lang="en-US" b="1" smtClean="0">
              <a:solidFill>
                <a:srgbClr val="404040"/>
              </a:solidFill>
              <a:latin typeface="Franklin Gothic Book" panose="020B0503020102020204" pitchFamily="34" charset="0"/>
              <a:cs typeface="Times New Roman" panose="02020603050405020304" pitchFamily="18" charset="0"/>
            </a:endParaRPr>
          </a:p>
          <a:p>
            <a:r>
              <a:rPr lang="en-US" b="1" smtClean="0">
                <a:solidFill>
                  <a:srgbClr val="404040"/>
                </a:solidFill>
                <a:latin typeface="Franklin Gothic Book" panose="020B0503020102020204" pitchFamily="34" charset="0"/>
                <a:cs typeface="Times New Roman" panose="02020603050405020304" pitchFamily="18" charset="0"/>
              </a:rPr>
              <a:t>Management</a:t>
            </a:r>
            <a:r>
              <a:rPr lang="en-US" smtClean="0">
                <a:solidFill>
                  <a:srgbClr val="000000"/>
                </a:solidFill>
                <a:latin typeface="Franklin Gothic Book" panose="020B0503020102020204" pitchFamily="34" charset="0"/>
                <a:cs typeface="Times New Roman" panose="02020603050405020304" pitchFamily="18" charset="0"/>
              </a:rPr>
              <a:t> involves fluid resuscitation, keeping the baby warm and protecting the intestines before urgent reduction of the intestinal contents to the abdomen by a neonatal surgeon. The intestines can take many weeks to start working normally.</a:t>
            </a:r>
            <a:endParaRPr lang="en-US" smtClean="0"/>
          </a:p>
        </p:txBody>
      </p:sp>
    </p:spTree>
    <p:extLst>
      <p:ext uri="{BB962C8B-B14F-4D97-AF65-F5344CB8AC3E}">
        <p14:creationId xmlns:p14="http://schemas.microsoft.com/office/powerpoint/2010/main" val="1768342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Low"/>
            <a:r>
              <a:rPr lang="en-US" smtClean="0">
                <a:latin typeface="CastleTLig" pitchFamily="34" charset="0"/>
                <a:ea typeface="Times New Roman" panose="02020603050405020304" pitchFamily="18" charset="0"/>
                <a:cs typeface="Arial" panose="020B0604020202020204" pitchFamily="34" charset="0"/>
              </a:rPr>
              <a:t>A hernia is a protrusion of a viscus or part of a viscus through an abnormal opening in the walls of its containing cavity. </a:t>
            </a:r>
            <a:r>
              <a:rPr lang="en-US" i="1" smtClean="0">
                <a:latin typeface="CastleTLig" pitchFamily="34" charset="0"/>
                <a:ea typeface="Times New Roman" panose="02020603050405020304" pitchFamily="18" charset="0"/>
                <a:cs typeface="Arial" panose="020B0604020202020204" pitchFamily="34" charset="0"/>
              </a:rPr>
              <a:t>On other hand</a:t>
            </a:r>
            <a:r>
              <a:rPr lang="en-US" smtClean="0">
                <a:latin typeface="CastleTLig" pitchFamily="34" charset="0"/>
                <a:ea typeface="Times New Roman" panose="02020603050405020304" pitchFamily="18" charset="0"/>
                <a:cs typeface="Arial" panose="020B0604020202020204" pitchFamily="34" charset="0"/>
              </a:rPr>
              <a:t>, the hernia is an outpouching of the parietal peritoneum through a preformed or secondarily established hiatus. </a:t>
            </a:r>
          </a:p>
          <a:p>
            <a:pPr algn="justLow"/>
            <a:endParaRPr lang="en-US" smtClean="0">
              <a:latin typeface="CastleTLig" pitchFamily="34" charset="0"/>
              <a:ea typeface="Times New Roman" panose="02020603050405020304" pitchFamily="18" charset="0"/>
              <a:cs typeface="Arial" panose="020B0604020202020204" pitchFamily="34" charset="0"/>
            </a:endParaRPr>
          </a:p>
          <a:p>
            <a:r>
              <a:rPr lang="en-US" smtClean="0">
                <a:latin typeface="CastleTLig" pitchFamily="34" charset="0"/>
                <a:ea typeface="Times New Roman" panose="02020603050405020304" pitchFamily="18" charset="0"/>
                <a:cs typeface="Arial" panose="020B0604020202020204" pitchFamily="34" charset="0"/>
              </a:rPr>
              <a:t>If the hernia extends beyond the abdominal cavity and is thus visible on the surface of the body, it is defined as an external hernia. If the outpouching is limited to peritoneal pockets, it is known as an internal hernia.  The external abdominal hernia is the most common form, the most frequent varieties being the inguinal, femoral and umbilical, accounting for 75%. The rarer forms constitute &lt;2%, excluding Incisional hernias.</a:t>
            </a:r>
            <a:endParaRPr lang="en-US" smtClean="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0166641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sz="1600" b="1" dirty="0" smtClean="0">
                <a:latin typeface="Franklin Gothic Book" pitchFamily="34" charset="0"/>
                <a:ea typeface="Times New Roman" pitchFamily="18" charset="0"/>
              </a:rPr>
              <a:t>Paraumbilical hernia </a:t>
            </a:r>
            <a:r>
              <a:rPr lang="en-US" b="1" dirty="0" smtClean="0">
                <a:solidFill>
                  <a:srgbClr val="A40000"/>
                </a:solidFill>
                <a:latin typeface="Antique Olive" pitchFamily="34" charset="0"/>
                <a:ea typeface="Times New Roman" pitchFamily="18" charset="0"/>
              </a:rPr>
              <a:t>(supraumbilical / infraumbilical)</a:t>
            </a:r>
            <a:endParaRPr lang="en-US" sz="1050" b="1" dirty="0" smtClean="0">
              <a:solidFill>
                <a:schemeClr val="accent5">
                  <a:lumMod val="50000"/>
                </a:schemeClr>
              </a:solidFill>
              <a:latin typeface="Georgia" pitchFamily="18" charset="0"/>
              <a:ea typeface="Times New Roman" pitchFamily="18" charset="0"/>
            </a:endParaRPr>
          </a:p>
          <a:p>
            <a:pPr algn="justLow">
              <a:defRPr/>
            </a:pPr>
            <a:r>
              <a:rPr lang="en-US" dirty="0" smtClean="0">
                <a:latin typeface="CastleTLig" pitchFamily="34" charset="0"/>
                <a:ea typeface="Times New Roman" pitchFamily="18" charset="0"/>
                <a:cs typeface="Arial" pitchFamily="34" charset="0"/>
              </a:rPr>
              <a:t>In adults, the hernia does not occur through the umbilical scar. It is a protrusion through the linea alba just above or sometimes just below the umbilicus. As it enlarges, it becomes rounded or oval in shape, with a tendency to sag downwards. Paraumbilical hernias can become very large. The neck of the sac is often remarkably narrow compared with the size of the sac and the volume of its contents, which usually consist of greater omentum often accompanied by small intestine and, alternatively or in addition, a portion of transverse colon.</a:t>
            </a:r>
          </a:p>
          <a:p>
            <a:pPr algn="justLow">
              <a:defRPr/>
            </a:pPr>
            <a:r>
              <a:rPr lang="en-US" dirty="0" smtClean="0">
                <a:latin typeface="CastleTLig" pitchFamily="34" charset="0"/>
                <a:ea typeface="Times New Roman" pitchFamily="18" charset="0"/>
                <a:cs typeface="Arial" pitchFamily="34" charset="0"/>
              </a:rPr>
              <a:t>In long-standing cases, the sac sometimes becomes loculated due to adherence of omentum to its fundus.</a:t>
            </a:r>
          </a:p>
        </p:txBody>
      </p:sp>
    </p:spTree>
    <p:extLst>
      <p:ext uri="{BB962C8B-B14F-4D97-AF65-F5344CB8AC3E}">
        <p14:creationId xmlns:p14="http://schemas.microsoft.com/office/powerpoint/2010/main" val="24431948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Low"/>
            <a:r>
              <a:rPr lang="en-US" b="1" smtClean="0">
                <a:latin typeface="CastleTLig" pitchFamily="34" charset="0"/>
                <a:cs typeface="Times New Roman" panose="02020603050405020304" pitchFamily="18" charset="0"/>
              </a:rPr>
              <a:t>Clinical features- </a:t>
            </a:r>
            <a:r>
              <a:rPr lang="en-US" smtClean="0">
                <a:latin typeface="CastleTLig" pitchFamily="34" charset="0"/>
                <a:cs typeface="Times New Roman" panose="02020603050405020304" pitchFamily="18" charset="0"/>
              </a:rPr>
              <a:t>Women are affected five times more frequently than men. The patient is usually overweight and between the ages of 35 and 55. Increasing obesity, with flabbiness of the abdominal muscles, and repeated pregnancy are important aetiological factors. These hernias may become irreducible due to the formation of omental adhesions within the sac. Symptomatically, a large umbilical hernia causes a dragging pain by its weight. Gastrointestinal symptoms are common and are probably due to traction on the stomach or transverse colon. </a:t>
            </a:r>
          </a:p>
          <a:p>
            <a:pPr algn="justLow"/>
            <a:r>
              <a:rPr lang="en-US" smtClean="0">
                <a:latin typeface="CastleTLig" pitchFamily="34" charset="0"/>
                <a:cs typeface="Times New Roman" panose="02020603050405020304" pitchFamily="18" charset="0"/>
              </a:rPr>
              <a:t>Often there are transient attacks of intestinal colicky pain due to partial intestinal obstruction. In long-standing cases, intertrigo of the adjacent surfaces of skin and trophic ulcers of the fundus are troublesome complications.</a:t>
            </a:r>
          </a:p>
        </p:txBody>
      </p:sp>
    </p:spTree>
    <p:extLst>
      <p:ext uri="{BB962C8B-B14F-4D97-AF65-F5344CB8AC3E}">
        <p14:creationId xmlns:p14="http://schemas.microsoft.com/office/powerpoint/2010/main" val="13526686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defRPr/>
            </a:pPr>
            <a:r>
              <a:rPr lang="en-US" b="1" dirty="0" smtClean="0"/>
              <a:t>Paraumbilical herniorrhaphy:</a:t>
            </a:r>
            <a:r>
              <a:rPr lang="en-US" dirty="0" smtClean="0"/>
              <a:t> if the defect is small, a primary herniorrhaphy can be performed. If the defect is large, the repair is best performed with prosthetic buttering of the abdominal wall. The classic primary repair is that described by </a:t>
            </a:r>
            <a:r>
              <a:rPr lang="en-US" i="1" dirty="0" smtClean="0"/>
              <a:t>William Mayo</a:t>
            </a:r>
            <a:r>
              <a:rPr lang="en-US" dirty="0" smtClean="0"/>
              <a:t>. A transverse elliptical incision is made around the umbilicus. The neck is incised to expose the contents. Freed the contents from the sac and then close with absorbable suture. The aponeurosis on both sides of the umbilical ring is mobilized from underlying tissue sufficiently to allow an overlap of 5-7 cm. interrupted mattress sutures are then inserted into the aponeurosis. Then, the overlapping upper margin is stitched to the sheath of the rectus abdominis and the midline aponeurosis. A suction drain should be placed in the wound in fatty patient, who ooze blood and liquid fat.</a:t>
            </a:r>
          </a:p>
          <a:p>
            <a:pPr>
              <a:defRPr/>
            </a:pPr>
            <a:r>
              <a:rPr lang="en-US" b="1" dirty="0" smtClean="0"/>
              <a:t>Paraumbilical hernioplasty:</a:t>
            </a:r>
            <a:r>
              <a:rPr lang="en-US" dirty="0" smtClean="0"/>
              <a:t> in the case of very large primary paraumbilical hernia (fascial defect &gt;4 cm) or for recurrent paraumbilical hernia, the use of prosthetic material (polypropylene mesh) is recommended.</a:t>
            </a:r>
          </a:p>
          <a:p>
            <a:pPr>
              <a:defRPr/>
            </a:pPr>
            <a:r>
              <a:rPr lang="en-US" b="1" dirty="0" smtClean="0"/>
              <a:t>Additional lipectomy:</a:t>
            </a:r>
            <a:r>
              <a:rPr lang="en-US" dirty="0" smtClean="0"/>
              <a:t> in patient with paraumbilical hernia associated with a large, pendulous, fat-laden abdominal wall, the operation can, with great advantage, be combined with panniculectomy by fashioning the incisions to embrace a large area of the fat-laden superficial layers of the abdominal wall.</a:t>
            </a:r>
          </a:p>
          <a:p>
            <a:pPr>
              <a:defRPr/>
            </a:pPr>
            <a:r>
              <a:rPr lang="en-US" b="1" dirty="0" smtClean="0"/>
              <a:t>Strangulated paraumbilical hernia</a:t>
            </a:r>
            <a:endParaRPr lang="en-US" dirty="0" smtClean="0"/>
          </a:p>
          <a:p>
            <a:pPr>
              <a:defRPr/>
            </a:pPr>
            <a:r>
              <a:rPr lang="en-US" dirty="0" smtClean="0"/>
              <a:t>It is a frequent complication of a large paraumbilical hernia in adults. Owing to the narrow neck and fibrous edge of the linea alba, gangrene is liable to supervene unless early operation is carried out. It should also be remembered that in large hernias the presence of loculi may result in a strangulated knuckle of the bowel on one part of an otherwise soft and non-tender hernia.</a:t>
            </a:r>
          </a:p>
          <a:p>
            <a:pPr>
              <a:defRPr/>
            </a:pPr>
            <a:r>
              <a:rPr lang="en-US" dirty="0" smtClean="0"/>
              <a:t> </a:t>
            </a:r>
          </a:p>
          <a:p>
            <a:pPr>
              <a:defRPr/>
            </a:pPr>
            <a:r>
              <a:rPr lang="en-US" b="1" dirty="0" smtClean="0"/>
              <a:t>Operation for a strangulated paraumbilical hernia</a:t>
            </a:r>
            <a:endParaRPr lang="en-US" dirty="0" smtClean="0"/>
          </a:p>
          <a:p>
            <a:pPr>
              <a:defRPr/>
            </a:pPr>
            <a:r>
              <a:rPr lang="en-US" dirty="0" smtClean="0"/>
              <a:t>In early cases, the operation does not differ from that for non-strangulated cases. Gangrenous contents are dealt with as in other situations. If a portion of the transverse colon is gangrenous, it should be exteriorized by the </a:t>
            </a:r>
            <a:r>
              <a:rPr lang="en-US" i="1" dirty="0" smtClean="0"/>
              <a:t>Paul-</a:t>
            </a:r>
            <a:r>
              <a:rPr lang="en-US" i="1" dirty="0" err="1" smtClean="0"/>
              <a:t>Mikulicz</a:t>
            </a:r>
            <a:r>
              <a:rPr lang="en-US" dirty="0" smtClean="0"/>
              <a:t> method and the gangrenous portion excised. If the ring is large enough to transmit the colon unhampered, it is left alone; otherwise, it is enlarged. It is important that the small intestine be thoroughly scrutinized as a small loop may have been trapped and slipped back when the constriction was relieved. If non-viable gut is overlooked, peritonitis quickly supervenes and the symptoms are ascribed to postoperative discomfort. The condition of the patient steadily deteriorates until he or she succumbs after a few days.</a:t>
            </a:r>
          </a:p>
          <a:p>
            <a:pPr>
              <a:defRPr/>
            </a:pPr>
            <a:endParaRPr lang="en-US" dirty="0"/>
          </a:p>
        </p:txBody>
      </p:sp>
    </p:spTree>
    <p:extLst>
      <p:ext uri="{BB962C8B-B14F-4D97-AF65-F5344CB8AC3E}">
        <p14:creationId xmlns:p14="http://schemas.microsoft.com/office/powerpoint/2010/main" val="17650520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Low"/>
            <a:r>
              <a:rPr lang="en-US" b="1" smtClean="0">
                <a:latin typeface="CastleTLig" pitchFamily="34" charset="0"/>
                <a:ea typeface="Times New Roman" panose="02020603050405020304" pitchFamily="18" charset="0"/>
                <a:cs typeface="Arial" panose="020B0604020202020204" pitchFamily="34" charset="0"/>
              </a:rPr>
              <a:t>A swelling the size of pea</a:t>
            </a:r>
            <a:r>
              <a:rPr lang="en-US" smtClean="0">
                <a:latin typeface="CastleTLig" pitchFamily="34" charset="0"/>
                <a:ea typeface="Times New Roman" panose="02020603050405020304" pitchFamily="18" charset="0"/>
                <a:cs typeface="Arial" panose="020B0604020202020204" pitchFamily="34" charset="0"/>
              </a:rPr>
              <a:t> consists of a protrusion of extraperitoneal fat only. If the protrusion enlarges, it drags a pouch of peritoneum after it and so becomes </a:t>
            </a:r>
            <a:r>
              <a:rPr lang="en-US" b="1" smtClean="0">
                <a:latin typeface="CastleTLig" pitchFamily="34" charset="0"/>
                <a:ea typeface="Times New Roman" panose="02020603050405020304" pitchFamily="18" charset="0"/>
                <a:cs typeface="Arial" panose="020B0604020202020204" pitchFamily="34" charset="0"/>
              </a:rPr>
              <a:t>a true epigastric hernia</a:t>
            </a:r>
            <a:r>
              <a:rPr lang="en-US" smtClean="0">
                <a:latin typeface="CastleTLig" pitchFamily="34" charset="0"/>
                <a:ea typeface="Times New Roman" panose="02020603050405020304" pitchFamily="18" charset="0"/>
                <a:cs typeface="Arial" panose="020B0604020202020204" pitchFamily="34" charset="0"/>
              </a:rPr>
              <a:t>. The mouth of the hernia is rarely large enough to permit a portion of hollow viscus to enter it; consequently, either the sac is empty or it contains a small portion of greater omentum.</a:t>
            </a:r>
          </a:p>
          <a:p>
            <a:pPr algn="justLow"/>
            <a:r>
              <a:rPr lang="en-US" smtClean="0">
                <a:latin typeface="CastleTLig" pitchFamily="34" charset="0"/>
                <a:ea typeface="Times New Roman" panose="02020603050405020304" pitchFamily="18" charset="0"/>
                <a:cs typeface="Arial" panose="020B0604020202020204" pitchFamily="34" charset="0"/>
              </a:rPr>
              <a:t>It is likely that </a:t>
            </a:r>
            <a:r>
              <a:rPr lang="en-US" b="1" smtClean="0">
                <a:latin typeface="CastleTLig" pitchFamily="34" charset="0"/>
                <a:ea typeface="Times New Roman" panose="02020603050405020304" pitchFamily="18" charset="0"/>
                <a:cs typeface="Arial" panose="020B0604020202020204" pitchFamily="34" charset="0"/>
              </a:rPr>
              <a:t>an epigastric hernia </a:t>
            </a:r>
            <a:r>
              <a:rPr lang="en-US" smtClean="0">
                <a:latin typeface="CastleTLig" pitchFamily="34" charset="0"/>
                <a:ea typeface="Times New Roman" panose="02020603050405020304" pitchFamily="18" charset="0"/>
                <a:cs typeface="Arial" panose="020B0604020202020204" pitchFamily="34" charset="0"/>
              </a:rPr>
              <a:t>is the direct result of a sudden strain tearing the interlacing fibres of the linea alba. The patients are often manual workers between 30 and 45 years of age.</a:t>
            </a:r>
          </a:p>
          <a:p>
            <a:endParaRPr lang="en-US" smtClean="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8032641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Low"/>
            <a:r>
              <a:rPr lang="en-US" b="1" smtClean="0">
                <a:latin typeface="CastleTLig" pitchFamily="34" charset="0"/>
                <a:ea typeface="Times New Roman" panose="02020603050405020304" pitchFamily="18" charset="0"/>
                <a:cs typeface="Arial" panose="020B0604020202020204" pitchFamily="34" charset="0"/>
              </a:rPr>
              <a:t>Symptomless: </a:t>
            </a:r>
            <a:r>
              <a:rPr lang="en-US" smtClean="0">
                <a:latin typeface="CastleTLig" pitchFamily="34" charset="0"/>
                <a:ea typeface="Times New Roman" panose="02020603050405020304" pitchFamily="18" charset="0"/>
                <a:cs typeface="Arial" panose="020B0604020202020204" pitchFamily="34" charset="0"/>
              </a:rPr>
              <a:t>a small fatty hernia of the linea alba can be felt better than it can be seen and may be symptomless, being discovered only in the course of routine abdominal palpation.</a:t>
            </a:r>
          </a:p>
          <a:p>
            <a:pPr algn="justLow"/>
            <a:r>
              <a:rPr lang="en-US" b="1" smtClean="0">
                <a:latin typeface="CastleTLig" pitchFamily="34" charset="0"/>
                <a:ea typeface="Times New Roman" panose="02020603050405020304" pitchFamily="18" charset="0"/>
                <a:cs typeface="Arial" panose="020B0604020202020204" pitchFamily="34" charset="0"/>
              </a:rPr>
              <a:t>Painful hernia: </a:t>
            </a:r>
            <a:r>
              <a:rPr lang="en-US" smtClean="0">
                <a:latin typeface="CastleTLig" pitchFamily="34" charset="0"/>
                <a:ea typeface="Times New Roman" panose="02020603050405020304" pitchFamily="18" charset="0"/>
                <a:cs typeface="Arial" panose="020B0604020202020204" pitchFamily="34" charset="0"/>
              </a:rPr>
              <a:t>sometimes such a hernia gives rise to attacks of local pain, worse on physical exertion, and tenderness to touch and light clothing. This may be because the fatty contents become nipped sufficiently to produce partial strangulation.</a:t>
            </a:r>
          </a:p>
          <a:p>
            <a:pPr algn="justLow"/>
            <a:r>
              <a:rPr lang="en-US" b="1" smtClean="0">
                <a:latin typeface="CastleTLig" pitchFamily="34" charset="0"/>
                <a:ea typeface="Times New Roman" panose="02020603050405020304" pitchFamily="18" charset="0"/>
                <a:cs typeface="Arial" panose="020B0604020202020204" pitchFamily="34" charset="0"/>
              </a:rPr>
              <a:t>Referred pain: </a:t>
            </a:r>
            <a:r>
              <a:rPr lang="en-US" smtClean="0">
                <a:latin typeface="CastleTLig" pitchFamily="34" charset="0"/>
                <a:ea typeface="Times New Roman" panose="02020603050405020304" pitchFamily="18" charset="0"/>
                <a:cs typeface="Arial" panose="020B0604020202020204" pitchFamily="34" charset="0"/>
              </a:rPr>
              <a:t>it is not uncommon to find that the patient, who may not have noticed the hernia, complains of pain suggestive of a peptic ulcer. However, as the majority of these hernias are asymptomatic, symptoms should not be ascribed to the hernia until gastrointestinal pathology has been excluded.</a:t>
            </a:r>
          </a:p>
        </p:txBody>
      </p:sp>
    </p:spTree>
    <p:extLst>
      <p:ext uri="{BB962C8B-B14F-4D97-AF65-F5344CB8AC3E}">
        <p14:creationId xmlns:p14="http://schemas.microsoft.com/office/powerpoint/2010/main" val="14860049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000" b="1" smtClean="0">
                <a:latin typeface="Franklin Gothic Book" panose="020B0503020102020204" pitchFamily="34" charset="0"/>
                <a:cs typeface="Times New Roman" panose="02020603050405020304" pitchFamily="18" charset="0"/>
              </a:rPr>
              <a:t>Treatment</a:t>
            </a:r>
            <a:endParaRPr lang="en-US" smtClean="0">
              <a:latin typeface="CastleTLig" pitchFamily="34" charset="0"/>
              <a:ea typeface="Times New Roman" panose="02020603050405020304" pitchFamily="18" charset="0"/>
              <a:cs typeface="Arial" panose="020B0604020202020204" pitchFamily="34" charset="0"/>
            </a:endParaRPr>
          </a:p>
          <a:p>
            <a:pPr algn="just"/>
            <a:r>
              <a:rPr lang="en-US" smtClean="0">
                <a:latin typeface="CastleTLig" pitchFamily="34" charset="0"/>
                <a:ea typeface="Times New Roman" panose="02020603050405020304" pitchFamily="18" charset="0"/>
                <a:cs typeface="Arial" panose="020B0604020202020204" pitchFamily="34" charset="0"/>
              </a:rPr>
              <a:t>If the hernia gives rise to symptoms, operation should be undertaken.</a:t>
            </a:r>
          </a:p>
          <a:p>
            <a:pPr algn="just"/>
            <a:r>
              <a:rPr lang="en-US" smtClean="0">
                <a:latin typeface="CastleTLig" pitchFamily="34" charset="0"/>
                <a:ea typeface="Times New Roman" panose="02020603050405020304" pitchFamily="18" charset="0"/>
                <a:cs typeface="Arial" panose="020B0604020202020204" pitchFamily="34" charset="0"/>
              </a:rPr>
              <a:t>An adequate vertical or transverse incision is made over the swelling, exposing the linea alba. The protruding extraperitoneal fat is cleared from the hernial orifice by gauze dissection. If the pedicle passing through the linea alba is slender, it is separated on all sides of the opening by blunt dissection. After ligating the pedicle, the small opening in the linea alba is closed with non-absorbable sutures in adults and with absorbable sutures in children. </a:t>
            </a:r>
          </a:p>
          <a:p>
            <a:pPr algn="just"/>
            <a:endParaRPr lang="en-US" smtClean="0">
              <a:latin typeface="CastleTLig" pitchFamily="34" charset="0"/>
              <a:ea typeface="Times New Roman" panose="02020603050405020304" pitchFamily="18" charset="0"/>
              <a:cs typeface="Arial" panose="020B0604020202020204" pitchFamily="34" charset="0"/>
            </a:endParaRPr>
          </a:p>
          <a:p>
            <a:pPr algn="just"/>
            <a:r>
              <a:rPr lang="en-US" smtClean="0">
                <a:latin typeface="CastleTLig" pitchFamily="34" charset="0"/>
                <a:ea typeface="Times New Roman" panose="02020603050405020304" pitchFamily="18" charset="0"/>
                <a:cs typeface="Arial" panose="020B0604020202020204" pitchFamily="34" charset="0"/>
              </a:rPr>
              <a:t>When a hernial sac is present, it is opened and any contents reduced, after which the sac neck is transfixed and the sac excised before repairing the linea alba. If the hernia is large (defect greater than 4 cm), the repair should be reinforced with polypropylene mesh positioned in the retromuscular plane.</a:t>
            </a:r>
          </a:p>
        </p:txBody>
      </p:sp>
    </p:spTree>
    <p:extLst>
      <p:ext uri="{BB962C8B-B14F-4D97-AF65-F5344CB8AC3E}">
        <p14:creationId xmlns:p14="http://schemas.microsoft.com/office/powerpoint/2010/main" val="12078314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defRPr/>
            </a:pPr>
            <a:r>
              <a:rPr lang="en-US" sz="2000" b="1" dirty="0" smtClean="0">
                <a:latin typeface="Franklin Gothic Book" pitchFamily="34" charset="0"/>
                <a:ea typeface="Times New Roman" pitchFamily="18" charset="0"/>
              </a:rPr>
              <a:t>Abdominal wound dehiscence and incisional hernia</a:t>
            </a:r>
          </a:p>
          <a:p>
            <a:pPr algn="justLow">
              <a:defRPr/>
            </a:pPr>
            <a:endParaRPr lang="en-US" sz="1400" b="1" dirty="0" smtClean="0">
              <a:solidFill>
                <a:schemeClr val="accent5">
                  <a:lumMod val="50000"/>
                </a:schemeClr>
              </a:solidFill>
              <a:latin typeface="Georgia" pitchFamily="18" charset="0"/>
              <a:ea typeface="Times New Roman" pitchFamily="18" charset="0"/>
              <a:cs typeface="Arial" pitchFamily="34" charset="0"/>
            </a:endParaRPr>
          </a:p>
          <a:p>
            <a:pPr algn="justLow">
              <a:defRPr/>
            </a:pPr>
            <a:r>
              <a:rPr lang="en-US" dirty="0" smtClean="0">
                <a:latin typeface="CastleTLig" pitchFamily="34" charset="0"/>
                <a:ea typeface="Times New Roman" pitchFamily="18" charset="0"/>
                <a:cs typeface="Arial" pitchFamily="34" charset="0"/>
              </a:rPr>
              <a:t>Wound dehiscence and incisional hernia are forms of abdominal wound failure, which may be defined as the failure of the incision to heal and to maintain normal anatomy of the abdominal wall. </a:t>
            </a:r>
          </a:p>
          <a:p>
            <a:pPr algn="justLow">
              <a:defRPr/>
            </a:pPr>
            <a:endParaRPr lang="en-US" dirty="0" smtClean="0">
              <a:latin typeface="CastleTLig" pitchFamily="34" charset="0"/>
              <a:ea typeface="Times New Roman" pitchFamily="18" charset="0"/>
              <a:cs typeface="Arial" pitchFamily="34" charset="0"/>
            </a:endParaRPr>
          </a:p>
          <a:p>
            <a:pPr algn="justLow">
              <a:defRPr/>
            </a:pPr>
            <a:r>
              <a:rPr lang="en-US" dirty="0" smtClean="0">
                <a:latin typeface="CastleTLig" pitchFamily="34" charset="0"/>
                <a:ea typeface="Times New Roman" pitchFamily="18" charset="0"/>
                <a:cs typeface="Arial" pitchFamily="34" charset="0"/>
              </a:rPr>
              <a:t>Wound dehiscence is an acute wound failure and has an incidence of 1–3%. It commonly presents about one week after surgery and may be preceded by a serosanguinous discharge. The extent of the dehiscence ranges from superficial breakdown of the skin and subcutaneous tissue to involvement of the deeper fascial layers, resulting in complete failure of the wound with exposure of the viscera (‘burst abdomen’). Wound dehiscence is an important cause of postoperative morbidity and is associated with a mortality of up to 25%. </a:t>
            </a:r>
          </a:p>
          <a:p>
            <a:pPr algn="justLow">
              <a:defRPr/>
            </a:pPr>
            <a:endParaRPr lang="en-US" dirty="0" smtClean="0">
              <a:latin typeface="CastleTLig" pitchFamily="34" charset="0"/>
              <a:ea typeface="Times New Roman" pitchFamily="18" charset="0"/>
              <a:cs typeface="Arial" pitchFamily="34" charset="0"/>
            </a:endParaRPr>
          </a:p>
          <a:p>
            <a:pPr algn="justLow">
              <a:defRPr/>
            </a:pPr>
            <a:r>
              <a:rPr lang="en-US" dirty="0" smtClean="0">
                <a:latin typeface="CastleTLig" pitchFamily="34" charset="0"/>
                <a:ea typeface="Times New Roman" pitchFamily="18" charset="0"/>
                <a:cs typeface="Arial" pitchFamily="34" charset="0"/>
              </a:rPr>
              <a:t>Incisional hernia is chronic wound failure and presents some time after surgery, often at follow-up clinics or as a new referral. The incidence of incisional hernia is 10–15%; 90% of these occur within three years of surgery.</a:t>
            </a:r>
          </a:p>
          <a:p>
            <a:pPr>
              <a:defRPr/>
            </a:pPr>
            <a:endParaRPr lang="en-US" b="1" dirty="0" smtClean="0"/>
          </a:p>
          <a:p>
            <a:pPr>
              <a:defRPr/>
            </a:pPr>
            <a:r>
              <a:rPr lang="en-US" b="1" dirty="0" smtClean="0"/>
              <a:t>Fasciae of the abdominal wall</a:t>
            </a:r>
            <a:endParaRPr lang="en-US" dirty="0" smtClean="0"/>
          </a:p>
          <a:p>
            <a:pPr>
              <a:defRPr/>
            </a:pPr>
            <a:r>
              <a:rPr lang="en-US" b="1" dirty="0" smtClean="0"/>
              <a:t> </a:t>
            </a:r>
            <a:endParaRPr lang="en-US" dirty="0" smtClean="0"/>
          </a:p>
          <a:p>
            <a:pPr>
              <a:defRPr/>
            </a:pPr>
            <a:r>
              <a:rPr lang="en-US" dirty="0" smtClean="0"/>
              <a:t>There is no deep fascia over the trunk, only the superficial fascia. (If there were, we would presumably be unable to take a deep breath or enjoy a large meal!) This, in the lower abdomen, forms a superficial fatty layer (of </a:t>
            </a:r>
            <a:r>
              <a:rPr lang="en-US" i="1" dirty="0" smtClean="0"/>
              <a:t>Camper</a:t>
            </a:r>
            <a:r>
              <a:rPr lang="en-US" dirty="0" smtClean="0"/>
              <a:t>) and a deeper fibrous layer (of </a:t>
            </a:r>
            <a:r>
              <a:rPr lang="en-US" i="1" dirty="0" smtClean="0"/>
              <a:t>Scarpa</a:t>
            </a:r>
            <a:r>
              <a:rPr lang="en-US" dirty="0" smtClean="0"/>
              <a:t>). The fatty layer is continuous with the superficial fat of the rest of the body, but the fibrous layer blends with the deep fascia of the upper thigh, extends into the penis and scrotum (or labia majora), and into the perineum as </a:t>
            </a:r>
            <a:r>
              <a:rPr lang="en-US" i="1" dirty="0" smtClean="0"/>
              <a:t>Colles</a:t>
            </a:r>
            <a:r>
              <a:rPr lang="en-US" dirty="0" smtClean="0"/>
              <a:t>’ fascia. In the perineum it is attached behind to the perineal body and posterior margin of the perineal membrane and, laterally, to the rami of the pubis and ischium. It is because of these attachments that a rupture of the urethral bulb may be followed by extravasation of blood and urine into the scrotum, perineum and penis and then into the lower abdomen deep to the fibrous fascial plane, but not by extravasation downwards into the lower limb, from which the fluid is excluded by the attachment of the fascia to the deep fascia of the upper thigh.</a:t>
            </a:r>
          </a:p>
          <a:p>
            <a:pPr>
              <a:defRPr/>
            </a:pPr>
            <a:r>
              <a:rPr lang="en-US" b="1" dirty="0" smtClean="0"/>
              <a:t> </a:t>
            </a:r>
            <a:endParaRPr lang="en-US" dirty="0" smtClean="0"/>
          </a:p>
          <a:p>
            <a:pPr>
              <a:defRPr/>
            </a:pPr>
            <a:r>
              <a:rPr lang="en-US" b="1" dirty="0" smtClean="0"/>
              <a:t>The muscles of the anterior abdominal wall</a:t>
            </a:r>
            <a:endParaRPr lang="en-US" dirty="0" smtClean="0"/>
          </a:p>
          <a:p>
            <a:pPr>
              <a:defRPr/>
            </a:pPr>
            <a:r>
              <a:rPr lang="en-US" b="1" dirty="0" smtClean="0"/>
              <a:t> </a:t>
            </a:r>
            <a:endParaRPr lang="en-US" dirty="0" smtClean="0"/>
          </a:p>
          <a:p>
            <a:pPr>
              <a:defRPr/>
            </a:pPr>
            <a:r>
              <a:rPr lang="en-US" dirty="0" smtClean="0"/>
              <a:t>The rectus abdominis arises on a 3 in (7.5 cm) horizontal line from the 5th, 6th and 7th costal cartilages and is inserted for a length of 1 in (2.5 cm) into the crest of the pubis. At the tip of the xiphoid, at the umbilicus and half-way between, are three constant transverse </a:t>
            </a:r>
            <a:r>
              <a:rPr lang="en-US" i="1" dirty="0" smtClean="0"/>
              <a:t>tendinous intersections</a:t>
            </a:r>
            <a:r>
              <a:rPr lang="en-US" dirty="0" smtClean="0"/>
              <a:t>; below the umbilicus there is sometimes a fourth. These intersections are seen only on the anterior aspect of the muscle and here they adhere to the anterior rectus sheath. Posteriorly they are not in evidence and, in consequence, the rectus muscle is completely free behind. At each intersection, vessels from the superior epigastric artery and vein pierce the rectus. </a:t>
            </a:r>
          </a:p>
          <a:p>
            <a:pPr>
              <a:defRPr/>
            </a:pPr>
            <a:r>
              <a:rPr lang="en-US" dirty="0" smtClean="0"/>
              <a:t>The sheath in which the rectus lies is formed, to a large extent, by the aponeurotic expansions of the lateral abdominal muscles.</a:t>
            </a:r>
          </a:p>
          <a:p>
            <a:pPr>
              <a:defRPr/>
            </a:pPr>
            <a:r>
              <a:rPr lang="en-US" dirty="0" smtClean="0"/>
              <a:t>(a) Above the costal margin, the anterior sheath comprises the external oblique aponeurosis only; posteriorly lie the costal cartilages.</a:t>
            </a:r>
          </a:p>
          <a:p>
            <a:pPr>
              <a:defRPr/>
            </a:pPr>
            <a:r>
              <a:rPr lang="en-US" dirty="0" smtClean="0"/>
              <a:t>(b) From the costal margin to a point half-way between umbilicus and pubis, the external oblique and the anterior part of the internal oblique aponeurosis form the anterior sheath. Posteriorly lie the posterior part of this split internal oblique aponeurosis and the aponeurosis of transversus abdominis.</a:t>
            </a:r>
          </a:p>
          <a:p>
            <a:pPr>
              <a:defRPr/>
            </a:pPr>
            <a:r>
              <a:rPr lang="en-US" dirty="0" smtClean="0"/>
              <a:t>(c) Below a point half-way between umbilicus and pubis, all the aponeuroses pass in front of the rectus so that the anterior sheath here comprises the tendinous expansions of all three oblique muscles blended together. The posterior wall at this level is made up of the only other structures available—the transversalis fascia, (the thickened extraperitoneal fascia of the lower abdominal wall), and peritoneum.</a:t>
            </a:r>
          </a:p>
          <a:p>
            <a:pPr>
              <a:defRPr/>
            </a:pPr>
            <a:r>
              <a:rPr lang="en-US" dirty="0" smtClean="0"/>
              <a:t> </a:t>
            </a:r>
          </a:p>
          <a:p>
            <a:pPr>
              <a:defRPr/>
            </a:pPr>
            <a:r>
              <a:rPr lang="en-US" dirty="0" smtClean="0"/>
              <a:t>The posterior junction between (b) and (c) is marked by the arcuate line of </a:t>
            </a:r>
            <a:r>
              <a:rPr lang="en-US" i="1" dirty="0" smtClean="0"/>
              <a:t>Douglas</a:t>
            </a:r>
            <a:r>
              <a:rPr lang="en-US" dirty="0" smtClean="0"/>
              <a:t>, which is the lower border of the posterior aponeurotic part of the rectus sheath. At this point the inferior epigastric artery and vein (from the external iliac vessels) enter the sheath, pass upwards and anastomose with the superior epigastric vessels which are terminal branches of the internal thoracic artery and vein. The rectus sheaths fuse in the midline to form the linea alba stretching from the xiphoid to the pubic symphysis.</a:t>
            </a:r>
          </a:p>
          <a:p>
            <a:pPr>
              <a:defRPr/>
            </a:pPr>
            <a:r>
              <a:rPr lang="en-US" dirty="0" smtClean="0"/>
              <a:t>The lateral muscles of the abdominal wall comprise the external and internal oblique and the transverse muscles. These correspond to the three layers of muscle of the chest wall—external, internal and innermost intercostals, and, like them, have their neurovascular bundles running between the second and third layer. They are clinically important in making up the rectus sheath and the inguinal canal, and also because they must be divided in making lateral abdominal incisions. </a:t>
            </a:r>
          </a:p>
          <a:p>
            <a:pPr>
              <a:defRPr/>
            </a:pPr>
            <a:r>
              <a:rPr lang="en-US" dirty="0" smtClean="0"/>
              <a:t> </a:t>
            </a:r>
          </a:p>
          <a:p>
            <a:pPr>
              <a:defRPr/>
            </a:pPr>
            <a:r>
              <a:rPr lang="en-US" dirty="0" smtClean="0"/>
              <a:t>Their attachments can be remembered when one bears in mind that they fill the space between the costal margin above, the iliac crest below, and the lumbar muscles covered by lumbar fascia behind. Medially, as already noted, they constitute the rectus sheath and thence blend into the linea alba from xiphoid to pubic crest. </a:t>
            </a:r>
          </a:p>
          <a:p>
            <a:pPr>
              <a:defRPr/>
            </a:pPr>
            <a:r>
              <a:rPr lang="en-US" dirty="0" smtClean="0"/>
              <a:t>The </a:t>
            </a:r>
            <a:r>
              <a:rPr lang="en-US" i="1" dirty="0" smtClean="0"/>
              <a:t>obliquus externus abdominis</a:t>
            </a:r>
            <a:r>
              <a:rPr lang="en-US" dirty="0" smtClean="0"/>
              <a:t> (external oblique) arises from the outer surfaces of the lower eight ribs and fans out into the xiphoid, linea alba, the pubic crest, pubic tubercle and the anterior half of the iliac crest. From the pubic tubercle to the anterior superior iliac spine its lower border forms the aponeurotic inguinal ligament of </a:t>
            </a:r>
            <a:r>
              <a:rPr lang="en-US" i="1" dirty="0" smtClean="0"/>
              <a:t>Poupart</a:t>
            </a:r>
            <a:r>
              <a:rPr lang="en-US" dirty="0" smtClean="0"/>
              <a:t>. </a:t>
            </a:r>
          </a:p>
          <a:p>
            <a:pPr>
              <a:defRPr/>
            </a:pPr>
            <a:r>
              <a:rPr lang="en-US" dirty="0" smtClean="0"/>
              <a:t>The </a:t>
            </a:r>
            <a:r>
              <a:rPr lang="en-US" i="1" dirty="0" smtClean="0"/>
              <a:t>obliquus internus abdominis</a:t>
            </a:r>
            <a:r>
              <a:rPr lang="en-US" dirty="0" smtClean="0"/>
              <a:t> (internal oblique) arises from the lumbar fascia, the anterior two-thirds of the iliac crest and the lateral two-thirds of the inguinal ligament. It is inserted into the lowest six costal cartilages, linea alba and the pubic crest.</a:t>
            </a:r>
          </a:p>
          <a:p>
            <a:pPr>
              <a:defRPr/>
            </a:pPr>
            <a:r>
              <a:rPr lang="en-US" dirty="0" smtClean="0"/>
              <a:t>The </a:t>
            </a:r>
            <a:r>
              <a:rPr lang="en-US" i="1" dirty="0" smtClean="0"/>
              <a:t>transversus abdominis</a:t>
            </a:r>
            <a:r>
              <a:rPr lang="en-US" dirty="0" smtClean="0"/>
              <a:t> arises from the lowest six costal cartilages (interdigitating with the diaphragm), the lumbar fascia, the anterior two thirds of the iliac crest and the lateral one-third of the inguinal ligament; it is inserted into the linea alba and the pubic crest.</a:t>
            </a:r>
          </a:p>
          <a:p>
            <a:pPr>
              <a:defRPr/>
            </a:pPr>
            <a:r>
              <a:rPr lang="en-US" dirty="0" smtClean="0"/>
              <a:t>Note that the external oblique passes downwards and forwards, the internal oblique upwards and forwards and the transversus transversely.</a:t>
            </a:r>
          </a:p>
          <a:p>
            <a:pPr>
              <a:defRPr/>
            </a:pPr>
            <a:r>
              <a:rPr lang="en-US" b="1" dirty="0" smtClean="0"/>
              <a:t>Nerve supply of the abdominal wall</a:t>
            </a:r>
            <a:endParaRPr lang="en-US" dirty="0" smtClean="0"/>
          </a:p>
          <a:p>
            <a:pPr>
              <a:defRPr/>
            </a:pPr>
            <a:r>
              <a:rPr lang="en-US" b="1" dirty="0" smtClean="0"/>
              <a:t> </a:t>
            </a:r>
            <a:endParaRPr lang="en-US" dirty="0" smtClean="0"/>
          </a:p>
          <a:p>
            <a:pPr>
              <a:defRPr/>
            </a:pPr>
            <a:r>
              <a:rPr lang="en-US" dirty="0" smtClean="0"/>
              <a:t>The segmental nerve supply of the abdominal muscles and the overlying skin is derived from T7 to L1. This distribution can be mapped out approximately if it is remembered that the umbilicus is supplied by T10 and the groin and scrotum by L1 (via the ilio-inguinal and iliohypogastric nerves.</a:t>
            </a:r>
          </a:p>
          <a:p>
            <a:pPr>
              <a:defRPr/>
            </a:pPr>
            <a:r>
              <a:rPr lang="en-US" dirty="0" smtClean="0"/>
              <a:t> </a:t>
            </a:r>
          </a:p>
          <a:p>
            <a:pPr>
              <a:defRPr/>
            </a:pPr>
            <a:endParaRPr lang="en-US" dirty="0"/>
          </a:p>
        </p:txBody>
      </p:sp>
    </p:spTree>
    <p:extLst>
      <p:ext uri="{BB962C8B-B14F-4D97-AF65-F5344CB8AC3E}">
        <p14:creationId xmlns:p14="http://schemas.microsoft.com/office/powerpoint/2010/main" val="10502408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lnSpcReduction="10000"/>
          </a:bodyPr>
          <a:lstStyle/>
          <a:p>
            <a:pPr>
              <a:defRPr/>
            </a:pPr>
            <a:r>
              <a:rPr lang="en-US" dirty="0" smtClean="0"/>
              <a:t>There is evidence that, in many cases, </a:t>
            </a:r>
            <a:r>
              <a:rPr lang="en-US" b="1" dirty="0" smtClean="0"/>
              <a:t>wound failure </a:t>
            </a:r>
            <a:r>
              <a:rPr lang="en-US" dirty="0" smtClean="0"/>
              <a:t>after abdominal wall closure is dependent on the surgeon's practice. </a:t>
            </a:r>
          </a:p>
          <a:p>
            <a:pPr>
              <a:defRPr/>
            </a:pPr>
            <a:r>
              <a:rPr lang="en-US" dirty="0" smtClean="0"/>
              <a:t> </a:t>
            </a:r>
          </a:p>
          <a:p>
            <a:pPr>
              <a:defRPr/>
            </a:pPr>
            <a:r>
              <a:rPr lang="en-US" dirty="0" smtClean="0"/>
              <a:t>Many of these risk factors are not readily avoidable, but sound surgical technique with appropriate suture material, good bites of tissue (&gt;1 cm), properly laid knots, and avoidance of excessive tension is important. If possible, restoring normal anatomy during closure of abdominal wounds should be attempted. In the midline, this means apposition of the linea alba and, in lateral or horizontal incisions, closure of tendinous, aponeurotic and fascial structures (e.g. posterior and anterior rectus sheath) in layers. The optimal technique for closing a midline incision is a mass closure with a non-absorbable or slowly absorbable monofilament suture using a suture length:wound length ratio of 4:1. A continuous suture ensures that tension is distributed evenly along the length of the wound.</a:t>
            </a:r>
          </a:p>
          <a:p>
            <a:pPr>
              <a:defRPr/>
            </a:pPr>
            <a:r>
              <a:rPr lang="en-US" dirty="0" smtClean="0"/>
              <a:t>There has been a growing interest in a transverse incision for laparotomy because this approach provides good access to most intra-abdominal structures. It is associated with less pain and fewer postoperative complications, and reduces the incidence of wound dehiscence and incisional hernia. </a:t>
            </a:r>
          </a:p>
          <a:p>
            <a:pPr>
              <a:defRPr/>
            </a:pPr>
            <a:r>
              <a:rPr lang="en-US" dirty="0" smtClean="0"/>
              <a:t>Incisional hernia at port sites after laparoscopic surgery is another complication. The midline supra- or subumbilical port site used during many procedures should be closed with a slowly absorbable monofilament suture. Consideration should also be given to closing port sites of ≥10 mm elsewhere, particularly if they have been stretched (e.g. gallbladder removal). </a:t>
            </a:r>
          </a:p>
          <a:p>
            <a:pPr>
              <a:defRPr/>
            </a:pPr>
            <a:r>
              <a:rPr lang="en-US" b="1" dirty="0" smtClean="0"/>
              <a:t>Infection risk may be minimized by:</a:t>
            </a:r>
            <a:endParaRPr lang="en-US" dirty="0" smtClean="0"/>
          </a:p>
          <a:p>
            <a:pPr>
              <a:defRPr/>
            </a:pPr>
            <a:r>
              <a:rPr lang="en-US" dirty="0" smtClean="0"/>
              <a:t>• ensuring that the skin is shaved as late as possible (e.g. on the operative table)</a:t>
            </a:r>
          </a:p>
          <a:p>
            <a:pPr>
              <a:defRPr/>
            </a:pPr>
            <a:r>
              <a:rPr lang="en-US" dirty="0" smtClean="0"/>
              <a:t>• adequate skin preparation </a:t>
            </a:r>
          </a:p>
          <a:p>
            <a:pPr>
              <a:defRPr/>
            </a:pPr>
            <a:r>
              <a:rPr lang="en-US" dirty="0" smtClean="0"/>
              <a:t>• appropriate use of prophylactic antibiotics for high-risk patients. </a:t>
            </a:r>
          </a:p>
          <a:p>
            <a:pPr>
              <a:defRPr/>
            </a:pPr>
            <a:r>
              <a:rPr lang="en-US" dirty="0" smtClean="0"/>
              <a:t>Minimal dissection of tissue, good haemostasis and drains reduce postoperative formation of seroma or haematoma and subsequent infection that could lead to dehiscence.</a:t>
            </a:r>
          </a:p>
          <a:p>
            <a:pPr>
              <a:defRPr/>
            </a:pPr>
            <a:endParaRPr lang="en-US" dirty="0"/>
          </a:p>
        </p:txBody>
      </p:sp>
    </p:spTree>
    <p:extLst>
      <p:ext uri="{BB962C8B-B14F-4D97-AF65-F5344CB8AC3E}">
        <p14:creationId xmlns:p14="http://schemas.microsoft.com/office/powerpoint/2010/main" val="12094547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lnSpcReduction="10000"/>
          </a:bodyPr>
          <a:lstStyle/>
          <a:p>
            <a:pPr>
              <a:defRPr/>
            </a:pPr>
            <a:r>
              <a:rPr lang="en-US" dirty="0" smtClean="0"/>
              <a:t>There is evidence that, in many cases, </a:t>
            </a:r>
            <a:r>
              <a:rPr lang="en-US" b="1" dirty="0" smtClean="0"/>
              <a:t>wound failure </a:t>
            </a:r>
            <a:r>
              <a:rPr lang="en-US" dirty="0" smtClean="0"/>
              <a:t>after abdominal wall closure is dependent on the surgeon's practice. </a:t>
            </a:r>
          </a:p>
          <a:p>
            <a:pPr>
              <a:defRPr/>
            </a:pPr>
            <a:r>
              <a:rPr lang="en-US" dirty="0" smtClean="0"/>
              <a:t> </a:t>
            </a:r>
          </a:p>
          <a:p>
            <a:pPr>
              <a:defRPr/>
            </a:pPr>
            <a:r>
              <a:rPr lang="en-US" dirty="0" smtClean="0"/>
              <a:t>Many of these risk factors are not readily avoidable, but sound surgical technique with appropriate suture material, good bites of tissue (&gt;1 cm), properly laid knots, and avoidance of excessive tension is important. If possible, restoring normal anatomy during closure of abdominal wounds should be attempted. In the midline, this means apposition of the linea alba and, in lateral or horizontal incisions, closure of tendinous, aponeurotic and fascial structures (e.g. posterior and anterior rectus sheath) in layers. The optimal technique for closing a midline incision is a mass closure with a non-absorbable or slowly absorbable monofilament suture using a suture length:wound length ratio of 4:1. A continuous suture ensures that tension is distributed evenly along the length of the wound.</a:t>
            </a:r>
          </a:p>
          <a:p>
            <a:pPr>
              <a:defRPr/>
            </a:pPr>
            <a:r>
              <a:rPr lang="en-US" dirty="0" smtClean="0"/>
              <a:t>There has been a growing interest in a transverse incision for laparotomy because this approach provides good access to most intra-abdominal structures. It is associated with less pain and fewer postoperative complications, and reduces the incidence of wound dehiscence and incisional hernia. </a:t>
            </a:r>
          </a:p>
          <a:p>
            <a:pPr>
              <a:defRPr/>
            </a:pPr>
            <a:r>
              <a:rPr lang="en-US" dirty="0" smtClean="0"/>
              <a:t>Incisional hernia at port sites after laparoscopic surgery is another complication. The midline supra- or subumbilical port site used during many procedures should be closed with a slowly absorbable monofilament suture. Consideration should also be given to closing port sites of ≥10 mm elsewhere, particularly if they have been stretched (e.g. gallbladder removal). </a:t>
            </a:r>
          </a:p>
          <a:p>
            <a:pPr>
              <a:defRPr/>
            </a:pPr>
            <a:r>
              <a:rPr lang="en-US" b="1" dirty="0" smtClean="0"/>
              <a:t>Infection risk may be minimized by:</a:t>
            </a:r>
            <a:endParaRPr lang="en-US" dirty="0" smtClean="0"/>
          </a:p>
          <a:p>
            <a:pPr>
              <a:defRPr/>
            </a:pPr>
            <a:r>
              <a:rPr lang="en-US" dirty="0" smtClean="0"/>
              <a:t>• ensuring that the skin is shaved as late as possible (e.g. on the operative table)</a:t>
            </a:r>
          </a:p>
          <a:p>
            <a:pPr>
              <a:defRPr/>
            </a:pPr>
            <a:r>
              <a:rPr lang="en-US" dirty="0" smtClean="0"/>
              <a:t>• adequate skin preparation </a:t>
            </a:r>
          </a:p>
          <a:p>
            <a:pPr>
              <a:defRPr/>
            </a:pPr>
            <a:r>
              <a:rPr lang="en-US" dirty="0" smtClean="0"/>
              <a:t>• appropriate use of prophylactic antibiotics for high-risk patients. </a:t>
            </a:r>
          </a:p>
          <a:p>
            <a:pPr>
              <a:defRPr/>
            </a:pPr>
            <a:r>
              <a:rPr lang="en-US" dirty="0" smtClean="0"/>
              <a:t>Minimal dissection of tissue, good haemostasis and drains reduce postoperative formation of seroma or haematoma and subsequent infection that could lead to dehiscence.</a:t>
            </a:r>
          </a:p>
          <a:p>
            <a:pPr>
              <a:defRPr/>
            </a:pPr>
            <a:endParaRPr lang="en-US" dirty="0"/>
          </a:p>
        </p:txBody>
      </p:sp>
    </p:spTree>
    <p:extLst>
      <p:ext uri="{BB962C8B-B14F-4D97-AF65-F5344CB8AC3E}">
        <p14:creationId xmlns:p14="http://schemas.microsoft.com/office/powerpoint/2010/main" val="930607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85000" lnSpcReduction="20000"/>
          </a:bodyPr>
          <a:lstStyle/>
          <a:p>
            <a:pPr>
              <a:defRPr/>
            </a:pPr>
            <a:r>
              <a:rPr lang="en-US" b="1" dirty="0" smtClean="0"/>
              <a:t>Management of abdominal wound dehiscence</a:t>
            </a:r>
            <a:endParaRPr lang="en-US" dirty="0" smtClean="0"/>
          </a:p>
          <a:p>
            <a:pPr>
              <a:defRPr/>
            </a:pPr>
            <a:r>
              <a:rPr lang="en-US" dirty="0" smtClean="0"/>
              <a:t> </a:t>
            </a:r>
          </a:p>
          <a:p>
            <a:pPr>
              <a:defRPr/>
            </a:pPr>
            <a:r>
              <a:rPr lang="en-US" dirty="0" smtClean="0"/>
              <a:t>While awaiting operation, reassure the patient and cover the wound with a sterile warm towel. The stomach is emptied by a nasogastric tube and intravenous therapy commenced.</a:t>
            </a:r>
          </a:p>
          <a:p>
            <a:pPr>
              <a:defRPr/>
            </a:pPr>
            <a:r>
              <a:rPr lang="en-US" b="1" i="1" dirty="0" smtClean="0"/>
              <a:t> </a:t>
            </a:r>
            <a:endParaRPr lang="en-US" dirty="0" smtClean="0"/>
          </a:p>
          <a:p>
            <a:pPr>
              <a:defRPr/>
            </a:pPr>
            <a:r>
              <a:rPr lang="en-US" b="1" i="1" dirty="0" smtClean="0"/>
              <a:t>Superficial wound dehiscence</a:t>
            </a:r>
            <a:r>
              <a:rPr lang="en-US" dirty="0" smtClean="0"/>
              <a:t> can often be managed conserva­tively, and involves regular inspection and dressing of the wound. The opening of the wound and the resulting drainage may allow subsequent healing by secondary intention if the dehiscence has been caused by an infected collection. Remaining sutures or skin clips that prevent the wound from opening sufficiently to allow drainage should be removed. Antibiotics are required if ongoing infection or surrounding cellulitis is present. Large superficial </a:t>
            </a:r>
            <a:r>
              <a:rPr lang="en-US" dirty="0" err="1" smtClean="0"/>
              <a:t>dehiscences</a:t>
            </a:r>
            <a:r>
              <a:rPr lang="en-US" dirty="0" smtClean="0"/>
              <a:t> may require debridement of infected and necrotic tissue as well as careful selection of appropriate packing and dress­ing materials. More advanced techniques (e.g. vacuum dressings) may also be required. Tissue Viability Nurses should be involved in difficult cases. A fit patient with a clean, non-infected wound may benefit from delayed primary closure, which usually results in a superior cosmetic outcome. The management plan should be discussed with the patient and reassurance offered. Many patients find the sudden ‘opening-up’ of their wound distressing.</a:t>
            </a:r>
          </a:p>
          <a:p>
            <a:pPr>
              <a:defRPr/>
            </a:pPr>
            <a:r>
              <a:rPr lang="en-US" b="1" i="1" dirty="0" smtClean="0"/>
              <a:t> </a:t>
            </a:r>
            <a:endParaRPr lang="en-US" dirty="0" smtClean="0"/>
          </a:p>
          <a:p>
            <a:pPr>
              <a:defRPr/>
            </a:pPr>
            <a:r>
              <a:rPr lang="en-US" b="1" i="1" dirty="0" smtClean="0"/>
              <a:t>A complete dehiscence or burst abdomen</a:t>
            </a:r>
            <a:r>
              <a:rPr lang="en-US" dirty="0" smtClean="0"/>
              <a:t> due to disruption of the fascial layers with exposure of the viscera requires emergency surgery. This involves replace the bowel, relieve any obstruction, debridement of the wound edges as neces­sary with removal of previous suture material and resuturing, often with ‘retention sutures’. Interrupted heavy 1/0 non-absorbable suture is used, taking large bites from the wound edge (&gt;3 cm) and including all layers. A plastic sleeve over the suture where it overlies the skin may be used to prevent it from cutting into the skin. Retention sutures may allow satisfactory closure of the abdomen, but evidence suggests that this technique does not reduce the incidence of subsequent incisional hernia. Occa­sionally, such a closure has serious effects, such as compromising ventilation or risking abdominal compartment syndrome; it will be necessary to leave the patient with a laparostomy in such cases. Such patients may become seriously ill with sepsis and organ failure, and must be managed in a HDU or ICU.</a:t>
            </a:r>
          </a:p>
          <a:p>
            <a:pPr>
              <a:defRPr/>
            </a:pPr>
            <a:endParaRPr lang="en-US" dirty="0"/>
          </a:p>
        </p:txBody>
      </p:sp>
    </p:spTree>
    <p:extLst>
      <p:ext uri="{BB962C8B-B14F-4D97-AF65-F5344CB8AC3E}">
        <p14:creationId xmlns:p14="http://schemas.microsoft.com/office/powerpoint/2010/main" val="1201696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solidFill>
                  <a:srgbClr val="404040"/>
                </a:solidFill>
                <a:latin typeface="CastleTLig" pitchFamily="34" charset="0"/>
                <a:cs typeface="Times New Roman" panose="02020603050405020304" pitchFamily="18" charset="0"/>
              </a:rPr>
              <a:t>Aetiology</a:t>
            </a:r>
            <a:endParaRPr lang="en-US" smtClean="0">
              <a:latin typeface="CastleTLig" pitchFamily="34" charset="0"/>
              <a:cs typeface="Times New Roman" panose="02020603050405020304" pitchFamily="18" charset="0"/>
            </a:endParaRPr>
          </a:p>
          <a:p>
            <a:r>
              <a:rPr lang="en-US" smtClean="0">
                <a:latin typeface="CastleTLig" pitchFamily="34" charset="0"/>
                <a:cs typeface="Times New Roman" panose="02020603050405020304" pitchFamily="18" charset="0"/>
              </a:rPr>
              <a:t>Any condition that raises intra-abdominal pressure, such as a powerful effort, may produce a hernia. Different aetiological factors, such as increased intra-abdominal pressure (in pregnancy, intra-abdominal malignancy, straining on micturition or defecation, chronic obstructive lung disease, ascites, chronic intestinal obstruction, and obesity), or pathological changes in connective tissue of the abdominal wall, are blamed, without conclusive significance. New material for understanding the pathogenetics has been provided by recent studies on collagen metabolism disorder, in which an increase of collagen III was proven in patients with hernia. Stretching of the abdominal musculature because of an increase in contents, as in obesity, can be precipitating factor. Also fat act to separate muscle bundles and layers, weakens aponeuroses and favours the appearance of paraumbilical, direct inguinal and hiatus hernias. Abdominal weakness due to advancing age or malnutrition is also blamed.</a:t>
            </a:r>
            <a:r>
              <a:rPr lang="en-US" smtClean="0">
                <a:latin typeface="CastleTLig" pitchFamily="34" charset="0"/>
              </a:rPr>
              <a:t> </a:t>
            </a:r>
          </a:p>
          <a:p>
            <a:endParaRPr lang="en-US" smtClean="0"/>
          </a:p>
        </p:txBody>
      </p:sp>
    </p:spTree>
    <p:extLst>
      <p:ext uri="{BB962C8B-B14F-4D97-AF65-F5344CB8AC3E}">
        <p14:creationId xmlns:p14="http://schemas.microsoft.com/office/powerpoint/2010/main" val="8285129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000" b="1" smtClean="0">
                <a:latin typeface="Franklin Gothic Book" panose="020B0503020102020204" pitchFamily="34" charset="0"/>
                <a:cs typeface="Times New Roman" panose="02020603050405020304" pitchFamily="18" charset="0"/>
              </a:rPr>
              <a:t>Incisional hernias</a:t>
            </a:r>
            <a:endParaRPr lang="en-US" smtClean="0">
              <a:latin typeface="CastleTLig" pitchFamily="34" charset="0"/>
              <a:ea typeface="Times New Roman" panose="02020603050405020304" pitchFamily="18" charset="0"/>
              <a:cs typeface="Arial" panose="020B0604020202020204" pitchFamily="34" charset="0"/>
            </a:endParaRPr>
          </a:p>
          <a:p>
            <a:pPr algn="just"/>
            <a:r>
              <a:rPr lang="en-US" smtClean="0">
                <a:latin typeface="CastleTLig" pitchFamily="34" charset="0"/>
                <a:ea typeface="Times New Roman" panose="02020603050405020304" pitchFamily="18" charset="0"/>
                <a:cs typeface="Arial" panose="020B0604020202020204" pitchFamily="34" charset="0"/>
              </a:rPr>
              <a:t>There is a high incidence of incisional hernia following operations for peritonitis because, as a rule, the wound becomes infected. The placing of a drainage tube through a separate stab incision, as opposed to bringing such a tube through the laparotomy wound, reduces the frequency.</a:t>
            </a:r>
          </a:p>
          <a:p>
            <a:pPr algn="just"/>
            <a:endParaRPr lang="en-US" smtClean="0">
              <a:latin typeface="CastleTLig" pitchFamily="34" charset="0"/>
              <a:ea typeface="Times New Roman" panose="02020603050405020304" pitchFamily="18" charset="0"/>
              <a:cs typeface="Arial" panose="020B0604020202020204" pitchFamily="34" charset="0"/>
            </a:endParaRPr>
          </a:p>
          <a:p>
            <a:pPr algn="just"/>
            <a:r>
              <a:rPr lang="en-US" smtClean="0">
                <a:latin typeface="CastleTLig" pitchFamily="34" charset="0"/>
                <a:ea typeface="Times New Roman" panose="02020603050405020304" pitchFamily="18" charset="0"/>
                <a:cs typeface="Arial" panose="020B0604020202020204" pitchFamily="34" charset="0"/>
              </a:rPr>
              <a:t>An incisional hernia usually starts as a symptomless partial disruption of the deeper layers of a laparotomy wound during the immediate or very early postoperative period. Often, the event passes unnoticed if the skin wound remains intact after the stitches have been removed. A serosanguinous discharge is often the signal of dehiscence and resuture of the deeper layers of the incision obviates the more difficult repair of an established and much larger hernia later on.</a:t>
            </a:r>
          </a:p>
          <a:p>
            <a:pPr algn="just"/>
            <a:r>
              <a:rPr lang="en-US" b="1" smtClean="0">
                <a:latin typeface="CastleTLig" pitchFamily="34" charset="0"/>
                <a:ea typeface="Times New Roman" panose="02020603050405020304" pitchFamily="18" charset="0"/>
                <a:cs typeface="Arial" panose="020B0604020202020204" pitchFamily="34" charset="0"/>
              </a:rPr>
              <a:t>Clinical features</a:t>
            </a:r>
          </a:p>
          <a:p>
            <a:pPr algn="just"/>
            <a:r>
              <a:rPr lang="en-US" smtClean="0">
                <a:latin typeface="CastleTLig" pitchFamily="34" charset="0"/>
                <a:ea typeface="Times New Roman" panose="02020603050405020304" pitchFamily="18" charset="0"/>
                <a:cs typeface="Arial" panose="020B0604020202020204" pitchFamily="34" charset="0"/>
              </a:rPr>
              <a:t>Most patients with incisional hernias are, at least initially, asymptomatic. If symptoms occur, they commonly consist of:</a:t>
            </a:r>
          </a:p>
          <a:p>
            <a:pPr algn="just">
              <a:buFont typeface="Wingdings" panose="05000000000000000000" pitchFamily="2" charset="2"/>
              <a:buChar char="Ø"/>
            </a:pPr>
            <a:r>
              <a:rPr lang="en-US" smtClean="0">
                <a:latin typeface="CastleTLig" pitchFamily="34" charset="0"/>
                <a:ea typeface="Times New Roman" panose="02020603050405020304" pitchFamily="18" charset="0"/>
                <a:cs typeface="Arial" panose="020B0604020202020204" pitchFamily="34" charset="0"/>
              </a:rPr>
              <a:t>• Restriction of movement or of wearing certain clothes</a:t>
            </a:r>
          </a:p>
          <a:p>
            <a:pPr algn="just">
              <a:buFont typeface="Wingdings" panose="05000000000000000000" pitchFamily="2" charset="2"/>
              <a:buChar char="Ø"/>
            </a:pPr>
            <a:r>
              <a:rPr lang="en-US" smtClean="0">
                <a:latin typeface="CastleTLig" pitchFamily="34" charset="0"/>
                <a:ea typeface="Times New Roman" panose="02020603050405020304" pitchFamily="18" charset="0"/>
                <a:cs typeface="Arial" panose="020B0604020202020204" pitchFamily="34" charset="0"/>
              </a:rPr>
              <a:t>• Embarrassment due to disfigurement </a:t>
            </a:r>
          </a:p>
          <a:p>
            <a:pPr algn="just">
              <a:buFont typeface="Wingdings" panose="05000000000000000000" pitchFamily="2" charset="2"/>
              <a:buChar char="Ø"/>
            </a:pPr>
            <a:r>
              <a:rPr lang="en-US" smtClean="0">
                <a:latin typeface="CastleTLig" pitchFamily="34" charset="0"/>
                <a:ea typeface="Times New Roman" panose="02020603050405020304" pitchFamily="18" charset="0"/>
                <a:cs typeface="Arial" panose="020B0604020202020204" pitchFamily="34" charset="0"/>
              </a:rPr>
              <a:t>• Discomfort or pain. </a:t>
            </a:r>
          </a:p>
          <a:p>
            <a:endParaRPr lang="en-US" smtClean="0"/>
          </a:p>
          <a:p>
            <a:r>
              <a:rPr lang="en-US" smtClean="0"/>
              <a:t>Such patients usually present to the General Surgical Outpatient clinic. Less commonly they may present as an emergency with: </a:t>
            </a:r>
          </a:p>
          <a:p>
            <a:r>
              <a:rPr lang="en-US" smtClean="0"/>
              <a:t>• Subacute obstruction of the intestine</a:t>
            </a:r>
          </a:p>
          <a:p>
            <a:r>
              <a:rPr lang="en-US" smtClean="0"/>
              <a:t>• Ischaemic bowel </a:t>
            </a:r>
          </a:p>
          <a:p>
            <a:r>
              <a:rPr lang="en-US" smtClean="0"/>
              <a:t>• Spontaneous rupture of the contents of the hernia (rare).</a:t>
            </a:r>
          </a:p>
          <a:p>
            <a:r>
              <a:rPr lang="en-US" b="1" smtClean="0"/>
              <a:t> </a:t>
            </a:r>
            <a:endParaRPr lang="en-US" smtClean="0"/>
          </a:p>
          <a:p>
            <a:r>
              <a:rPr lang="en-US" b="1" smtClean="0"/>
              <a:t>Physical examination</a:t>
            </a:r>
            <a:endParaRPr lang="en-US" smtClean="0"/>
          </a:p>
          <a:p>
            <a:r>
              <a:rPr lang="en-US" smtClean="0"/>
              <a:t>This should be in the standing and supine posi­tions to allow easy identification of the hernia, which may not be obvious initially if it is small. It may be necessary to ask the patient to cough or carry out a Valsalva manoeuvre to exaggerate the hernia. The edges of the defect can usually be palpated and the size of the defect should be noted because it may influence surgical technique. The reducibility of the hernia should be assessed.</a:t>
            </a:r>
          </a:p>
          <a:p>
            <a:endParaRPr lang="en-US" smtClean="0"/>
          </a:p>
        </p:txBody>
      </p:sp>
    </p:spTree>
    <p:extLst>
      <p:ext uri="{BB962C8B-B14F-4D97-AF65-F5344CB8AC3E}">
        <p14:creationId xmlns:p14="http://schemas.microsoft.com/office/powerpoint/2010/main" val="31031231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Loss of domain </a:t>
            </a:r>
            <a:r>
              <a:rPr lang="en-US" smtClean="0"/>
              <a:t>is where large hernia sacs develop with abdominal contents permanently residing outside of the abdominal cavity and retraction of the normal musculature of the abdominal wall. A proportion of the abdominal contents have therefore ‘lost domain’ within the abdomen. Attempts to reduce the contents into the remaining peritoneal cavity are likely to result in abdominal compartment syndrome if significant loss of domain (about 20%) is present.</a:t>
            </a:r>
          </a:p>
          <a:p>
            <a:endParaRPr lang="en-US" smtClean="0"/>
          </a:p>
        </p:txBody>
      </p:sp>
    </p:spTree>
    <p:extLst>
      <p:ext uri="{BB962C8B-B14F-4D97-AF65-F5344CB8AC3E}">
        <p14:creationId xmlns:p14="http://schemas.microsoft.com/office/powerpoint/2010/main" val="16005099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000" b="1" smtClean="0">
                <a:latin typeface="Franklin Gothic Book" panose="020B0503020102020204" pitchFamily="34" charset="0"/>
                <a:cs typeface="Times New Roman" panose="02020603050405020304" pitchFamily="18" charset="0"/>
              </a:rPr>
              <a:t>Management of incisional hernia</a:t>
            </a:r>
            <a:endParaRPr lang="en-US" smtClean="0">
              <a:latin typeface="CastleTLig" pitchFamily="34" charset="0"/>
              <a:ea typeface="Times New Roman" panose="02020603050405020304" pitchFamily="18" charset="0"/>
              <a:cs typeface="Arial" panose="020B0604020202020204" pitchFamily="34" charset="0"/>
            </a:endParaRPr>
          </a:p>
          <a:p>
            <a:pPr algn="just"/>
            <a:r>
              <a:rPr lang="en-US" smtClean="0">
                <a:latin typeface="CastleTLig" pitchFamily="34" charset="0"/>
                <a:ea typeface="Times New Roman" panose="02020603050405020304" pitchFamily="18" charset="0"/>
                <a:cs typeface="Arial" panose="020B0604020202020204" pitchFamily="34" charset="0"/>
              </a:rPr>
              <a:t>In order to obtain a lasting repair, very special preparation is required. If the patient is obese, weight reduction by dieting should precede the operation. The repair of large hernias are highly specialized surgery and should be performed only in centres with considerable experience in dealing with them.</a:t>
            </a:r>
          </a:p>
          <a:p>
            <a:pPr algn="just"/>
            <a:endParaRPr lang="en-US" smtClean="0">
              <a:latin typeface="CastleTLig" pitchFamily="34" charset="0"/>
              <a:ea typeface="Times New Roman" panose="02020603050405020304" pitchFamily="18" charset="0"/>
              <a:cs typeface="Arial" panose="020B0604020202020204" pitchFamily="34" charset="0"/>
            </a:endParaRPr>
          </a:p>
          <a:p>
            <a:pPr algn="just"/>
            <a:r>
              <a:rPr lang="en-US" smtClean="0">
                <a:latin typeface="CastleTLig" pitchFamily="34" charset="0"/>
                <a:ea typeface="Times New Roman" panose="02020603050405020304" pitchFamily="18" charset="0"/>
                <a:cs typeface="Arial" panose="020B0604020202020204" pitchFamily="34" charset="0"/>
              </a:rPr>
              <a:t>Most incisional hernias are repaired using one of several techniques that employ mesh. Polypropylene and polyethylene meshes are commonly used; they are flexible and easily cut to size. They allow excellent tissue ingrowth, but they become anchored to adjacent tissues and are not suitable for techniques that allow the mesh to come into contact with abdominal contents. If this happens, extensive adhesions to the viscera form and erosion of the mesh into the intestines may occur. </a:t>
            </a:r>
          </a:p>
          <a:p>
            <a:pPr algn="just"/>
            <a:r>
              <a:rPr lang="en-US" smtClean="0">
                <a:latin typeface="CastleTLig" pitchFamily="34" charset="0"/>
                <a:ea typeface="Times New Roman" panose="02020603050405020304" pitchFamily="18" charset="0"/>
                <a:cs typeface="Arial" panose="020B0604020202020204" pitchFamily="34" charset="0"/>
              </a:rPr>
              <a:t>Other meshes such as expanded polytetrafluoroethylene (ePTFE) and Dacron have been used successfully in laparoscopic and inlay repair techniques, where the mesh comes into contact with the bowel.</a:t>
            </a:r>
          </a:p>
          <a:p>
            <a:endParaRPr lang="en-US" b="1" smtClean="0"/>
          </a:p>
          <a:p>
            <a:r>
              <a:rPr lang="en-US" b="1" smtClean="0"/>
              <a:t>Open repair of incisional hernias</a:t>
            </a:r>
            <a:endParaRPr lang="en-US" smtClean="0"/>
          </a:p>
          <a:p>
            <a:r>
              <a:rPr lang="en-US" smtClean="0"/>
              <a:t>Only the smallest hernias (&lt;3 cm) should be repaired with a suture technique. A suitable technique for such hernias is the </a:t>
            </a:r>
            <a:r>
              <a:rPr lang="en-US" i="1" smtClean="0"/>
              <a:t>Mayo</a:t>
            </a:r>
            <a:r>
              <a:rPr lang="en-US" smtClean="0"/>
              <a:t> repair, whereby the fascial edges are closed with a 2 cm overlap using interrupted monofilament suture, and reinforced with a continuous running suture. </a:t>
            </a:r>
          </a:p>
          <a:p>
            <a:r>
              <a:rPr lang="en-US" smtClean="0"/>
              <a:t> </a:t>
            </a:r>
          </a:p>
          <a:p>
            <a:endParaRPr lang="en-US" smtClean="0"/>
          </a:p>
        </p:txBody>
      </p:sp>
    </p:spTree>
    <p:extLst>
      <p:ext uri="{BB962C8B-B14F-4D97-AF65-F5344CB8AC3E}">
        <p14:creationId xmlns:p14="http://schemas.microsoft.com/office/powerpoint/2010/main" val="42694937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Three general techniques</a:t>
            </a:r>
            <a:r>
              <a:rPr lang="en-US" smtClean="0"/>
              <a:t> may be used during open mesh repair of incisional hernias - onlay, inlay and sublay.</a:t>
            </a:r>
          </a:p>
          <a:p>
            <a:r>
              <a:rPr lang="en-US" smtClean="0"/>
              <a:t>The initial approach is identical regardless of the technique of mesh placement. The old scar and redundant skin are excised and the underlying hernial sac defined by careful dissection from the surrounding tissues. The hernial sac is opened, adhesions between the contents and the sac are divided and the sac is excised.</a:t>
            </a:r>
          </a:p>
          <a:p>
            <a:r>
              <a:rPr lang="en-US" smtClean="0"/>
              <a:t> </a:t>
            </a:r>
          </a:p>
          <a:p>
            <a:r>
              <a:rPr lang="en-US" b="1" smtClean="0"/>
              <a:t>An onlay repair:</a:t>
            </a:r>
            <a:r>
              <a:rPr lang="en-US" smtClean="0"/>
              <a:t> a border of at least 5 cm around the fascial edge is exposed by raising skin flaps. The fascial edges are brought together using continuous non-absorbable monofilament suture, applying the rule of 1 cm bites at 1 cm intervals. A mesh is placed to cover the suture line and overlap by at least 5 cm in all direc­tions. The mesh must lie flat, with no folds and no tension, and is secured with further non-absorbable suture to the underlying fascia. The skin is closed over the mesh.</a:t>
            </a:r>
          </a:p>
          <a:p>
            <a:endParaRPr lang="en-US" smtClean="0"/>
          </a:p>
        </p:txBody>
      </p:sp>
    </p:spTree>
    <p:extLst>
      <p:ext uri="{BB962C8B-B14F-4D97-AF65-F5344CB8AC3E}">
        <p14:creationId xmlns:p14="http://schemas.microsoft.com/office/powerpoint/2010/main" val="9594866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The inlay technique: </a:t>
            </a:r>
            <a:r>
              <a:rPr lang="en-US" smtClean="0"/>
              <a:t>involves suturing a mesh to the fascial edges without initially closing the defect. This requires the correct choice of mesh because it will lie in contact with the viscera. Inlay techniques are not recommended unless there is a substantial defect that cannot be bridged or closed using other procedures.</a:t>
            </a:r>
          </a:p>
          <a:p>
            <a:r>
              <a:rPr lang="en-US" smtClean="0"/>
              <a:t> </a:t>
            </a:r>
          </a:p>
          <a:p>
            <a:r>
              <a:rPr lang="en-US" b="1" smtClean="0"/>
              <a:t>Sublay technique: </a:t>
            </a:r>
            <a:r>
              <a:rPr lang="en-US" smtClean="0"/>
              <a:t>the posterior rectus sheath and peritoneum (the peritoneum only below the arcuate line) is closed and the mesh is placed above this. The rectus muscles are allowed to return to their natural position and cover the mesh. The anterior rectus sheath is closed. This can be a complex operation and is useful only in the midline.</a:t>
            </a:r>
          </a:p>
          <a:p>
            <a:r>
              <a:rPr lang="en-US" b="1" smtClean="0"/>
              <a:t> </a:t>
            </a:r>
            <a:endParaRPr lang="en-US" smtClean="0"/>
          </a:p>
          <a:p>
            <a:r>
              <a:rPr lang="en-US" b="1" smtClean="0"/>
              <a:t>Results of treatment</a:t>
            </a:r>
            <a:endParaRPr lang="en-US" smtClean="0"/>
          </a:p>
          <a:p>
            <a:r>
              <a:rPr lang="en-US" smtClean="0"/>
              <a:t>Most series report recurrence of the hernia in between 30% and 50% of patients, except where mesh inlay techniques have been employed in specialist centres, in which case recurrence rates may be as low as 10%.</a:t>
            </a:r>
          </a:p>
          <a:p>
            <a:endParaRPr lang="en-US" smtClean="0"/>
          </a:p>
        </p:txBody>
      </p:sp>
    </p:spTree>
    <p:extLst>
      <p:ext uri="{BB962C8B-B14F-4D97-AF65-F5344CB8AC3E}">
        <p14:creationId xmlns:p14="http://schemas.microsoft.com/office/powerpoint/2010/main" val="3411256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latin typeface="Franklin Gothic Book" panose="020B0503020102020204" pitchFamily="34" charset="0"/>
                <a:cs typeface="Times New Roman" panose="02020603050405020304" pitchFamily="18" charset="0"/>
              </a:rPr>
              <a:t>Disorders of the umbilicus</a:t>
            </a:r>
            <a:endParaRPr lang="en-US" b="1" smtClean="0">
              <a:latin typeface="Franklin Gothic Book" panose="020B0503020102020204" pitchFamily="34" charset="0"/>
            </a:endParaRPr>
          </a:p>
          <a:p>
            <a:r>
              <a:rPr lang="en-US" smtClean="0">
                <a:latin typeface="CastleTLig" pitchFamily="34" charset="0"/>
                <a:cs typeface="Times New Roman" panose="02020603050405020304" pitchFamily="18" charset="0"/>
              </a:rPr>
              <a:t>Many of the problems associated with the umbilicus are congenital structural disorders. A good understanding of these problems can be obtained by considering the topological changes of early development.</a:t>
            </a:r>
            <a:endParaRPr lang="en-US" smtClean="0">
              <a:latin typeface="CastleTLig" pitchFamily="34" charset="0"/>
            </a:endParaRPr>
          </a:p>
          <a:p>
            <a:r>
              <a:rPr lang="en-US" b="1" smtClean="0">
                <a:latin typeface="CastleTLig" pitchFamily="34" charset="0"/>
                <a:cs typeface="Times New Roman" panose="02020603050405020304" pitchFamily="18" charset="0"/>
              </a:rPr>
              <a:t>Embryology</a:t>
            </a:r>
            <a:endParaRPr lang="en-US" b="1" smtClean="0">
              <a:latin typeface="CastleTLig" pitchFamily="34" charset="0"/>
            </a:endParaRPr>
          </a:p>
          <a:p>
            <a:r>
              <a:rPr lang="en-US" smtClean="0">
                <a:latin typeface="CastleTLig" pitchFamily="34" charset="0"/>
                <a:cs typeface="Times New Roman" panose="02020603050405020304" pitchFamily="18" charset="0"/>
              </a:rPr>
              <a:t>At two weeks of gestation, the cells destined to form the anterior abdominal wall reside in the outer margin of the epiblast on the dorsal surface of the flat bilaminar germ disk. The outer limit of this margin eventually becomes the umbilical ring. In the third week of gestation, gastrulation generates the middle layer of the embryonic disk, which contributes to the muscle of the anterior abdominal wall.</a:t>
            </a:r>
            <a:endParaRPr lang="en-US" smtClean="0">
              <a:latin typeface="CastleTLig" pitchFamily="34" charset="0"/>
            </a:endParaRPr>
          </a:p>
          <a:p>
            <a:endParaRPr lang="en-US" smtClean="0">
              <a:latin typeface="CastleTLig" pitchFamily="34" charset="0"/>
              <a:cs typeface="Times New Roman" panose="02020603050405020304" pitchFamily="18" charset="0"/>
            </a:endParaRPr>
          </a:p>
          <a:p>
            <a:r>
              <a:rPr lang="en-US" smtClean="0">
                <a:latin typeface="CastleTLig" pitchFamily="34" charset="0"/>
                <a:cs typeface="Times New Roman" panose="02020603050405020304" pitchFamily="18" charset="0"/>
              </a:rPr>
              <a:t>As morphogenesis continues, the embryo appears to flex ventrally and fold laterally accompanying an apparent narrowing of the ring. The umbilical ring does not have to narrow physically antenatally because the rest of the embryo grows so much that the narrowing is a relative one. The body stalk, which becomes the umbilical cord, lies at the tail end of the embryonic disk and flexion swings it ventrally. The umbilical ring transmits the umbilical arteries caudally, and the umbilical vein rostrally. Between the arteries lies the urachus (remnant of the allantois) that connects to the dome of the bladder.</a:t>
            </a:r>
            <a:endParaRPr lang="en-US" smtClean="0">
              <a:latin typeface="CastleTLig" pitchFamily="34" charset="0"/>
            </a:endParaRPr>
          </a:p>
          <a:p>
            <a:endParaRPr lang="en-US" b="1" smtClean="0"/>
          </a:p>
          <a:p>
            <a:r>
              <a:rPr lang="en-US" b="1" smtClean="0"/>
              <a:t>The primitive yolk sac </a:t>
            </a:r>
            <a:r>
              <a:rPr lang="en-US" smtClean="0"/>
              <a:t>divides into two portions: intracoelomic and extracoelomic, which are connected by the vitelline duct. The developing midgut, which is initially extracoelomic, gradually gets drawn into the abdominal cavity and parts of it become fixed to the posterior abdominal wall. Sometimes vitelline duct remnants persist and pass to or through the umbilical ring. In late pregnancy, the fibrous umbilical ring (now a defect in the linea alba) defines the deep margins of the umbilicus. This fibrous margin gradually narrows after birth and throughout early infancy.</a:t>
            </a:r>
          </a:p>
          <a:p>
            <a:r>
              <a:rPr lang="en-US" smtClean="0"/>
              <a:t> </a:t>
            </a:r>
          </a:p>
          <a:p>
            <a:r>
              <a:rPr lang="en-US" b="1" smtClean="0"/>
              <a:t>Fate of the umbilical structures</a:t>
            </a:r>
            <a:endParaRPr lang="en-US" smtClean="0"/>
          </a:p>
          <a:p>
            <a:r>
              <a:rPr lang="en-US" smtClean="0"/>
              <a:t>• Urachus becomes Median umbilical fold (ligament)</a:t>
            </a:r>
          </a:p>
          <a:p>
            <a:r>
              <a:rPr lang="en-US" smtClean="0"/>
              <a:t>• Vitello-intestinal or omphalomesenteric duct becomes Obliterates/becomes a Meckel’s diverticulum</a:t>
            </a:r>
          </a:p>
          <a:p>
            <a:r>
              <a:rPr lang="en-US" smtClean="0"/>
              <a:t>• Umbilical arteries becomes Medial umbilical fold (ligament)</a:t>
            </a:r>
          </a:p>
          <a:p>
            <a:r>
              <a:rPr lang="en-US" smtClean="0"/>
              <a:t>• Umbilical vein becomes falciform ligament</a:t>
            </a:r>
          </a:p>
          <a:p>
            <a:r>
              <a:rPr lang="en-US" smtClean="0"/>
              <a:t>• Omphalomesenteric arteries becomes Coeliac /SMA /IMA arteries</a:t>
            </a:r>
          </a:p>
          <a:p>
            <a:r>
              <a:rPr lang="en-US" smtClean="0"/>
              <a:t>• Omphalomesenteric vein becomes SMV, PV and confluence of PV</a:t>
            </a:r>
          </a:p>
          <a:p>
            <a:endParaRPr lang="en-US" smtClean="0"/>
          </a:p>
        </p:txBody>
      </p:sp>
    </p:spTree>
    <p:extLst>
      <p:ext uri="{BB962C8B-B14F-4D97-AF65-F5344CB8AC3E}">
        <p14:creationId xmlns:p14="http://schemas.microsoft.com/office/powerpoint/2010/main" val="8372161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400" b="1" smtClean="0">
                <a:latin typeface="Franklin Gothic Book" panose="020B0503020102020204" pitchFamily="34" charset="0"/>
                <a:cs typeface="Times New Roman" panose="02020603050405020304" pitchFamily="18" charset="0"/>
              </a:rPr>
              <a:t>Umbilical granulomas and polyps</a:t>
            </a:r>
            <a:endParaRPr lang="en-US" smtClean="0">
              <a:latin typeface="CastleTLig" pitchFamily="34" charset="0"/>
              <a:cs typeface="Times New Roman" panose="02020603050405020304" pitchFamily="18" charset="0"/>
            </a:endParaRPr>
          </a:p>
          <a:p>
            <a:r>
              <a:rPr lang="en-US" smtClean="0">
                <a:latin typeface="CastleTLig" pitchFamily="34" charset="0"/>
                <a:cs typeface="Times New Roman" panose="02020603050405020304" pitchFamily="18" charset="0"/>
              </a:rPr>
              <a:t>Sometimes a mass of granulation tissue (1–10 mm in diameter) forms after separation of the cord. This chronic infection may continue for weeks causes granulation tissue to pout at the umbilicus. This mass is rich in fibroblasts and capillaries and can bleed. Granulomas respond well to cauterization with a wet silver nitrate stick. Silver nitrate can burn the surrounding skin, which should therefore be protected with petroleum jelly. An improvement is usually seen after one to three treatments over a few weeks. A persistent mass may be an umbilical polyp rather than a granuloma. Umbilical polyps are small hemispherical pink lesions covered in gastric or small bowel mucosa; they should be excised.</a:t>
            </a:r>
            <a:endParaRPr lang="en-US" smtClean="0">
              <a:latin typeface="CastleTLig" pitchFamily="34" charset="0"/>
            </a:endParaRPr>
          </a:p>
          <a:p>
            <a:r>
              <a:rPr lang="en-US" smtClean="0">
                <a:latin typeface="CastleTLig" pitchFamily="34" charset="0"/>
                <a:cs typeface="Times New Roman" panose="02020603050405020304" pitchFamily="18" charset="0"/>
              </a:rPr>
              <a:t>Omphalitis (umbilical infection)</a:t>
            </a:r>
            <a:endParaRPr lang="en-US" smtClean="0">
              <a:latin typeface="CastleTLig" pitchFamily="34" charset="0"/>
            </a:endParaRPr>
          </a:p>
          <a:p>
            <a:r>
              <a:rPr lang="en-US" smtClean="0">
                <a:latin typeface="CastleTLig" pitchFamily="34" charset="0"/>
                <a:cs typeface="Times New Roman" panose="02020603050405020304" pitchFamily="18" charset="0"/>
              </a:rPr>
              <a:t>Omphalitis is diagnosed when there is pus or discharge at the umbilicus with spreading erythema and cellulitis. This infection is common in the ‘developing’ world if there is poor hygiene and antibiotics are not available. Omphalitis is also associated with:</a:t>
            </a:r>
            <a:endParaRPr lang="en-US" smtClean="0">
              <a:latin typeface="CastleTLig" pitchFamily="34" charset="0"/>
            </a:endParaRPr>
          </a:p>
          <a:p>
            <a:r>
              <a:rPr lang="en-US" smtClean="0">
                <a:latin typeface="CastleTLig" pitchFamily="34" charset="0"/>
                <a:cs typeface="Times New Roman" panose="02020603050405020304" pitchFamily="18" charset="0"/>
              </a:rPr>
              <a:t>• umbilical vascular catheterization</a:t>
            </a:r>
            <a:endParaRPr lang="en-US" smtClean="0">
              <a:latin typeface="CastleTLig" pitchFamily="34" charset="0"/>
            </a:endParaRPr>
          </a:p>
          <a:p>
            <a:r>
              <a:rPr lang="en-US" smtClean="0">
                <a:latin typeface="CastleTLig" pitchFamily="34" charset="0"/>
                <a:cs typeface="Times New Roman" panose="02020603050405020304" pitchFamily="18" charset="0"/>
              </a:rPr>
              <a:t>• low birth weight</a:t>
            </a:r>
            <a:endParaRPr lang="en-US" smtClean="0">
              <a:latin typeface="CastleTLig" pitchFamily="34" charset="0"/>
            </a:endParaRPr>
          </a:p>
          <a:p>
            <a:r>
              <a:rPr lang="en-US" smtClean="0">
                <a:latin typeface="CastleTLig" pitchFamily="34" charset="0"/>
                <a:cs typeface="Times New Roman" panose="02020603050405020304" pitchFamily="18" charset="0"/>
              </a:rPr>
              <a:t>• perinatal sepsis</a:t>
            </a:r>
            <a:endParaRPr lang="en-US" smtClean="0">
              <a:latin typeface="CastleTLig" pitchFamily="34" charset="0"/>
            </a:endParaRPr>
          </a:p>
          <a:p>
            <a:r>
              <a:rPr lang="en-US" smtClean="0">
                <a:latin typeface="CastleTLig" pitchFamily="34" charset="0"/>
                <a:cs typeface="Times New Roman" panose="02020603050405020304" pitchFamily="18" charset="0"/>
              </a:rPr>
              <a:t>• immunodeficiency.</a:t>
            </a:r>
            <a:endParaRPr lang="en-US" smtClean="0">
              <a:latin typeface="CastleTLig" pitchFamily="34" charset="0"/>
            </a:endParaRPr>
          </a:p>
          <a:p>
            <a:endParaRPr lang="en-US" b="1" smtClean="0"/>
          </a:p>
          <a:p>
            <a:r>
              <a:rPr lang="en-US" b="1" smtClean="0"/>
              <a:t>Untreated omphalitis </a:t>
            </a:r>
            <a:r>
              <a:rPr lang="en-US" smtClean="0"/>
              <a:t>can lead to fasciitis and gangrene. When omphalitis is diagnosed, a septic screen should be carried out and antibiotics started and by employing warm, moist dressings, the crusts separate, giving exit to pus. Intra-abdominal pathology should be considered. Deep abdominal tenderness, distension, feed intolerance or an abnormal abdominal gas pattern on the radiograph suggests that omphalitis is not the correct diagnosis. For severe omphalitis, surgical debridement of necrotic tissues is necessary, and the resulting defect may require reconstructive surgery.</a:t>
            </a:r>
          </a:p>
          <a:p>
            <a:r>
              <a:rPr lang="en-US" smtClean="0"/>
              <a:t> </a:t>
            </a:r>
          </a:p>
          <a:p>
            <a:r>
              <a:rPr lang="en-US" b="1" smtClean="0"/>
              <a:t>In more serious cases </a:t>
            </a:r>
            <a:r>
              <a:rPr lang="en-US" smtClean="0"/>
              <a:t>infection with the following complications will supervene:</a:t>
            </a:r>
          </a:p>
          <a:p>
            <a:r>
              <a:rPr lang="en-US" smtClean="0"/>
              <a:t>Abscess of the abdominal wall</a:t>
            </a:r>
          </a:p>
          <a:p>
            <a:r>
              <a:rPr lang="en-US" smtClean="0"/>
              <a:t>Extensive ulceration of the abdominal wall</a:t>
            </a:r>
          </a:p>
          <a:p>
            <a:r>
              <a:rPr lang="en-US" smtClean="0"/>
              <a:t>Septicaemia</a:t>
            </a:r>
          </a:p>
          <a:p>
            <a:r>
              <a:rPr lang="en-US" smtClean="0"/>
              <a:t>Jaundice in the newborn</a:t>
            </a:r>
          </a:p>
          <a:p>
            <a:r>
              <a:rPr lang="en-US" smtClean="0"/>
              <a:t>Portal vein thrombosis</a:t>
            </a:r>
          </a:p>
          <a:p>
            <a:r>
              <a:rPr lang="en-US" smtClean="0"/>
              <a:t>Peritonitis</a:t>
            </a:r>
          </a:p>
          <a:p>
            <a:r>
              <a:rPr lang="en-US" smtClean="0"/>
              <a:t>Umbilical hernia</a:t>
            </a:r>
          </a:p>
        </p:txBody>
      </p:sp>
    </p:spTree>
    <p:extLst>
      <p:ext uri="{BB962C8B-B14F-4D97-AF65-F5344CB8AC3E}">
        <p14:creationId xmlns:p14="http://schemas.microsoft.com/office/powerpoint/2010/main" val="12220608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defRPr/>
            </a:pPr>
            <a:r>
              <a:rPr lang="en-US" sz="2400" b="1" dirty="0" smtClean="0">
                <a:latin typeface="Franklin Gothic Book" pitchFamily="34" charset="0"/>
                <a:cs typeface="Times New Roman" pitchFamily="18" charset="0"/>
              </a:rPr>
              <a:t>Omphalomesenteric duct remnants</a:t>
            </a:r>
            <a:endParaRPr lang="en-US" dirty="0" smtClean="0">
              <a:latin typeface="CastleTLig" pitchFamily="34" charset="0"/>
              <a:cs typeface="Times New Roman" pitchFamily="18" charset="0"/>
            </a:endParaRPr>
          </a:p>
          <a:p>
            <a:pPr>
              <a:defRPr/>
            </a:pPr>
            <a:r>
              <a:rPr lang="en-US" dirty="0" smtClean="0">
                <a:latin typeface="CastleTLig" pitchFamily="34" charset="0"/>
                <a:cs typeface="Times New Roman" pitchFamily="18" charset="0"/>
              </a:rPr>
              <a:t>The vitellointestinal duct may persist and connect the ileum to the umbilicus. The duct may be occluded, partially occluded or patent. It may contain ectopic gastric or pancreatic tissue. Sometimes only parts of it remain. The spectrum includes:</a:t>
            </a:r>
            <a:endParaRPr lang="en-US" dirty="0" smtClean="0">
              <a:latin typeface="CastleTLig" pitchFamily="34" charset="0"/>
            </a:endParaRPr>
          </a:p>
          <a:p>
            <a:pPr>
              <a:defRPr/>
            </a:pPr>
            <a:r>
              <a:rPr lang="en-US" dirty="0" smtClean="0">
                <a:latin typeface="CastleTLig" pitchFamily="34" charset="0"/>
                <a:cs typeface="Times New Roman" pitchFamily="18" charset="0"/>
              </a:rPr>
              <a:t>• Patent vitellointestinal duct- the resulting umbilical fistula discharges mucus and, rarely, faeces.</a:t>
            </a:r>
            <a:endParaRPr lang="en-US" dirty="0" smtClean="0">
              <a:latin typeface="CastleTLig" pitchFamily="34" charset="0"/>
            </a:endParaRPr>
          </a:p>
          <a:p>
            <a:pPr>
              <a:defRPr/>
            </a:pPr>
            <a:r>
              <a:rPr lang="en-US" dirty="0" smtClean="0">
                <a:latin typeface="CastleTLig" pitchFamily="34" charset="0"/>
                <a:cs typeface="Times New Roman" pitchFamily="18" charset="0"/>
              </a:rPr>
              <a:t>• A Meckel’s diverticulum</a:t>
            </a:r>
            <a:endParaRPr lang="en-US" dirty="0" smtClean="0">
              <a:latin typeface="CastleTLig" pitchFamily="34" charset="0"/>
            </a:endParaRPr>
          </a:p>
          <a:p>
            <a:pPr>
              <a:defRPr/>
            </a:pPr>
            <a:r>
              <a:rPr lang="en-US" dirty="0" smtClean="0">
                <a:latin typeface="CastleTLig" pitchFamily="34" charset="0"/>
                <a:cs typeface="Times New Roman" pitchFamily="18" charset="0"/>
              </a:rPr>
              <a:t>• Sinus tract- that part of duct which is near to the umbilicus</a:t>
            </a:r>
            <a:endParaRPr lang="en-US" dirty="0" smtClean="0">
              <a:latin typeface="CastleTLig" pitchFamily="34" charset="0"/>
            </a:endParaRPr>
          </a:p>
          <a:p>
            <a:pPr>
              <a:defRPr/>
            </a:pPr>
            <a:r>
              <a:rPr lang="en-US" dirty="0" smtClean="0">
                <a:latin typeface="CastleTLig" pitchFamily="34" charset="0"/>
                <a:cs typeface="Times New Roman" pitchFamily="18" charset="0"/>
              </a:rPr>
              <a:t>• Mucosal remnant (polyp see above)</a:t>
            </a:r>
            <a:endParaRPr lang="en-US" dirty="0" smtClean="0">
              <a:latin typeface="CastleTLig" pitchFamily="34" charset="0"/>
            </a:endParaRPr>
          </a:p>
          <a:p>
            <a:pPr>
              <a:defRPr/>
            </a:pPr>
            <a:r>
              <a:rPr lang="en-US" dirty="0" smtClean="0">
                <a:latin typeface="CastleTLig" pitchFamily="34" charset="0"/>
                <a:cs typeface="Times New Roman" pitchFamily="18" charset="0"/>
              </a:rPr>
              <a:t>• Intra-abdominal cyst- connecting in the band between the umbilicus and the bowel</a:t>
            </a:r>
            <a:endParaRPr lang="en-US" dirty="0" smtClean="0">
              <a:latin typeface="CastleTLig" pitchFamily="34" charset="0"/>
            </a:endParaRPr>
          </a:p>
          <a:p>
            <a:pPr>
              <a:defRPr/>
            </a:pPr>
            <a:r>
              <a:rPr lang="en-US" dirty="0" smtClean="0">
                <a:latin typeface="CastleTLig" pitchFamily="34" charset="0"/>
                <a:cs typeface="Times New Roman" pitchFamily="18" charset="0"/>
              </a:rPr>
              <a:t>• Fibrous band.</a:t>
            </a:r>
            <a:endParaRPr lang="en-US" dirty="0" smtClean="0">
              <a:latin typeface="CastleTLig" pitchFamily="34" charset="0"/>
            </a:endParaRPr>
          </a:p>
          <a:p>
            <a:pPr>
              <a:defRPr/>
            </a:pPr>
            <a:r>
              <a:rPr lang="en-US" dirty="0" smtClean="0">
                <a:latin typeface="CastleTLig" pitchFamily="34" charset="0"/>
                <a:cs typeface="Times New Roman" pitchFamily="18" charset="0"/>
              </a:rPr>
              <a:t>A small sinus may present with an umbilical discharge and can be seen on a contrast sinogram. A remnant attached to the umbilicus can cause intestinal obstruction as a result of volvulus or tethering of the small bowel. Cystic remnants may present with infection and abscess formation.</a:t>
            </a:r>
            <a:endParaRPr lang="en-US" dirty="0" smtClean="0">
              <a:latin typeface="CastleTLig" pitchFamily="34" charset="0"/>
            </a:endParaRPr>
          </a:p>
          <a:p>
            <a:pPr>
              <a:defRPr/>
            </a:pPr>
            <a:r>
              <a:rPr lang="en-US" dirty="0" smtClean="0">
                <a:latin typeface="CastleTLig" pitchFamily="34" charset="0"/>
                <a:cs typeface="Times New Roman" pitchFamily="18" charset="0"/>
              </a:rPr>
              <a:t>A patent vitellointestinal duct may present with small intestinal content discharging from the umbilicus. A prolapse of both proximal and distal ileum may occur through a patent vitelline duct to give a characteristic bi-horned appearance. A patent vitelline duct needs prompt surgical attention. Surgery can be carried out through the umbilicus. After excision of the duct, ileal continuity is re-established and the umbilicus is closed.</a:t>
            </a:r>
            <a:endParaRPr lang="en-US" dirty="0" smtClean="0">
              <a:latin typeface="CastleTLig" pitchFamily="34" charset="0"/>
            </a:endParaRPr>
          </a:p>
          <a:p>
            <a:pPr>
              <a:defRPr/>
            </a:pPr>
            <a:endParaRPr lang="en-US" b="1" dirty="0" smtClean="0"/>
          </a:p>
          <a:p>
            <a:pPr>
              <a:defRPr/>
            </a:pPr>
            <a:r>
              <a:rPr lang="en-US" b="1" dirty="0" smtClean="0"/>
              <a:t>A Meckel’s diverticulum </a:t>
            </a:r>
            <a:r>
              <a:rPr lang="en-US" dirty="0" smtClean="0"/>
              <a:t>can present in several ways. It may be completely asymptomatic, and may therefore be found incidentally. Resection should be considered if:</a:t>
            </a:r>
          </a:p>
          <a:p>
            <a:pPr>
              <a:defRPr/>
            </a:pPr>
            <a:r>
              <a:rPr lang="en-US" dirty="0" smtClean="0"/>
              <a:t>• The diverticulum is attached to the umbilicus</a:t>
            </a:r>
          </a:p>
          <a:p>
            <a:pPr>
              <a:defRPr/>
            </a:pPr>
            <a:r>
              <a:rPr lang="en-US" dirty="0" smtClean="0"/>
              <a:t>• It has two obviously different mucosal linings</a:t>
            </a:r>
          </a:p>
          <a:p>
            <a:pPr>
              <a:defRPr/>
            </a:pPr>
            <a:r>
              <a:rPr lang="en-US" dirty="0" smtClean="0"/>
              <a:t>• It has a narrow base.</a:t>
            </a:r>
          </a:p>
          <a:p>
            <a:pPr>
              <a:defRPr/>
            </a:pPr>
            <a:r>
              <a:rPr lang="en-US" b="1" dirty="0" smtClean="0"/>
              <a:t> </a:t>
            </a:r>
            <a:endParaRPr lang="en-US" dirty="0" smtClean="0"/>
          </a:p>
          <a:p>
            <a:pPr>
              <a:defRPr/>
            </a:pPr>
            <a:r>
              <a:rPr lang="en-US" b="1" dirty="0" smtClean="0"/>
              <a:t>Treatment of a Meckel’s diverticulum</a:t>
            </a:r>
            <a:r>
              <a:rPr lang="en-US" dirty="0" smtClean="0"/>
              <a:t> might be unnecessary if it has:</a:t>
            </a:r>
          </a:p>
          <a:p>
            <a:pPr>
              <a:defRPr/>
            </a:pPr>
            <a:r>
              <a:rPr lang="en-US" dirty="0" smtClean="0"/>
              <a:t>• A wide base</a:t>
            </a:r>
          </a:p>
          <a:p>
            <a:pPr>
              <a:defRPr/>
            </a:pPr>
            <a:r>
              <a:rPr lang="en-US" dirty="0" smtClean="0"/>
              <a:t>• It is short</a:t>
            </a:r>
          </a:p>
          <a:p>
            <a:pPr>
              <a:defRPr/>
            </a:pPr>
            <a:r>
              <a:rPr lang="en-US" dirty="0" smtClean="0"/>
              <a:t>• No obvious mass or thickened mucosa.</a:t>
            </a:r>
          </a:p>
          <a:p>
            <a:pPr>
              <a:defRPr/>
            </a:pPr>
            <a:r>
              <a:rPr lang="en-US" dirty="0" smtClean="0"/>
              <a:t> </a:t>
            </a:r>
          </a:p>
          <a:p>
            <a:pPr>
              <a:defRPr/>
            </a:pPr>
            <a:r>
              <a:rPr lang="en-US" dirty="0" smtClean="0"/>
              <a:t>A Meckel’s diverticulum may contain ectopic gastric mucosa and present with peptic ulceration in neighbouring ileal mucosa, causing brisk bleeding or perforation. The signs and symptoms can be confusing, and the results of diagnostic studies (e.g. Meckel’s scan) may be negative. Recurrent rectal bleeding or persistent anaemia in the absence of any colonic pathology (e.g. a polyp) is sometimes the result of a Meckel’s diverticulum. Also, a Meckel’s diverticulum may be a lead point for an intussusception and may present with intestinal obstruction. The presentation of an inflamed Meckel’s diverticulum may be very similar to that of acute appendicitis.</a:t>
            </a:r>
          </a:p>
          <a:p>
            <a:pPr>
              <a:defRPr/>
            </a:pPr>
            <a:r>
              <a:rPr lang="en-US" b="1" dirty="0" smtClean="0"/>
              <a:t>Urachal remnants</a:t>
            </a:r>
            <a:endParaRPr lang="en-US" dirty="0" smtClean="0"/>
          </a:p>
          <a:p>
            <a:pPr>
              <a:defRPr/>
            </a:pPr>
            <a:r>
              <a:rPr lang="en-US" dirty="0" smtClean="0"/>
              <a:t>Urachal remnants are uncommon. The urachus may, however, remain patent and present with urine discharging from the umbilicus. An urachal cyst presents as a mass between the umbilicus and symphysis pubis, though it may be slightly lateral. An ultrasound scan and a contrast study, if there is an opening, help define the anatomy. Management of a patent urachus involves ligation and excision. An infected cyst needs to be drained. It may heal completely, but formal excision may be required. A urachal diverticulum from the bladder is generally asymptomatic. A patent urachus in a boy with posterior urethral valves may help to preserve renal function by decompressing the urinary system.</a:t>
            </a:r>
          </a:p>
        </p:txBody>
      </p:sp>
    </p:spTree>
    <p:extLst>
      <p:ext uri="{BB962C8B-B14F-4D97-AF65-F5344CB8AC3E}">
        <p14:creationId xmlns:p14="http://schemas.microsoft.com/office/powerpoint/2010/main" val="19150983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10000"/>
          </a:bodyPr>
          <a:lstStyle/>
          <a:p>
            <a:pPr>
              <a:defRPr/>
            </a:pPr>
            <a:r>
              <a:rPr lang="en-US" b="1" dirty="0" smtClean="0">
                <a:solidFill>
                  <a:srgbClr val="C00000"/>
                </a:solidFill>
                <a:latin typeface="Franklin Gothic Book" pitchFamily="34" charset="0"/>
                <a:cs typeface="Times New Roman" pitchFamily="18" charset="0"/>
              </a:rPr>
              <a:t>Neoplasms of the umbilicus</a:t>
            </a:r>
            <a:endParaRPr lang="en-US" dirty="0" smtClean="0"/>
          </a:p>
          <a:p>
            <a:pPr>
              <a:buFontTx/>
              <a:buChar char="•"/>
              <a:defRPr/>
            </a:pPr>
            <a:r>
              <a:rPr lang="en-US" b="1" dirty="0" smtClean="0">
                <a:solidFill>
                  <a:srgbClr val="404040"/>
                </a:solidFill>
                <a:latin typeface="Franklin Gothic Book" pitchFamily="34" charset="0"/>
                <a:cs typeface="Times New Roman" pitchFamily="18" charset="0"/>
              </a:rPr>
              <a:t> Benign tumours</a:t>
            </a:r>
            <a:endParaRPr lang="en-US" dirty="0" smtClean="0"/>
          </a:p>
          <a:p>
            <a:pPr>
              <a:defRPr/>
            </a:pPr>
            <a:r>
              <a:rPr lang="en-US" b="1" dirty="0" smtClean="0">
                <a:solidFill>
                  <a:srgbClr val="4F6228"/>
                </a:solidFill>
                <a:latin typeface="Franklin Gothic Book" pitchFamily="34" charset="0"/>
                <a:cs typeface="Times New Roman" pitchFamily="18" charset="0"/>
              </a:rPr>
              <a:t>Umbilical adenoma (</a:t>
            </a:r>
            <a:r>
              <a:rPr lang="en-US" b="1" i="1" dirty="0" smtClean="0">
                <a:solidFill>
                  <a:srgbClr val="4F6228"/>
                </a:solidFill>
                <a:latin typeface="Franklin Gothic Book" pitchFamily="34" charset="0"/>
                <a:cs typeface="Times New Roman" pitchFamily="18" charset="0"/>
              </a:rPr>
              <a:t>raspberry tumour</a:t>
            </a:r>
            <a:r>
              <a:rPr lang="en-US" b="1" dirty="0" smtClean="0">
                <a:solidFill>
                  <a:srgbClr val="4F6228"/>
                </a:solidFill>
                <a:latin typeface="Franklin Gothic Book" pitchFamily="34" charset="0"/>
                <a:cs typeface="Times New Roman" pitchFamily="18" charset="0"/>
              </a:rPr>
              <a:t>)</a:t>
            </a:r>
            <a:endParaRPr lang="en-US" dirty="0" smtClean="0"/>
          </a:p>
          <a:p>
            <a:pPr>
              <a:defRPr/>
            </a:pPr>
            <a:r>
              <a:rPr lang="en-US" dirty="0" smtClean="0">
                <a:latin typeface="Franklin Gothic Book" pitchFamily="34" charset="0"/>
                <a:cs typeface="Times New Roman" pitchFamily="18" charset="0"/>
              </a:rPr>
              <a:t>This is commonly seen in infants, but only occasionally later in life. It is due to a partially unobliterated vitellointestinal duct. Mucosa prolapsing through the umbilicus gives rise to a raspberry-like tumour, which is moist and tends to bleed.</a:t>
            </a:r>
            <a:endParaRPr lang="en-US" dirty="0" smtClean="0"/>
          </a:p>
          <a:p>
            <a:pPr>
              <a:defRPr/>
            </a:pPr>
            <a:r>
              <a:rPr lang="en-US" b="1" dirty="0" smtClean="0">
                <a:latin typeface="Franklin Gothic Book" pitchFamily="34" charset="0"/>
                <a:cs typeface="Times New Roman" pitchFamily="18" charset="0"/>
              </a:rPr>
              <a:t>Treatment:</a:t>
            </a:r>
            <a:r>
              <a:rPr lang="en-US" dirty="0" smtClean="0">
                <a:latin typeface="Franklin Gothic Book" pitchFamily="34" charset="0"/>
                <a:cs typeface="Times New Roman" pitchFamily="18" charset="0"/>
              </a:rPr>
              <a:t> if the tumour is pedunculated, a ligature is tied around it and, in a few days, the polypus drops off. Should the tumour reappear after this procedure, umbilectomy is indicated. Sometimes a patent vitellointestinal duct, or more often a vitellointestinal band, will be found associated with a Meckel's diverticulum. The Meckel's diverticulum and the attached cord or duct should be excised at the same time as the umbilicus. Histologically, the tumour at the umbilicus consists of columnar epithelium rich in goblet cells.</a:t>
            </a:r>
            <a:endParaRPr lang="en-US" dirty="0" smtClean="0"/>
          </a:p>
          <a:p>
            <a:pPr>
              <a:defRPr/>
            </a:pPr>
            <a:r>
              <a:rPr lang="en-US" b="1" dirty="0" smtClean="0">
                <a:solidFill>
                  <a:srgbClr val="4F6228"/>
                </a:solidFill>
                <a:latin typeface="Franklin Gothic Book" pitchFamily="34" charset="0"/>
                <a:cs typeface="Times New Roman" pitchFamily="18" charset="0"/>
              </a:rPr>
              <a:t>Endometrioma</a:t>
            </a:r>
            <a:endParaRPr lang="en-US" dirty="0" smtClean="0"/>
          </a:p>
          <a:p>
            <a:pPr>
              <a:defRPr/>
            </a:pPr>
            <a:r>
              <a:rPr lang="en-US" dirty="0" smtClean="0">
                <a:latin typeface="Franklin Gothic Book" pitchFamily="34" charset="0"/>
                <a:cs typeface="Times New Roman" pitchFamily="18" charset="0"/>
              </a:rPr>
              <a:t>It occurs in women between the ages of 20 and 45 years. On histological examination it is found to consist of endometrial glands occupying the same plane in the dermis as the sudoriferous glands and opening onto the surface in the same way. The umbilicus become painful and bleeds at each menstruation, when the small fleshy tumour between the folds of the umbilicus becomes more apparent. Umbilectomy will cure the condition.</a:t>
            </a:r>
            <a:endParaRPr lang="en-US" dirty="0" smtClean="0"/>
          </a:p>
          <a:p>
            <a:pPr>
              <a:buFontTx/>
              <a:buChar char="•"/>
              <a:defRPr/>
            </a:pPr>
            <a:r>
              <a:rPr lang="en-US" b="1" dirty="0" smtClean="0">
                <a:solidFill>
                  <a:srgbClr val="404040"/>
                </a:solidFill>
                <a:latin typeface="Franklin Gothic Book" pitchFamily="34" charset="0"/>
                <a:cs typeface="Times New Roman" pitchFamily="18" charset="0"/>
              </a:rPr>
              <a:t> Malignant tumour of the umbilicus</a:t>
            </a:r>
            <a:endParaRPr lang="en-US" dirty="0" smtClean="0"/>
          </a:p>
          <a:p>
            <a:pPr>
              <a:defRPr/>
            </a:pPr>
            <a:r>
              <a:rPr lang="en-US" dirty="0" smtClean="0">
                <a:latin typeface="Franklin Gothic Book" pitchFamily="34" charset="0"/>
                <a:cs typeface="Times New Roman" pitchFamily="18" charset="0"/>
              </a:rPr>
              <a:t>Secondary carcinoma at the umbilicus (Sister Joseph's nodule) is not very uncommon, but it is always a late manifestation of the disease. The primary neoplasm is often situated in the stomach, colon, or ovary, but a metastasis from the breast, probably transmitted along the lymphatics of the round ligament of the liver, is sometimes located here.</a:t>
            </a:r>
            <a:endParaRPr lang="en-US" dirty="0" smtClean="0"/>
          </a:p>
        </p:txBody>
      </p:sp>
    </p:spTree>
    <p:extLst>
      <p:ext uri="{BB962C8B-B14F-4D97-AF65-F5344CB8AC3E}">
        <p14:creationId xmlns:p14="http://schemas.microsoft.com/office/powerpoint/2010/main" val="29903683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10000"/>
          </a:bodyPr>
          <a:lstStyle/>
          <a:p>
            <a:pPr>
              <a:defRPr/>
            </a:pPr>
            <a:r>
              <a:rPr lang="en-US" b="1" dirty="0" smtClean="0">
                <a:solidFill>
                  <a:srgbClr val="C00000"/>
                </a:solidFill>
                <a:latin typeface="Franklin Gothic Book" pitchFamily="34" charset="0"/>
                <a:cs typeface="Times New Roman" pitchFamily="18" charset="0"/>
              </a:rPr>
              <a:t>Neoplasms of the umbilicus</a:t>
            </a:r>
            <a:endParaRPr lang="en-US" dirty="0" smtClean="0"/>
          </a:p>
          <a:p>
            <a:pPr>
              <a:buFontTx/>
              <a:buChar char="•"/>
              <a:defRPr/>
            </a:pPr>
            <a:r>
              <a:rPr lang="en-US" b="1" dirty="0" smtClean="0">
                <a:solidFill>
                  <a:srgbClr val="404040"/>
                </a:solidFill>
                <a:latin typeface="Franklin Gothic Book" pitchFamily="34" charset="0"/>
                <a:cs typeface="Times New Roman" pitchFamily="18" charset="0"/>
              </a:rPr>
              <a:t> Benign tumours</a:t>
            </a:r>
            <a:endParaRPr lang="en-US" dirty="0" smtClean="0"/>
          </a:p>
          <a:p>
            <a:pPr>
              <a:defRPr/>
            </a:pPr>
            <a:r>
              <a:rPr lang="en-US" b="1" dirty="0" smtClean="0">
                <a:solidFill>
                  <a:srgbClr val="4F6228"/>
                </a:solidFill>
                <a:latin typeface="Franklin Gothic Book" pitchFamily="34" charset="0"/>
                <a:cs typeface="Times New Roman" pitchFamily="18" charset="0"/>
              </a:rPr>
              <a:t>Umbilical adenoma (</a:t>
            </a:r>
            <a:r>
              <a:rPr lang="en-US" b="1" i="1" dirty="0" smtClean="0">
                <a:solidFill>
                  <a:srgbClr val="4F6228"/>
                </a:solidFill>
                <a:latin typeface="Franklin Gothic Book" pitchFamily="34" charset="0"/>
                <a:cs typeface="Times New Roman" pitchFamily="18" charset="0"/>
              </a:rPr>
              <a:t>raspberry tumour</a:t>
            </a:r>
            <a:r>
              <a:rPr lang="en-US" b="1" dirty="0" smtClean="0">
                <a:solidFill>
                  <a:srgbClr val="4F6228"/>
                </a:solidFill>
                <a:latin typeface="Franklin Gothic Book" pitchFamily="34" charset="0"/>
                <a:cs typeface="Times New Roman" pitchFamily="18" charset="0"/>
              </a:rPr>
              <a:t>)</a:t>
            </a:r>
            <a:endParaRPr lang="en-US" dirty="0" smtClean="0"/>
          </a:p>
          <a:p>
            <a:pPr>
              <a:defRPr/>
            </a:pPr>
            <a:r>
              <a:rPr lang="en-US" dirty="0" smtClean="0">
                <a:latin typeface="Franklin Gothic Book" pitchFamily="34" charset="0"/>
                <a:cs typeface="Times New Roman" pitchFamily="18" charset="0"/>
              </a:rPr>
              <a:t>This is commonly seen in infants, but only occasionally later in life. It is due to a partially unobliterated vitellointestinal duct. Mucosa prolapsing through the umbilicus gives rise to a raspberry-like tumour, which is moist and tends to bleed.</a:t>
            </a:r>
            <a:endParaRPr lang="en-US" dirty="0" smtClean="0"/>
          </a:p>
          <a:p>
            <a:pPr>
              <a:defRPr/>
            </a:pPr>
            <a:r>
              <a:rPr lang="en-US" b="1" dirty="0" smtClean="0">
                <a:latin typeface="Franklin Gothic Book" pitchFamily="34" charset="0"/>
                <a:cs typeface="Times New Roman" pitchFamily="18" charset="0"/>
              </a:rPr>
              <a:t>Treatment:</a:t>
            </a:r>
            <a:r>
              <a:rPr lang="en-US" dirty="0" smtClean="0">
                <a:latin typeface="Franklin Gothic Book" pitchFamily="34" charset="0"/>
                <a:cs typeface="Times New Roman" pitchFamily="18" charset="0"/>
              </a:rPr>
              <a:t> if the tumour is pedunculated, a ligature is tied around it and, in a few days, the polypus drops off. Should the tumour reappear after this procedure, umbilectomy is indicated. Sometimes a patent vitellointestinal duct, or more often a vitellointestinal band, will be found associated with a Meckel's diverticulum. The Meckel's diverticulum and the attached cord or duct should be excised at the same time as the umbilicus. Histologically, the tumour at the umbilicus consists of columnar epithelium rich in goblet cells.</a:t>
            </a:r>
            <a:endParaRPr lang="en-US" dirty="0" smtClean="0"/>
          </a:p>
          <a:p>
            <a:pPr>
              <a:defRPr/>
            </a:pPr>
            <a:r>
              <a:rPr lang="en-US" b="1" dirty="0" smtClean="0">
                <a:solidFill>
                  <a:srgbClr val="4F6228"/>
                </a:solidFill>
                <a:latin typeface="Franklin Gothic Book" pitchFamily="34" charset="0"/>
                <a:cs typeface="Times New Roman" pitchFamily="18" charset="0"/>
              </a:rPr>
              <a:t>Endometrioma</a:t>
            </a:r>
            <a:endParaRPr lang="en-US" dirty="0" smtClean="0"/>
          </a:p>
          <a:p>
            <a:pPr>
              <a:defRPr/>
            </a:pPr>
            <a:r>
              <a:rPr lang="en-US" dirty="0" smtClean="0">
                <a:latin typeface="Franklin Gothic Book" pitchFamily="34" charset="0"/>
                <a:cs typeface="Times New Roman" pitchFamily="18" charset="0"/>
              </a:rPr>
              <a:t>It occurs in women between the ages of 20 and 45 years. On histological examination it is found to consist of endometrial glands occupying the same plane in the dermis as the sudoriferous glands and opening onto the surface in the same way. The umbilicus become painful and bleeds at each menstruation, when the small fleshy tumour between the folds of the umbilicus becomes more apparent. Umbilectomy will cure the condition.</a:t>
            </a:r>
            <a:endParaRPr lang="en-US" dirty="0" smtClean="0"/>
          </a:p>
          <a:p>
            <a:pPr>
              <a:buFontTx/>
              <a:buChar char="•"/>
              <a:defRPr/>
            </a:pPr>
            <a:r>
              <a:rPr lang="en-US" b="1" dirty="0" smtClean="0">
                <a:solidFill>
                  <a:srgbClr val="404040"/>
                </a:solidFill>
                <a:latin typeface="Franklin Gothic Book" pitchFamily="34" charset="0"/>
                <a:cs typeface="Times New Roman" pitchFamily="18" charset="0"/>
              </a:rPr>
              <a:t> Malignant tumour of the umbilicus</a:t>
            </a:r>
            <a:endParaRPr lang="en-US" dirty="0" smtClean="0"/>
          </a:p>
          <a:p>
            <a:pPr>
              <a:defRPr/>
            </a:pPr>
            <a:r>
              <a:rPr lang="en-US" dirty="0" smtClean="0">
                <a:latin typeface="Franklin Gothic Book" pitchFamily="34" charset="0"/>
                <a:cs typeface="Times New Roman" pitchFamily="18" charset="0"/>
              </a:rPr>
              <a:t>Secondary carcinoma at the umbilicus (Sister Joseph's nodule) is not very uncommon, but it is always a late manifestation of the disease. The primary neoplasm is often situated in the stomach, colon, or ovary, but a metastasis from the breast, probably transmitted along the lymphatics of the round ligament of the liver, is sometimes located here.</a:t>
            </a:r>
            <a:endParaRPr lang="en-US" dirty="0" smtClean="0"/>
          </a:p>
        </p:txBody>
      </p:sp>
    </p:spTree>
    <p:extLst>
      <p:ext uri="{BB962C8B-B14F-4D97-AF65-F5344CB8AC3E}">
        <p14:creationId xmlns:p14="http://schemas.microsoft.com/office/powerpoint/2010/main" val="2788242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latin typeface="CastleTLig" pitchFamily="34" charset="0"/>
                <a:cs typeface="Times New Roman" panose="02020603050405020304" pitchFamily="18" charset="0"/>
              </a:rPr>
              <a:t>The development is typically </a:t>
            </a:r>
            <a:r>
              <a:rPr lang="en-US" smtClean="0">
                <a:latin typeface="CastleTLig" pitchFamily="34" charset="0"/>
                <a:cs typeface="Times New Roman" panose="02020603050405020304" pitchFamily="18" charset="0"/>
              </a:rPr>
              <a:t>in locations where larger blood vessels or the spermatic cord lie, or where previous incisions were made.</a:t>
            </a:r>
            <a:endParaRPr lang="en-US" smtClean="0"/>
          </a:p>
        </p:txBody>
      </p:sp>
    </p:spTree>
    <p:extLst>
      <p:ext uri="{BB962C8B-B14F-4D97-AF65-F5344CB8AC3E}">
        <p14:creationId xmlns:p14="http://schemas.microsoft.com/office/powerpoint/2010/main" val="13001624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10000"/>
          </a:bodyPr>
          <a:lstStyle/>
          <a:p>
            <a:pPr>
              <a:defRPr/>
            </a:pPr>
            <a:r>
              <a:rPr lang="en-US" b="1" dirty="0" smtClean="0">
                <a:solidFill>
                  <a:srgbClr val="C00000"/>
                </a:solidFill>
                <a:latin typeface="Franklin Gothic Book" pitchFamily="34" charset="0"/>
                <a:cs typeface="Times New Roman" pitchFamily="18" charset="0"/>
              </a:rPr>
              <a:t>Neoplasms of the umbilicus</a:t>
            </a:r>
            <a:endParaRPr lang="en-US" dirty="0" smtClean="0"/>
          </a:p>
          <a:p>
            <a:pPr>
              <a:buFontTx/>
              <a:buChar char="•"/>
              <a:defRPr/>
            </a:pPr>
            <a:r>
              <a:rPr lang="en-US" b="1" dirty="0" smtClean="0">
                <a:solidFill>
                  <a:srgbClr val="404040"/>
                </a:solidFill>
                <a:latin typeface="Franklin Gothic Book" pitchFamily="34" charset="0"/>
                <a:cs typeface="Times New Roman" pitchFamily="18" charset="0"/>
              </a:rPr>
              <a:t> Benign tumours</a:t>
            </a:r>
            <a:endParaRPr lang="en-US" dirty="0" smtClean="0"/>
          </a:p>
          <a:p>
            <a:pPr>
              <a:defRPr/>
            </a:pPr>
            <a:r>
              <a:rPr lang="en-US" b="1" dirty="0" smtClean="0">
                <a:solidFill>
                  <a:srgbClr val="4F6228"/>
                </a:solidFill>
                <a:latin typeface="Franklin Gothic Book" pitchFamily="34" charset="0"/>
                <a:cs typeface="Times New Roman" pitchFamily="18" charset="0"/>
              </a:rPr>
              <a:t>Umbilical adenoma (</a:t>
            </a:r>
            <a:r>
              <a:rPr lang="en-US" b="1" i="1" dirty="0" smtClean="0">
                <a:solidFill>
                  <a:srgbClr val="4F6228"/>
                </a:solidFill>
                <a:latin typeface="Franklin Gothic Book" pitchFamily="34" charset="0"/>
                <a:cs typeface="Times New Roman" pitchFamily="18" charset="0"/>
              </a:rPr>
              <a:t>raspberry tumour</a:t>
            </a:r>
            <a:r>
              <a:rPr lang="en-US" b="1" dirty="0" smtClean="0">
                <a:solidFill>
                  <a:srgbClr val="4F6228"/>
                </a:solidFill>
                <a:latin typeface="Franklin Gothic Book" pitchFamily="34" charset="0"/>
                <a:cs typeface="Times New Roman" pitchFamily="18" charset="0"/>
              </a:rPr>
              <a:t>)</a:t>
            </a:r>
            <a:endParaRPr lang="en-US" dirty="0" smtClean="0"/>
          </a:p>
          <a:p>
            <a:pPr>
              <a:defRPr/>
            </a:pPr>
            <a:r>
              <a:rPr lang="en-US" dirty="0" smtClean="0">
                <a:latin typeface="Franklin Gothic Book" pitchFamily="34" charset="0"/>
                <a:cs typeface="Times New Roman" pitchFamily="18" charset="0"/>
              </a:rPr>
              <a:t>This is commonly seen in infants, but only occasionally later in life. It is due to a partially unobliterated vitellointestinal duct. Mucosa prolapsing through the umbilicus gives rise to a raspberry-like tumour, which is moist and tends to bleed.</a:t>
            </a:r>
            <a:endParaRPr lang="en-US" dirty="0" smtClean="0"/>
          </a:p>
          <a:p>
            <a:pPr>
              <a:defRPr/>
            </a:pPr>
            <a:r>
              <a:rPr lang="en-US" b="1" dirty="0" smtClean="0">
                <a:latin typeface="Franklin Gothic Book" pitchFamily="34" charset="0"/>
                <a:cs typeface="Times New Roman" pitchFamily="18" charset="0"/>
              </a:rPr>
              <a:t>Treatment:</a:t>
            </a:r>
            <a:r>
              <a:rPr lang="en-US" dirty="0" smtClean="0">
                <a:latin typeface="Franklin Gothic Book" pitchFamily="34" charset="0"/>
                <a:cs typeface="Times New Roman" pitchFamily="18" charset="0"/>
              </a:rPr>
              <a:t> if the tumour is pedunculated, a ligature is tied around it and, in a few days, the polypus drops off. Should the tumour reappear after this procedure, umbilectomy is indicated. Sometimes a patent vitellointestinal duct, or more often a vitellointestinal band, will be found associated with a Meckel's diverticulum. The Meckel's diverticulum and the attached cord or duct should be excised at the same time as the umbilicus. Histologically, the tumour at the umbilicus consists of columnar epithelium rich in goblet cells.</a:t>
            </a:r>
            <a:endParaRPr lang="en-US" dirty="0" smtClean="0"/>
          </a:p>
          <a:p>
            <a:pPr>
              <a:defRPr/>
            </a:pPr>
            <a:r>
              <a:rPr lang="en-US" b="1" dirty="0" smtClean="0">
                <a:solidFill>
                  <a:srgbClr val="4F6228"/>
                </a:solidFill>
                <a:latin typeface="Franklin Gothic Book" pitchFamily="34" charset="0"/>
                <a:cs typeface="Times New Roman" pitchFamily="18" charset="0"/>
              </a:rPr>
              <a:t>Endometrioma</a:t>
            </a:r>
            <a:endParaRPr lang="en-US" dirty="0" smtClean="0"/>
          </a:p>
          <a:p>
            <a:pPr>
              <a:defRPr/>
            </a:pPr>
            <a:r>
              <a:rPr lang="en-US" dirty="0" smtClean="0">
                <a:latin typeface="Franklin Gothic Book" pitchFamily="34" charset="0"/>
                <a:cs typeface="Times New Roman" pitchFamily="18" charset="0"/>
              </a:rPr>
              <a:t>It occurs in women between the ages of 20 and 45 years. On histological examination it is found to consist of endometrial glands occupying the same plane in the dermis as the sudoriferous glands and opening onto the surface in the same way. The umbilicus become painful and bleeds at each menstruation, when the small fleshy tumour between the folds of the umbilicus becomes more apparent. Umbilectomy will cure the condition.</a:t>
            </a:r>
            <a:endParaRPr lang="en-US" dirty="0" smtClean="0"/>
          </a:p>
          <a:p>
            <a:pPr>
              <a:buFontTx/>
              <a:buChar char="•"/>
              <a:defRPr/>
            </a:pPr>
            <a:r>
              <a:rPr lang="en-US" b="1" dirty="0" smtClean="0">
                <a:solidFill>
                  <a:srgbClr val="404040"/>
                </a:solidFill>
                <a:latin typeface="Franklin Gothic Book" pitchFamily="34" charset="0"/>
                <a:cs typeface="Times New Roman" pitchFamily="18" charset="0"/>
              </a:rPr>
              <a:t> Malignant tumour of the umbilicus</a:t>
            </a:r>
            <a:endParaRPr lang="en-US" dirty="0" smtClean="0"/>
          </a:p>
          <a:p>
            <a:pPr>
              <a:defRPr/>
            </a:pPr>
            <a:r>
              <a:rPr lang="en-US" dirty="0" smtClean="0">
                <a:latin typeface="Franklin Gothic Book" pitchFamily="34" charset="0"/>
                <a:cs typeface="Times New Roman" pitchFamily="18" charset="0"/>
              </a:rPr>
              <a:t>Secondary carcinoma at the umbilicus (Sister Joseph's nodule) is not very uncommon, but it is always a late manifestation of the disease. The primary neoplasm is often situated in the stomach, colon, or ovary, but a metastasis from the breast, probably transmitted along the lymphatics of the round ligament of the liver, is sometimes located here.</a:t>
            </a:r>
            <a:endParaRPr lang="en-US" dirty="0" smtClean="0"/>
          </a:p>
        </p:txBody>
      </p:sp>
    </p:spTree>
    <p:extLst>
      <p:ext uri="{BB962C8B-B14F-4D97-AF65-F5344CB8AC3E}">
        <p14:creationId xmlns:p14="http://schemas.microsoft.com/office/powerpoint/2010/main" val="364390970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latin typeface="CastleTLig" pitchFamily="34" charset="0"/>
                <a:ea typeface="Times New Roman" panose="02020603050405020304" pitchFamily="18" charset="0"/>
                <a:cs typeface="Arial" panose="020B0604020202020204" pitchFamily="34" charset="0"/>
              </a:rPr>
              <a:t>Desmoid tumour</a:t>
            </a:r>
          </a:p>
          <a:p>
            <a:r>
              <a:rPr lang="en-US" smtClean="0">
                <a:latin typeface="CastleTLig" pitchFamily="34" charset="0"/>
                <a:ea typeface="Times New Roman" panose="02020603050405020304" pitchFamily="18" charset="0"/>
                <a:cs typeface="Arial" panose="020B0604020202020204" pitchFamily="34" charset="0"/>
              </a:rPr>
              <a:t>It is a tumour arising in the musculo-aponeurotic structures of the abdominal wall, especially below the level of the umbilicus. It is a completely unencapsulated fibroma and as so hard that it creaks when it is cut. Some cases recur repeatedly in spite of apparently adequate excision.</a:t>
            </a:r>
          </a:p>
          <a:p>
            <a:r>
              <a:rPr lang="en-US" b="1" smtClean="0">
                <a:latin typeface="CastleTLig" pitchFamily="34" charset="0"/>
                <a:ea typeface="Times New Roman" panose="02020603050405020304" pitchFamily="18" charset="0"/>
                <a:cs typeface="Arial" panose="020B0604020202020204" pitchFamily="34" charset="0"/>
              </a:rPr>
              <a:t>Aetiology</a:t>
            </a:r>
          </a:p>
          <a:p>
            <a:r>
              <a:rPr lang="en-US" smtClean="0">
                <a:latin typeface="CastleTLig" pitchFamily="34" charset="0"/>
                <a:ea typeface="Times New Roman" panose="02020603050405020304" pitchFamily="18" charset="0"/>
                <a:cs typeface="Arial" panose="020B0604020202020204" pitchFamily="34" charset="0"/>
              </a:rPr>
              <a:t>Eighty per cent of cases occur in women, many of whom have borne children, and the neoplasm occurs occasionally in scars of old hernial or other abdominal operation wounds. Consequently, trauma for example the stretching of the muscle fibres during pregnancy or possibly a small haematoma of the abdominal wall, appears to be an aetiological factors. They can occur in cases of familial adenomatous polyposis (FAP).</a:t>
            </a:r>
          </a:p>
          <a:p>
            <a:pPr algn="just"/>
            <a:endParaRPr lang="en-US" b="1" smtClean="0">
              <a:latin typeface="CastleTLig" pitchFamily="34" charset="0"/>
              <a:ea typeface="Times New Roman" panose="02020603050405020304" pitchFamily="18" charset="0"/>
              <a:cs typeface="Arial" panose="020B0604020202020204" pitchFamily="34" charset="0"/>
            </a:endParaRPr>
          </a:p>
          <a:p>
            <a:pPr algn="just"/>
            <a:r>
              <a:rPr lang="en-US" b="1" smtClean="0">
                <a:latin typeface="CastleTLig" pitchFamily="34" charset="0"/>
                <a:ea typeface="Times New Roman" panose="02020603050405020304" pitchFamily="18" charset="0"/>
                <a:cs typeface="Arial" panose="020B0604020202020204" pitchFamily="34" charset="0"/>
              </a:rPr>
              <a:t>Treatment</a:t>
            </a:r>
          </a:p>
          <a:p>
            <a:pPr algn="just"/>
            <a:r>
              <a:rPr lang="en-US" smtClean="0">
                <a:latin typeface="CastleTLig" pitchFamily="34" charset="0"/>
                <a:ea typeface="Times New Roman" panose="02020603050405020304" pitchFamily="18" charset="0"/>
                <a:cs typeface="Arial" panose="020B0604020202020204" pitchFamily="34" charset="0"/>
              </a:rPr>
              <a:t>Unless the tumour is excised widely, with a surrounding margin of at least 2.5 cm of healthy tissue, recurrence commonly takes place. After removal of a large tumour, repair of the defect in the abdominal wall by nylon mesh is required. These tumours are moderately radiosensitive. Intraperitoneal </a:t>
            </a:r>
            <a:r>
              <a:rPr lang="en-US" b="1" smtClean="0">
                <a:latin typeface="CastleTLig" pitchFamily="34" charset="0"/>
                <a:ea typeface="Times New Roman" panose="02020603050405020304" pitchFamily="18" charset="0"/>
                <a:cs typeface="Arial" panose="020B0604020202020204" pitchFamily="34" charset="0"/>
              </a:rPr>
              <a:t>desmoid</a:t>
            </a:r>
            <a:r>
              <a:rPr lang="en-US" smtClean="0">
                <a:latin typeface="CastleTLig" pitchFamily="34" charset="0"/>
                <a:ea typeface="Times New Roman" panose="02020603050405020304" pitchFamily="18" charset="0"/>
                <a:cs typeface="Arial" panose="020B0604020202020204" pitchFamily="34" charset="0"/>
              </a:rPr>
              <a:t> </a:t>
            </a:r>
            <a:r>
              <a:rPr lang="en-US" b="1" smtClean="0">
                <a:latin typeface="CastleTLig" pitchFamily="34" charset="0"/>
                <a:ea typeface="Times New Roman" panose="02020603050405020304" pitchFamily="18" charset="0"/>
                <a:cs typeface="Arial" panose="020B0604020202020204" pitchFamily="34" charset="0"/>
              </a:rPr>
              <a:t>tumour</a:t>
            </a:r>
            <a:r>
              <a:rPr lang="en-US" smtClean="0">
                <a:latin typeface="CastleTLig" pitchFamily="34" charset="0"/>
                <a:ea typeface="Times New Roman" panose="02020603050405020304" pitchFamily="18" charset="0"/>
                <a:cs typeface="Arial" panose="020B0604020202020204" pitchFamily="34" charset="0"/>
              </a:rPr>
              <a:t> are best left alone when possible.</a:t>
            </a:r>
          </a:p>
          <a:p>
            <a:endParaRPr lang="en-US" smtClean="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527041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lnSpcReduction="10000"/>
          </a:bodyPr>
          <a:lstStyle/>
          <a:p>
            <a:pPr>
              <a:buFont typeface="Wingdings" pitchFamily="2" charset="2"/>
              <a:buChar char="v"/>
              <a:defRPr/>
            </a:pPr>
            <a:r>
              <a:rPr lang="en-US" b="1" dirty="0" smtClean="0">
                <a:latin typeface="CastleTLig" pitchFamily="34" charset="0"/>
                <a:ea typeface="Times New Roman" pitchFamily="18" charset="0"/>
                <a:cs typeface="Arial" pitchFamily="34" charset="0"/>
              </a:rPr>
              <a:t> The sac</a:t>
            </a:r>
          </a:p>
          <a:p>
            <a:pPr>
              <a:defRPr/>
            </a:pPr>
            <a:r>
              <a:rPr lang="en-US" dirty="0" smtClean="0">
                <a:latin typeface="CastleTLig" pitchFamily="34" charset="0"/>
                <a:ea typeface="Times New Roman" pitchFamily="18" charset="0"/>
                <a:cs typeface="Arial" pitchFamily="34" charset="0"/>
              </a:rPr>
              <a:t>The sac is a diverticulum of peritoneum, consisting of mouth, neck, body and fundus. The neck is usually well defined, but in some direct inguinal hernias and many incisional hernias there is no actual neck. The diameter of the neck is important because strangulation of bowel is a likely complication where the neck is narrow as in femoral and paraumbilical hernias.</a:t>
            </a:r>
          </a:p>
          <a:p>
            <a:pPr>
              <a:buFont typeface="Wingdings" pitchFamily="2" charset="2"/>
              <a:buChar char="v"/>
              <a:defRPr/>
            </a:pPr>
            <a:r>
              <a:rPr lang="en-US" b="1" dirty="0" smtClean="0">
                <a:latin typeface="CastleTLig" pitchFamily="34" charset="0"/>
                <a:ea typeface="Times New Roman" pitchFamily="18" charset="0"/>
                <a:cs typeface="Arial" pitchFamily="34" charset="0"/>
              </a:rPr>
              <a:t> Coverings of the sac</a:t>
            </a:r>
          </a:p>
          <a:p>
            <a:pPr>
              <a:defRPr/>
            </a:pPr>
            <a:r>
              <a:rPr lang="en-US" dirty="0" smtClean="0">
                <a:latin typeface="CastleTLig" pitchFamily="34" charset="0"/>
                <a:ea typeface="Times New Roman" pitchFamily="18" charset="0"/>
                <a:cs typeface="Arial" pitchFamily="34" charset="0"/>
              </a:rPr>
              <a:t>Coverings are derived from the layers of the abdominal wall through which the sac passes. In long-standing cases, they become atrophied from stretching and are indistinguishable from each other.</a:t>
            </a:r>
          </a:p>
          <a:p>
            <a:pPr>
              <a:buFont typeface="Wingdings" pitchFamily="2" charset="2"/>
              <a:buChar char="v"/>
              <a:defRPr/>
            </a:pPr>
            <a:r>
              <a:rPr lang="en-US" dirty="0" smtClean="0">
                <a:latin typeface="CastleTLig" pitchFamily="34" charset="0"/>
                <a:ea typeface="Times New Roman" pitchFamily="18" charset="0"/>
                <a:cs typeface="Arial" pitchFamily="34" charset="0"/>
              </a:rPr>
              <a:t> </a:t>
            </a:r>
            <a:r>
              <a:rPr lang="en-US" b="1" dirty="0" smtClean="0">
                <a:latin typeface="CastleTLig" pitchFamily="34" charset="0"/>
                <a:ea typeface="Times New Roman" pitchFamily="18" charset="0"/>
                <a:cs typeface="Arial" pitchFamily="34" charset="0"/>
              </a:rPr>
              <a:t>Contents of the sac - </a:t>
            </a:r>
            <a:r>
              <a:rPr lang="en-US" dirty="0" smtClean="0">
                <a:latin typeface="CastleTLig" pitchFamily="34" charset="0"/>
                <a:ea typeface="Times New Roman" pitchFamily="18" charset="0"/>
                <a:cs typeface="Arial" pitchFamily="34" charset="0"/>
              </a:rPr>
              <a:t>These can be:</a:t>
            </a:r>
          </a:p>
          <a:p>
            <a:pPr>
              <a:buFontTx/>
              <a:buChar char="•"/>
              <a:defRPr/>
            </a:pPr>
            <a:r>
              <a:rPr lang="en-US" dirty="0" smtClean="0">
                <a:latin typeface="CastleTLig" pitchFamily="34" charset="0"/>
                <a:ea typeface="Times New Roman" pitchFamily="18" charset="0"/>
                <a:cs typeface="Arial" pitchFamily="34" charset="0"/>
              </a:rPr>
              <a:t> Omentum- omentocele</a:t>
            </a:r>
          </a:p>
          <a:p>
            <a:pPr>
              <a:buFontTx/>
              <a:buChar char="•"/>
              <a:defRPr/>
            </a:pPr>
            <a:r>
              <a:rPr lang="en-US" dirty="0" smtClean="0">
                <a:latin typeface="CastleTLig" pitchFamily="34" charset="0"/>
                <a:ea typeface="Times New Roman" pitchFamily="18" charset="0"/>
                <a:cs typeface="Arial" pitchFamily="34" charset="0"/>
              </a:rPr>
              <a:t> Intestine- enterocele, more commonly small bowel</a:t>
            </a:r>
          </a:p>
          <a:p>
            <a:pPr>
              <a:buFontTx/>
              <a:buChar char="•"/>
              <a:defRPr/>
            </a:pPr>
            <a:r>
              <a:rPr lang="en-US" dirty="0" smtClean="0">
                <a:latin typeface="CastleTLig" pitchFamily="34" charset="0"/>
                <a:ea typeface="Times New Roman" pitchFamily="18" charset="0"/>
                <a:cs typeface="Arial" pitchFamily="34" charset="0"/>
              </a:rPr>
              <a:t> A portion of the circumference of the intestine- Richter’s hernia</a:t>
            </a:r>
          </a:p>
          <a:p>
            <a:pPr>
              <a:buFontTx/>
              <a:buChar char="•"/>
              <a:defRPr/>
            </a:pPr>
            <a:r>
              <a:rPr lang="en-US" dirty="0" smtClean="0">
                <a:latin typeface="CastleTLig" pitchFamily="34" charset="0"/>
                <a:ea typeface="Times New Roman" pitchFamily="18" charset="0"/>
                <a:cs typeface="Arial" pitchFamily="34" charset="0"/>
              </a:rPr>
              <a:t> A portion of the bladder (or a diverticulum) may constitute part of or be the sole contents of a direct inguinal, a sliding inguinal or a femoral hernia.</a:t>
            </a:r>
          </a:p>
          <a:p>
            <a:pPr>
              <a:buFontTx/>
              <a:buChar char="•"/>
              <a:defRPr/>
            </a:pPr>
            <a:r>
              <a:rPr lang="en-US" dirty="0" smtClean="0">
                <a:latin typeface="CastleTLig" pitchFamily="34" charset="0"/>
                <a:ea typeface="Times New Roman" pitchFamily="18" charset="0"/>
                <a:cs typeface="Arial" pitchFamily="34" charset="0"/>
              </a:rPr>
              <a:t> Ovary with or without the corresponding Fallopian tube</a:t>
            </a:r>
          </a:p>
          <a:p>
            <a:pPr>
              <a:buFontTx/>
              <a:buChar char="•"/>
              <a:defRPr/>
            </a:pPr>
            <a:r>
              <a:rPr lang="en-US" dirty="0" smtClean="0">
                <a:latin typeface="CastleTLig" pitchFamily="34" charset="0"/>
                <a:ea typeface="Times New Roman" pitchFamily="18" charset="0"/>
                <a:cs typeface="Arial" pitchFamily="34" charset="0"/>
              </a:rPr>
              <a:t> A Meckel’s diverticulum- a Littre’s hernia</a:t>
            </a:r>
          </a:p>
          <a:p>
            <a:pPr>
              <a:buFontTx/>
              <a:buChar char="•"/>
              <a:defRPr/>
            </a:pPr>
            <a:r>
              <a:rPr lang="en-US" dirty="0" smtClean="0">
                <a:latin typeface="CastleTLig" pitchFamily="34" charset="0"/>
                <a:ea typeface="Times New Roman" pitchFamily="18" charset="0"/>
                <a:cs typeface="Arial" pitchFamily="34" charset="0"/>
              </a:rPr>
              <a:t> Fluid- as part of ascites</a:t>
            </a:r>
          </a:p>
          <a:p>
            <a:pPr>
              <a:defRPr/>
            </a:pPr>
            <a:endParaRPr lang="en-US" dirty="0"/>
          </a:p>
        </p:txBody>
      </p:sp>
    </p:spTree>
    <p:extLst>
      <p:ext uri="{BB962C8B-B14F-4D97-AF65-F5344CB8AC3E}">
        <p14:creationId xmlns:p14="http://schemas.microsoft.com/office/powerpoint/2010/main" val="1456029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lnSpcReduction="10000"/>
          </a:bodyPr>
          <a:lstStyle/>
          <a:p>
            <a:pPr>
              <a:buFont typeface="Wingdings" pitchFamily="2" charset="2"/>
              <a:buChar char="v"/>
              <a:defRPr/>
            </a:pPr>
            <a:r>
              <a:rPr lang="en-US" b="1" dirty="0" smtClean="0">
                <a:latin typeface="CastleTLig" pitchFamily="34" charset="0"/>
                <a:ea typeface="Times New Roman" pitchFamily="18" charset="0"/>
                <a:cs typeface="Arial" pitchFamily="34" charset="0"/>
              </a:rPr>
              <a:t> The sac</a:t>
            </a:r>
          </a:p>
          <a:p>
            <a:pPr>
              <a:defRPr/>
            </a:pPr>
            <a:r>
              <a:rPr lang="en-US" dirty="0" smtClean="0">
                <a:latin typeface="CastleTLig" pitchFamily="34" charset="0"/>
                <a:ea typeface="Times New Roman" pitchFamily="18" charset="0"/>
                <a:cs typeface="Arial" pitchFamily="34" charset="0"/>
              </a:rPr>
              <a:t>The sac is a diverticulum of peritoneum, consisting of mouth, neck, body and fundus. The neck is usually well defined, but in some direct inguinal hernias and many incisional hernias there is no actual neck. The diameter of the neck is important because strangulation of bowel is a likely complication where the neck is narrow as in femoral and paraumbilical hernias.</a:t>
            </a:r>
          </a:p>
          <a:p>
            <a:pPr>
              <a:buFont typeface="Wingdings" pitchFamily="2" charset="2"/>
              <a:buChar char="v"/>
              <a:defRPr/>
            </a:pPr>
            <a:r>
              <a:rPr lang="en-US" b="1" dirty="0" smtClean="0">
                <a:latin typeface="CastleTLig" pitchFamily="34" charset="0"/>
                <a:ea typeface="Times New Roman" pitchFamily="18" charset="0"/>
                <a:cs typeface="Arial" pitchFamily="34" charset="0"/>
              </a:rPr>
              <a:t> Coverings of the sac</a:t>
            </a:r>
          </a:p>
          <a:p>
            <a:pPr>
              <a:defRPr/>
            </a:pPr>
            <a:r>
              <a:rPr lang="en-US" dirty="0" smtClean="0">
                <a:latin typeface="CastleTLig" pitchFamily="34" charset="0"/>
                <a:ea typeface="Times New Roman" pitchFamily="18" charset="0"/>
                <a:cs typeface="Arial" pitchFamily="34" charset="0"/>
              </a:rPr>
              <a:t>Coverings are derived from the layers of the abdominal wall through which the sac passes. In long-standing cases, they become atrophied from stretching and are indistinguishable from each other.</a:t>
            </a:r>
          </a:p>
          <a:p>
            <a:pPr>
              <a:buFont typeface="Wingdings" pitchFamily="2" charset="2"/>
              <a:buChar char="v"/>
              <a:defRPr/>
            </a:pPr>
            <a:r>
              <a:rPr lang="en-US" dirty="0" smtClean="0">
                <a:latin typeface="CastleTLig" pitchFamily="34" charset="0"/>
                <a:ea typeface="Times New Roman" pitchFamily="18" charset="0"/>
                <a:cs typeface="Arial" pitchFamily="34" charset="0"/>
              </a:rPr>
              <a:t> </a:t>
            </a:r>
            <a:r>
              <a:rPr lang="en-US" b="1" dirty="0" smtClean="0">
                <a:latin typeface="CastleTLig" pitchFamily="34" charset="0"/>
                <a:ea typeface="Times New Roman" pitchFamily="18" charset="0"/>
                <a:cs typeface="Arial" pitchFamily="34" charset="0"/>
              </a:rPr>
              <a:t>Contents of the sac - </a:t>
            </a:r>
            <a:r>
              <a:rPr lang="en-US" dirty="0" smtClean="0">
                <a:latin typeface="CastleTLig" pitchFamily="34" charset="0"/>
                <a:ea typeface="Times New Roman" pitchFamily="18" charset="0"/>
                <a:cs typeface="Arial" pitchFamily="34" charset="0"/>
              </a:rPr>
              <a:t>These can be:</a:t>
            </a:r>
          </a:p>
          <a:p>
            <a:pPr>
              <a:buFontTx/>
              <a:buChar char="•"/>
              <a:defRPr/>
            </a:pPr>
            <a:r>
              <a:rPr lang="en-US" dirty="0" smtClean="0">
                <a:latin typeface="CastleTLig" pitchFamily="34" charset="0"/>
                <a:ea typeface="Times New Roman" pitchFamily="18" charset="0"/>
                <a:cs typeface="Arial" pitchFamily="34" charset="0"/>
              </a:rPr>
              <a:t> Omentum- omentocele</a:t>
            </a:r>
          </a:p>
          <a:p>
            <a:pPr>
              <a:buFontTx/>
              <a:buChar char="•"/>
              <a:defRPr/>
            </a:pPr>
            <a:r>
              <a:rPr lang="en-US" dirty="0" smtClean="0">
                <a:latin typeface="CastleTLig" pitchFamily="34" charset="0"/>
                <a:ea typeface="Times New Roman" pitchFamily="18" charset="0"/>
                <a:cs typeface="Arial" pitchFamily="34" charset="0"/>
              </a:rPr>
              <a:t> Intestine- enterocele, more commonly small bowel</a:t>
            </a:r>
          </a:p>
          <a:p>
            <a:pPr>
              <a:buFontTx/>
              <a:buChar char="•"/>
              <a:defRPr/>
            </a:pPr>
            <a:r>
              <a:rPr lang="en-US" dirty="0" smtClean="0">
                <a:latin typeface="CastleTLig" pitchFamily="34" charset="0"/>
                <a:ea typeface="Times New Roman" pitchFamily="18" charset="0"/>
                <a:cs typeface="Arial" pitchFamily="34" charset="0"/>
              </a:rPr>
              <a:t> A portion of the circumference of the intestine- Richter’s hernia</a:t>
            </a:r>
          </a:p>
          <a:p>
            <a:pPr>
              <a:buFontTx/>
              <a:buChar char="•"/>
              <a:defRPr/>
            </a:pPr>
            <a:r>
              <a:rPr lang="en-US" dirty="0" smtClean="0">
                <a:latin typeface="CastleTLig" pitchFamily="34" charset="0"/>
                <a:ea typeface="Times New Roman" pitchFamily="18" charset="0"/>
                <a:cs typeface="Arial" pitchFamily="34" charset="0"/>
              </a:rPr>
              <a:t> A portion of the bladder (or a diverticulum) may constitute part of or be the sole contents of a direct inguinal, a sliding inguinal or a femoral hernia.</a:t>
            </a:r>
          </a:p>
          <a:p>
            <a:pPr>
              <a:buFontTx/>
              <a:buChar char="•"/>
              <a:defRPr/>
            </a:pPr>
            <a:r>
              <a:rPr lang="en-US" dirty="0" smtClean="0">
                <a:latin typeface="CastleTLig" pitchFamily="34" charset="0"/>
                <a:ea typeface="Times New Roman" pitchFamily="18" charset="0"/>
                <a:cs typeface="Arial" pitchFamily="34" charset="0"/>
              </a:rPr>
              <a:t> Ovary with or without the corresponding Fallopian tube</a:t>
            </a:r>
          </a:p>
          <a:p>
            <a:pPr>
              <a:buFontTx/>
              <a:buChar char="•"/>
              <a:defRPr/>
            </a:pPr>
            <a:r>
              <a:rPr lang="en-US" dirty="0" smtClean="0">
                <a:latin typeface="CastleTLig" pitchFamily="34" charset="0"/>
                <a:ea typeface="Times New Roman" pitchFamily="18" charset="0"/>
                <a:cs typeface="Arial" pitchFamily="34" charset="0"/>
              </a:rPr>
              <a:t> A Meckel’s diverticulum- a Littre’s hernia</a:t>
            </a:r>
          </a:p>
          <a:p>
            <a:pPr>
              <a:buFontTx/>
              <a:buChar char="•"/>
              <a:defRPr/>
            </a:pPr>
            <a:r>
              <a:rPr lang="en-US" dirty="0" smtClean="0">
                <a:latin typeface="CastleTLig" pitchFamily="34" charset="0"/>
                <a:ea typeface="Times New Roman" pitchFamily="18" charset="0"/>
                <a:cs typeface="Arial" pitchFamily="34" charset="0"/>
              </a:rPr>
              <a:t> Fluid- as part of ascites</a:t>
            </a:r>
          </a:p>
          <a:p>
            <a:pPr>
              <a:defRPr/>
            </a:pPr>
            <a:endParaRPr lang="en-US" dirty="0"/>
          </a:p>
        </p:txBody>
      </p:sp>
    </p:spTree>
    <p:extLst>
      <p:ext uri="{BB962C8B-B14F-4D97-AF65-F5344CB8AC3E}">
        <p14:creationId xmlns:p14="http://schemas.microsoft.com/office/powerpoint/2010/main" val="725736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20000"/>
          </a:bodyPr>
          <a:lstStyle/>
          <a:p>
            <a:pPr>
              <a:defRPr/>
            </a:pPr>
            <a:r>
              <a:rPr lang="en-US" b="1" dirty="0" smtClean="0"/>
              <a:t>Reducible hernias</a:t>
            </a:r>
            <a:endParaRPr lang="en-US" dirty="0" smtClean="0"/>
          </a:p>
          <a:p>
            <a:pPr>
              <a:defRPr/>
            </a:pPr>
            <a:r>
              <a:rPr lang="en-US" dirty="0" smtClean="0"/>
              <a:t>The hernia either reduces itself when the patient lies down or can be reduced by the patient or the surgeon. The intestine usually gurgles on reduction and the first portion is more difficult to reduce than the last. Omentum, in contrast, is described as doughy and the last portion is more difficult to reduce than the first. A reducible hernia imparts an expansile impulse on coughing.</a:t>
            </a:r>
          </a:p>
          <a:p>
            <a:pPr>
              <a:defRPr/>
            </a:pPr>
            <a:r>
              <a:rPr lang="en-US" dirty="0" smtClean="0"/>
              <a:t> </a:t>
            </a:r>
          </a:p>
          <a:p>
            <a:pPr>
              <a:defRPr/>
            </a:pPr>
            <a:r>
              <a:rPr lang="en-US" b="1" dirty="0" smtClean="0"/>
              <a:t>Irreducible hernia</a:t>
            </a:r>
            <a:endParaRPr lang="en-US" dirty="0" smtClean="0"/>
          </a:p>
          <a:p>
            <a:pPr>
              <a:defRPr/>
            </a:pPr>
            <a:r>
              <a:rPr lang="en-US" dirty="0" smtClean="0"/>
              <a:t>The contents of the sac cannot be returned to the abdomen but there is no evidence of other complication. It is usually due to adhesions between the sac and its contents or from overcrowding within the sac. Irreducibility without other symptoms is almost diagnostic of an omentocele, especially in femoral and paraumbilical hernias. Note that any degree of irreducibility predisposes to strangulation.</a:t>
            </a:r>
          </a:p>
          <a:p>
            <a:pPr>
              <a:defRPr/>
            </a:pPr>
            <a:r>
              <a:rPr lang="en-US" b="1" dirty="0" smtClean="0"/>
              <a:t> </a:t>
            </a:r>
            <a:endParaRPr lang="en-US" dirty="0" smtClean="0"/>
          </a:p>
          <a:p>
            <a:pPr>
              <a:defRPr/>
            </a:pPr>
            <a:r>
              <a:rPr lang="en-US" b="1" dirty="0" smtClean="0"/>
              <a:t>Obstructed hernia</a:t>
            </a:r>
            <a:endParaRPr lang="en-US" dirty="0" smtClean="0"/>
          </a:p>
          <a:p>
            <a:pPr>
              <a:defRPr/>
            </a:pPr>
            <a:r>
              <a:rPr lang="en-US" dirty="0" smtClean="0"/>
              <a:t>There is an irreducible hernia containing intestine which is obstructed from without or within, but there is no interference to the blood supply to the bowel. The symptoms like colicky abdominal pain, tense and tenderness over the hernia site are less severe and the onset more gradual than is the case in strangulation, but more often than not the obstruction culminates in strangulation. There is no clear distinction clinically between obstruction and strangulation and the safe course is to assume that strangulation is imminent and treat accordingly.</a:t>
            </a:r>
          </a:p>
          <a:p>
            <a:pPr>
              <a:defRPr/>
            </a:pPr>
            <a:r>
              <a:rPr lang="en-US" b="1" dirty="0" smtClean="0"/>
              <a:t>Incarcerated hernia</a:t>
            </a:r>
            <a:endParaRPr lang="en-US" dirty="0" smtClean="0"/>
          </a:p>
          <a:p>
            <a:pPr>
              <a:defRPr/>
            </a:pPr>
            <a:r>
              <a:rPr lang="en-US" dirty="0" smtClean="0"/>
              <a:t>The term is correctly employed only when it is considered that the lumen of that portion of the colon occupying a hernial sac is blocked with faeces. The contents of the bowel should be capable of being indented with the finger, like putty.</a:t>
            </a:r>
          </a:p>
          <a:p>
            <a:pPr>
              <a:defRPr/>
            </a:pPr>
            <a:r>
              <a:rPr lang="en-US" b="1" dirty="0" smtClean="0"/>
              <a:t>Strangulated hernia</a:t>
            </a:r>
            <a:endParaRPr lang="en-US" dirty="0" smtClean="0"/>
          </a:p>
          <a:p>
            <a:pPr>
              <a:defRPr/>
            </a:pPr>
            <a:r>
              <a:rPr lang="en-US" dirty="0" smtClean="0"/>
              <a:t>A hernia becomes strangulated when the blood supply and venous drainage of its contents are seriously impaired, rendering the contents ischaemic. Gangrene may occur as early as 6 hours after the onset of the first symptoms. Although inguinal hernia may be 10 times more common than femoral hernia, a femoral hernia is more likely to strangulate (up to 40%) because of the narrowness of the neck and its rigid surrounds. Operative mortality remains at approximately 10%. </a:t>
            </a:r>
          </a:p>
          <a:p>
            <a:pPr>
              <a:defRPr/>
            </a:pPr>
            <a:endParaRPr lang="en-US" dirty="0" smtClean="0"/>
          </a:p>
          <a:p>
            <a:pPr>
              <a:defRPr/>
            </a:pPr>
            <a:endParaRPr lang="en-US" dirty="0"/>
          </a:p>
        </p:txBody>
      </p:sp>
    </p:spTree>
    <p:extLst>
      <p:ext uri="{BB962C8B-B14F-4D97-AF65-F5344CB8AC3E}">
        <p14:creationId xmlns:p14="http://schemas.microsoft.com/office/powerpoint/2010/main" val="4236782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000" b="1" smtClean="0">
                <a:latin typeface="Franklin Gothic Book" panose="020B0503020102020204" pitchFamily="34" charset="0"/>
                <a:cs typeface="Times New Roman" panose="02020603050405020304" pitchFamily="18" charset="0"/>
              </a:rPr>
              <a:t>Pathology of strangulated hernia</a:t>
            </a:r>
            <a:endParaRPr lang="en-US" sz="1400" b="1" smtClean="0">
              <a:solidFill>
                <a:srgbClr val="C00000"/>
              </a:solidFill>
              <a:latin typeface="Georgia" panose="02040502050405020303" pitchFamily="18" charset="0"/>
              <a:cs typeface="Times New Roman" panose="02020603050405020304" pitchFamily="18" charset="0"/>
            </a:endParaRPr>
          </a:p>
          <a:p>
            <a:pPr algn="justLow"/>
            <a:r>
              <a:rPr lang="en-US" smtClean="0">
                <a:latin typeface="CastleTLig" pitchFamily="34" charset="0"/>
                <a:ea typeface="Times New Roman" panose="02020603050405020304" pitchFamily="18" charset="0"/>
                <a:cs typeface="Arial" panose="020B0604020202020204" pitchFamily="34" charset="0"/>
              </a:rPr>
              <a:t>The intestine is obstructed and its blood supply impaired. Initially, only the venous return is impeded, the wall of the intestine becomes congested and bright red with the transudation of the serous fluid into the sac. As congestion increases, the wall of the intestine becomes purple in colour. The intestinal pressure increases, distending the intestinal loop and impairing venous return further. As venous stasis increases, the arterial supply becomes more and more impaired. Blood extravasated under the serosa and is effused into the lumen. The fluid in the sac becomes blood-stained and the shining serosa dull due to a fibrinous, sticky exudates. At this stage, the walls of the intestine have lost their tone and become friable. Bacterial transudation occurs secondary to the lowered intestinal viability and the sac fluid becomes infected. Gangrene appears at the rings of constriction, which become deeply indented and grey in colour. The gangrene then develops in the antimesenteric border, the colour varying from black to green. If the strangulation is unrelieved, perforation of the intestinal wall occurs, either at the convexity of the loop or at the seat of constriction. Peritonitis spreads from the sac to the peritoneal cavity.</a:t>
            </a:r>
          </a:p>
          <a:p>
            <a:endParaRPr lang="en-US" smtClean="0"/>
          </a:p>
        </p:txBody>
      </p:sp>
    </p:spTree>
    <p:extLst>
      <p:ext uri="{BB962C8B-B14F-4D97-AF65-F5344CB8AC3E}">
        <p14:creationId xmlns:p14="http://schemas.microsoft.com/office/powerpoint/2010/main" val="1057886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Rounded Rectangle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n-US" smtClean="0"/>
              <a:t>Click to edit Master title style</a:t>
            </a:r>
            <a:endParaRPr lang="en-US"/>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7" name="Date Placeholder 18"/>
          <p:cNvSpPr>
            <a:spLocks noGrp="1"/>
          </p:cNvSpPr>
          <p:nvPr>
            <p:ph type="dt" sz="half" idx="10"/>
          </p:nvPr>
        </p:nvSpPr>
        <p:spPr/>
        <p:txBody>
          <a:bodyPr/>
          <a:lstStyle>
            <a:lvl1pPr>
              <a:defRPr/>
            </a:lvl1pPr>
            <a:extLst/>
          </a:lstStyle>
          <a:p>
            <a:pPr>
              <a:defRPr/>
            </a:pPr>
            <a:fld id="{6C0D11E1-F38C-40AE-A227-634762EC93FC}" type="datetime1">
              <a:rPr lang="en-US"/>
              <a:pPr>
                <a:defRPr/>
              </a:pPr>
              <a:t>6/20/2020</a:t>
            </a:fld>
            <a:endParaRPr lang="en-US" dirty="0"/>
          </a:p>
        </p:txBody>
      </p:sp>
      <p:sp>
        <p:nvSpPr>
          <p:cNvPr id="8" name="Footer Placeholder 7"/>
          <p:cNvSpPr>
            <a:spLocks noGrp="1"/>
          </p:cNvSpPr>
          <p:nvPr>
            <p:ph type="ftr" sz="quarter" idx="11"/>
          </p:nvPr>
        </p:nvSpPr>
        <p:spPr/>
        <p:txBody>
          <a:bodyPr/>
          <a:lstStyle>
            <a:lvl1pPr>
              <a:defRPr/>
            </a:lvl1pPr>
            <a:extLst/>
          </a:lstStyle>
          <a:p>
            <a:pPr>
              <a:defRPr/>
            </a:pPr>
            <a:r>
              <a:rPr lang="nn-NO"/>
              <a:t>Naseralla G Elsaad l BMC 2018</a:t>
            </a:r>
            <a:endParaRPr lang="en-US"/>
          </a:p>
        </p:txBody>
      </p:sp>
      <p:sp>
        <p:nvSpPr>
          <p:cNvPr id="9" name="Slide Number Placeholder 10"/>
          <p:cNvSpPr>
            <a:spLocks noGrp="1"/>
          </p:cNvSpPr>
          <p:nvPr>
            <p:ph type="sldNum" sz="quarter" idx="12"/>
          </p:nvPr>
        </p:nvSpPr>
        <p:spPr/>
        <p:txBody>
          <a:bodyPr/>
          <a:lstStyle>
            <a:lvl1pPr>
              <a:defRPr/>
            </a:lvl1pPr>
          </a:lstStyle>
          <a:p>
            <a:fld id="{2CFF9666-DA07-4132-ABCA-D0087BEFFF2B}" type="slidenum">
              <a:rPr lang="en-US"/>
              <a:pPr/>
              <a:t>‹#›</a:t>
            </a:fld>
            <a:endParaRPr lang="en-US"/>
          </a:p>
        </p:txBody>
      </p:sp>
    </p:spTree>
    <p:extLst>
      <p:ext uri="{BB962C8B-B14F-4D97-AF65-F5344CB8AC3E}">
        <p14:creationId xmlns:p14="http://schemas.microsoft.com/office/powerpoint/2010/main" val="2229805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426AE03D-CEA3-4743-8E33-036C807C3097}" type="datetime1">
              <a:rPr lang="en-US"/>
              <a:pPr>
                <a:defRPr/>
              </a:pPr>
              <a:t>6/20/2020</a:t>
            </a:fld>
            <a:endParaRPr lang="en-US" dirty="0"/>
          </a:p>
        </p:txBody>
      </p:sp>
      <p:sp>
        <p:nvSpPr>
          <p:cNvPr id="5" name="Footer Placeholder 17"/>
          <p:cNvSpPr>
            <a:spLocks noGrp="1"/>
          </p:cNvSpPr>
          <p:nvPr>
            <p:ph type="ftr" sz="quarter" idx="11"/>
          </p:nvPr>
        </p:nvSpPr>
        <p:spPr/>
        <p:txBody>
          <a:bodyPr/>
          <a:lstStyle>
            <a:lvl1pPr>
              <a:defRPr/>
            </a:lvl1pPr>
          </a:lstStyle>
          <a:p>
            <a:pPr>
              <a:defRPr/>
            </a:pPr>
            <a:r>
              <a:rPr lang="nn-NO"/>
              <a:t>Naseralla G Elsaad l BMC 2018</a:t>
            </a:r>
            <a:endParaRPr lang="en-US"/>
          </a:p>
        </p:txBody>
      </p:sp>
      <p:sp>
        <p:nvSpPr>
          <p:cNvPr id="6" name="Slide Number Placeholder 4"/>
          <p:cNvSpPr>
            <a:spLocks noGrp="1"/>
          </p:cNvSpPr>
          <p:nvPr>
            <p:ph type="sldNum" sz="quarter" idx="12"/>
          </p:nvPr>
        </p:nvSpPr>
        <p:spPr/>
        <p:txBody>
          <a:bodyPr/>
          <a:lstStyle>
            <a:lvl1pPr>
              <a:defRPr/>
            </a:lvl1pPr>
          </a:lstStyle>
          <a:p>
            <a:fld id="{9A1BBD33-8CD5-42FB-8B7D-6A158DA98F8B}" type="slidenum">
              <a:rPr lang="en-US"/>
              <a:pPr/>
              <a:t>‹#›</a:t>
            </a:fld>
            <a:endParaRPr lang="en-US"/>
          </a:p>
        </p:txBody>
      </p:sp>
    </p:spTree>
    <p:extLst>
      <p:ext uri="{BB962C8B-B14F-4D97-AF65-F5344CB8AC3E}">
        <p14:creationId xmlns:p14="http://schemas.microsoft.com/office/powerpoint/2010/main" val="1322779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38EFE480-C667-40BD-8622-70D74288F248}" type="datetime1">
              <a:rPr lang="en-US"/>
              <a:pPr>
                <a:defRPr/>
              </a:pPr>
              <a:t>6/20/2020</a:t>
            </a:fld>
            <a:endParaRPr lang="en-US" dirty="0"/>
          </a:p>
        </p:txBody>
      </p:sp>
      <p:sp>
        <p:nvSpPr>
          <p:cNvPr id="5" name="Footer Placeholder 17"/>
          <p:cNvSpPr>
            <a:spLocks noGrp="1"/>
          </p:cNvSpPr>
          <p:nvPr>
            <p:ph type="ftr" sz="quarter" idx="11"/>
          </p:nvPr>
        </p:nvSpPr>
        <p:spPr/>
        <p:txBody>
          <a:bodyPr/>
          <a:lstStyle>
            <a:lvl1pPr>
              <a:defRPr/>
            </a:lvl1pPr>
          </a:lstStyle>
          <a:p>
            <a:pPr>
              <a:defRPr/>
            </a:pPr>
            <a:r>
              <a:rPr lang="nn-NO"/>
              <a:t>Naseralla G Elsaad l BMC 2018</a:t>
            </a:r>
            <a:endParaRPr lang="en-US"/>
          </a:p>
        </p:txBody>
      </p:sp>
      <p:sp>
        <p:nvSpPr>
          <p:cNvPr id="6" name="Slide Number Placeholder 4"/>
          <p:cNvSpPr>
            <a:spLocks noGrp="1"/>
          </p:cNvSpPr>
          <p:nvPr>
            <p:ph type="sldNum" sz="quarter" idx="12"/>
          </p:nvPr>
        </p:nvSpPr>
        <p:spPr/>
        <p:txBody>
          <a:bodyPr/>
          <a:lstStyle>
            <a:lvl1pPr>
              <a:defRPr/>
            </a:lvl1pPr>
          </a:lstStyle>
          <a:p>
            <a:fld id="{35482B96-F434-416B-A410-DC8CFB8D161C}" type="slidenum">
              <a:rPr lang="en-US"/>
              <a:pPr/>
              <a:t>‹#›</a:t>
            </a:fld>
            <a:endParaRPr lang="en-US"/>
          </a:p>
        </p:txBody>
      </p:sp>
    </p:spTree>
    <p:extLst>
      <p:ext uri="{BB962C8B-B14F-4D97-AF65-F5344CB8AC3E}">
        <p14:creationId xmlns:p14="http://schemas.microsoft.com/office/powerpoint/2010/main" val="1984939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502920" y="530352"/>
            <a:ext cx="8183880" cy="4187952"/>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BA3D2E5B-3959-443A-8450-C6C25A2981FC}" type="datetime1">
              <a:rPr lang="en-US"/>
              <a:pPr>
                <a:defRPr/>
              </a:pPr>
              <a:t>6/20/2020</a:t>
            </a:fld>
            <a:endParaRPr lang="en-US" dirty="0"/>
          </a:p>
        </p:txBody>
      </p:sp>
      <p:sp>
        <p:nvSpPr>
          <p:cNvPr id="5" name="Footer Placeholder 17"/>
          <p:cNvSpPr>
            <a:spLocks noGrp="1"/>
          </p:cNvSpPr>
          <p:nvPr>
            <p:ph type="ftr" sz="quarter" idx="11"/>
          </p:nvPr>
        </p:nvSpPr>
        <p:spPr/>
        <p:txBody>
          <a:bodyPr/>
          <a:lstStyle>
            <a:lvl1pPr>
              <a:defRPr/>
            </a:lvl1pPr>
          </a:lstStyle>
          <a:p>
            <a:pPr>
              <a:defRPr/>
            </a:pPr>
            <a:r>
              <a:rPr lang="nn-NO"/>
              <a:t>Naseralla G Elsaad l BMC 2018</a:t>
            </a:r>
            <a:endParaRPr lang="en-US"/>
          </a:p>
        </p:txBody>
      </p:sp>
      <p:sp>
        <p:nvSpPr>
          <p:cNvPr id="6" name="Slide Number Placeholder 4"/>
          <p:cNvSpPr>
            <a:spLocks noGrp="1"/>
          </p:cNvSpPr>
          <p:nvPr>
            <p:ph type="sldNum" sz="quarter" idx="12"/>
          </p:nvPr>
        </p:nvSpPr>
        <p:spPr/>
        <p:txBody>
          <a:bodyPr/>
          <a:lstStyle>
            <a:lvl1pPr>
              <a:defRPr/>
            </a:lvl1pPr>
          </a:lstStyle>
          <a:p>
            <a:fld id="{9C50AC23-366C-4025-BCF6-2EE12286E53A}" type="slidenum">
              <a:rPr lang="en-US"/>
              <a:pPr/>
              <a:t>‹#›</a:t>
            </a:fld>
            <a:endParaRPr lang="en-US"/>
          </a:p>
        </p:txBody>
      </p:sp>
    </p:spTree>
    <p:extLst>
      <p:ext uri="{BB962C8B-B14F-4D97-AF65-F5344CB8AC3E}">
        <p14:creationId xmlns:p14="http://schemas.microsoft.com/office/powerpoint/2010/main" val="1136767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ounded Rectangle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1100CBE3-125B-4FC4-8EAB-EA2EAFE791A6}" type="datetime1">
              <a:rPr lang="en-US"/>
              <a:pPr>
                <a:defRPr/>
              </a:pPr>
              <a:t>6/20/2020</a:t>
            </a:fld>
            <a:endParaRPr lang="en-US" dirty="0"/>
          </a:p>
        </p:txBody>
      </p:sp>
      <p:sp>
        <p:nvSpPr>
          <p:cNvPr id="7" name="Footer Placeholder 4"/>
          <p:cNvSpPr>
            <a:spLocks noGrp="1"/>
          </p:cNvSpPr>
          <p:nvPr>
            <p:ph type="ftr" sz="quarter" idx="11"/>
          </p:nvPr>
        </p:nvSpPr>
        <p:spPr/>
        <p:txBody>
          <a:bodyPr/>
          <a:lstStyle>
            <a:lvl1pPr>
              <a:defRPr/>
            </a:lvl1pPr>
            <a:extLst/>
          </a:lstStyle>
          <a:p>
            <a:pPr>
              <a:defRPr/>
            </a:pPr>
            <a:r>
              <a:rPr lang="nn-NO"/>
              <a:t>Naseralla G Elsaad l BMC 2018</a:t>
            </a:r>
            <a:endParaRPr lang="en-US"/>
          </a:p>
        </p:txBody>
      </p:sp>
      <p:sp>
        <p:nvSpPr>
          <p:cNvPr id="8" name="Slide Number Placeholder 5"/>
          <p:cNvSpPr>
            <a:spLocks noGrp="1"/>
          </p:cNvSpPr>
          <p:nvPr>
            <p:ph type="sldNum" sz="quarter" idx="12"/>
          </p:nvPr>
        </p:nvSpPr>
        <p:spPr/>
        <p:txBody>
          <a:bodyPr/>
          <a:lstStyle>
            <a:lvl1pPr>
              <a:defRPr/>
            </a:lvl1pPr>
          </a:lstStyle>
          <a:p>
            <a:fld id="{38B4B809-4C54-4327-B218-F8CEFFA9B4D5}" type="slidenum">
              <a:rPr lang="en-US"/>
              <a:pPr/>
              <a:t>‹#›</a:t>
            </a:fld>
            <a:endParaRPr lang="en-US"/>
          </a:p>
        </p:txBody>
      </p:sp>
    </p:spTree>
    <p:extLst>
      <p:ext uri="{BB962C8B-B14F-4D97-AF65-F5344CB8AC3E}">
        <p14:creationId xmlns:p14="http://schemas.microsoft.com/office/powerpoint/2010/main" val="552531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31BE1390-B3F2-421C-B110-078F2876280B}" type="datetime1">
              <a:rPr lang="en-US"/>
              <a:pPr>
                <a:defRPr/>
              </a:pPr>
              <a:t>6/20/2020</a:t>
            </a:fld>
            <a:endParaRPr lang="en-US" dirty="0"/>
          </a:p>
        </p:txBody>
      </p:sp>
      <p:sp>
        <p:nvSpPr>
          <p:cNvPr id="6" name="Footer Placeholder 17"/>
          <p:cNvSpPr>
            <a:spLocks noGrp="1"/>
          </p:cNvSpPr>
          <p:nvPr>
            <p:ph type="ftr" sz="quarter" idx="11"/>
          </p:nvPr>
        </p:nvSpPr>
        <p:spPr/>
        <p:txBody>
          <a:bodyPr/>
          <a:lstStyle>
            <a:lvl1pPr>
              <a:defRPr/>
            </a:lvl1pPr>
          </a:lstStyle>
          <a:p>
            <a:pPr>
              <a:defRPr/>
            </a:pPr>
            <a:r>
              <a:rPr lang="nn-NO"/>
              <a:t>Naseralla G Elsaad l BMC 2018</a:t>
            </a:r>
            <a:endParaRPr lang="en-US"/>
          </a:p>
        </p:txBody>
      </p:sp>
      <p:sp>
        <p:nvSpPr>
          <p:cNvPr id="7" name="Slide Number Placeholder 4"/>
          <p:cNvSpPr>
            <a:spLocks noGrp="1"/>
          </p:cNvSpPr>
          <p:nvPr>
            <p:ph type="sldNum" sz="quarter" idx="12"/>
          </p:nvPr>
        </p:nvSpPr>
        <p:spPr/>
        <p:txBody>
          <a:bodyPr/>
          <a:lstStyle>
            <a:lvl1pPr>
              <a:defRPr/>
            </a:lvl1pPr>
          </a:lstStyle>
          <a:p>
            <a:fld id="{AF81DF34-52A4-4F66-9E82-FD379400A8CE}" type="slidenum">
              <a:rPr lang="en-US"/>
              <a:pPr/>
              <a:t>‹#›</a:t>
            </a:fld>
            <a:endParaRPr lang="en-US"/>
          </a:p>
        </p:txBody>
      </p:sp>
    </p:spTree>
    <p:extLst>
      <p:ext uri="{BB962C8B-B14F-4D97-AF65-F5344CB8AC3E}">
        <p14:creationId xmlns:p14="http://schemas.microsoft.com/office/powerpoint/2010/main" val="2104477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lvl1pPr>
              <a:defRPr b="1"/>
            </a:lvl1pPr>
            <a:extLst/>
          </a:lstStyle>
          <a:p>
            <a:r>
              <a:rPr lang="en-US" smtClean="0"/>
              <a:t>Click to edit Master title style</a:t>
            </a:r>
            <a:endParaRPr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4"/>
          <p:cNvSpPr>
            <a:spLocks noGrp="1"/>
          </p:cNvSpPr>
          <p:nvPr>
            <p:ph type="dt" sz="half" idx="10"/>
          </p:nvPr>
        </p:nvSpPr>
        <p:spPr/>
        <p:txBody>
          <a:bodyPr/>
          <a:lstStyle>
            <a:lvl1pPr>
              <a:defRPr/>
            </a:lvl1pPr>
          </a:lstStyle>
          <a:p>
            <a:pPr>
              <a:defRPr/>
            </a:pPr>
            <a:fld id="{2CAC6487-1641-42D9-B99E-5C1BDAD94A13}" type="datetime1">
              <a:rPr lang="en-US"/>
              <a:pPr>
                <a:defRPr/>
              </a:pPr>
              <a:t>6/20/2020</a:t>
            </a:fld>
            <a:endParaRPr lang="en-US" dirty="0"/>
          </a:p>
        </p:txBody>
      </p:sp>
      <p:sp>
        <p:nvSpPr>
          <p:cNvPr id="8" name="Footer Placeholder 17"/>
          <p:cNvSpPr>
            <a:spLocks noGrp="1"/>
          </p:cNvSpPr>
          <p:nvPr>
            <p:ph type="ftr" sz="quarter" idx="11"/>
          </p:nvPr>
        </p:nvSpPr>
        <p:spPr/>
        <p:txBody>
          <a:bodyPr/>
          <a:lstStyle>
            <a:lvl1pPr>
              <a:defRPr/>
            </a:lvl1pPr>
          </a:lstStyle>
          <a:p>
            <a:pPr>
              <a:defRPr/>
            </a:pPr>
            <a:r>
              <a:rPr lang="nn-NO"/>
              <a:t>Naseralla G Elsaad l BMC 2018</a:t>
            </a:r>
            <a:endParaRPr lang="en-US"/>
          </a:p>
        </p:txBody>
      </p:sp>
      <p:sp>
        <p:nvSpPr>
          <p:cNvPr id="9" name="Slide Number Placeholder 4"/>
          <p:cNvSpPr>
            <a:spLocks noGrp="1"/>
          </p:cNvSpPr>
          <p:nvPr>
            <p:ph type="sldNum" sz="quarter" idx="12"/>
          </p:nvPr>
        </p:nvSpPr>
        <p:spPr/>
        <p:txBody>
          <a:bodyPr/>
          <a:lstStyle>
            <a:lvl1pPr>
              <a:defRPr/>
            </a:lvl1pPr>
          </a:lstStyle>
          <a:p>
            <a:fld id="{6E159780-BB13-4A48-87DC-A6B14B083FA8}" type="slidenum">
              <a:rPr lang="en-US"/>
              <a:pPr/>
              <a:t>‹#›</a:t>
            </a:fld>
            <a:endParaRPr lang="en-US"/>
          </a:p>
        </p:txBody>
      </p:sp>
    </p:spTree>
    <p:extLst>
      <p:ext uri="{BB962C8B-B14F-4D97-AF65-F5344CB8AC3E}">
        <p14:creationId xmlns:p14="http://schemas.microsoft.com/office/powerpoint/2010/main" val="280330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24"/>
          <p:cNvSpPr>
            <a:spLocks noGrp="1"/>
          </p:cNvSpPr>
          <p:nvPr>
            <p:ph type="dt" sz="half" idx="10"/>
          </p:nvPr>
        </p:nvSpPr>
        <p:spPr/>
        <p:txBody>
          <a:bodyPr/>
          <a:lstStyle>
            <a:lvl1pPr>
              <a:defRPr/>
            </a:lvl1pPr>
          </a:lstStyle>
          <a:p>
            <a:pPr>
              <a:defRPr/>
            </a:pPr>
            <a:fld id="{0D81F7A2-1FBB-41A0-B7E8-388BBA526226}" type="datetime1">
              <a:rPr lang="en-US"/>
              <a:pPr>
                <a:defRPr/>
              </a:pPr>
              <a:t>6/20/2020</a:t>
            </a:fld>
            <a:endParaRPr lang="en-US" dirty="0"/>
          </a:p>
        </p:txBody>
      </p:sp>
      <p:sp>
        <p:nvSpPr>
          <p:cNvPr id="4" name="Footer Placeholder 17"/>
          <p:cNvSpPr>
            <a:spLocks noGrp="1"/>
          </p:cNvSpPr>
          <p:nvPr>
            <p:ph type="ftr" sz="quarter" idx="11"/>
          </p:nvPr>
        </p:nvSpPr>
        <p:spPr/>
        <p:txBody>
          <a:bodyPr/>
          <a:lstStyle>
            <a:lvl1pPr>
              <a:defRPr/>
            </a:lvl1pPr>
          </a:lstStyle>
          <a:p>
            <a:pPr>
              <a:defRPr/>
            </a:pPr>
            <a:r>
              <a:rPr lang="nn-NO"/>
              <a:t>Naseralla G Elsaad l BMC 2018</a:t>
            </a:r>
            <a:endParaRPr lang="en-US"/>
          </a:p>
        </p:txBody>
      </p:sp>
      <p:sp>
        <p:nvSpPr>
          <p:cNvPr id="5" name="Slide Number Placeholder 4"/>
          <p:cNvSpPr>
            <a:spLocks noGrp="1"/>
          </p:cNvSpPr>
          <p:nvPr>
            <p:ph type="sldNum" sz="quarter" idx="12"/>
          </p:nvPr>
        </p:nvSpPr>
        <p:spPr/>
        <p:txBody>
          <a:bodyPr/>
          <a:lstStyle>
            <a:lvl1pPr>
              <a:defRPr/>
            </a:lvl1pPr>
          </a:lstStyle>
          <a:p>
            <a:fld id="{7F8AEFFE-1BE4-4E17-8AE1-20E052B295F6}" type="slidenum">
              <a:rPr lang="en-US"/>
              <a:pPr/>
              <a:t>‹#›</a:t>
            </a:fld>
            <a:endParaRPr lang="en-US"/>
          </a:p>
        </p:txBody>
      </p:sp>
    </p:spTree>
    <p:extLst>
      <p:ext uri="{BB962C8B-B14F-4D97-AF65-F5344CB8AC3E}">
        <p14:creationId xmlns:p14="http://schemas.microsoft.com/office/powerpoint/2010/main" val="318009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ounded Rectangle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Date Placeholder 1"/>
          <p:cNvSpPr>
            <a:spLocks noGrp="1"/>
          </p:cNvSpPr>
          <p:nvPr>
            <p:ph type="dt" sz="half" idx="10"/>
          </p:nvPr>
        </p:nvSpPr>
        <p:spPr/>
        <p:txBody>
          <a:bodyPr/>
          <a:lstStyle>
            <a:lvl1pPr>
              <a:defRPr/>
            </a:lvl1pPr>
            <a:extLst/>
          </a:lstStyle>
          <a:p>
            <a:pPr>
              <a:defRPr/>
            </a:pPr>
            <a:fld id="{E88A8B1D-6963-4572-8712-1266A04C7735}" type="datetime1">
              <a:rPr lang="en-US"/>
              <a:pPr>
                <a:defRPr/>
              </a:pPr>
              <a:t>6/20/2020</a:t>
            </a:fld>
            <a:endParaRPr lang="en-US" dirty="0"/>
          </a:p>
        </p:txBody>
      </p:sp>
      <p:sp>
        <p:nvSpPr>
          <p:cNvPr id="4" name="Footer Placeholder 2"/>
          <p:cNvSpPr>
            <a:spLocks noGrp="1"/>
          </p:cNvSpPr>
          <p:nvPr>
            <p:ph type="ftr" sz="quarter" idx="11"/>
          </p:nvPr>
        </p:nvSpPr>
        <p:spPr/>
        <p:txBody>
          <a:bodyPr/>
          <a:lstStyle>
            <a:lvl1pPr>
              <a:defRPr/>
            </a:lvl1pPr>
            <a:extLst/>
          </a:lstStyle>
          <a:p>
            <a:pPr>
              <a:defRPr/>
            </a:pPr>
            <a:r>
              <a:rPr lang="nn-NO"/>
              <a:t>Naseralla G Elsaad l BMC 2018</a:t>
            </a:r>
            <a:endParaRPr lang="en-US"/>
          </a:p>
        </p:txBody>
      </p:sp>
      <p:sp>
        <p:nvSpPr>
          <p:cNvPr id="5" name="Slide Number Placeholder 3"/>
          <p:cNvSpPr>
            <a:spLocks noGrp="1"/>
          </p:cNvSpPr>
          <p:nvPr>
            <p:ph type="sldNum" sz="quarter" idx="12"/>
          </p:nvPr>
        </p:nvSpPr>
        <p:spPr/>
        <p:txBody>
          <a:bodyPr/>
          <a:lstStyle>
            <a:lvl1pPr>
              <a:defRPr/>
            </a:lvl1pPr>
          </a:lstStyle>
          <a:p>
            <a:fld id="{E3027E2E-50D3-4993-B0DB-A45CB99A5782}" type="slidenum">
              <a:rPr lang="en-US"/>
              <a:pPr/>
              <a:t>‹#›</a:t>
            </a:fld>
            <a:endParaRPr lang="en-US"/>
          </a:p>
        </p:txBody>
      </p:sp>
    </p:spTree>
    <p:extLst>
      <p:ext uri="{BB962C8B-B14F-4D97-AF65-F5344CB8AC3E}">
        <p14:creationId xmlns:p14="http://schemas.microsoft.com/office/powerpoint/2010/main" val="1974698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n-US" smtClean="0"/>
              <a:t>Click to edit Master title style</a:t>
            </a:r>
            <a:endParaRPr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A5765E48-29FE-44AE-B95F-E4CD4A553A2C}" type="datetime1">
              <a:rPr lang="en-US"/>
              <a:pPr>
                <a:defRPr/>
              </a:pPr>
              <a:t>6/20/2020</a:t>
            </a:fld>
            <a:endParaRPr lang="en-US" dirty="0"/>
          </a:p>
        </p:txBody>
      </p:sp>
      <p:sp>
        <p:nvSpPr>
          <p:cNvPr id="6" name="Footer Placeholder 17"/>
          <p:cNvSpPr>
            <a:spLocks noGrp="1"/>
          </p:cNvSpPr>
          <p:nvPr>
            <p:ph type="ftr" sz="quarter" idx="11"/>
          </p:nvPr>
        </p:nvSpPr>
        <p:spPr/>
        <p:txBody>
          <a:bodyPr/>
          <a:lstStyle>
            <a:lvl1pPr>
              <a:defRPr/>
            </a:lvl1pPr>
          </a:lstStyle>
          <a:p>
            <a:pPr>
              <a:defRPr/>
            </a:pPr>
            <a:r>
              <a:rPr lang="nn-NO"/>
              <a:t>Naseralla G Elsaad l BMC 2018</a:t>
            </a:r>
            <a:endParaRPr lang="en-US"/>
          </a:p>
        </p:txBody>
      </p:sp>
      <p:sp>
        <p:nvSpPr>
          <p:cNvPr id="7" name="Slide Number Placeholder 4"/>
          <p:cNvSpPr>
            <a:spLocks noGrp="1"/>
          </p:cNvSpPr>
          <p:nvPr>
            <p:ph type="sldNum" sz="quarter" idx="12"/>
          </p:nvPr>
        </p:nvSpPr>
        <p:spPr/>
        <p:txBody>
          <a:bodyPr/>
          <a:lstStyle>
            <a:lvl1pPr>
              <a:defRPr/>
            </a:lvl1pPr>
          </a:lstStyle>
          <a:p>
            <a:fld id="{77205D2D-0DE9-43FE-9FF4-FDE47F435D03}" type="slidenum">
              <a:rPr lang="en-US"/>
              <a:pPr/>
              <a:t>‹#›</a:t>
            </a:fld>
            <a:endParaRPr lang="en-US"/>
          </a:p>
        </p:txBody>
      </p:sp>
    </p:spTree>
    <p:extLst>
      <p:ext uri="{BB962C8B-B14F-4D97-AF65-F5344CB8AC3E}">
        <p14:creationId xmlns:p14="http://schemas.microsoft.com/office/powerpoint/2010/main" val="1204474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Round Single Corner Rectangle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n-US" smtClean="0"/>
              <a:t>Click to edit Master title style</a:t>
            </a:r>
            <a:endParaRPr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7" name="Date Placeholder 4"/>
          <p:cNvSpPr>
            <a:spLocks noGrp="1"/>
          </p:cNvSpPr>
          <p:nvPr>
            <p:ph type="dt" sz="half" idx="10"/>
          </p:nvPr>
        </p:nvSpPr>
        <p:spPr/>
        <p:txBody>
          <a:bodyPr/>
          <a:lstStyle>
            <a:lvl1pPr>
              <a:defRPr/>
            </a:lvl1pPr>
            <a:extLst/>
          </a:lstStyle>
          <a:p>
            <a:pPr>
              <a:defRPr/>
            </a:pPr>
            <a:fld id="{E744DE69-0B6C-4F4D-B250-438A33137422}" type="datetime1">
              <a:rPr lang="en-US"/>
              <a:pPr>
                <a:defRPr/>
              </a:pPr>
              <a:t>6/20/2020</a:t>
            </a:fld>
            <a:endParaRPr lang="en-US" dirty="0"/>
          </a:p>
        </p:txBody>
      </p:sp>
      <p:sp>
        <p:nvSpPr>
          <p:cNvPr id="8" name="Footer Placeholder 5"/>
          <p:cNvSpPr>
            <a:spLocks noGrp="1"/>
          </p:cNvSpPr>
          <p:nvPr>
            <p:ph type="ftr" sz="quarter" idx="11"/>
          </p:nvPr>
        </p:nvSpPr>
        <p:spPr/>
        <p:txBody>
          <a:bodyPr/>
          <a:lstStyle>
            <a:lvl1pPr>
              <a:defRPr/>
            </a:lvl1pPr>
            <a:extLst/>
          </a:lstStyle>
          <a:p>
            <a:pPr>
              <a:defRPr/>
            </a:pPr>
            <a:r>
              <a:rPr lang="nn-NO"/>
              <a:t>Naseralla G Elsaad l BMC 2018</a:t>
            </a:r>
            <a:endParaRPr lang="en-US"/>
          </a:p>
        </p:txBody>
      </p:sp>
      <p:sp>
        <p:nvSpPr>
          <p:cNvPr id="9" name="Slide Number Placeholder 6"/>
          <p:cNvSpPr>
            <a:spLocks noGrp="1"/>
          </p:cNvSpPr>
          <p:nvPr>
            <p:ph type="sldNum" sz="quarter" idx="12"/>
          </p:nvPr>
        </p:nvSpPr>
        <p:spPr/>
        <p:txBody>
          <a:bodyPr/>
          <a:lstStyle>
            <a:lvl1pPr>
              <a:defRPr/>
            </a:lvl1pPr>
          </a:lstStyle>
          <a:p>
            <a:fld id="{4A72D328-403A-4B7C-85E9-4335558B6669}" type="slidenum">
              <a:rPr lang="en-US"/>
              <a:pPr/>
              <a:t>‹#›</a:t>
            </a:fld>
            <a:endParaRPr lang="en-US"/>
          </a:p>
        </p:txBody>
      </p:sp>
    </p:spTree>
    <p:extLst>
      <p:ext uri="{BB962C8B-B14F-4D97-AF65-F5344CB8AC3E}">
        <p14:creationId xmlns:p14="http://schemas.microsoft.com/office/powerpoint/2010/main" val="891368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Title Placeholder 12"/>
          <p:cNvSpPr>
            <a:spLocks noGrp="1"/>
          </p:cNvSpPr>
          <p:nvPr>
            <p:ph type="title"/>
          </p:nvPr>
        </p:nvSpPr>
        <p:spPr>
          <a:xfrm>
            <a:off x="503238" y="4986338"/>
            <a:ext cx="8183562" cy="1050925"/>
          </a:xfrm>
          <a:prstGeom prst="rect">
            <a:avLst/>
          </a:prstGeom>
        </p:spPr>
        <p:txBody>
          <a:bodyPr vert="horz" anchor="b">
            <a:normAutofit/>
          </a:bodyPr>
          <a:lstStyle>
            <a:extLst/>
          </a:lstStyle>
          <a:p>
            <a:r>
              <a:rPr lang="en-US" smtClean="0"/>
              <a:t>Click to edit Master title style</a:t>
            </a:r>
            <a:endParaRPr lang="en-US"/>
          </a:p>
        </p:txBody>
      </p:sp>
      <p:sp>
        <p:nvSpPr>
          <p:cNvPr id="1031" name="Text Placeholder 3"/>
          <p:cNvSpPr>
            <a:spLocks noGrp="1"/>
          </p:cNvSpPr>
          <p:nvPr>
            <p:ph type="body" idx="1"/>
          </p:nvPr>
        </p:nvSpPr>
        <p:spPr bwMode="auto">
          <a:xfrm>
            <a:off x="503238" y="530225"/>
            <a:ext cx="8183562"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880"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3776663" y="6111875"/>
            <a:ext cx="2286000" cy="365125"/>
          </a:xfrm>
          <a:prstGeom prst="rect">
            <a:avLst/>
          </a:prstGeom>
        </p:spPr>
        <p:txBody>
          <a:bodyPr vert="horz" anchor="b"/>
          <a:lstStyle>
            <a:lvl1pPr algn="r" eaLnBrk="1" latinLnBrk="0" hangingPunct="1">
              <a:defRPr kumimoji="0" sz="1000">
                <a:solidFill>
                  <a:schemeClr val="bg2">
                    <a:shade val="50000"/>
                  </a:schemeClr>
                </a:solidFill>
                <a:latin typeface="Arial" charset="0"/>
                <a:cs typeface="Arial" charset="0"/>
              </a:defRPr>
            </a:lvl1pPr>
            <a:extLst/>
          </a:lstStyle>
          <a:p>
            <a:pPr>
              <a:defRPr/>
            </a:pPr>
            <a:fld id="{7B7C21EC-9F59-4482-8524-A6958ECBB9CE}" type="datetime1">
              <a:rPr lang="en-US"/>
              <a:pPr>
                <a:defRPr/>
              </a:pPr>
              <a:t>6/20/2020</a:t>
            </a:fld>
            <a:endParaRPr lang="en-US" dirty="0"/>
          </a:p>
        </p:txBody>
      </p:sp>
      <p:sp>
        <p:nvSpPr>
          <p:cNvPr id="18" name="Footer Placeholder 17"/>
          <p:cNvSpPr>
            <a:spLocks noGrp="1"/>
          </p:cNvSpPr>
          <p:nvPr>
            <p:ph type="ftr" sz="quarter" idx="3"/>
          </p:nvPr>
        </p:nvSpPr>
        <p:spPr>
          <a:xfrm>
            <a:off x="6062663" y="6111875"/>
            <a:ext cx="2286000" cy="365125"/>
          </a:xfrm>
          <a:prstGeom prst="rect">
            <a:avLst/>
          </a:prstGeom>
        </p:spPr>
        <p:txBody>
          <a:bodyPr vert="horz" anchor="b"/>
          <a:lstStyle>
            <a:lvl1pPr algn="l" eaLnBrk="1" latinLnBrk="0" hangingPunct="1">
              <a:defRPr kumimoji="0" sz="1000">
                <a:solidFill>
                  <a:schemeClr val="bg2">
                    <a:shade val="50000"/>
                  </a:schemeClr>
                </a:solidFill>
                <a:latin typeface="Arial" charset="0"/>
                <a:cs typeface="Arial" charset="0"/>
              </a:defRPr>
            </a:lvl1pPr>
            <a:extLst/>
          </a:lstStyle>
          <a:p>
            <a:pPr>
              <a:defRPr/>
            </a:pPr>
            <a:r>
              <a:rPr lang="nn-NO"/>
              <a:t>Naseralla G Elsaad l BMC 2018</a:t>
            </a:r>
            <a:endParaRPr lang="en-US"/>
          </a:p>
        </p:txBody>
      </p:sp>
      <p:sp>
        <p:nvSpPr>
          <p:cNvPr id="5" name="Slide Number Placeholder 4"/>
          <p:cNvSpPr>
            <a:spLocks noGrp="1"/>
          </p:cNvSpPr>
          <p:nvPr>
            <p:ph type="sldNum" sz="quarter" idx="4"/>
          </p:nvPr>
        </p:nvSpPr>
        <p:spPr>
          <a:xfrm>
            <a:off x="8348663" y="6111875"/>
            <a:ext cx="457200" cy="365125"/>
          </a:xfrm>
          <a:prstGeom prst="rect">
            <a:avLst/>
          </a:prstGeom>
        </p:spPr>
        <p:txBody>
          <a:bodyPr vert="horz" wrap="square" lIns="91440" tIns="45720" rIns="91440" bIns="45720" numCol="1" anchor="b" anchorCtr="0" compatLnSpc="1">
            <a:prstTxWarp prst="textNoShape">
              <a:avLst/>
            </a:prstTxWarp>
          </a:bodyPr>
          <a:lstStyle>
            <a:lvl1pPr algn="r">
              <a:defRPr sz="1000">
                <a:solidFill>
                  <a:srgbClr val="A7A399"/>
                </a:solidFill>
              </a:defRPr>
            </a:lvl1pPr>
          </a:lstStyle>
          <a:p>
            <a:fld id="{25540649-49B6-4A4E-9020-9BF4147930E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04" r:id="rId1"/>
    <p:sldLayoutId id="2147483997" r:id="rId2"/>
    <p:sldLayoutId id="2147484005" r:id="rId3"/>
    <p:sldLayoutId id="2147483998" r:id="rId4"/>
    <p:sldLayoutId id="2147483999" r:id="rId5"/>
    <p:sldLayoutId id="2147484000" r:id="rId6"/>
    <p:sldLayoutId id="2147484006" r:id="rId7"/>
    <p:sldLayoutId id="2147484001" r:id="rId8"/>
    <p:sldLayoutId id="2147484007" r:id="rId9"/>
    <p:sldLayoutId id="2147484002" r:id="rId10"/>
    <p:sldLayoutId id="2147484003" r:id="rId11"/>
  </p:sldLayoutIdLst>
  <p:hf hdr="0" dt="0"/>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anose="05020102010507070707"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anose="020B0604030504040204"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anose="05020102010507070707"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anose="020B0604030504040204"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anose="05020102010507070707"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C:\Users\hp\Desktop\New folder\bmc_logo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657600"/>
            <a:ext cx="2971800"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381000" y="569178"/>
            <a:ext cx="8382000" cy="575542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Pathology of strangulated hernia</a:t>
            </a:r>
          </a:p>
          <a:p>
            <a:pPr eaLnBrk="0" hangingPunct="0">
              <a:defRPr/>
            </a:pPr>
            <a:endParaRPr lang="en-US" sz="2400" b="1" dirty="0">
              <a:solidFill>
                <a:srgbClr val="C00000"/>
              </a:solidFill>
              <a:latin typeface="CastleTLig" pitchFamily="34" charset="0"/>
              <a:ea typeface="Times New Roman" pitchFamily="18" charset="0"/>
              <a:cs typeface="+mj-cs"/>
            </a:endParaRPr>
          </a:p>
          <a:p>
            <a:pPr eaLnBrk="0" hangingPunct="0">
              <a:defRPr/>
            </a:pPr>
            <a:r>
              <a:rPr lang="en-US" sz="2800" dirty="0">
                <a:latin typeface="CastleTLig" pitchFamily="34" charset="0"/>
                <a:ea typeface="Times New Roman" pitchFamily="18" charset="0"/>
              </a:rPr>
              <a:t>The intestine is obstructed and its blood supply impaired. Initially, only the venous return is impeded, the wall of the intestine becomes congested and bright red with the transudation of the serous fluid into the sac.</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As </a:t>
            </a:r>
            <a:r>
              <a:rPr lang="en-US" sz="2800" b="1" dirty="0">
                <a:solidFill>
                  <a:srgbClr val="002060"/>
                </a:solidFill>
                <a:latin typeface="CastleTLig" pitchFamily="34" charset="0"/>
                <a:ea typeface="Times New Roman" pitchFamily="18" charset="0"/>
                <a:cs typeface="+mj-cs"/>
              </a:rPr>
              <a:t>venous</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stasis</a:t>
            </a:r>
            <a:r>
              <a:rPr lang="en-US" sz="2800" dirty="0">
                <a:latin typeface="CastleTLig" pitchFamily="34" charset="0"/>
                <a:ea typeface="Times New Roman" pitchFamily="18" charset="0"/>
              </a:rPr>
              <a:t> increases, the </a:t>
            </a:r>
            <a:r>
              <a:rPr lang="en-US" sz="2800" b="1" dirty="0">
                <a:solidFill>
                  <a:srgbClr val="002060"/>
                </a:solidFill>
                <a:latin typeface="CastleTLig" pitchFamily="34" charset="0"/>
                <a:ea typeface="Times New Roman" pitchFamily="18" charset="0"/>
                <a:cs typeface="+mj-cs"/>
              </a:rPr>
              <a:t>arterial</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supply</a:t>
            </a:r>
            <a:r>
              <a:rPr lang="en-US" sz="2800" dirty="0">
                <a:latin typeface="CastleTLig" pitchFamily="34" charset="0"/>
                <a:ea typeface="Times New Roman" pitchFamily="18" charset="0"/>
              </a:rPr>
              <a:t> becomes more and more impaired. </a:t>
            </a:r>
            <a:r>
              <a:rPr lang="en-US" sz="2800" b="1" dirty="0">
                <a:solidFill>
                  <a:srgbClr val="002060"/>
                </a:solidFill>
                <a:latin typeface="CastleTLig" pitchFamily="34" charset="0"/>
                <a:ea typeface="Times New Roman" pitchFamily="18" charset="0"/>
                <a:cs typeface="+mj-cs"/>
              </a:rPr>
              <a:t>Blood</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extravasated</a:t>
            </a:r>
            <a:r>
              <a:rPr lang="en-US" sz="2800" dirty="0">
                <a:latin typeface="CastleTLig" pitchFamily="34" charset="0"/>
                <a:ea typeface="Times New Roman" pitchFamily="18" charset="0"/>
              </a:rPr>
              <a:t> under the serosa and is effused into the lumen. The fluid in the sac becomes </a:t>
            </a:r>
            <a:r>
              <a:rPr lang="en-US" sz="2800" b="1" dirty="0">
                <a:solidFill>
                  <a:srgbClr val="002060"/>
                </a:solidFill>
                <a:latin typeface="CastleTLig" pitchFamily="34" charset="0"/>
                <a:ea typeface="Times New Roman" pitchFamily="18" charset="0"/>
                <a:cs typeface="+mj-cs"/>
              </a:rPr>
              <a:t>blood-stained</a:t>
            </a:r>
            <a:r>
              <a:rPr lang="en-US" sz="2800" dirty="0">
                <a:latin typeface="CastleTLig" pitchFamily="34" charset="0"/>
                <a:ea typeface="Times New Roman" pitchFamily="18" charset="0"/>
              </a:rPr>
              <a:t> and the shining serosa dull due to a fibrinous, </a:t>
            </a:r>
            <a:r>
              <a:rPr lang="en-US" sz="2800" b="1" dirty="0">
                <a:solidFill>
                  <a:srgbClr val="002060"/>
                </a:solidFill>
                <a:latin typeface="CastleTLig" pitchFamily="34" charset="0"/>
                <a:ea typeface="Times New Roman" pitchFamily="18" charset="0"/>
                <a:cs typeface="+mj-cs"/>
              </a:rPr>
              <a:t>sticky</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exudates</a:t>
            </a:r>
            <a:r>
              <a:rPr lang="en-US" sz="2800" dirty="0">
                <a:latin typeface="CastleTLig" pitchFamily="34" charset="0"/>
                <a:ea typeface="Times New Roman" pitchFamily="18" charset="0"/>
              </a:rPr>
              <a:t>. At this stage, the walls of the intestine have </a:t>
            </a:r>
            <a:r>
              <a:rPr lang="en-US" sz="2800" b="1" dirty="0">
                <a:solidFill>
                  <a:srgbClr val="002060"/>
                </a:solidFill>
                <a:latin typeface="CastleTLig" pitchFamily="34" charset="0"/>
                <a:ea typeface="Times New Roman" pitchFamily="18" charset="0"/>
                <a:cs typeface="+mj-cs"/>
              </a:rPr>
              <a:t>lost</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their</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tone</a:t>
            </a:r>
            <a:r>
              <a:rPr lang="en-US" sz="2800" dirty="0">
                <a:latin typeface="CastleTLig" pitchFamily="34" charset="0"/>
                <a:ea typeface="Times New Roman" pitchFamily="18" charset="0"/>
              </a:rPr>
              <a:t> and become friable.</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C56E111-9929-43EC-956A-C4E153F81FD5}" type="slidenum">
              <a:rPr lang="en-US">
                <a:solidFill>
                  <a:srgbClr val="A7A399"/>
                </a:solidFill>
              </a:rPr>
              <a:pPr eaLnBrk="1" hangingPunct="1"/>
              <a:t>10</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Small bowel necrosis due to a strangulated hern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663950"/>
            <a:ext cx="3505200" cy="262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1"/>
          <p:cNvSpPr>
            <a:spLocks noChangeArrowheads="1"/>
          </p:cNvSpPr>
          <p:nvPr/>
        </p:nvSpPr>
        <p:spPr bwMode="auto">
          <a:xfrm>
            <a:off x="914400" y="5741343"/>
            <a:ext cx="3532827" cy="46166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spAutoFit/>
          </a:bodyPr>
          <a:lstStyle/>
          <a:p>
            <a:pPr eaLnBrk="0" hangingPunct="0">
              <a:defRPr/>
            </a:pPr>
            <a:r>
              <a:rPr lang="en-US" sz="2400" dirty="0">
                <a:solidFill>
                  <a:srgbClr val="A40000"/>
                </a:solidFill>
                <a:latin typeface="Franklin Gothic Book" pitchFamily="34" charset="0"/>
                <a:cs typeface="Times New Roman" pitchFamily="18" charset="0"/>
              </a:rPr>
              <a:t>Strangulated small bowel </a:t>
            </a:r>
            <a:endParaRPr lang="en-US" sz="2400" dirty="0">
              <a:solidFill>
                <a:srgbClr val="A40000"/>
              </a:solidFill>
              <a:latin typeface="Arial" charset="0"/>
              <a:cs typeface="Arial" charset="0"/>
            </a:endParaRPr>
          </a:p>
        </p:txBody>
      </p:sp>
      <p:sp>
        <p:nvSpPr>
          <p:cNvPr id="16388" name="Rectangle 3"/>
          <p:cNvSpPr>
            <a:spLocks noChangeArrowheads="1"/>
          </p:cNvSpPr>
          <p:nvPr/>
        </p:nvSpPr>
        <p:spPr bwMode="auto">
          <a:xfrm>
            <a:off x="457200" y="533400"/>
            <a:ext cx="8229600" cy="341630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defRPr/>
            </a:pPr>
            <a:r>
              <a:rPr lang="en-US" sz="2400" dirty="0">
                <a:latin typeface="CastleTLig" pitchFamily="34" charset="0"/>
                <a:cs typeface="Times New Roman" pitchFamily="18" charset="0"/>
              </a:rPr>
              <a:t>Bacterial transudation occurs secondary to the lowered intestinal viability and the sac fluid becomes infected.</a:t>
            </a:r>
          </a:p>
          <a:p>
            <a:pPr>
              <a:defRPr/>
            </a:pPr>
            <a:r>
              <a:rPr lang="en-US" sz="2400" dirty="0">
                <a:latin typeface="CastleTLig" pitchFamily="34" charset="0"/>
                <a:cs typeface="Times New Roman" pitchFamily="18" charset="0"/>
              </a:rPr>
              <a:t>Gangrene appears at the rings of constriction, which become deeply indented and grey in colour. The gangrene then develops in the antimesenteric border, the colour varying from black to green. If the strangulation is unrelieved, perforation of the intestinal wall occurs, either at the convexity of the loop or at the seat of constriction. Peritonitis spreads from the sac to the peritoneal cavity.</a:t>
            </a:r>
            <a:endParaRPr lang="en-US" sz="2400" dirty="0">
              <a:latin typeface="Arial" charset="0"/>
              <a:cs typeface="Arial" charset="0"/>
            </a:endParaRPr>
          </a:p>
        </p:txBody>
      </p:sp>
      <p:sp>
        <p:nvSpPr>
          <p:cNvPr id="5" name="Slide Number Placeholder 4"/>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CD6195C-3CBD-447B-98CF-D65AC12E897A}" type="slidenum">
              <a:rPr lang="en-US">
                <a:solidFill>
                  <a:srgbClr val="A7A399"/>
                </a:solidFill>
              </a:rPr>
              <a:pPr eaLnBrk="1" hangingPunct="1"/>
              <a:t>11</a:t>
            </a:fld>
            <a:endParaRPr lang="en-US">
              <a:solidFill>
                <a:srgbClr val="A7A399"/>
              </a:solidFill>
            </a:endParaRPr>
          </a:p>
        </p:txBody>
      </p:sp>
      <p:sp>
        <p:nvSpPr>
          <p:cNvPr id="6" name="Footer Placeholder 5"/>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381000" y="533400"/>
            <a:ext cx="8382000" cy="575542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Clinical features of strangulated hernia</a:t>
            </a:r>
          </a:p>
          <a:p>
            <a:pPr algn="ctr" eaLnBrk="0" hangingPunct="0">
              <a:defRPr/>
            </a:pPr>
            <a:endParaRPr lang="en-US" sz="24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b="1" dirty="0">
                <a:solidFill>
                  <a:srgbClr val="002060"/>
                </a:solidFill>
                <a:latin typeface="CastleTLig" pitchFamily="34" charset="0"/>
                <a:ea typeface="Times New Roman" pitchFamily="18" charset="0"/>
                <a:cs typeface="+mj-cs"/>
              </a:rPr>
              <a:t>Sudden</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pain</a:t>
            </a:r>
            <a:r>
              <a:rPr lang="en-US" sz="2800" dirty="0">
                <a:latin typeface="CastleTLig" pitchFamily="34" charset="0"/>
                <a:ea typeface="Times New Roman" pitchFamily="18" charset="0"/>
              </a:rPr>
              <a:t>, at first situated over the hernia, is followed by generalized abdominal </a:t>
            </a:r>
            <a:r>
              <a:rPr lang="en-US" sz="2800" b="1" dirty="0">
                <a:solidFill>
                  <a:srgbClr val="002060"/>
                </a:solidFill>
                <a:latin typeface="CastleTLig" pitchFamily="34" charset="0"/>
                <a:ea typeface="Times New Roman" pitchFamily="18" charset="0"/>
                <a:cs typeface="+mj-cs"/>
              </a:rPr>
              <a:t>pain</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colicky</a:t>
            </a:r>
            <a:r>
              <a:rPr lang="en-US" sz="2800" dirty="0">
                <a:latin typeface="CastleTLig" pitchFamily="34" charset="0"/>
                <a:ea typeface="Times New Roman" pitchFamily="18" charset="0"/>
              </a:rPr>
              <a:t> in nature and often localized mainly at the umbilicus. Nausea and subsequently vomiting ensue. The hernia </a:t>
            </a:r>
            <a:r>
              <a:rPr lang="en-US" sz="2800" b="1" dirty="0">
                <a:solidFill>
                  <a:srgbClr val="002060"/>
                </a:solidFill>
                <a:latin typeface="CastleTLig" pitchFamily="34" charset="0"/>
                <a:ea typeface="Times New Roman" pitchFamily="18" charset="0"/>
                <a:cs typeface="+mj-cs"/>
              </a:rPr>
              <a:t>size</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may</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increases</a:t>
            </a:r>
            <a:r>
              <a:rPr lang="en-US" sz="2800" dirty="0">
                <a:latin typeface="CastleTLig" pitchFamily="34" charset="0"/>
                <a:ea typeface="Times New Roman" pitchFamily="18" charset="0"/>
              </a:rPr>
              <a:t>. </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On examination, the hernia is </a:t>
            </a:r>
            <a:r>
              <a:rPr lang="en-US" sz="2800" b="1" dirty="0">
                <a:solidFill>
                  <a:srgbClr val="002060"/>
                </a:solidFill>
                <a:latin typeface="CastleTLig" pitchFamily="34" charset="0"/>
                <a:ea typeface="Times New Roman" pitchFamily="18" charset="0"/>
                <a:cs typeface="+mj-cs"/>
              </a:rPr>
              <a:t>tense</a:t>
            </a:r>
            <a:r>
              <a:rPr lang="en-US" sz="2800" dirty="0">
                <a:latin typeface="CastleTLig" pitchFamily="34" charset="0"/>
                <a:ea typeface="Times New Roman" pitchFamily="18" charset="0"/>
              </a:rPr>
              <a:t>, extremely </a:t>
            </a:r>
            <a:r>
              <a:rPr lang="en-US" sz="2800" b="1" dirty="0">
                <a:solidFill>
                  <a:srgbClr val="002060"/>
                </a:solidFill>
                <a:latin typeface="CastleTLig" pitchFamily="34" charset="0"/>
                <a:ea typeface="Times New Roman" pitchFamily="18" charset="0"/>
                <a:cs typeface="+mj-cs"/>
              </a:rPr>
              <a:t>tender</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irreducible</a:t>
            </a:r>
            <a:r>
              <a:rPr lang="en-US" sz="2800" dirty="0">
                <a:latin typeface="CastleTLig" pitchFamily="34" charset="0"/>
                <a:ea typeface="Times New Roman" pitchFamily="18" charset="0"/>
              </a:rPr>
              <a:t> and there is </a:t>
            </a:r>
            <a:r>
              <a:rPr lang="en-US" sz="2800" b="1" dirty="0">
                <a:solidFill>
                  <a:srgbClr val="002060"/>
                </a:solidFill>
                <a:latin typeface="CastleTLig" pitchFamily="34" charset="0"/>
                <a:ea typeface="Times New Roman" pitchFamily="18" charset="0"/>
                <a:cs typeface="+mj-cs"/>
              </a:rPr>
              <a:t>no</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expansile</a:t>
            </a:r>
            <a:r>
              <a:rPr lang="en-US" sz="2800" dirty="0">
                <a:latin typeface="CastleTLig" pitchFamily="34" charset="0"/>
                <a:ea typeface="Times New Roman" pitchFamily="18" charset="0"/>
              </a:rPr>
              <a:t> cough impulse. Unless the strangulation is relieved, the spasm of pain continues until </a:t>
            </a:r>
            <a:r>
              <a:rPr lang="en-US" sz="2800" b="1" dirty="0">
                <a:solidFill>
                  <a:srgbClr val="002060"/>
                </a:solidFill>
                <a:latin typeface="CastleTLig" pitchFamily="34" charset="0"/>
                <a:ea typeface="Times New Roman" pitchFamily="18" charset="0"/>
                <a:cs typeface="+mj-cs"/>
              </a:rPr>
              <a:t>peristaltic</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contractions</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cease</a:t>
            </a:r>
            <a:r>
              <a:rPr lang="en-US" sz="2800" dirty="0">
                <a:latin typeface="CastleTLig" pitchFamily="34" charset="0"/>
                <a:ea typeface="Times New Roman" pitchFamily="18" charset="0"/>
              </a:rPr>
              <a:t> with onset of ischaemia</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9EF5288-693D-4FB0-9528-DFF0AB4D2528}" type="slidenum">
              <a:rPr lang="en-US">
                <a:solidFill>
                  <a:srgbClr val="A7A399"/>
                </a:solidFill>
              </a:rPr>
              <a:pPr eaLnBrk="1" hangingPunct="1"/>
              <a:t>12</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381000" y="557510"/>
            <a:ext cx="8382000" cy="538609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Diagnosis of hernias</a:t>
            </a:r>
          </a:p>
          <a:p>
            <a:pPr lvl="3" eaLnBrk="0" hangingPunct="0">
              <a:defRPr/>
            </a:pPr>
            <a:endParaRPr lang="en-US" sz="2800" b="1" dirty="0">
              <a:solidFill>
                <a:schemeClr val="accent5">
                  <a:lumMod val="50000"/>
                </a:schemeClr>
              </a:solidFill>
              <a:latin typeface="CastleTLig" pitchFamily="34" charset="0"/>
              <a:ea typeface="Times New Roman" pitchFamily="18" charset="0"/>
              <a:cs typeface="+mj-cs"/>
            </a:endParaRPr>
          </a:p>
          <a:p>
            <a:pPr eaLnBrk="0" hangingPunct="0">
              <a:defRPr/>
            </a:pPr>
            <a:r>
              <a:rPr lang="en-US" sz="2800" dirty="0">
                <a:latin typeface="CastleTLig" pitchFamily="34" charset="0"/>
                <a:ea typeface="Times New Roman" pitchFamily="18" charset="0"/>
              </a:rPr>
              <a:t>Clinical history, physical examination with inspection and palpation of the hernial opening, auscultation, are employed for hernia diagnosis.</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In case of uncertain clinical findings, </a:t>
            </a:r>
            <a:r>
              <a:rPr lang="en-US" sz="2800" b="1" dirty="0">
                <a:solidFill>
                  <a:srgbClr val="002060"/>
                </a:solidFill>
                <a:latin typeface="CastleTLig" pitchFamily="34" charset="0"/>
                <a:ea typeface="Times New Roman" pitchFamily="18" charset="0"/>
                <a:cs typeface="+mj-cs"/>
              </a:rPr>
              <a:t>ultrasonography</a:t>
            </a:r>
            <a:r>
              <a:rPr lang="en-US" sz="2800" dirty="0">
                <a:latin typeface="CastleTLig" pitchFamily="34" charset="0"/>
                <a:ea typeface="Times New Roman" pitchFamily="18" charset="0"/>
              </a:rPr>
              <a:t> is the best means for confirming the hernial opening and contents.</a:t>
            </a:r>
          </a:p>
          <a:p>
            <a:pPr eaLnBrk="0" hangingPunct="0">
              <a:defRPr/>
            </a:pPr>
            <a:endParaRPr lang="en-US" sz="2800" dirty="0">
              <a:latin typeface="CastleTLig" pitchFamily="34" charset="0"/>
              <a:ea typeface="Times New Roman" pitchFamily="18" charset="0"/>
            </a:endParaRPr>
          </a:p>
          <a:p>
            <a:pPr eaLnBrk="0" hangingPunct="0">
              <a:defRPr/>
            </a:pPr>
            <a:r>
              <a:rPr lang="en-US" sz="2800" b="1" dirty="0">
                <a:solidFill>
                  <a:srgbClr val="002060"/>
                </a:solidFill>
                <a:latin typeface="CastleTLig" pitchFamily="34" charset="0"/>
                <a:ea typeface="Times New Roman" pitchFamily="18" charset="0"/>
                <a:cs typeface="+mj-cs"/>
              </a:rPr>
              <a:t>MRI</a:t>
            </a:r>
            <a:r>
              <a:rPr lang="en-US" sz="2800" dirty="0">
                <a:latin typeface="CastleTLig" pitchFamily="34" charset="0"/>
                <a:ea typeface="Times New Roman" pitchFamily="18" charset="0"/>
              </a:rPr>
              <a:t> is the best valid diagnostic tool for differentiating the causes of uncertain groin pain.</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5F5D2BE-C6BE-4FF2-9B16-39812300A998}" type="slidenum">
              <a:rPr lang="en-US">
                <a:solidFill>
                  <a:srgbClr val="A7A399"/>
                </a:solidFill>
              </a:rPr>
              <a:pPr eaLnBrk="1" hangingPunct="1"/>
              <a:t>13</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381000" y="533400"/>
            <a:ext cx="8382000" cy="4093428"/>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Diagnosis of hernias</a:t>
            </a:r>
          </a:p>
          <a:p>
            <a:pPr lvl="3" eaLnBrk="0" hangingPunct="0">
              <a:defRPr/>
            </a:pPr>
            <a:endParaRPr lang="en-US" sz="2800" dirty="0">
              <a:latin typeface="CastleTLig" pitchFamily="34" charset="0"/>
              <a:ea typeface="Times New Roman" pitchFamily="18" charset="0"/>
            </a:endParaRPr>
          </a:p>
          <a:p>
            <a:pPr algn="ctr" eaLnBrk="0" hangingPunct="0">
              <a:defRPr/>
            </a:pPr>
            <a:r>
              <a:rPr lang="en-US" sz="2400" dirty="0">
                <a:latin typeface="Antique Olive" pitchFamily="34" charset="0"/>
                <a:ea typeface="Times New Roman" pitchFamily="18" charset="0"/>
              </a:rPr>
              <a:t>Differential diagnosis of groin hernias</a:t>
            </a:r>
          </a:p>
          <a:p>
            <a:pPr lvl="3"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Inguinal lymphadenitis, lipoma, varicose nodules of the saphenous vein, vaginal hydrocele, spermatocele, encysted hydrocele of the cord in male or canal of the Nuck in female, tumours, abscesses, skin cysts, endometriosis, and incompletely descended testis.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B56609F-44F5-43DD-B897-C4985E051701}" type="slidenum">
              <a:rPr lang="en-US">
                <a:solidFill>
                  <a:srgbClr val="A7A399"/>
                </a:solidFill>
              </a:rPr>
              <a:pPr eaLnBrk="1" hangingPunct="1"/>
              <a:t>14</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381000" y="540127"/>
            <a:ext cx="8382000" cy="4031873"/>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lvl="3" eaLnBrk="0" hangingPunct="0">
              <a:defRPr/>
            </a:pPr>
            <a:r>
              <a:rPr lang="en-US" sz="2400" b="1" dirty="0">
                <a:solidFill>
                  <a:schemeClr val="accent5">
                    <a:lumMod val="50000"/>
                  </a:schemeClr>
                </a:solidFill>
                <a:latin typeface="Georgia" pitchFamily="18" charset="0"/>
                <a:ea typeface="Times New Roman" pitchFamily="18" charset="0"/>
                <a:cs typeface="+mj-cs"/>
              </a:rPr>
              <a:t>                    </a:t>
            </a:r>
            <a:r>
              <a:rPr lang="en-US" sz="3600" dirty="0">
                <a:latin typeface="Franklin Gothic Book" pitchFamily="34" charset="0"/>
                <a:ea typeface="Times New Roman" pitchFamily="18" charset="0"/>
                <a:cs typeface="+mj-cs"/>
              </a:rPr>
              <a:t>Inguinal Hernia</a:t>
            </a:r>
          </a:p>
          <a:p>
            <a:pPr lvl="3" eaLnBrk="0" hangingPunct="0">
              <a:defRPr/>
            </a:pPr>
            <a:endParaRPr lang="en-US" sz="24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Inguinal hernia in the adult is </a:t>
            </a:r>
            <a:r>
              <a:rPr lang="en-US" sz="2800" b="1" dirty="0">
                <a:solidFill>
                  <a:srgbClr val="002060"/>
                </a:solidFill>
                <a:latin typeface="CastleTLig" pitchFamily="34" charset="0"/>
                <a:ea typeface="Times New Roman" pitchFamily="18" charset="0"/>
                <a:cs typeface="+mj-cs"/>
              </a:rPr>
              <a:t>the</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most</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common</a:t>
            </a:r>
            <a:r>
              <a:rPr lang="en-US" sz="2800" dirty="0">
                <a:latin typeface="CastleTLig" pitchFamily="34" charset="0"/>
                <a:ea typeface="Times New Roman" pitchFamily="18" charset="0"/>
              </a:rPr>
              <a:t> type of hernia (75%) and occurs mainly in males. Indirect herniation occurs through a persistent processus vaginalis (60–70%) and direct herniation through the fossa inguinalis medialis (30–40%).</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In up to 15% of patients, they occur </a:t>
            </a:r>
            <a:r>
              <a:rPr lang="en-US" sz="2800" b="1" dirty="0">
                <a:solidFill>
                  <a:srgbClr val="002060"/>
                </a:solidFill>
                <a:latin typeface="CastleTLig" pitchFamily="34" charset="0"/>
                <a:ea typeface="Times New Roman" pitchFamily="18" charset="0"/>
                <a:cs typeface="+mj-cs"/>
              </a:rPr>
              <a:t>bilaterally</a:t>
            </a:r>
            <a:r>
              <a:rPr lang="en-US" sz="2800" dirty="0">
                <a:latin typeface="CastleTLig" pitchFamily="34" charset="0"/>
                <a:ea typeface="Times New Roman" pitchFamily="18" charset="0"/>
              </a:rPr>
              <a:t>.</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F0A11A9-34CA-49EB-B7E7-289427B1FD64}" type="slidenum">
              <a:rPr lang="en-US">
                <a:solidFill>
                  <a:srgbClr val="A7A399"/>
                </a:solidFill>
              </a:rPr>
              <a:pPr eaLnBrk="1" hangingPunct="1"/>
              <a:t>15</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7475" y="533400"/>
            <a:ext cx="3819525"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733800"/>
            <a:ext cx="716597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Rectangle 5"/>
          <p:cNvSpPr>
            <a:spLocks noChangeArrowheads="1"/>
          </p:cNvSpPr>
          <p:nvPr/>
        </p:nvSpPr>
        <p:spPr bwMode="auto">
          <a:xfrm>
            <a:off x="457200" y="3105150"/>
            <a:ext cx="82296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sz="2200" b="1">
                <a:solidFill>
                  <a:srgbClr val="A40000"/>
                </a:solidFill>
                <a:latin typeface="CastleTLig" pitchFamily="34" charset="0"/>
              </a:rPr>
              <a:t>Scheme of the spermatic cord and its contents, in transverse section</a:t>
            </a:r>
          </a:p>
        </p:txBody>
      </p:sp>
      <p:sp>
        <p:nvSpPr>
          <p:cNvPr id="5" name="Slide Number Placeholder 4"/>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45CC0FB-69B9-48C3-9344-DBEDEBACC20C}" type="slidenum">
              <a:rPr lang="en-US">
                <a:solidFill>
                  <a:srgbClr val="A7A399"/>
                </a:solidFill>
              </a:rPr>
              <a:pPr eaLnBrk="1" hangingPunct="1"/>
              <a:t>16</a:t>
            </a:fld>
            <a:endParaRPr lang="en-US">
              <a:solidFill>
                <a:srgbClr val="A7A399"/>
              </a:solidFill>
            </a:endParaRPr>
          </a:p>
        </p:txBody>
      </p:sp>
      <p:sp>
        <p:nvSpPr>
          <p:cNvPr id="6" name="Footer Placeholder 5"/>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533400"/>
            <a:ext cx="8382000" cy="526297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Indirect (oblique) inguinal hernia</a:t>
            </a:r>
          </a:p>
          <a:p>
            <a:pPr lvl="3" eaLnBrk="0" hangingPunct="0">
              <a:defRPr/>
            </a:pPr>
            <a:endParaRPr lang="en-US" sz="24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This is the most common of all forms of hernia. It is most common in the young, whereas a direct hernia is most common in the elderly. In the first decade of life, inguinal hernia is more common on the right side.</a:t>
            </a:r>
          </a:p>
          <a:p>
            <a:pPr eaLnBrk="0" hangingPunct="0">
              <a:defRPr/>
            </a:pPr>
            <a:endParaRPr lang="en-US" sz="24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In adult males, 65% of inguinal hernias are indirect and 55% are right-sided. The hernia is bilateral in 12%.</a:t>
            </a:r>
          </a:p>
          <a:p>
            <a:pPr eaLnBrk="0" hangingPunct="0">
              <a:defRPr/>
            </a:pPr>
            <a:r>
              <a:rPr lang="en-US" sz="2800" dirty="0">
                <a:latin typeface="CastleTLig" pitchFamily="34" charset="0"/>
                <a:ea typeface="Times New Roman" pitchFamily="18" charset="0"/>
              </a:rPr>
              <a:t>If both sides are explored in an infant presenting with one hernia, the incidence of a patent processus vaginalis on the other side is 60%.</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84ADC1C-70A5-4C0D-BA13-5BFF9924686B}" type="slidenum">
              <a:rPr lang="en-US">
                <a:solidFill>
                  <a:srgbClr val="A7A399"/>
                </a:solidFill>
              </a:rPr>
              <a:pPr eaLnBrk="1" hangingPunct="1"/>
              <a:t>17</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75" y="990600"/>
            <a:ext cx="27114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047750"/>
            <a:ext cx="2667000" cy="249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Rectangle 1"/>
          <p:cNvSpPr>
            <a:spLocks noChangeArrowheads="1"/>
          </p:cNvSpPr>
          <p:nvPr/>
        </p:nvSpPr>
        <p:spPr bwMode="auto">
          <a:xfrm>
            <a:off x="381000" y="486718"/>
            <a:ext cx="6439455" cy="46166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spAutoFit/>
          </a:bodyPr>
          <a:lstStyle/>
          <a:p>
            <a:pPr eaLnBrk="0" hangingPunct="0">
              <a:defRPr/>
            </a:pPr>
            <a:r>
              <a:rPr lang="en-US" sz="2400" dirty="0">
                <a:solidFill>
                  <a:srgbClr val="001C54"/>
                </a:solidFill>
                <a:latin typeface="Franklin Gothic Book" pitchFamily="34" charset="0"/>
                <a:cs typeface="Times New Roman" pitchFamily="18" charset="0"/>
              </a:rPr>
              <a:t>Examples for indirect and direct inguinal hernias</a:t>
            </a:r>
            <a:endParaRPr lang="en-US" sz="2400" dirty="0">
              <a:solidFill>
                <a:srgbClr val="001C54"/>
              </a:solidFill>
              <a:latin typeface="Arial" charset="0"/>
              <a:cs typeface="Arial" charset="0"/>
            </a:endParaRPr>
          </a:p>
        </p:txBody>
      </p:sp>
      <p:pic>
        <p:nvPicPr>
          <p:cNvPr id="23559" name="Picture 6" descr="A large inguinoscrotal herni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6450" y="2362200"/>
            <a:ext cx="24955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Rectangle 2"/>
          <p:cNvSpPr>
            <a:spLocks noChangeArrowheads="1"/>
          </p:cNvSpPr>
          <p:nvPr/>
        </p:nvSpPr>
        <p:spPr bwMode="auto">
          <a:xfrm>
            <a:off x="457200" y="5817543"/>
            <a:ext cx="8268546" cy="46166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spAutoFit/>
          </a:bodyPr>
          <a:lstStyle/>
          <a:p>
            <a:pPr eaLnBrk="0" hangingPunct="0">
              <a:defRPr/>
            </a:pPr>
            <a:r>
              <a:rPr lang="en-US" sz="2400">
                <a:solidFill>
                  <a:srgbClr val="001C54"/>
                </a:solidFill>
                <a:latin typeface="Franklin Gothic Book" pitchFamily="34" charset="0"/>
                <a:cs typeface="Times New Roman" pitchFamily="18" charset="0"/>
              </a:rPr>
              <a:t>Large right inguinoscrotal hernia contains loops of small bowel</a:t>
            </a:r>
          </a:p>
        </p:txBody>
      </p:sp>
      <p:sp>
        <p:nvSpPr>
          <p:cNvPr id="7" name="Slide Number Placeholder 6"/>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9C7D697-530D-435C-A7F5-B88028E65DCE}" type="slidenum">
              <a:rPr lang="en-US">
                <a:solidFill>
                  <a:srgbClr val="A7A399"/>
                </a:solidFill>
              </a:rPr>
              <a:pPr eaLnBrk="1" hangingPunct="1"/>
              <a:t>18</a:t>
            </a:fld>
            <a:endParaRPr lang="en-US">
              <a:solidFill>
                <a:srgbClr val="A7A399"/>
              </a:solidFill>
            </a:endParaRPr>
          </a:p>
        </p:txBody>
      </p:sp>
      <p:sp>
        <p:nvSpPr>
          <p:cNvPr id="8" name="Footer Placeholder 7"/>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381000" y="533400"/>
            <a:ext cx="8382000" cy="569386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Direct inguinal hernia</a:t>
            </a:r>
          </a:p>
          <a:p>
            <a:pPr algn="just" eaLnBrk="0" hangingPunct="0">
              <a:defRPr/>
            </a:pPr>
            <a:endParaRPr lang="en-US" sz="20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In adult males, 35% of inguinal hernias are direct. At presentation, 12% of patients will have a contralateral hernia in addition.</a:t>
            </a:r>
          </a:p>
          <a:p>
            <a:pPr eaLnBrk="0" hangingPunct="0">
              <a:defRPr/>
            </a:pPr>
            <a:r>
              <a:rPr lang="en-US" sz="2800" dirty="0">
                <a:latin typeface="CastleTLig" pitchFamily="34" charset="0"/>
                <a:ea typeface="Times New Roman" pitchFamily="18" charset="0"/>
              </a:rPr>
              <a:t>A direct inguinal hernia is always acquired. The sac passes through a weakness or defect of the transversalis fascia in the posterior wall of the inguinal canal.</a:t>
            </a:r>
          </a:p>
          <a:p>
            <a:pPr eaLnBrk="0" hangingPunct="0">
              <a:defRPr/>
            </a:pPr>
            <a:r>
              <a:rPr lang="en-US" sz="2800" dirty="0">
                <a:latin typeface="CastleTLig" pitchFamily="34" charset="0"/>
                <a:ea typeface="Times New Roman" pitchFamily="18" charset="0"/>
              </a:rPr>
              <a:t>In some cases, the defect is small and is represented by a discrete defect in the transversalis fascia, while in others there is a generalized bulge. Often, the patient has poor lower abdominal musculature, as shown by the presence of the elongated bulgings. </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6D447D6-36D8-444F-8CE6-E47E3681E83C}" type="slidenum">
              <a:rPr lang="en-US">
                <a:solidFill>
                  <a:srgbClr val="A7A399"/>
                </a:solidFill>
              </a:rPr>
              <a:pPr eaLnBrk="1" hangingPunct="1"/>
              <a:t>19</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685800" y="838200"/>
            <a:ext cx="7772400" cy="1600200"/>
          </a:xfrm>
          <a:prstGeom prst="rect">
            <a:avLst/>
          </a:prstGeom>
          <a:solidFill>
            <a:schemeClr val="bg1"/>
          </a:solidFill>
          <a:ln>
            <a:solidFill>
              <a:schemeClr val="tx2">
                <a:lumMod val="10000"/>
                <a:lumOff val="9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fontAlgn="auto">
              <a:spcAft>
                <a:spcPts val="0"/>
              </a:spcAft>
              <a:defRPr/>
            </a:pPr>
            <a:endParaRPr lang="en-US" sz="3600" dirty="0">
              <a:solidFill>
                <a:schemeClr val="tx1">
                  <a:lumMod val="95000"/>
                  <a:lumOff val="5000"/>
                </a:schemeClr>
              </a:solidFill>
              <a:latin typeface="CastleTLig" pitchFamily="34" charset="0"/>
              <a:ea typeface="+mj-ea"/>
              <a:cs typeface="+mj-cs"/>
            </a:endParaRPr>
          </a:p>
          <a:p>
            <a:pPr algn="ctr" fontAlgn="auto">
              <a:spcAft>
                <a:spcPts val="0"/>
              </a:spcAft>
              <a:defRPr/>
            </a:pPr>
            <a:r>
              <a:rPr lang="en-US" sz="3600" dirty="0">
                <a:solidFill>
                  <a:schemeClr val="tx1">
                    <a:lumMod val="95000"/>
                    <a:lumOff val="5000"/>
                  </a:schemeClr>
                </a:solidFill>
                <a:latin typeface="CastleTLig" pitchFamily="34" charset="0"/>
                <a:ea typeface="+mj-ea"/>
                <a:cs typeface="+mj-cs"/>
              </a:rPr>
              <a:t>Hernias, Umbilicus and Abdominal Wall</a:t>
            </a:r>
          </a:p>
        </p:txBody>
      </p:sp>
      <p:sp>
        <p:nvSpPr>
          <p:cNvPr id="9" name="Subtitle 2"/>
          <p:cNvSpPr txBox="1">
            <a:spLocks/>
          </p:cNvSpPr>
          <p:nvPr/>
        </p:nvSpPr>
        <p:spPr>
          <a:xfrm>
            <a:off x="685800" y="3962400"/>
            <a:ext cx="4876800" cy="2133600"/>
          </a:xfrm>
          <a:prstGeom prst="rect">
            <a:avLst/>
          </a:prstGeom>
          <a:ln>
            <a:noFill/>
          </a:ln>
          <a:effectLst>
            <a:outerShdw blurRad="44450" dist="27940" dir="5400000" algn="ctr">
              <a:srgbClr val="000000">
                <a:alpha val="32000"/>
              </a:srgbClr>
            </a:outerShdw>
          </a:effectLst>
        </p:spPr>
        <p:txBody>
          <a:bodyPr/>
          <a:lstStyle/>
          <a:p>
            <a:pPr marL="342900" indent="-342900" fontAlgn="auto">
              <a:spcBef>
                <a:spcPct val="20000"/>
              </a:spcBef>
              <a:spcAft>
                <a:spcPts val="0"/>
              </a:spcAft>
              <a:defRPr/>
            </a:pPr>
            <a:r>
              <a:rPr lang="en-US" sz="2400" dirty="0">
                <a:latin typeface="CastleTLig" pitchFamily="34" charset="0"/>
                <a:cs typeface="+mn-cs"/>
              </a:rPr>
              <a:t>Naseralla G Elsaadi</a:t>
            </a:r>
          </a:p>
          <a:p>
            <a:pPr marL="342900" indent="-342900" fontAlgn="auto">
              <a:spcBef>
                <a:spcPct val="20000"/>
              </a:spcBef>
              <a:spcAft>
                <a:spcPts val="0"/>
              </a:spcAft>
              <a:defRPr/>
            </a:pPr>
            <a:r>
              <a:rPr lang="en-US" sz="2400" dirty="0">
                <a:latin typeface="CastleTLig" pitchFamily="34" charset="0"/>
                <a:cs typeface="+mn-cs"/>
              </a:rPr>
              <a:t>Consultant General Surgeon</a:t>
            </a:r>
          </a:p>
          <a:p>
            <a:pPr marL="342900" indent="-342900" fontAlgn="auto">
              <a:spcBef>
                <a:spcPct val="20000"/>
              </a:spcBef>
              <a:spcAft>
                <a:spcPts val="0"/>
              </a:spcAft>
              <a:defRPr/>
            </a:pPr>
            <a:r>
              <a:rPr lang="en-US" sz="2400" dirty="0">
                <a:latin typeface="CastleTLig" pitchFamily="34" charset="0"/>
                <a:cs typeface="+mn-cs"/>
              </a:rPr>
              <a:t>Clinical Surgery-in-General</a:t>
            </a:r>
          </a:p>
          <a:p>
            <a:pPr marL="342900" indent="-342900" fontAlgn="auto">
              <a:spcBef>
                <a:spcPct val="20000"/>
              </a:spcBef>
              <a:spcAft>
                <a:spcPts val="0"/>
              </a:spcAft>
              <a:defRPr/>
            </a:pPr>
            <a:r>
              <a:rPr lang="en-US" sz="2400" dirty="0">
                <a:latin typeface="CastleTLig" pitchFamily="34" charset="0"/>
                <a:cs typeface="+mn-cs"/>
              </a:rPr>
              <a:t>Benghazi Medical Centre</a:t>
            </a:r>
          </a:p>
          <a:p>
            <a:pPr marL="342900" indent="-342900" fontAlgn="auto">
              <a:spcBef>
                <a:spcPct val="20000"/>
              </a:spcBef>
              <a:spcAft>
                <a:spcPts val="0"/>
              </a:spcAft>
              <a:defRPr/>
            </a:pPr>
            <a:r>
              <a:rPr lang="en-US" sz="2400" dirty="0">
                <a:latin typeface="CastleTLig" pitchFamily="34" charset="0"/>
                <a:cs typeface="+mn-cs"/>
              </a:rPr>
              <a:t>Benghazi</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09D27DD-1C6D-4FA5-8486-E516CB37BC1E}" type="slidenum">
              <a:rPr lang="en-US">
                <a:solidFill>
                  <a:srgbClr val="A7A399"/>
                </a:solidFill>
              </a:rPr>
              <a:pPr eaLnBrk="1" hangingPunct="1"/>
              <a:t>2</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533400"/>
            <a:ext cx="8382000" cy="555536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Strangulated inguinal hernia</a:t>
            </a:r>
          </a:p>
          <a:p>
            <a:pPr algn="justLow" eaLnBrk="0" hangingPunct="0">
              <a:defRPr/>
            </a:pPr>
            <a:r>
              <a:rPr lang="en-US" sz="1100" dirty="0">
                <a:solidFill>
                  <a:srgbClr val="000000"/>
                </a:solidFill>
                <a:latin typeface="Georgia" pitchFamily="18" charset="0"/>
                <a:ea typeface="Times New Roman" pitchFamily="18" charset="0"/>
              </a:rPr>
              <a:t> </a:t>
            </a:r>
          </a:p>
          <a:p>
            <a:pPr eaLnBrk="0" hangingPunct="0">
              <a:defRPr/>
            </a:pPr>
            <a:r>
              <a:rPr lang="en-US" sz="2800" dirty="0">
                <a:latin typeface="CastleTLig" pitchFamily="34" charset="0"/>
                <a:ea typeface="Times New Roman" pitchFamily="18" charset="0"/>
              </a:rPr>
              <a:t>Strangulation of an inguinal hernia occurs at any time during life and in both sexes. Indirect inguinal hernias strangulate more commonly.</a:t>
            </a:r>
          </a:p>
          <a:p>
            <a:pPr eaLnBrk="0" hangingPunct="0">
              <a:defRPr/>
            </a:pPr>
            <a:r>
              <a:rPr lang="en-US" sz="2800" dirty="0">
                <a:latin typeface="CastleTLig" pitchFamily="34" charset="0"/>
                <a:ea typeface="Times New Roman" pitchFamily="18" charset="0"/>
              </a:rPr>
              <a:t>Sometimes a hernia strangulates on the first occasion that it descends; more often, strangulation occurs in patients who have worn a truss for a long time and in those with a partially reducible or an irreducible hernia.</a:t>
            </a:r>
          </a:p>
          <a:p>
            <a:pPr eaLnBrk="0" hangingPunct="0">
              <a:defRPr/>
            </a:pPr>
            <a:r>
              <a:rPr lang="en-US" sz="2800" b="1" dirty="0">
                <a:latin typeface="CastleTLig" pitchFamily="34" charset="0"/>
                <a:ea typeface="Times New Roman" pitchFamily="18" charset="0"/>
              </a:rPr>
              <a:t>In order of frequency, the constricting agent is:</a:t>
            </a:r>
          </a:p>
          <a:p>
            <a:pPr marL="342900" indent="-342900" eaLnBrk="0" hangingPunct="0">
              <a:buFont typeface="+mj-lt"/>
              <a:buAutoNum type="alphaUcPeriod"/>
              <a:defRPr/>
            </a:pPr>
            <a:r>
              <a:rPr lang="en-US" sz="2800" dirty="0">
                <a:latin typeface="CastleTLig" pitchFamily="34" charset="0"/>
                <a:ea typeface="Times New Roman" pitchFamily="18" charset="0"/>
              </a:rPr>
              <a:t>The neck of the sac</a:t>
            </a:r>
          </a:p>
          <a:p>
            <a:pPr marL="342900" indent="-342900" eaLnBrk="0" hangingPunct="0">
              <a:buFont typeface="+mj-lt"/>
              <a:buAutoNum type="alphaUcPeriod"/>
              <a:defRPr/>
            </a:pPr>
            <a:r>
              <a:rPr lang="en-US" sz="2800" dirty="0">
                <a:latin typeface="CastleTLig" pitchFamily="34" charset="0"/>
                <a:ea typeface="Times New Roman" pitchFamily="18" charset="0"/>
              </a:rPr>
              <a:t>The external inguinal ring in children</a:t>
            </a:r>
          </a:p>
          <a:p>
            <a:pPr marL="342900" indent="-342900" eaLnBrk="0" hangingPunct="0">
              <a:buFont typeface="+mj-lt"/>
              <a:buAutoNum type="alphaUcPeriod"/>
              <a:defRPr/>
            </a:pPr>
            <a:r>
              <a:rPr lang="en-US" sz="2800" dirty="0">
                <a:latin typeface="CastleTLig" pitchFamily="34" charset="0"/>
                <a:ea typeface="Times New Roman" pitchFamily="18" charset="0"/>
              </a:rPr>
              <a:t>Adhesions within the sac</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E78ED88-6216-4DC2-BAF5-371248158B16}" type="slidenum">
              <a:rPr lang="en-US">
                <a:solidFill>
                  <a:srgbClr val="A7A399"/>
                </a:solidFill>
              </a:rPr>
              <a:pPr eaLnBrk="1" hangingPunct="1"/>
              <a:t>20</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381000" y="533400"/>
            <a:ext cx="8382000" cy="575542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Treatment of indirect inguinal hernia</a:t>
            </a:r>
          </a:p>
          <a:p>
            <a:pPr algn="ctr" eaLnBrk="0" hangingPunct="0">
              <a:defRPr/>
            </a:pPr>
            <a:endParaRPr lang="en-US" sz="2400" b="1" dirty="0"/>
          </a:p>
          <a:p>
            <a:pPr eaLnBrk="0" hangingPunct="0">
              <a:defRPr/>
            </a:pPr>
            <a:r>
              <a:rPr lang="en-US" sz="2800" dirty="0">
                <a:latin typeface="CastleTLig" pitchFamily="34" charset="0"/>
                <a:ea typeface="Times New Roman" pitchFamily="18" charset="0"/>
              </a:rPr>
              <a:t>Surgical operation is the treatment of choice. In adult, local, epidural or spinal, as well as general anaesthesia can be used.</a:t>
            </a:r>
          </a:p>
          <a:p>
            <a:pPr eaLnBrk="0" hangingPunct="0">
              <a:defRPr/>
            </a:pPr>
            <a:r>
              <a:rPr lang="en-US" sz="2800" dirty="0">
                <a:latin typeface="CastleTLig" pitchFamily="34" charset="0"/>
                <a:ea typeface="Times New Roman" pitchFamily="18" charset="0"/>
              </a:rPr>
              <a:t>The basic operation is inguinal herniotomy which entails dissecting out and opening the hernia sac, reducing any contents and then transfixing the neck of the sac and removing the remainder.</a:t>
            </a:r>
          </a:p>
          <a:p>
            <a:pPr eaLnBrk="0" hangingPunct="0">
              <a:defRPr/>
            </a:pPr>
            <a:r>
              <a:rPr lang="en-US" sz="2800" dirty="0">
                <a:latin typeface="CastleTLig" pitchFamily="34" charset="0"/>
                <a:ea typeface="Times New Roman" pitchFamily="18" charset="0"/>
              </a:rPr>
              <a:t>It is employed either by itself or as the first step in a repair procedure (herniorrhaphy). By itself it is sufficient for the treatment of hernia of infants, children, adolescents and young adults.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CD23C2C-930A-4345-93AA-14071875C959}" type="slidenum">
              <a:rPr lang="en-US">
                <a:solidFill>
                  <a:srgbClr val="A7A399"/>
                </a:solidFill>
              </a:rPr>
              <a:pPr eaLnBrk="1" hangingPunct="1"/>
              <a:t>21</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Indirect ingunal hernia sa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 y="609600"/>
            <a:ext cx="40862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1" name="Picture 4" descr="Open hernia repai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3250" y="3429000"/>
            <a:ext cx="412115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47F3C95-A50A-426E-A537-8B5214BD0D92}" type="slidenum">
              <a:rPr lang="en-US">
                <a:solidFill>
                  <a:srgbClr val="A7A399"/>
                </a:solidFill>
              </a:rPr>
              <a:pPr eaLnBrk="1" hangingPunct="1"/>
              <a:t>22</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457200" y="557510"/>
            <a:ext cx="8229600" cy="538609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Sliding hernia </a:t>
            </a:r>
            <a:r>
              <a:rPr lang="en-US" sz="2800" i="1" dirty="0">
                <a:solidFill>
                  <a:srgbClr val="A40000"/>
                </a:solidFill>
                <a:latin typeface="Antique Olive" pitchFamily="34" charset="0"/>
                <a:ea typeface="Times New Roman" pitchFamily="18" charset="0"/>
                <a:cs typeface="+mj-cs"/>
              </a:rPr>
              <a:t>(hernia-en-glissade)</a:t>
            </a:r>
          </a:p>
          <a:p>
            <a:pPr eaLnBrk="0" hangingPunct="0">
              <a:defRPr/>
            </a:pPr>
            <a:endParaRPr lang="en-US" sz="2800" dirty="0">
              <a:latin typeface="CastleTLig" pitchFamily="34" charset="0"/>
              <a:cs typeface="Times New Roman" pitchFamily="18" charset="0"/>
            </a:endParaRPr>
          </a:p>
          <a:p>
            <a:pPr eaLnBrk="0" hangingPunct="0">
              <a:defRPr/>
            </a:pPr>
            <a:r>
              <a:rPr lang="en-US" sz="2800" dirty="0">
                <a:latin typeface="CastleTLig" pitchFamily="34" charset="0"/>
                <a:ea typeface="Times New Roman" pitchFamily="18" charset="0"/>
              </a:rPr>
              <a:t>As a result of slipping of the posterior parietal peritoneum on the underlying retroperitoneal structure, the posterior wall of the sac is not formed of peritoneum alone, but by sigmoid colon and its mesentery on the left side, the caecum on the right side and, sometimes, on either side by a portion of the urinary bladder.</a:t>
            </a:r>
          </a:p>
          <a:p>
            <a:pPr eaLnBrk="0" hangingPunct="0">
              <a:defRPr/>
            </a:pPr>
            <a:r>
              <a:rPr lang="en-US" sz="2800" dirty="0">
                <a:latin typeface="CastleTLig" pitchFamily="34" charset="0"/>
                <a:ea typeface="Times New Roman" pitchFamily="18" charset="0"/>
              </a:rPr>
              <a:t>It should be clearly understood that the caecum, appendix or a portion of the colon wholly within a hernia sac does not constitute a sliding hernia.</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D5F4F63-C548-411C-AFBE-A833FA41E65E}" type="slidenum">
              <a:rPr lang="en-US">
                <a:solidFill>
                  <a:srgbClr val="A7A399"/>
                </a:solidFill>
              </a:rPr>
              <a:pPr eaLnBrk="1" hangingPunct="1"/>
              <a:t>23</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704850"/>
            <a:ext cx="3276600"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1"/>
          <p:cNvSpPr>
            <a:spLocks noChangeArrowheads="1"/>
          </p:cNvSpPr>
          <p:nvPr/>
        </p:nvSpPr>
        <p:spPr bwMode="auto">
          <a:xfrm>
            <a:off x="533400" y="608013"/>
            <a:ext cx="4495800" cy="304641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eaLnBrk="0" hangingPunct="0">
              <a:defRPr/>
            </a:pPr>
            <a:r>
              <a:rPr lang="en-US" sz="2400" dirty="0">
                <a:solidFill>
                  <a:srgbClr val="001C54"/>
                </a:solidFill>
                <a:latin typeface="Franklin Gothic Book" pitchFamily="34" charset="0"/>
                <a:cs typeface="Times New Roman" pitchFamily="18" charset="0"/>
              </a:rPr>
              <a:t>Axial computed tomography images of the pelvis. (A) Image of pelvis demonstrating herniation of bladder (B1) into inguinal canal. Note surgical clip from previous hernia repair (small arrow). (B) Herniated bladder (arrow) in inguinal canal.</a:t>
            </a:r>
            <a:endParaRPr lang="en-US" sz="2400" dirty="0">
              <a:solidFill>
                <a:srgbClr val="001C54"/>
              </a:solidFill>
              <a:latin typeface="Arial" charset="0"/>
              <a:cs typeface="Arial"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8EA499C-784F-4CF4-A9AB-9F08EBAF4A5F}" type="slidenum">
              <a:rPr lang="en-US">
                <a:solidFill>
                  <a:srgbClr val="A7A399"/>
                </a:solidFill>
              </a:rPr>
              <a:pPr eaLnBrk="1" hangingPunct="1"/>
              <a:t>24</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381000" y="533400"/>
            <a:ext cx="8382000" cy="555536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Femoral hernia</a:t>
            </a:r>
          </a:p>
          <a:p>
            <a:pPr algn="justLow" eaLnBrk="0" hangingPunct="0">
              <a:defRPr/>
            </a:pPr>
            <a:r>
              <a:rPr lang="en-US" sz="1100" dirty="0">
                <a:latin typeface="Georgia" pitchFamily="18" charset="0"/>
                <a:ea typeface="Times New Roman" pitchFamily="18" charset="0"/>
              </a:rPr>
              <a:t> </a:t>
            </a:r>
            <a:endParaRPr lang="en-US" sz="1100" dirty="0">
              <a:latin typeface="Georgia" pitchFamily="18" charset="0"/>
            </a:endParaRPr>
          </a:p>
          <a:p>
            <a:pPr eaLnBrk="0" hangingPunct="0">
              <a:defRPr/>
            </a:pPr>
            <a:r>
              <a:rPr lang="en-US" sz="2800" dirty="0">
                <a:latin typeface="CastleTLig" pitchFamily="34" charset="0"/>
                <a:ea typeface="Times New Roman" pitchFamily="18" charset="0"/>
              </a:rPr>
              <a:t>Femoral hernia is the third most common type of primary hernia. It accounts for about 20% of hernias in women and 5% in men.</a:t>
            </a:r>
          </a:p>
          <a:p>
            <a:pPr eaLnBrk="0" hangingPunct="0">
              <a:defRPr/>
            </a:pPr>
            <a:r>
              <a:rPr lang="en-US" sz="2800" dirty="0">
                <a:latin typeface="CastleTLig" pitchFamily="34" charset="0"/>
                <a:ea typeface="Times New Roman" pitchFamily="18" charset="0"/>
              </a:rPr>
              <a:t>The overriding importance of femoral hernia lies in the facts that it cannot be controlled by a truss and that of all hernias it is the most liable to become strangulated, mainly because of the narrowness of the neck of the sac and the rigidity of the femoral ring.</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Strangulation is the initial presentation of 40% of femoral hernias.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B434AF5-ACFC-43E4-AC74-6CD176E1E5B3}" type="slidenum">
              <a:rPr lang="en-US">
                <a:solidFill>
                  <a:srgbClr val="A7A399"/>
                </a:solidFill>
              </a:rPr>
              <a:pPr eaLnBrk="1" hangingPunct="1"/>
              <a:t>25</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8550" y="452438"/>
            <a:ext cx="3930650" cy="29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1"/>
          <p:cNvSpPr>
            <a:spLocks noChangeArrowheads="1"/>
          </p:cNvSpPr>
          <p:nvPr/>
        </p:nvSpPr>
        <p:spPr bwMode="auto">
          <a:xfrm>
            <a:off x="304800" y="649288"/>
            <a:ext cx="4648200" cy="46196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eaLnBrk="0" hangingPunct="0">
              <a:defRPr/>
            </a:pPr>
            <a:r>
              <a:rPr lang="en-US" sz="2400" dirty="0">
                <a:solidFill>
                  <a:srgbClr val="001C54"/>
                </a:solidFill>
                <a:latin typeface="CastleTLig" pitchFamily="34" charset="0"/>
                <a:cs typeface="Times New Roman" pitchFamily="18" charset="0"/>
              </a:rPr>
              <a:t>The femoral canal and its surrounds.</a:t>
            </a:r>
          </a:p>
        </p:txBody>
      </p:sp>
      <p:pic>
        <p:nvPicPr>
          <p:cNvPr id="3175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4575" y="3352800"/>
            <a:ext cx="3908425" cy="297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2"/>
          <p:cNvSpPr>
            <a:spLocks noChangeArrowheads="1"/>
          </p:cNvSpPr>
          <p:nvPr/>
        </p:nvSpPr>
        <p:spPr bwMode="auto">
          <a:xfrm>
            <a:off x="457200" y="3289300"/>
            <a:ext cx="4038600" cy="2678113"/>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eaLnBrk="0" hangingPunct="0">
              <a:defRPr/>
            </a:pPr>
            <a:r>
              <a:rPr lang="en-US" sz="2400">
                <a:solidFill>
                  <a:srgbClr val="001C54"/>
                </a:solidFill>
                <a:latin typeface="CastleTLig" pitchFamily="34" charset="0"/>
                <a:cs typeface="Times New Roman" pitchFamily="18" charset="0"/>
              </a:rPr>
              <a:t>The relationship of an indirect inguinal and a femoral hernia to the pubic</a:t>
            </a:r>
            <a:r>
              <a:rPr lang="en-US" sz="2400">
                <a:solidFill>
                  <a:srgbClr val="001C54"/>
                </a:solidFill>
                <a:latin typeface="CastleTLig" pitchFamily="34" charset="0"/>
                <a:cs typeface="Arial" charset="0"/>
              </a:rPr>
              <a:t> </a:t>
            </a:r>
            <a:r>
              <a:rPr lang="en-US" sz="2400">
                <a:solidFill>
                  <a:srgbClr val="001C54"/>
                </a:solidFill>
                <a:latin typeface="CastleTLig" pitchFamily="34" charset="0"/>
                <a:cs typeface="Times New Roman" pitchFamily="18" charset="0"/>
              </a:rPr>
              <a:t>tubercle; the inguinal hernia emerges above and medial to the tubercle, the</a:t>
            </a:r>
            <a:r>
              <a:rPr lang="en-US" sz="2400">
                <a:solidFill>
                  <a:srgbClr val="001C54"/>
                </a:solidFill>
                <a:latin typeface="CastleTLig" pitchFamily="34" charset="0"/>
                <a:cs typeface="Arial" charset="0"/>
              </a:rPr>
              <a:t> </a:t>
            </a:r>
            <a:r>
              <a:rPr lang="en-US" sz="2400">
                <a:solidFill>
                  <a:srgbClr val="001C54"/>
                </a:solidFill>
                <a:latin typeface="CastleTLig" pitchFamily="34" charset="0"/>
                <a:cs typeface="Times New Roman" pitchFamily="18" charset="0"/>
              </a:rPr>
              <a:t>femoral hernia lies below and lateral to it.</a:t>
            </a:r>
            <a:endParaRPr lang="en-US" sz="2400">
              <a:solidFill>
                <a:srgbClr val="001C54"/>
              </a:solidFill>
              <a:latin typeface="CastleTLig" pitchFamily="34" charset="0"/>
              <a:cs typeface="Arial" charset="0"/>
            </a:endParaRPr>
          </a:p>
        </p:txBody>
      </p:sp>
      <p:sp>
        <p:nvSpPr>
          <p:cNvPr id="6" name="Slide Number Placeholder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688CA96-87CC-4520-9126-FA558AAA93A9}" type="slidenum">
              <a:rPr lang="en-US">
                <a:solidFill>
                  <a:srgbClr val="A7A399"/>
                </a:solidFill>
              </a:rPr>
              <a:pPr eaLnBrk="1" hangingPunct="1"/>
              <a:t>26</a:t>
            </a:fld>
            <a:endParaRPr lang="en-US">
              <a:solidFill>
                <a:srgbClr val="A7A399"/>
              </a:solidFill>
            </a:endParaRPr>
          </a:p>
        </p:txBody>
      </p:sp>
      <p:sp>
        <p:nvSpPr>
          <p:cNvPr id="7" name="Footer Placeholder 6"/>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533400"/>
            <a:ext cx="8382000" cy="532453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Pathology of the Femoral hernia</a:t>
            </a:r>
          </a:p>
          <a:p>
            <a:pPr lvl="3" algn="ctr" eaLnBrk="0" hangingPunct="0">
              <a:defRPr/>
            </a:pPr>
            <a:endParaRPr lang="en-US" sz="24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As the hernia sac enlarges, it passes down the femoral canal descends vertically as far as emerges through the saphenous opening then turns upwards along the pathway presented by the superficial epigastric and superficial circumflex iliac vessels so that it may come to project above the inguinal ligament.</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There should not, however, be any difficulty in differentiating between an irreducible femoral and inguinal hernia.</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A57019A-708C-40B8-9A02-B7FFA3222B47}" type="slidenum">
              <a:rPr lang="en-US">
                <a:solidFill>
                  <a:srgbClr val="A7A399"/>
                </a:solidFill>
              </a:rPr>
              <a:pPr eaLnBrk="1" hangingPunct="1"/>
              <a:t>27</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381000" y="569178"/>
            <a:ext cx="8382000" cy="575542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Clinical features</a:t>
            </a:r>
          </a:p>
          <a:p>
            <a:pPr lvl="3" algn="ctr" eaLnBrk="0" hangingPunct="0">
              <a:defRPr/>
            </a:pPr>
            <a:endParaRPr lang="en-US" sz="24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Femoral hernia is rare before puberty. Between 20 and 40 years of age the prevalence rises and continues to old age. The right side is affected twice as often as left and in 20% of cases the condition is bilateral.</a:t>
            </a:r>
          </a:p>
          <a:p>
            <a:pPr eaLnBrk="0" hangingPunct="0">
              <a:defRPr/>
            </a:pPr>
            <a:r>
              <a:rPr lang="en-US" sz="2800" dirty="0">
                <a:latin typeface="CastleTLig" pitchFamily="34" charset="0"/>
                <a:ea typeface="Times New Roman" pitchFamily="18" charset="0"/>
              </a:rPr>
              <a:t>The symptoms to which a femoral hernia gives rise are less pronounced than those of an inguinal hernia; indeed, a small femoral hernia may be unnoticed by the patient or disregarded for years, perhaps until the day it strangulates.</a:t>
            </a:r>
          </a:p>
          <a:p>
            <a:pPr eaLnBrk="0" hangingPunct="0">
              <a:defRPr/>
            </a:pPr>
            <a:r>
              <a:rPr lang="en-US" sz="2800" dirty="0">
                <a:latin typeface="CastleTLig" pitchFamily="34" charset="0"/>
                <a:ea typeface="Times New Roman" pitchFamily="18" charset="0"/>
              </a:rPr>
              <a:t>Adherence of the greater omentum sometimes causes a dragging pain. Rarely, a large sac is present.</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43CDCEF-80F0-4721-B16B-23B962AE2E6D}" type="slidenum">
              <a:rPr lang="en-US">
                <a:solidFill>
                  <a:srgbClr val="A7A399"/>
                </a:solidFill>
              </a:rPr>
              <a:pPr eaLnBrk="1" hangingPunct="1"/>
              <a:t>28</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descr="Bilateral femoral herni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875" y="1752600"/>
            <a:ext cx="48355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Rectangle 1"/>
          <p:cNvSpPr>
            <a:spLocks noChangeArrowheads="1"/>
          </p:cNvSpPr>
          <p:nvPr/>
        </p:nvSpPr>
        <p:spPr bwMode="auto">
          <a:xfrm>
            <a:off x="381000" y="608013"/>
            <a:ext cx="8382000" cy="46037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2400" dirty="0">
                <a:solidFill>
                  <a:srgbClr val="001C54"/>
                </a:solidFill>
                <a:latin typeface="Franklin Gothic Book" pitchFamily="34" charset="0"/>
                <a:cs typeface="Times New Roman" pitchFamily="18" charset="0"/>
              </a:rPr>
              <a:t>Right-sided large femoral hernia</a:t>
            </a:r>
            <a:endParaRPr lang="en-US" sz="2400" dirty="0">
              <a:solidFill>
                <a:srgbClr val="001C54"/>
              </a:solidFill>
              <a:latin typeface="Arial" charset="0"/>
              <a:cs typeface="Arial"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BD700B7-A1D2-4BD6-AE83-11EE81880C39}" type="slidenum">
              <a:rPr lang="en-US">
                <a:solidFill>
                  <a:srgbClr val="A7A399"/>
                </a:solidFill>
              </a:rPr>
              <a:pPr eaLnBrk="1" hangingPunct="1"/>
              <a:t>29</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381000" y="516553"/>
            <a:ext cx="8382000" cy="489364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Learning objectives</a:t>
            </a:r>
          </a:p>
          <a:p>
            <a:pPr algn="ctr" eaLnBrk="0" hangingPunct="0">
              <a:buFont typeface="Wingdings" pitchFamily="2" charset="2"/>
              <a:buChar char="§"/>
              <a:defRPr/>
            </a:pPr>
            <a:endParaRPr lang="en-US" sz="2400" dirty="0">
              <a:solidFill>
                <a:srgbClr val="C00000"/>
              </a:solidFill>
              <a:latin typeface="Georgia" pitchFamily="18" charset="0"/>
              <a:cs typeface="+mj-cs"/>
            </a:endParaRPr>
          </a:p>
          <a:p>
            <a:pPr eaLnBrk="0" hangingPunct="0">
              <a:buFont typeface="Wingdings" pitchFamily="2" charset="2"/>
              <a:buChar char="§"/>
              <a:defRPr/>
            </a:pPr>
            <a:r>
              <a:rPr lang="en-US" sz="2800" dirty="0">
                <a:latin typeface="CastleTLig" pitchFamily="34" charset="0"/>
                <a:ea typeface="Times New Roman" pitchFamily="18" charset="0"/>
                <a:cs typeface="+mj-cs"/>
              </a:rPr>
              <a:t> To appreciate that </a:t>
            </a:r>
            <a:r>
              <a:rPr lang="en-US" sz="2800" b="1" dirty="0">
                <a:solidFill>
                  <a:srgbClr val="002060"/>
                </a:solidFill>
                <a:latin typeface="CastleTLig" pitchFamily="34" charset="0"/>
                <a:ea typeface="Times New Roman" pitchFamily="18" charset="0"/>
                <a:cs typeface="+mj-cs"/>
              </a:rPr>
              <a:t>hernia</a:t>
            </a:r>
            <a:r>
              <a:rPr lang="en-US" sz="2800" dirty="0">
                <a:latin typeface="CastleTLig" pitchFamily="34" charset="0"/>
                <a:ea typeface="Times New Roman" pitchFamily="18" charset="0"/>
                <a:cs typeface="+mj-cs"/>
              </a:rPr>
              <a:t> can be </a:t>
            </a:r>
            <a:r>
              <a:rPr lang="en-US" sz="2800" b="1" dirty="0">
                <a:solidFill>
                  <a:srgbClr val="002060"/>
                </a:solidFill>
                <a:latin typeface="CastleTLig" pitchFamily="34" charset="0"/>
                <a:ea typeface="Times New Roman" pitchFamily="18" charset="0"/>
                <a:cs typeface="+mj-cs"/>
              </a:rPr>
              <a:t>irreducible</a:t>
            </a:r>
            <a:r>
              <a:rPr lang="en-US" sz="2800" dirty="0">
                <a:latin typeface="CastleTLig" pitchFamily="34" charset="0"/>
                <a:ea typeface="Times New Roman" pitchFamily="18" charset="0"/>
                <a:cs typeface="+mj-cs"/>
              </a:rPr>
              <a:t>, strangulate and become </a:t>
            </a:r>
            <a:r>
              <a:rPr lang="en-US" sz="2800" b="1" dirty="0">
                <a:solidFill>
                  <a:srgbClr val="002060"/>
                </a:solidFill>
                <a:latin typeface="CastleTLig" pitchFamily="34" charset="0"/>
                <a:ea typeface="Times New Roman" pitchFamily="18" charset="0"/>
                <a:cs typeface="+mj-cs"/>
              </a:rPr>
              <a:t>surgical</a:t>
            </a:r>
            <a:r>
              <a:rPr lang="en-US" sz="2800" dirty="0">
                <a:latin typeface="CastleTLig" pitchFamily="34" charset="0"/>
                <a:ea typeface="Times New Roman" pitchFamily="18" charset="0"/>
                <a:cs typeface="+mj-cs"/>
              </a:rPr>
              <a:t> </a:t>
            </a:r>
            <a:r>
              <a:rPr lang="en-US" sz="2800" b="1" dirty="0">
                <a:solidFill>
                  <a:srgbClr val="002060"/>
                </a:solidFill>
                <a:latin typeface="CastleTLig" pitchFamily="34" charset="0"/>
                <a:ea typeface="Times New Roman" pitchFamily="18" charset="0"/>
                <a:cs typeface="+mj-cs"/>
              </a:rPr>
              <a:t>emergencies</a:t>
            </a:r>
            <a:r>
              <a:rPr lang="en-US" sz="2800" dirty="0">
                <a:latin typeface="CastleTLig" pitchFamily="34" charset="0"/>
                <a:ea typeface="Times New Roman" pitchFamily="18" charset="0"/>
                <a:cs typeface="+mj-cs"/>
              </a:rPr>
              <a:t>;</a:t>
            </a:r>
            <a:endParaRPr lang="en-US" sz="2800" dirty="0">
              <a:latin typeface="CastleTLig" pitchFamily="34" charset="0"/>
              <a:cs typeface="+mj-cs"/>
            </a:endParaRPr>
          </a:p>
          <a:p>
            <a:pPr eaLnBrk="0" hangingPunct="0">
              <a:buFont typeface="Wingdings" pitchFamily="2" charset="2"/>
              <a:buChar char="§"/>
              <a:defRPr/>
            </a:pPr>
            <a:r>
              <a:rPr lang="en-US" sz="2800" dirty="0">
                <a:latin typeface="CastleTLig" pitchFamily="34" charset="0"/>
                <a:ea typeface="Times New Roman" pitchFamily="18" charset="0"/>
                <a:cs typeface="+mj-cs"/>
              </a:rPr>
              <a:t> To understand the </a:t>
            </a:r>
            <a:r>
              <a:rPr lang="en-US" sz="2800" b="1" dirty="0">
                <a:solidFill>
                  <a:srgbClr val="002060"/>
                </a:solidFill>
                <a:latin typeface="CastleTLig" pitchFamily="34" charset="0"/>
                <a:ea typeface="Times New Roman" pitchFamily="18" charset="0"/>
                <a:cs typeface="+mj-cs"/>
              </a:rPr>
              <a:t>anatomy</a:t>
            </a:r>
            <a:r>
              <a:rPr lang="en-US" sz="2800" dirty="0">
                <a:latin typeface="CastleTLig" pitchFamily="34" charset="0"/>
                <a:ea typeface="Times New Roman" pitchFamily="18" charset="0"/>
                <a:cs typeface="+mj-cs"/>
              </a:rPr>
              <a:t>, </a:t>
            </a:r>
            <a:r>
              <a:rPr lang="en-US" sz="2800" b="1" dirty="0">
                <a:solidFill>
                  <a:srgbClr val="002060"/>
                </a:solidFill>
                <a:latin typeface="CastleTLig" pitchFamily="34" charset="0"/>
                <a:ea typeface="Times New Roman" pitchFamily="18" charset="0"/>
                <a:cs typeface="+mj-cs"/>
              </a:rPr>
              <a:t>pathology</a:t>
            </a:r>
            <a:r>
              <a:rPr lang="en-US" sz="2800" dirty="0">
                <a:latin typeface="CastleTLig" pitchFamily="34" charset="0"/>
                <a:ea typeface="Times New Roman" pitchFamily="18" charset="0"/>
                <a:cs typeface="+mj-cs"/>
              </a:rPr>
              <a:t> and </a:t>
            </a:r>
            <a:r>
              <a:rPr lang="en-US" sz="2800" b="1" dirty="0">
                <a:solidFill>
                  <a:srgbClr val="002060"/>
                </a:solidFill>
                <a:latin typeface="CastleTLig" pitchFamily="34" charset="0"/>
                <a:ea typeface="Times New Roman" pitchFamily="18" charset="0"/>
                <a:cs typeface="+mj-cs"/>
              </a:rPr>
              <a:t>clinical</a:t>
            </a:r>
            <a:r>
              <a:rPr lang="en-US" sz="2800" dirty="0">
                <a:latin typeface="CastleTLig" pitchFamily="34" charset="0"/>
                <a:ea typeface="Times New Roman" pitchFamily="18" charset="0"/>
                <a:cs typeface="+mj-cs"/>
              </a:rPr>
              <a:t> presentation of the common hernias;</a:t>
            </a:r>
            <a:endParaRPr lang="en-US" sz="2800" dirty="0">
              <a:latin typeface="CastleTLig" pitchFamily="34" charset="0"/>
              <a:cs typeface="+mj-cs"/>
            </a:endParaRPr>
          </a:p>
          <a:p>
            <a:pPr eaLnBrk="0" hangingPunct="0">
              <a:buFont typeface="Wingdings" pitchFamily="2" charset="2"/>
              <a:buChar char="§"/>
              <a:defRPr/>
            </a:pPr>
            <a:r>
              <a:rPr lang="en-US" sz="2800" dirty="0">
                <a:latin typeface="CastleTLig" pitchFamily="34" charset="0"/>
                <a:ea typeface="Times New Roman" pitchFamily="18" charset="0"/>
                <a:cs typeface="+mj-cs"/>
              </a:rPr>
              <a:t> To know the common </a:t>
            </a:r>
            <a:r>
              <a:rPr lang="en-US" sz="2800" b="1" dirty="0">
                <a:solidFill>
                  <a:srgbClr val="002060"/>
                </a:solidFill>
                <a:latin typeface="CastleTLig" pitchFamily="34" charset="0"/>
                <a:ea typeface="Times New Roman" pitchFamily="18" charset="0"/>
                <a:cs typeface="+mj-cs"/>
              </a:rPr>
              <a:t>surgical</a:t>
            </a:r>
            <a:r>
              <a:rPr lang="en-US" sz="2800" dirty="0">
                <a:latin typeface="CastleTLig" pitchFamily="34" charset="0"/>
                <a:ea typeface="Times New Roman" pitchFamily="18" charset="0"/>
                <a:cs typeface="+mj-cs"/>
              </a:rPr>
              <a:t> </a:t>
            </a:r>
            <a:r>
              <a:rPr lang="en-US" sz="2800" b="1" dirty="0">
                <a:solidFill>
                  <a:srgbClr val="002060"/>
                </a:solidFill>
                <a:latin typeface="CastleTLig" pitchFamily="34" charset="0"/>
                <a:ea typeface="Times New Roman" pitchFamily="18" charset="0"/>
                <a:cs typeface="+mj-cs"/>
              </a:rPr>
              <a:t>approaches</a:t>
            </a:r>
            <a:r>
              <a:rPr lang="en-US" sz="2800" dirty="0">
                <a:latin typeface="CastleTLig" pitchFamily="34" charset="0"/>
                <a:ea typeface="Times New Roman" pitchFamily="18" charset="0"/>
                <a:cs typeface="+mj-cs"/>
              </a:rPr>
              <a:t> to hernias;</a:t>
            </a:r>
            <a:endParaRPr lang="en-US" sz="2800" dirty="0">
              <a:latin typeface="CastleTLig" pitchFamily="34" charset="0"/>
              <a:cs typeface="+mj-cs"/>
            </a:endParaRPr>
          </a:p>
          <a:p>
            <a:pPr eaLnBrk="0" hangingPunct="0">
              <a:buFont typeface="Wingdings" pitchFamily="2" charset="2"/>
              <a:buChar char="§"/>
              <a:defRPr/>
            </a:pPr>
            <a:r>
              <a:rPr lang="en-US" sz="2800" dirty="0">
                <a:latin typeface="CastleTLig" pitchFamily="34" charset="0"/>
                <a:ea typeface="Times New Roman" pitchFamily="18" charset="0"/>
                <a:cs typeface="+mj-cs"/>
              </a:rPr>
              <a:t> To understand the anatomy and common disorders of </a:t>
            </a:r>
            <a:r>
              <a:rPr lang="en-US" sz="2800" b="1" dirty="0">
                <a:solidFill>
                  <a:srgbClr val="002060"/>
                </a:solidFill>
                <a:latin typeface="CastleTLig" pitchFamily="34" charset="0"/>
                <a:ea typeface="Times New Roman" pitchFamily="18" charset="0"/>
                <a:cs typeface="+mj-cs"/>
              </a:rPr>
              <a:t>the</a:t>
            </a:r>
            <a:r>
              <a:rPr lang="en-US" sz="2800" dirty="0">
                <a:latin typeface="CastleTLig" pitchFamily="34" charset="0"/>
                <a:ea typeface="Times New Roman" pitchFamily="18" charset="0"/>
                <a:cs typeface="+mj-cs"/>
              </a:rPr>
              <a:t> </a:t>
            </a:r>
            <a:r>
              <a:rPr lang="en-US" sz="2800" b="1" dirty="0">
                <a:solidFill>
                  <a:srgbClr val="002060"/>
                </a:solidFill>
                <a:latin typeface="CastleTLig" pitchFamily="34" charset="0"/>
                <a:ea typeface="Times New Roman" pitchFamily="18" charset="0"/>
                <a:cs typeface="+mj-cs"/>
              </a:rPr>
              <a:t>abdominal</a:t>
            </a:r>
            <a:r>
              <a:rPr lang="en-US" sz="2800" dirty="0">
                <a:latin typeface="CastleTLig" pitchFamily="34" charset="0"/>
                <a:ea typeface="Times New Roman" pitchFamily="18" charset="0"/>
                <a:cs typeface="+mj-cs"/>
              </a:rPr>
              <a:t> </a:t>
            </a:r>
            <a:r>
              <a:rPr lang="en-US" sz="2800" b="1" dirty="0">
                <a:solidFill>
                  <a:srgbClr val="002060"/>
                </a:solidFill>
                <a:latin typeface="CastleTLig" pitchFamily="34" charset="0"/>
                <a:ea typeface="Times New Roman" pitchFamily="18" charset="0"/>
                <a:cs typeface="+mj-cs"/>
              </a:rPr>
              <a:t>wall</a:t>
            </a:r>
            <a:r>
              <a:rPr lang="en-US" sz="2800" dirty="0">
                <a:latin typeface="CastleTLig" pitchFamily="34" charset="0"/>
                <a:ea typeface="Times New Roman" pitchFamily="18" charset="0"/>
                <a:cs typeface="+mj-cs"/>
              </a:rPr>
              <a:t>;</a:t>
            </a:r>
          </a:p>
          <a:p>
            <a:pPr eaLnBrk="0" hangingPunct="0">
              <a:buFont typeface="Wingdings" pitchFamily="2" charset="2"/>
              <a:buChar char="§"/>
              <a:defRPr/>
            </a:pPr>
            <a:r>
              <a:rPr lang="en-US" sz="2800" dirty="0">
                <a:latin typeface="CastleTLig" pitchFamily="34" charset="0"/>
                <a:ea typeface="Times New Roman" pitchFamily="18" charset="0"/>
                <a:cs typeface="+mj-cs"/>
              </a:rPr>
              <a:t> To know the clinical presentations of common disorders of </a:t>
            </a:r>
            <a:r>
              <a:rPr lang="en-US" sz="2800" b="1" dirty="0">
                <a:solidFill>
                  <a:srgbClr val="002060"/>
                </a:solidFill>
                <a:latin typeface="CastleTLig" pitchFamily="34" charset="0"/>
                <a:ea typeface="Times New Roman" pitchFamily="18" charset="0"/>
                <a:cs typeface="+mj-cs"/>
              </a:rPr>
              <a:t>the</a:t>
            </a:r>
            <a:r>
              <a:rPr lang="en-US" sz="2800" dirty="0">
                <a:latin typeface="CastleTLig" pitchFamily="34" charset="0"/>
                <a:ea typeface="Times New Roman" pitchFamily="18" charset="0"/>
                <a:cs typeface="+mj-cs"/>
              </a:rPr>
              <a:t> </a:t>
            </a:r>
            <a:r>
              <a:rPr lang="en-US" sz="2800" b="1" dirty="0">
                <a:solidFill>
                  <a:srgbClr val="002060"/>
                </a:solidFill>
                <a:latin typeface="CastleTLig" pitchFamily="34" charset="0"/>
                <a:ea typeface="Times New Roman" pitchFamily="18" charset="0"/>
                <a:cs typeface="+mj-cs"/>
              </a:rPr>
              <a:t>umbilicus</a:t>
            </a:r>
            <a:r>
              <a:rPr lang="en-US" sz="2800" dirty="0">
                <a:latin typeface="CastleTLig" pitchFamily="34" charset="0"/>
                <a:ea typeface="Times New Roman" pitchFamily="18" charset="0"/>
                <a:cs typeface="+mj-cs"/>
              </a:rPr>
              <a:t> .</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C04F68B-0B28-4C37-BE19-4B199EABE21B}" type="slidenum">
              <a:rPr lang="en-US">
                <a:solidFill>
                  <a:srgbClr val="A7A399"/>
                </a:solidFill>
              </a:rPr>
              <a:pPr eaLnBrk="1" hangingPunct="1"/>
              <a:t>3</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566440"/>
            <a:ext cx="8382000" cy="446276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Treatment of the femoral hernia</a:t>
            </a:r>
          </a:p>
          <a:p>
            <a:pPr lvl="3" algn="ctr" eaLnBrk="0" hangingPunct="0">
              <a:defRPr/>
            </a:pPr>
            <a:endParaRPr lang="en-US" sz="24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The constant risk of strangulation is sufficient reason to recommend operation, which should be carried out soon after the diagnosis has been made. A truss is contraindicated because of this risk.</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The low approach operation (Lockwood)</a:t>
            </a:r>
          </a:p>
          <a:p>
            <a:pPr eaLnBrk="0" hangingPunct="0">
              <a:defRPr/>
            </a:pPr>
            <a:r>
              <a:rPr lang="en-US" sz="2800" dirty="0">
                <a:latin typeface="CastleTLig" pitchFamily="34" charset="0"/>
                <a:ea typeface="Times New Roman" pitchFamily="18" charset="0"/>
              </a:rPr>
              <a:t>The high approach operation (McEvedy)</a:t>
            </a:r>
          </a:p>
          <a:p>
            <a:pPr eaLnBrk="0" hangingPunct="0">
              <a:defRPr/>
            </a:pPr>
            <a:r>
              <a:rPr lang="en-US" sz="2800" dirty="0">
                <a:latin typeface="CastleTLig" pitchFamily="34" charset="0"/>
                <a:ea typeface="Times New Roman" pitchFamily="18" charset="0"/>
              </a:rPr>
              <a:t>The transinguinal approach operation (Lotheissen)</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4C05AD0-78CA-4247-BB3E-1C93936769F5}" type="slidenum">
              <a:rPr lang="en-US">
                <a:solidFill>
                  <a:srgbClr val="A7A399"/>
                </a:solidFill>
              </a:rPr>
              <a:pPr eaLnBrk="1" hangingPunct="1"/>
              <a:t>30</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381000" y="533400"/>
            <a:ext cx="8382000" cy="575542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Infantile umbilical hernias</a:t>
            </a:r>
          </a:p>
          <a:p>
            <a:pPr lvl="3" algn="ctr" eaLnBrk="0" hangingPunct="0">
              <a:defRPr/>
            </a:pPr>
            <a:endParaRPr lang="en-US" sz="24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Infantile umbilical hernias are covered in skin and involve the umbilical ring. They result from delayed or permanent failure of fusion of the obliterated umbilical vessels to the urachal remnant and margins of the umbilical ring. </a:t>
            </a:r>
          </a:p>
          <a:p>
            <a:pPr eaLnBrk="0" hangingPunct="0">
              <a:defRPr/>
            </a:pPr>
            <a:r>
              <a:rPr lang="en-US" sz="2800" dirty="0">
                <a:latin typeface="CastleTLig" pitchFamily="34" charset="0"/>
                <a:ea typeface="Times New Roman" pitchFamily="18" charset="0"/>
              </a:rPr>
              <a:t>Infantile umbilical hernias are twice as common in boys as in girls.</a:t>
            </a:r>
          </a:p>
          <a:p>
            <a:pPr eaLnBrk="0" hangingPunct="0">
              <a:defRPr/>
            </a:pPr>
            <a:r>
              <a:rPr lang="en-US" sz="2800" dirty="0">
                <a:latin typeface="CastleTLig" pitchFamily="34" charset="0"/>
                <a:ea typeface="Times New Roman" pitchFamily="18" charset="0"/>
              </a:rPr>
              <a:t>Umbilical hernias are common in:</a:t>
            </a:r>
          </a:p>
          <a:p>
            <a:pPr marL="342900" indent="-342900" eaLnBrk="0" hangingPunct="0">
              <a:buFont typeface="+mj-lt"/>
              <a:buAutoNum type="alphaUcPeriod"/>
              <a:defRPr/>
            </a:pPr>
            <a:r>
              <a:rPr lang="en-US" sz="2800" dirty="0">
                <a:latin typeface="CastleTLig" pitchFamily="34" charset="0"/>
                <a:ea typeface="Times New Roman" pitchFamily="18" charset="0"/>
              </a:rPr>
              <a:t>• premature infants</a:t>
            </a:r>
          </a:p>
          <a:p>
            <a:pPr marL="342900" indent="-342900" eaLnBrk="0" hangingPunct="0">
              <a:buFont typeface="+mj-lt"/>
              <a:buAutoNum type="alphaUcPeriod"/>
              <a:defRPr/>
            </a:pPr>
            <a:r>
              <a:rPr lang="en-US" sz="2800" dirty="0">
                <a:latin typeface="CastleTLig" pitchFamily="34" charset="0"/>
                <a:ea typeface="Times New Roman" pitchFamily="18" charset="0"/>
              </a:rPr>
              <a:t>• Down syndrome</a:t>
            </a:r>
          </a:p>
          <a:p>
            <a:pPr marL="342900" indent="-342900" eaLnBrk="0" hangingPunct="0">
              <a:buFont typeface="+mj-lt"/>
              <a:buAutoNum type="alphaUcPeriod"/>
              <a:defRPr/>
            </a:pPr>
            <a:r>
              <a:rPr lang="en-US" sz="2800" dirty="0">
                <a:latin typeface="CastleTLig" pitchFamily="34" charset="0"/>
                <a:ea typeface="Times New Roman" pitchFamily="18" charset="0"/>
              </a:rPr>
              <a:t>• Mucopolysaccharidosis</a:t>
            </a:r>
          </a:p>
          <a:p>
            <a:pPr marL="342900" indent="-342900" eaLnBrk="0" hangingPunct="0">
              <a:buFont typeface="+mj-lt"/>
              <a:buAutoNum type="alphaUcPeriod"/>
              <a:defRPr/>
            </a:pPr>
            <a:r>
              <a:rPr lang="en-US" sz="2800" dirty="0">
                <a:latin typeface="CastleTLig" pitchFamily="34" charset="0"/>
                <a:ea typeface="Times New Roman" pitchFamily="18" charset="0"/>
              </a:rPr>
              <a:t>• Beckwith–</a:t>
            </a:r>
            <a:r>
              <a:rPr lang="en-US" sz="2800" dirty="0" err="1">
                <a:latin typeface="CastleTLig" pitchFamily="34" charset="0"/>
                <a:ea typeface="Times New Roman" pitchFamily="18" charset="0"/>
              </a:rPr>
              <a:t>Wiedemann</a:t>
            </a:r>
            <a:r>
              <a:rPr lang="en-US" sz="2800" dirty="0">
                <a:latin typeface="CastleTLig" pitchFamily="34" charset="0"/>
                <a:ea typeface="Times New Roman" pitchFamily="18" charset="0"/>
              </a:rPr>
              <a:t> syndrome</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6805B5C-60A6-4E15-BC99-A47FCF1D428E}" type="slidenum">
              <a:rPr lang="en-US">
                <a:solidFill>
                  <a:srgbClr val="A7A399"/>
                </a:solidFill>
              </a:rPr>
              <a:pPr eaLnBrk="1" hangingPunct="1"/>
              <a:t>31</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95400"/>
            <a:ext cx="5867400" cy="348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Rectangle 1"/>
          <p:cNvSpPr>
            <a:spLocks noChangeArrowheads="1"/>
          </p:cNvSpPr>
          <p:nvPr/>
        </p:nvSpPr>
        <p:spPr bwMode="auto">
          <a:xfrm>
            <a:off x="2626874" y="533400"/>
            <a:ext cx="3969741"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just" eaLnBrk="0" hangingPunct="0">
              <a:defRPr/>
            </a:pPr>
            <a:r>
              <a:rPr lang="en-US" sz="2400" dirty="0">
                <a:solidFill>
                  <a:srgbClr val="001C54"/>
                </a:solidFill>
                <a:latin typeface="CastleTLig" pitchFamily="34" charset="0"/>
                <a:ea typeface="Times New Roman" pitchFamily="18" charset="0"/>
              </a:rPr>
              <a:t>Large infantile umbilical hernia</a:t>
            </a:r>
          </a:p>
        </p:txBody>
      </p:sp>
      <p:sp>
        <p:nvSpPr>
          <p:cNvPr id="4" name="Rectangle 3"/>
          <p:cNvSpPr/>
          <p:nvPr/>
        </p:nvSpPr>
        <p:spPr>
          <a:xfrm>
            <a:off x="533400" y="4876800"/>
            <a:ext cx="8153400" cy="156966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just" eaLnBrk="0" hangingPunct="0">
              <a:defRPr/>
            </a:pPr>
            <a:r>
              <a:rPr lang="en-US" sz="2400" dirty="0">
                <a:solidFill>
                  <a:srgbClr val="001C54"/>
                </a:solidFill>
                <a:latin typeface="CastleTLig" pitchFamily="34" charset="0"/>
                <a:ea typeface="Times New Roman" pitchFamily="18" charset="0"/>
              </a:rPr>
              <a:t>Unlike the inguinal hernia, the umbilical hernia is not associated with a high risk of incarceration or strangulation. In view of its natural history, if the hernia persists after 3 years of age, surgery is usually offered.</a:t>
            </a:r>
          </a:p>
        </p:txBody>
      </p:sp>
      <p:sp>
        <p:nvSpPr>
          <p:cNvPr id="5" name="Slide Number Placeholder 4"/>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88D4A9C-E56F-4E0A-9310-953D017C7C4F}" type="slidenum">
              <a:rPr lang="en-US">
                <a:solidFill>
                  <a:srgbClr val="A7A399"/>
                </a:solidFill>
              </a:rPr>
              <a:pPr eaLnBrk="1" hangingPunct="1"/>
              <a:t>32</a:t>
            </a:fld>
            <a:endParaRPr lang="en-US">
              <a:solidFill>
                <a:srgbClr val="A7A399"/>
              </a:solidFill>
            </a:endParaRPr>
          </a:p>
        </p:txBody>
      </p:sp>
      <p:sp>
        <p:nvSpPr>
          <p:cNvPr id="6" name="Footer Placeholder 5"/>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381000" y="533400"/>
            <a:ext cx="8382000" cy="575542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Treatment </a:t>
            </a:r>
          </a:p>
          <a:p>
            <a:pPr lvl="3" algn="ctr" eaLnBrk="0" hangingPunct="0">
              <a:defRPr/>
            </a:pPr>
            <a:endParaRPr lang="en-US" sz="24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About 90% of infantile umbilical hernias disappear by the age of two years. Resolution is unlikely if the fascial defect is &gt;1.5 cm or if it persists beyond five years of age.</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Complications (e.g. strangulation of omentum or intestine) are extremely rare, so surgical referral is rarely required before two years of age.</a:t>
            </a:r>
          </a:p>
          <a:p>
            <a:pPr eaLnBrk="0" hangingPunct="0">
              <a:defRPr/>
            </a:pPr>
            <a:r>
              <a:rPr lang="en-US" sz="2800" dirty="0">
                <a:latin typeface="CastleTLig" pitchFamily="34" charset="0"/>
                <a:ea typeface="Times New Roman" pitchFamily="18" charset="0"/>
              </a:rPr>
              <a:t>The appropriate timing of repair is controversial, but most paediatric surgeons delay repair until four years of age. Repair is carried out through a semicircular incision along the inner aspect of the umbilical skin.</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20FD11E-6FD0-454D-94D2-1D75D11926E9}" type="slidenum">
              <a:rPr lang="en-US">
                <a:solidFill>
                  <a:srgbClr val="A7A399"/>
                </a:solidFill>
              </a:rPr>
              <a:pPr eaLnBrk="1" hangingPunct="1"/>
              <a:t>33</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295400"/>
            <a:ext cx="541020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Rectangle 4"/>
          <p:cNvSpPr>
            <a:spLocks noChangeArrowheads="1"/>
          </p:cNvSpPr>
          <p:nvPr/>
        </p:nvSpPr>
        <p:spPr bwMode="auto">
          <a:xfrm>
            <a:off x="533400" y="533400"/>
            <a:ext cx="8077200" cy="52322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defRPr/>
            </a:pPr>
            <a:r>
              <a:rPr lang="en-US" sz="2400" dirty="0">
                <a:solidFill>
                  <a:srgbClr val="001C54"/>
                </a:solidFill>
                <a:latin typeface="CastleTLig" pitchFamily="34" charset="0"/>
                <a:ea typeface="Times New Roman" pitchFamily="18" charset="0"/>
              </a:rPr>
              <a:t>Large </a:t>
            </a:r>
            <a:r>
              <a:rPr lang="en-US" sz="2800" b="1" dirty="0">
                <a:solidFill>
                  <a:srgbClr val="002060"/>
                </a:solidFill>
                <a:latin typeface="CastleTLig" pitchFamily="34" charset="0"/>
                <a:ea typeface="Times New Roman" pitchFamily="18" charset="0"/>
                <a:cs typeface="+mj-cs"/>
              </a:rPr>
              <a:t>exomphalos</a:t>
            </a:r>
            <a:r>
              <a:rPr lang="en-US" sz="2400" dirty="0">
                <a:solidFill>
                  <a:srgbClr val="001C54"/>
                </a:solidFill>
                <a:latin typeface="CastleTLig" pitchFamily="34" charset="0"/>
                <a:ea typeface="Times New Roman" pitchFamily="18" charset="0"/>
              </a:rPr>
              <a:t> containing the intestine, liver and bladder.</a:t>
            </a:r>
          </a:p>
        </p:txBody>
      </p:sp>
      <p:sp>
        <p:nvSpPr>
          <p:cNvPr id="4" name="Rectangle 3"/>
          <p:cNvSpPr/>
          <p:nvPr/>
        </p:nvSpPr>
        <p:spPr>
          <a:xfrm>
            <a:off x="457200" y="4724400"/>
            <a:ext cx="8229600" cy="156966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defRPr/>
            </a:pPr>
            <a:r>
              <a:rPr lang="en-US" sz="2400" dirty="0">
                <a:solidFill>
                  <a:srgbClr val="001C54"/>
                </a:solidFill>
                <a:latin typeface="CastleTLig" pitchFamily="34" charset="0"/>
                <a:ea typeface="Times New Roman" pitchFamily="18" charset="0"/>
              </a:rPr>
              <a:t>The </a:t>
            </a:r>
            <a:r>
              <a:rPr lang="en-US" sz="2400" b="1" dirty="0">
                <a:solidFill>
                  <a:srgbClr val="001C54"/>
                </a:solidFill>
                <a:latin typeface="CastleTLig" pitchFamily="34" charset="0"/>
                <a:ea typeface="Times New Roman" pitchFamily="18" charset="0"/>
              </a:rPr>
              <a:t>exomphalos</a:t>
            </a:r>
            <a:r>
              <a:rPr lang="en-US" sz="2400" dirty="0">
                <a:solidFill>
                  <a:srgbClr val="001C54"/>
                </a:solidFill>
                <a:latin typeface="CastleTLig" pitchFamily="34" charset="0"/>
                <a:ea typeface="Times New Roman" pitchFamily="18" charset="0"/>
              </a:rPr>
              <a:t> (</a:t>
            </a:r>
            <a:r>
              <a:rPr lang="en-US" sz="2400" b="1" dirty="0">
                <a:solidFill>
                  <a:srgbClr val="001C54"/>
                </a:solidFill>
                <a:latin typeface="CastleTLig" pitchFamily="34" charset="0"/>
                <a:ea typeface="Times New Roman" pitchFamily="18" charset="0"/>
              </a:rPr>
              <a:t>omphalocele</a:t>
            </a:r>
            <a:r>
              <a:rPr lang="en-US" sz="2400" dirty="0">
                <a:solidFill>
                  <a:srgbClr val="001C54"/>
                </a:solidFill>
                <a:latin typeface="CastleTLig" pitchFamily="34" charset="0"/>
                <a:ea typeface="Times New Roman" pitchFamily="18" charset="0"/>
              </a:rPr>
              <a:t>) spectrum is congenital umbilical hernias that are seen in one in every 8,000 fetuses per year. They are often associated with major chromosomal, cardiac and other anomalies and are usually diagnosed antenatally. </a:t>
            </a:r>
          </a:p>
        </p:txBody>
      </p:sp>
      <p:sp>
        <p:nvSpPr>
          <p:cNvPr id="5" name="Slide Number Placeholder 4"/>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8A05D8D-7DE5-454A-93C3-B2A5D9044EE6}" type="slidenum">
              <a:rPr lang="en-US">
                <a:solidFill>
                  <a:srgbClr val="A7A399"/>
                </a:solidFill>
              </a:rPr>
              <a:pPr eaLnBrk="1" hangingPunct="1"/>
              <a:t>34</a:t>
            </a:fld>
            <a:endParaRPr lang="en-US">
              <a:solidFill>
                <a:srgbClr val="A7A399"/>
              </a:solidFill>
            </a:endParaRPr>
          </a:p>
        </p:txBody>
      </p:sp>
      <p:sp>
        <p:nvSpPr>
          <p:cNvPr id="6" name="Footer Placeholder 5"/>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
          <p:cNvSpPr>
            <a:spLocks noChangeArrowheads="1"/>
          </p:cNvSpPr>
          <p:nvPr/>
        </p:nvSpPr>
        <p:spPr bwMode="auto">
          <a:xfrm>
            <a:off x="457200" y="502623"/>
            <a:ext cx="8229600" cy="255454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Gastroschisis</a:t>
            </a:r>
          </a:p>
          <a:p>
            <a:pPr eaLnBrk="0" hangingPunct="0">
              <a:defRPr/>
            </a:pPr>
            <a:endParaRPr lang="en-US" sz="2400" dirty="0">
              <a:solidFill>
                <a:srgbClr val="000000"/>
              </a:solidFill>
              <a:latin typeface="Franklin Gothic Book" pitchFamily="34" charset="0"/>
              <a:cs typeface="Times New Roman" pitchFamily="18" charset="0"/>
            </a:endParaRPr>
          </a:p>
          <a:p>
            <a:pPr eaLnBrk="0" hangingPunct="0">
              <a:defRPr/>
            </a:pPr>
            <a:r>
              <a:rPr lang="en-US" sz="2400" dirty="0">
                <a:solidFill>
                  <a:srgbClr val="000000"/>
                </a:solidFill>
                <a:latin typeface="CastleTLig" pitchFamily="34" charset="0"/>
                <a:cs typeface="Times New Roman" pitchFamily="18" charset="0"/>
              </a:rPr>
              <a:t>In </a:t>
            </a:r>
            <a:r>
              <a:rPr lang="en-US" sz="2800" b="1" dirty="0">
                <a:solidFill>
                  <a:srgbClr val="002060"/>
                </a:solidFill>
                <a:latin typeface="CastleTLig" pitchFamily="34" charset="0"/>
                <a:ea typeface="Times New Roman" pitchFamily="18" charset="0"/>
                <a:cs typeface="+mj-cs"/>
              </a:rPr>
              <a:t>gastroschisis</a:t>
            </a:r>
            <a:r>
              <a:rPr lang="en-US" sz="2400" dirty="0">
                <a:solidFill>
                  <a:srgbClr val="000000"/>
                </a:solidFill>
                <a:latin typeface="CastleTLig" pitchFamily="34" charset="0"/>
                <a:cs typeface="Times New Roman" pitchFamily="18" charset="0"/>
              </a:rPr>
              <a:t>, the defect is to the right of the umbilicus. No sac is present and the intestines, which are shortened in length, are usually covered in a ‘peel’. Other than intestinal atresias, major abnormalities are uncommon.</a:t>
            </a:r>
            <a:endParaRPr lang="en-US" sz="2400" b="1" dirty="0">
              <a:solidFill>
                <a:srgbClr val="404040"/>
              </a:solidFill>
              <a:latin typeface="CastleTLig" pitchFamily="34" charset="0"/>
              <a:cs typeface="Times New Roman" pitchFamily="18" charset="0"/>
            </a:endParaRPr>
          </a:p>
        </p:txBody>
      </p:sp>
      <p:pic>
        <p:nvPicPr>
          <p:cNvPr id="4096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3588" y="3352800"/>
            <a:ext cx="5053012" cy="290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9011551-AAC7-47C2-A2C5-DAD8997D92DC}" type="slidenum">
              <a:rPr lang="en-US">
                <a:solidFill>
                  <a:srgbClr val="A7A399"/>
                </a:solidFill>
              </a:rPr>
              <a:pPr eaLnBrk="1" hangingPunct="1"/>
              <a:t>35</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381000" y="569922"/>
            <a:ext cx="8382000" cy="566308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Paraumbilical hernia</a:t>
            </a:r>
          </a:p>
          <a:p>
            <a:pPr algn="ctr" eaLnBrk="0" hangingPunct="0">
              <a:defRPr/>
            </a:pPr>
            <a:r>
              <a:rPr lang="en-US" sz="2600" dirty="0">
                <a:solidFill>
                  <a:srgbClr val="A40000"/>
                </a:solidFill>
                <a:latin typeface="Antique Olive" pitchFamily="34" charset="0"/>
                <a:ea typeface="Times New Roman" pitchFamily="18" charset="0"/>
                <a:cs typeface="+mj-cs"/>
              </a:rPr>
              <a:t>(supraumbilical / infraumbilical)</a:t>
            </a:r>
          </a:p>
          <a:p>
            <a:pPr algn="justLow" eaLnBrk="0" hangingPunct="0">
              <a:defRPr/>
            </a:pPr>
            <a:endParaRPr lang="en-US" sz="20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In adults, the hernia does not occur through the umbilical scar. It is a protrusion through the linea alba just above or sometimes just below the umbilicus. </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The neck of the sac is often remarkably narrow compared with the size of the sac and the volume of its contents, which usually consist of greater omentum often accompanied by small intestine.</a:t>
            </a:r>
          </a:p>
          <a:p>
            <a:pPr eaLnBrk="0" hangingPunct="0">
              <a:defRPr/>
            </a:pPr>
            <a:r>
              <a:rPr lang="en-US" sz="2800" dirty="0">
                <a:latin typeface="CastleTLig" pitchFamily="34" charset="0"/>
                <a:ea typeface="Times New Roman" pitchFamily="18" charset="0"/>
              </a:rPr>
              <a:t>In long-standing cases, the sac sometimes becomes loculated due to adherence of omentum to its fundus.  </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B4858D6-FB0B-439B-9BF5-D738946332C2}" type="slidenum">
              <a:rPr lang="en-US">
                <a:solidFill>
                  <a:srgbClr val="A7A399"/>
                </a:solidFill>
              </a:rPr>
              <a:pPr eaLnBrk="1" hangingPunct="1"/>
              <a:t>36</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ChangeArrowheads="1"/>
          </p:cNvSpPr>
          <p:nvPr/>
        </p:nvSpPr>
        <p:spPr bwMode="auto">
          <a:xfrm>
            <a:off x="457200" y="533400"/>
            <a:ext cx="8229600" cy="569386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0" hangingPunct="0">
              <a:defRPr/>
            </a:pPr>
            <a:r>
              <a:rPr lang="en-US" sz="2800" b="1" dirty="0">
                <a:latin typeface="CastleTLig" pitchFamily="34" charset="0"/>
                <a:cs typeface="Times New Roman" pitchFamily="18" charset="0"/>
              </a:rPr>
              <a:t>Clinical features </a:t>
            </a:r>
            <a:r>
              <a:rPr lang="en-US" sz="2800" dirty="0">
                <a:latin typeface="CastleTLig" pitchFamily="34" charset="0"/>
                <a:cs typeface="Times New Roman" pitchFamily="18" charset="0"/>
              </a:rPr>
              <a:t>- Women are affected five times more frequently than men. The patient is usually overweight and between the ages of 35 and 55. Increasing obesity, with flabbiness of the abdominal muscles, and repeated pregnancy are important aetiological factors.</a:t>
            </a:r>
          </a:p>
          <a:p>
            <a:pPr eaLnBrk="0" hangingPunct="0">
              <a:defRPr/>
            </a:pPr>
            <a:endParaRPr lang="en-US" sz="2800" dirty="0">
              <a:latin typeface="CastleTLig" pitchFamily="34" charset="0"/>
              <a:cs typeface="Times New Roman" pitchFamily="18" charset="0"/>
            </a:endParaRPr>
          </a:p>
          <a:p>
            <a:pPr eaLnBrk="0" hangingPunct="0">
              <a:defRPr/>
            </a:pPr>
            <a:r>
              <a:rPr lang="en-US" sz="2800" dirty="0">
                <a:latin typeface="CastleTLig" pitchFamily="34" charset="0"/>
                <a:cs typeface="Times New Roman" pitchFamily="18" charset="0"/>
              </a:rPr>
              <a:t>These hernias may become irreducible due to the formation of omental adhesions within the sac.</a:t>
            </a:r>
          </a:p>
          <a:p>
            <a:pPr eaLnBrk="0" hangingPunct="0">
              <a:defRPr/>
            </a:pPr>
            <a:r>
              <a:rPr lang="en-US" sz="2800" dirty="0">
                <a:latin typeface="CastleTLig" pitchFamily="34" charset="0"/>
                <a:cs typeface="Times New Roman" pitchFamily="18" charset="0"/>
              </a:rPr>
              <a:t>Often there are transient attacks of intestinal colicky pain due to partial intestinal obstruction. In long-standing cases, intertrigo of the adjacent surfaces of skin and trophic ulcers of the fundus are troublesome complications. </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C9819F1-44EF-4877-B585-F93B40AD7472}" type="slidenum">
              <a:rPr lang="en-US">
                <a:solidFill>
                  <a:srgbClr val="A7A399"/>
                </a:solidFill>
              </a:rPr>
              <a:pPr eaLnBrk="1" hangingPunct="1"/>
              <a:t>37</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381000" y="533400"/>
            <a:ext cx="8382000" cy="437042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Treatment</a:t>
            </a:r>
          </a:p>
          <a:p>
            <a:pPr algn="justLow" eaLnBrk="0" hangingPunct="0">
              <a:defRPr/>
            </a:pPr>
            <a:endParaRPr lang="en-US" dirty="0">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Untreated, the hernia increases in size and more and more of its contents become irreducible. Eventually, strangulation may occur.</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Thus, operation should be advised in nearly all cases. If the patient is obese and the hernia is symptomless, operation can be postponed until the patient has lost weight.</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B776CF2-298A-4408-A3B5-6E4367813AEC}" type="slidenum">
              <a:rPr lang="en-US">
                <a:solidFill>
                  <a:srgbClr val="A7A399"/>
                </a:solidFill>
              </a:rPr>
              <a:pPr eaLnBrk="1" hangingPunct="1"/>
              <a:t>38</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381000" y="533400"/>
            <a:ext cx="8382000" cy="6032421"/>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Epigastric hernia</a:t>
            </a:r>
          </a:p>
          <a:p>
            <a:pPr algn="ctr" eaLnBrk="0" hangingPunct="0">
              <a:defRPr/>
            </a:pPr>
            <a:r>
              <a:rPr lang="en-US" sz="2800" dirty="0">
                <a:solidFill>
                  <a:srgbClr val="A40000"/>
                </a:solidFill>
                <a:latin typeface="Antique Olive" pitchFamily="34" charset="0"/>
                <a:ea typeface="Times New Roman" pitchFamily="18" charset="0"/>
                <a:cs typeface="+mj-cs"/>
              </a:rPr>
              <a:t>(fatty hernia of the linea alba)</a:t>
            </a:r>
          </a:p>
          <a:p>
            <a:pPr algn="justLow" eaLnBrk="0" hangingPunct="0">
              <a:defRPr/>
            </a:pPr>
            <a:endParaRPr lang="en-US" sz="22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An epigastric hernia occurs through the linea alba anywhere between xiphoid process and the umbilicus.</a:t>
            </a:r>
          </a:p>
          <a:p>
            <a:pPr eaLnBrk="0" hangingPunct="0">
              <a:defRPr/>
            </a:pPr>
            <a:r>
              <a:rPr lang="en-US" sz="2800" dirty="0">
                <a:latin typeface="CastleTLig" pitchFamily="34" charset="0"/>
                <a:ea typeface="Times New Roman" pitchFamily="18" charset="0"/>
              </a:rPr>
              <a:t>Such a hernia commences as a protrusion of extraperitoneal fat through the linea alba, </a:t>
            </a:r>
          </a:p>
          <a:p>
            <a:pPr eaLnBrk="0" hangingPunct="0">
              <a:defRPr/>
            </a:pPr>
            <a:r>
              <a:rPr lang="en-US" sz="2800" dirty="0">
                <a:latin typeface="CastleTLig" pitchFamily="34" charset="0"/>
                <a:ea typeface="Times New Roman" pitchFamily="18" charset="0"/>
              </a:rPr>
              <a:t>It is more likely that the defect occurs as a result of a weakened linea alba due to abnormal decussation of the fibres of the aponeurosis. </a:t>
            </a:r>
          </a:p>
          <a:p>
            <a:pPr eaLnBrk="0" hangingPunct="0">
              <a:defRPr/>
            </a:pPr>
            <a:r>
              <a:rPr lang="en-US" sz="2800" dirty="0">
                <a:latin typeface="CastleTLig" pitchFamily="34" charset="0"/>
                <a:ea typeface="Times New Roman" pitchFamily="18" charset="0"/>
              </a:rPr>
              <a:t>More than one hernia may be present, and the most common cause of recurrence is failure to identify a second defect at the time of original repair.</a:t>
            </a:r>
          </a:p>
          <a:p>
            <a:pPr algn="justLow" eaLnBrk="0" hangingPunct="0">
              <a:defRPr/>
            </a:pPr>
            <a:endParaRPr lang="en-US" sz="2000" dirty="0">
              <a:latin typeface="CastleTLig" pitchFamily="34" charset="0"/>
              <a:ea typeface="Times New Roman" pitchFamily="18"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5FDC726-2545-442C-9D49-0A3C4141EFFE}" type="slidenum">
              <a:rPr lang="en-US">
                <a:solidFill>
                  <a:srgbClr val="A7A399"/>
                </a:solidFill>
              </a:rPr>
              <a:pPr eaLnBrk="1" hangingPunct="1"/>
              <a:t>39</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566440"/>
            <a:ext cx="8382000" cy="446276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0" hangingPunct="0">
              <a:defRPr/>
            </a:pPr>
            <a:r>
              <a:rPr lang="en-US" sz="3600" dirty="0">
                <a:latin typeface="Franklin Gothic Book" pitchFamily="34" charset="0"/>
                <a:ea typeface="Times New Roman" pitchFamily="18" charset="0"/>
                <a:cs typeface="+mj-cs"/>
              </a:rPr>
              <a:t>Definition of the hernia</a:t>
            </a:r>
          </a:p>
          <a:p>
            <a:pPr algn="ctr" eaLnBrk="0" hangingPunct="0">
              <a:defRPr/>
            </a:pPr>
            <a:endParaRPr lang="en-US" sz="2400" b="1" dirty="0">
              <a:solidFill>
                <a:srgbClr val="C00000"/>
              </a:solidFill>
              <a:latin typeface="Georgia" pitchFamily="18" charset="0"/>
              <a:ea typeface="Times New Roman" pitchFamily="18" charset="0"/>
            </a:endParaRPr>
          </a:p>
          <a:p>
            <a:pPr eaLnBrk="0" hangingPunct="0">
              <a:defRPr/>
            </a:pPr>
            <a:r>
              <a:rPr lang="en-US" sz="2800" b="1" dirty="0">
                <a:solidFill>
                  <a:srgbClr val="002060"/>
                </a:solidFill>
                <a:latin typeface="CastleTLig" pitchFamily="34" charset="0"/>
                <a:ea typeface="Times New Roman" pitchFamily="18" charset="0"/>
                <a:cs typeface="+mj-cs"/>
              </a:rPr>
              <a:t>A</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hernia</a:t>
            </a:r>
            <a:r>
              <a:rPr lang="en-US" sz="2800" dirty="0">
                <a:latin typeface="CastleTLig" pitchFamily="34" charset="0"/>
                <a:ea typeface="Times New Roman" pitchFamily="18" charset="0"/>
              </a:rPr>
              <a:t> is a protrusion of a viscus or part of a viscus through an abnormal opening in the walls of its containing cavity.</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If the hernia extends beyond the abdominal cavity and is thus visible on the surface of the body, it is defined as </a:t>
            </a:r>
            <a:r>
              <a:rPr lang="en-US" sz="2800" b="1" dirty="0">
                <a:solidFill>
                  <a:srgbClr val="002060"/>
                </a:solidFill>
                <a:latin typeface="CastleTLig" pitchFamily="34" charset="0"/>
                <a:ea typeface="Times New Roman" pitchFamily="18" charset="0"/>
                <a:cs typeface="+mj-cs"/>
              </a:rPr>
              <a:t>an</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external</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hernia</a:t>
            </a:r>
            <a:r>
              <a:rPr lang="en-US" sz="2800" dirty="0">
                <a:latin typeface="CastleTLig" pitchFamily="34" charset="0"/>
                <a:ea typeface="Times New Roman" pitchFamily="18" charset="0"/>
              </a:rPr>
              <a:t>. If the outpouching is limited to peritoneal pockets, it is known as </a:t>
            </a:r>
            <a:r>
              <a:rPr lang="en-US" sz="2800" b="1" dirty="0">
                <a:solidFill>
                  <a:srgbClr val="002060"/>
                </a:solidFill>
                <a:latin typeface="CastleTLig" pitchFamily="34" charset="0"/>
                <a:ea typeface="Times New Roman" pitchFamily="18" charset="0"/>
                <a:cs typeface="+mj-cs"/>
              </a:rPr>
              <a:t>an</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internal</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hernia</a:t>
            </a:r>
            <a:r>
              <a:rPr lang="en-US" sz="2800" dirty="0">
                <a:latin typeface="CastleTLig" pitchFamily="34" charset="0"/>
                <a:ea typeface="Times New Roman" pitchFamily="18" charset="0"/>
              </a:rPr>
              <a:t>.</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073656-25E4-452B-84B2-8E3F2BEBABAF}" type="slidenum">
              <a:rPr lang="en-US">
                <a:solidFill>
                  <a:srgbClr val="A7A399"/>
                </a:solidFill>
              </a:rPr>
              <a:pPr eaLnBrk="1" hangingPunct="1"/>
              <a:t>4</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81000" y="556766"/>
            <a:ext cx="8382000" cy="546303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Clinical features</a:t>
            </a:r>
          </a:p>
          <a:p>
            <a:pPr algn="justLow" eaLnBrk="0" hangingPunct="0">
              <a:defRPr/>
            </a:pPr>
            <a:endParaRPr lang="en-US" sz="2200" b="1" dirty="0">
              <a:solidFill>
                <a:schemeClr val="accent5">
                  <a:lumMod val="50000"/>
                </a:schemeClr>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Symptomless: a small fatty hernia of the linea alba can be felt better than it can be seen and may be symptomless.</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Painful hernia: sometimes such a hernia gives rise to attacks of local pain, worse on physical exertion, and tenderness to touch and light clothing.</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Referred pain: it is not uncommon to find that the patient, who may not have noticed the hernia, complains of pain suggestive of a peptic ulcer.</a:t>
            </a:r>
          </a:p>
          <a:p>
            <a:pPr algn="justLow" eaLnBrk="0" hangingPunct="0">
              <a:defRPr/>
            </a:pPr>
            <a:endParaRPr lang="en-US" sz="1100" dirty="0">
              <a:latin typeface="Georgia" pitchFamily="18"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012CC9F-A08A-46D0-AA5D-2E6C029DAC8A}" type="slidenum">
              <a:rPr lang="en-US">
                <a:solidFill>
                  <a:srgbClr val="A7A399"/>
                </a:solidFill>
              </a:rPr>
              <a:pPr eaLnBrk="1" hangingPunct="1"/>
              <a:t>40</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554534"/>
            <a:ext cx="8382000" cy="569386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0" hangingPunct="0">
              <a:defRPr/>
            </a:pPr>
            <a:r>
              <a:rPr lang="en-US" sz="3600" dirty="0">
                <a:latin typeface="Franklin Gothic Book" pitchFamily="34" charset="0"/>
                <a:ea typeface="Times New Roman" pitchFamily="18" charset="0"/>
                <a:cs typeface="+mj-cs"/>
              </a:rPr>
              <a:t>Treatment</a:t>
            </a:r>
          </a:p>
          <a:p>
            <a:pPr algn="justLow" eaLnBrk="0" hangingPunct="0">
              <a:defRPr/>
            </a:pPr>
            <a:endParaRPr lang="en-US" sz="20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If the hernia gives rise to symptoms, operation should be undertaken.</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An adequate vertical or transverse incision is made over the swelling, exposing the linea alba. The protruding extraperitoneal fat is cleared from the hernial orifice by gauze dissection. If the pedicle passing through the linea alba is slender, it is separated on all sides of the opening by blunt dissection. After ligating the pedicle, the small opening in the linea alba is closed with non-absorbable sutures in adults and with absorbable sutures in children.</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7DDC62A-8EF9-4F60-91B6-15F1E7E952CE}" type="slidenum">
              <a:rPr lang="en-US">
                <a:solidFill>
                  <a:srgbClr val="A7A399"/>
                </a:solidFill>
              </a:rPr>
              <a:pPr eaLnBrk="1" hangingPunct="1"/>
              <a:t>41</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381000" y="528459"/>
            <a:ext cx="8382000" cy="3662541"/>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Rare varieties of external hernias</a:t>
            </a:r>
          </a:p>
          <a:p>
            <a:pPr eaLnBrk="0" hangingPunct="0">
              <a:defRPr/>
            </a:pPr>
            <a:endParaRPr lang="en-US" sz="2800" b="1" dirty="0">
              <a:solidFill>
                <a:schemeClr val="accent5">
                  <a:lumMod val="50000"/>
                </a:schemeClr>
              </a:solidFill>
              <a:latin typeface="Georgia" pitchFamily="18" charset="0"/>
              <a:ea typeface="Times New Roman" pitchFamily="18" charset="0"/>
            </a:endParaRPr>
          </a:p>
          <a:p>
            <a:pPr eaLnBrk="0" hangingPunct="0">
              <a:buFont typeface="Wingdings" pitchFamily="2" charset="2"/>
              <a:buChar char="Ø"/>
              <a:defRPr/>
            </a:pPr>
            <a:r>
              <a:rPr lang="en-US" sz="2800" dirty="0">
                <a:latin typeface="CastleTLig" pitchFamily="34" charset="0"/>
                <a:ea typeface="Times New Roman" pitchFamily="18" charset="0"/>
              </a:rPr>
              <a:t> Spigelian hernia</a:t>
            </a:r>
          </a:p>
          <a:p>
            <a:pPr eaLnBrk="0" hangingPunct="0">
              <a:buFont typeface="Wingdings" pitchFamily="2" charset="2"/>
              <a:buChar char="Ø"/>
              <a:defRPr/>
            </a:pPr>
            <a:r>
              <a:rPr lang="en-US" sz="2800" dirty="0">
                <a:latin typeface="CastleTLig" pitchFamily="34" charset="0"/>
                <a:ea typeface="Times New Roman" pitchFamily="18" charset="0"/>
              </a:rPr>
              <a:t> Lumbar hernia</a:t>
            </a:r>
          </a:p>
          <a:p>
            <a:pPr eaLnBrk="0" hangingPunct="0">
              <a:buFont typeface="Wingdings" pitchFamily="2" charset="2"/>
              <a:buChar char="Ø"/>
              <a:defRPr/>
            </a:pPr>
            <a:r>
              <a:rPr lang="en-US" sz="2800" dirty="0">
                <a:latin typeface="CastleTLig" pitchFamily="34" charset="0"/>
                <a:ea typeface="Times New Roman" pitchFamily="18" charset="0"/>
              </a:rPr>
              <a:t> Perineal hernia</a:t>
            </a:r>
          </a:p>
          <a:p>
            <a:pPr eaLnBrk="0" hangingPunct="0">
              <a:buFont typeface="Wingdings" pitchFamily="2" charset="2"/>
              <a:buChar char="Ø"/>
              <a:defRPr/>
            </a:pPr>
            <a:r>
              <a:rPr lang="en-US" sz="2800" dirty="0">
                <a:latin typeface="CastleTLig" pitchFamily="34" charset="0"/>
                <a:ea typeface="Times New Roman" pitchFamily="18" charset="0"/>
              </a:rPr>
              <a:t> Obturator hernia</a:t>
            </a:r>
          </a:p>
          <a:p>
            <a:pPr eaLnBrk="0" hangingPunct="0">
              <a:buFont typeface="Wingdings" pitchFamily="2" charset="2"/>
              <a:buChar char="Ø"/>
              <a:defRPr/>
            </a:pPr>
            <a:r>
              <a:rPr lang="en-US" sz="2800" dirty="0">
                <a:latin typeface="CastleTLig" pitchFamily="34" charset="0"/>
                <a:ea typeface="Times New Roman" pitchFamily="18" charset="0"/>
              </a:rPr>
              <a:t> Interparietal hernia</a:t>
            </a:r>
          </a:p>
          <a:p>
            <a:pPr eaLnBrk="0" hangingPunct="0">
              <a:buFont typeface="Wingdings" pitchFamily="2" charset="2"/>
              <a:buChar char="Ø"/>
              <a:defRPr/>
            </a:pPr>
            <a:r>
              <a:rPr lang="en-US" sz="2800" dirty="0">
                <a:latin typeface="CastleTLig" pitchFamily="34" charset="0"/>
                <a:ea typeface="Times New Roman" pitchFamily="18" charset="0"/>
              </a:rPr>
              <a:t> Gluteal and sciatic hernias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0E386A8-6664-498F-A806-AA92CABA4E5F}" type="slidenum">
              <a:rPr lang="en-US">
                <a:solidFill>
                  <a:srgbClr val="A7A399"/>
                </a:solidFill>
              </a:rPr>
              <a:pPr eaLnBrk="1" hangingPunct="1"/>
              <a:t>42</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381000" y="571411"/>
            <a:ext cx="8382000" cy="552458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200" dirty="0">
                <a:latin typeface="Franklin Gothic Book" pitchFamily="34" charset="0"/>
                <a:ea typeface="Times New Roman" pitchFamily="18" charset="0"/>
                <a:cs typeface="+mj-cs"/>
              </a:rPr>
              <a:t>Wound dehiscence /incisional hernia</a:t>
            </a:r>
          </a:p>
          <a:p>
            <a:pPr algn="justLow" eaLnBrk="0" hangingPunct="0">
              <a:defRPr/>
            </a:pPr>
            <a:endParaRPr lang="en-US" sz="2400" b="1" dirty="0">
              <a:solidFill>
                <a:schemeClr val="accent5">
                  <a:lumMod val="50000"/>
                </a:schemeClr>
              </a:solidFill>
              <a:latin typeface="Georgia" pitchFamily="18" charset="0"/>
              <a:ea typeface="Times New Roman" pitchFamily="18" charset="0"/>
            </a:endParaRPr>
          </a:p>
          <a:p>
            <a:pPr eaLnBrk="0" hangingPunct="0">
              <a:defRPr/>
            </a:pPr>
            <a:r>
              <a:rPr lang="en-US" sz="2700" dirty="0">
                <a:latin typeface="CastleTLig" pitchFamily="34" charset="0"/>
                <a:ea typeface="Times New Roman" pitchFamily="18" charset="0"/>
              </a:rPr>
              <a:t>Wound dehiscence and incisional hernia are forms of abdominal wound failure, which may be defined as the failure of the incision to heal. </a:t>
            </a:r>
          </a:p>
          <a:p>
            <a:pPr eaLnBrk="0" hangingPunct="0">
              <a:defRPr/>
            </a:pPr>
            <a:endParaRPr lang="en-US" sz="2700" dirty="0">
              <a:latin typeface="CastleTLig" pitchFamily="34" charset="0"/>
              <a:ea typeface="Times New Roman" pitchFamily="18" charset="0"/>
            </a:endParaRPr>
          </a:p>
          <a:p>
            <a:pPr eaLnBrk="0" hangingPunct="0">
              <a:defRPr/>
            </a:pPr>
            <a:r>
              <a:rPr lang="en-US" sz="2700" dirty="0">
                <a:latin typeface="CastleTLig" pitchFamily="34" charset="0"/>
                <a:ea typeface="Times New Roman" pitchFamily="18" charset="0"/>
              </a:rPr>
              <a:t>Wound dehiscence is an acute wound failure and has an incidence of 1–3%. It presents one week after surgery and may be preceded by a serosanguinous discharge. </a:t>
            </a:r>
          </a:p>
          <a:p>
            <a:pPr eaLnBrk="0" hangingPunct="0">
              <a:defRPr/>
            </a:pPr>
            <a:endParaRPr lang="en-US" sz="2700" dirty="0">
              <a:latin typeface="CastleTLig" pitchFamily="34" charset="0"/>
              <a:ea typeface="Times New Roman" pitchFamily="18" charset="0"/>
            </a:endParaRPr>
          </a:p>
          <a:p>
            <a:pPr eaLnBrk="0" hangingPunct="0">
              <a:defRPr/>
            </a:pPr>
            <a:r>
              <a:rPr lang="en-US" sz="2700" dirty="0">
                <a:latin typeface="CastleTLig" pitchFamily="34" charset="0"/>
                <a:ea typeface="Times New Roman" pitchFamily="18" charset="0"/>
              </a:rPr>
              <a:t>Incisional hernia is chronic wound failure and presents some time after surgery. The incidence of incisional hernia is 10–15%; 90% of these occur within three years of surgery.</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2188FF0-2A23-4450-9E4B-2004C6E9901C}" type="slidenum">
              <a:rPr lang="en-US">
                <a:solidFill>
                  <a:srgbClr val="A7A399"/>
                </a:solidFill>
              </a:rPr>
              <a:pPr eaLnBrk="1" hangingPunct="1"/>
              <a:t>43</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981200"/>
            <a:ext cx="673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Rectangle 1"/>
          <p:cNvSpPr>
            <a:spLocks noChangeArrowheads="1"/>
          </p:cNvSpPr>
          <p:nvPr/>
        </p:nvSpPr>
        <p:spPr bwMode="auto">
          <a:xfrm>
            <a:off x="533400" y="552271"/>
            <a:ext cx="8153400" cy="120032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eaLnBrk="0" hangingPunct="0">
              <a:defRPr/>
            </a:pPr>
            <a:r>
              <a:rPr lang="en-US" sz="2400" dirty="0">
                <a:solidFill>
                  <a:srgbClr val="001C54"/>
                </a:solidFill>
                <a:latin typeface="CastleTLig" pitchFamily="34" charset="0"/>
                <a:cs typeface="Times New Roman" pitchFamily="18" charset="0"/>
              </a:rPr>
              <a:t>The composition of the rectus sheath shown in transverse section (a) above</a:t>
            </a:r>
            <a:r>
              <a:rPr lang="en-US" sz="2400" dirty="0">
                <a:solidFill>
                  <a:srgbClr val="001C54"/>
                </a:solidFill>
                <a:latin typeface="CastleTLig" pitchFamily="34" charset="0"/>
                <a:cs typeface="Arial" charset="0"/>
              </a:rPr>
              <a:t> </a:t>
            </a:r>
            <a:r>
              <a:rPr lang="en-US" sz="2400" dirty="0">
                <a:solidFill>
                  <a:srgbClr val="001C54"/>
                </a:solidFill>
                <a:latin typeface="CastleTLig" pitchFamily="34" charset="0"/>
                <a:cs typeface="Times New Roman" pitchFamily="18" charset="0"/>
              </a:rPr>
              <a:t>the costal margin, (b) above the arcuate line and (c) below the arcuate line.</a:t>
            </a:r>
            <a:endParaRPr lang="en-US" sz="2400" dirty="0">
              <a:solidFill>
                <a:srgbClr val="001C54"/>
              </a:solidFill>
              <a:latin typeface="CastleTLig" pitchFamily="34" charset="0"/>
              <a:cs typeface="Arial"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C8B6256-8C56-4EFF-826B-31641E448B8F}" type="slidenum">
              <a:rPr lang="en-US">
                <a:solidFill>
                  <a:srgbClr val="A7A399"/>
                </a:solidFill>
              </a:rPr>
              <a:pPr eaLnBrk="1" hangingPunct="1"/>
              <a:t>44</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81000" y="603171"/>
            <a:ext cx="8382000" cy="381642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Causes of wound failure</a:t>
            </a:r>
          </a:p>
          <a:p>
            <a:pPr algn="justLow" eaLnBrk="0" hangingPunct="0">
              <a:defRPr/>
            </a:pPr>
            <a:endParaRPr lang="en-US" b="1" dirty="0">
              <a:solidFill>
                <a:schemeClr val="accent5">
                  <a:lumMod val="50000"/>
                </a:schemeClr>
              </a:solidFill>
              <a:latin typeface="Georgia" pitchFamily="18" charset="0"/>
              <a:ea typeface="Times New Roman" pitchFamily="18" charset="0"/>
            </a:endParaRPr>
          </a:p>
          <a:p>
            <a:pPr eaLnBrk="0" hangingPunct="0">
              <a:defRPr/>
            </a:pPr>
            <a:r>
              <a:rPr lang="en-US" sz="2800" dirty="0">
                <a:latin typeface="CastleTLig" pitchFamily="34" charset="0"/>
                <a:ea typeface="Times New Roman" pitchFamily="18" charset="0"/>
              </a:rPr>
              <a:t>The causes of acute and chronic wound failure are similar: poor surgical technique and wound infection can cause acute dehiscence. </a:t>
            </a:r>
          </a:p>
          <a:p>
            <a:pPr eaLnBrk="0" hangingPunct="0">
              <a:defRPr/>
            </a:pPr>
            <a:r>
              <a:rPr lang="en-US" sz="2800" dirty="0">
                <a:latin typeface="CastleTLig" pitchFamily="34" charset="0"/>
                <a:ea typeface="Times New Roman" pitchFamily="18" charset="0"/>
              </a:rPr>
              <a:t>Acute dehiscence is the commonest cause of incisional hernia. The development of incisional hernia is associated with a number of other risk factors</a:t>
            </a:r>
            <a:r>
              <a:rPr lang="en-US" sz="2000" dirty="0">
                <a:latin typeface="CastleTLig" pitchFamily="34" charset="0"/>
                <a:ea typeface="Times New Roman" pitchFamily="18" charset="0"/>
              </a:rPr>
              <a:t>.</a:t>
            </a:r>
          </a:p>
          <a:p>
            <a:pPr algn="justLow" eaLnBrk="0" hangingPunct="0">
              <a:defRPr/>
            </a:pPr>
            <a:endParaRPr lang="en-US" sz="2000" dirty="0">
              <a:latin typeface="CastleTLig" pitchFamily="34" charset="0"/>
              <a:ea typeface="Times New Roman" pitchFamily="18"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9E794A5-0EEA-41B3-9269-B7C325236AB8}" type="slidenum">
              <a:rPr lang="en-US">
                <a:solidFill>
                  <a:srgbClr val="A7A399"/>
                </a:solidFill>
              </a:rPr>
              <a:pPr eaLnBrk="1" hangingPunct="1"/>
              <a:t>45</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81000" y="579596"/>
            <a:ext cx="8382000" cy="467820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Causes of wound failure</a:t>
            </a:r>
          </a:p>
          <a:p>
            <a:pPr algn="justLow" eaLnBrk="0" hangingPunct="0">
              <a:defRPr/>
            </a:pPr>
            <a:endParaRPr lang="en-US" b="1" dirty="0">
              <a:solidFill>
                <a:schemeClr val="accent5">
                  <a:lumMod val="50000"/>
                </a:schemeClr>
              </a:solidFill>
              <a:latin typeface="Georgia" pitchFamily="18" charset="0"/>
              <a:ea typeface="Times New Roman" pitchFamily="18" charset="0"/>
            </a:endParaRPr>
          </a:p>
          <a:p>
            <a:pPr algn="justLow" eaLnBrk="0" hangingPunct="0">
              <a:defRPr/>
            </a:pPr>
            <a:endParaRPr lang="en-US" sz="2000" dirty="0">
              <a:latin typeface="CastleTLig" pitchFamily="34" charset="0"/>
              <a:ea typeface="Times New Roman" pitchFamily="18" charset="0"/>
            </a:endParaRPr>
          </a:p>
          <a:p>
            <a:pPr eaLnBrk="0" hangingPunct="0">
              <a:defRPr/>
            </a:pPr>
            <a:r>
              <a:rPr lang="en-US" sz="2800" b="1" dirty="0">
                <a:latin typeface="CastleTLig" pitchFamily="34" charset="0"/>
                <a:ea typeface="Times New Roman" pitchFamily="18" charset="0"/>
              </a:rPr>
              <a:t>Risk factors for the development of incisional hernia</a:t>
            </a:r>
          </a:p>
          <a:p>
            <a:pPr algn="justLow" eaLnBrk="0" hangingPunct="0">
              <a:defRPr/>
            </a:pPr>
            <a:endParaRPr lang="en-US" sz="2800" dirty="0">
              <a:latin typeface="CastleTLig" pitchFamily="34" charset="0"/>
              <a:ea typeface="Times New Roman" pitchFamily="18" charset="0"/>
            </a:endParaRPr>
          </a:p>
          <a:p>
            <a:pPr algn="justLow" eaLnBrk="0" hangingPunct="0">
              <a:buFont typeface="Wingdings" pitchFamily="2" charset="2"/>
              <a:buChar char="Ø"/>
              <a:defRPr/>
            </a:pPr>
            <a:r>
              <a:rPr lang="en-US" sz="2800" dirty="0">
                <a:latin typeface="CastleTLig" pitchFamily="34" charset="0"/>
                <a:ea typeface="Times New Roman" pitchFamily="18" charset="0"/>
              </a:rPr>
              <a:t> </a:t>
            </a:r>
            <a:r>
              <a:rPr lang="en-US" sz="2800" b="1" dirty="0">
                <a:latin typeface="CastleTLig" pitchFamily="34" charset="0"/>
                <a:ea typeface="Times New Roman" pitchFamily="18" charset="0"/>
              </a:rPr>
              <a:t>Patient factors</a:t>
            </a:r>
          </a:p>
          <a:p>
            <a:pPr marL="342900" indent="-342900" algn="justLow" eaLnBrk="0" hangingPunct="0">
              <a:buFont typeface="+mj-lt"/>
              <a:buAutoNum type="arabicPeriod"/>
              <a:defRPr/>
            </a:pPr>
            <a:r>
              <a:rPr lang="en-US" sz="2800" dirty="0">
                <a:latin typeface="CastleTLig" pitchFamily="34" charset="0"/>
                <a:ea typeface="Times New Roman" pitchFamily="18" charset="0"/>
              </a:rPr>
              <a:t>Age</a:t>
            </a:r>
          </a:p>
          <a:p>
            <a:pPr marL="342900" indent="-342900" algn="justLow" eaLnBrk="0" hangingPunct="0">
              <a:buFont typeface="+mj-lt"/>
              <a:buAutoNum type="arabicPeriod"/>
              <a:defRPr/>
            </a:pPr>
            <a:r>
              <a:rPr lang="en-US" sz="2800" dirty="0">
                <a:latin typeface="CastleTLig" pitchFamily="34" charset="0"/>
                <a:ea typeface="Times New Roman" pitchFamily="18" charset="0"/>
              </a:rPr>
              <a:t>Male </a:t>
            </a:r>
          </a:p>
          <a:p>
            <a:pPr marL="342900" indent="-342900" algn="justLow" eaLnBrk="0" hangingPunct="0">
              <a:buFont typeface="+mj-lt"/>
              <a:buAutoNum type="arabicPeriod"/>
              <a:defRPr/>
            </a:pPr>
            <a:r>
              <a:rPr lang="en-US" sz="2800" dirty="0">
                <a:latin typeface="CastleTLig" pitchFamily="34" charset="0"/>
                <a:ea typeface="Times New Roman" pitchFamily="18" charset="0"/>
              </a:rPr>
              <a:t>Smoking</a:t>
            </a:r>
          </a:p>
          <a:p>
            <a:pPr marL="342900" indent="-342900" algn="justLow" eaLnBrk="0" hangingPunct="0">
              <a:buFont typeface="+mj-lt"/>
              <a:buAutoNum type="arabicPeriod"/>
              <a:defRPr/>
            </a:pPr>
            <a:r>
              <a:rPr lang="en-US" sz="2800" dirty="0">
                <a:latin typeface="CastleTLig" pitchFamily="34" charset="0"/>
                <a:ea typeface="Times New Roman" pitchFamily="18" charset="0"/>
              </a:rPr>
              <a:t>Obesity</a:t>
            </a:r>
          </a:p>
          <a:p>
            <a:pPr marL="342900" indent="-342900" algn="justLow" eaLnBrk="0" hangingPunct="0">
              <a:buFont typeface="+mj-lt"/>
              <a:buAutoNum type="arabicPeriod"/>
              <a:defRPr/>
            </a:pPr>
            <a:r>
              <a:rPr lang="en-US" sz="2800" dirty="0">
                <a:latin typeface="CastleTLig" pitchFamily="34" charset="0"/>
                <a:ea typeface="Times New Roman" pitchFamily="18" charset="0"/>
              </a:rPr>
              <a:t>Diabetes</a:t>
            </a:r>
          </a:p>
        </p:txBody>
      </p:sp>
      <p:sp>
        <p:nvSpPr>
          <p:cNvPr id="3" name="Rectangle 2"/>
          <p:cNvSpPr/>
          <p:nvPr/>
        </p:nvSpPr>
        <p:spPr>
          <a:xfrm>
            <a:off x="4114800" y="2667000"/>
            <a:ext cx="4572000" cy="310854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justLow" eaLnBrk="0" hangingPunct="0">
              <a:buFont typeface="Wingdings" pitchFamily="2" charset="2"/>
              <a:buChar char="Ø"/>
              <a:defRPr/>
            </a:pPr>
            <a:r>
              <a:rPr lang="en-US" sz="2800" dirty="0">
                <a:latin typeface="CastleTLig" pitchFamily="34" charset="0"/>
                <a:ea typeface="Times New Roman" pitchFamily="18" charset="0"/>
              </a:rPr>
              <a:t> </a:t>
            </a:r>
            <a:r>
              <a:rPr lang="en-US" sz="2800" b="1" dirty="0">
                <a:latin typeface="CastleTLig" pitchFamily="34" charset="0"/>
                <a:ea typeface="Times New Roman" pitchFamily="18" charset="0"/>
              </a:rPr>
              <a:t>Surgical factors</a:t>
            </a:r>
          </a:p>
          <a:p>
            <a:pPr marL="342900" indent="-342900" algn="justLow" eaLnBrk="0" hangingPunct="0">
              <a:buFont typeface="+mj-lt"/>
              <a:buAutoNum type="arabicPeriod"/>
              <a:defRPr/>
            </a:pPr>
            <a:r>
              <a:rPr lang="en-US" sz="2800" dirty="0">
                <a:latin typeface="CastleTLig" pitchFamily="34" charset="0"/>
                <a:ea typeface="Times New Roman" pitchFamily="18" charset="0"/>
              </a:rPr>
              <a:t>Emergency surgery</a:t>
            </a:r>
          </a:p>
          <a:p>
            <a:pPr marL="342900" indent="-342900" algn="justLow" eaLnBrk="0" hangingPunct="0">
              <a:buFont typeface="+mj-lt"/>
              <a:buAutoNum type="arabicPeriod"/>
              <a:defRPr/>
            </a:pPr>
            <a:r>
              <a:rPr lang="en-US" sz="2800" dirty="0">
                <a:latin typeface="CastleTLig" pitchFamily="34" charset="0"/>
                <a:ea typeface="Times New Roman" pitchFamily="18" charset="0"/>
              </a:rPr>
              <a:t>Bowel surgery</a:t>
            </a:r>
          </a:p>
          <a:p>
            <a:pPr marL="342900" indent="-342900" algn="justLow" eaLnBrk="0" hangingPunct="0">
              <a:buFont typeface="+mj-lt"/>
              <a:buAutoNum type="arabicPeriod"/>
              <a:defRPr/>
            </a:pPr>
            <a:r>
              <a:rPr lang="en-US" sz="2800" dirty="0">
                <a:latin typeface="CastleTLig" pitchFamily="34" charset="0"/>
                <a:ea typeface="Times New Roman" pitchFamily="18" charset="0"/>
              </a:rPr>
              <a:t>Suture type and technique</a:t>
            </a:r>
          </a:p>
          <a:p>
            <a:pPr marL="342900" indent="-342900" algn="justLow" eaLnBrk="0" hangingPunct="0">
              <a:buFont typeface="+mj-lt"/>
              <a:buAutoNum type="arabicPeriod"/>
              <a:defRPr/>
            </a:pPr>
            <a:r>
              <a:rPr lang="en-US" sz="2800" dirty="0">
                <a:latin typeface="CastleTLig" pitchFamily="34" charset="0"/>
                <a:ea typeface="Times New Roman" pitchFamily="18" charset="0"/>
              </a:rPr>
              <a:t>Wound infection</a:t>
            </a:r>
          </a:p>
          <a:p>
            <a:pPr marL="342900" indent="-342900" algn="justLow" eaLnBrk="0" hangingPunct="0">
              <a:buFont typeface="+mj-lt"/>
              <a:buAutoNum type="arabicPeriod"/>
              <a:defRPr/>
            </a:pPr>
            <a:r>
              <a:rPr lang="en-US" sz="2800" dirty="0">
                <a:latin typeface="CastleTLig" pitchFamily="34" charset="0"/>
                <a:ea typeface="Times New Roman" pitchFamily="18" charset="0"/>
              </a:rPr>
              <a:t>Wound dehiscence</a:t>
            </a:r>
          </a:p>
          <a:p>
            <a:pPr marL="342900" indent="-342900" algn="justLow" eaLnBrk="0" hangingPunct="0">
              <a:buFont typeface="+mj-lt"/>
              <a:buAutoNum type="arabicPeriod"/>
              <a:defRPr/>
            </a:pPr>
            <a:r>
              <a:rPr lang="en-US" sz="2800" dirty="0">
                <a:latin typeface="CastleTLig" pitchFamily="34" charset="0"/>
                <a:ea typeface="Times New Roman" pitchFamily="18" charset="0"/>
              </a:rPr>
              <a:t>Drainage</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2439CA2-8713-44AB-BE82-3038D0A3AF07}" type="slidenum">
              <a:rPr lang="en-US">
                <a:solidFill>
                  <a:srgbClr val="A7A399"/>
                </a:solidFill>
              </a:rPr>
              <a:pPr eaLnBrk="1" hangingPunct="1"/>
              <a:t>46</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36825" y="1390650"/>
            <a:ext cx="4397375"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Rectangle 1"/>
          <p:cNvSpPr>
            <a:spLocks noChangeArrowheads="1"/>
          </p:cNvSpPr>
          <p:nvPr/>
        </p:nvSpPr>
        <p:spPr bwMode="auto">
          <a:xfrm>
            <a:off x="304800" y="533400"/>
            <a:ext cx="8458200" cy="461963"/>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2400" dirty="0">
                <a:solidFill>
                  <a:srgbClr val="001C54"/>
                </a:solidFill>
                <a:latin typeface="CastleTLig" pitchFamily="34" charset="0"/>
                <a:cs typeface="Times New Roman" pitchFamily="18" charset="0"/>
              </a:rPr>
              <a:t>Large incisional hernia with loss of domain and skin ulceration</a:t>
            </a:r>
            <a:endParaRPr lang="en-US" sz="2400" dirty="0">
              <a:solidFill>
                <a:srgbClr val="001C54"/>
              </a:solidFill>
              <a:latin typeface="CastleTLig" pitchFamily="34" charset="0"/>
              <a:cs typeface="Arial"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24C7207-56E3-4F18-BE63-E6F74793E98E}" type="slidenum">
              <a:rPr lang="en-US">
                <a:solidFill>
                  <a:srgbClr val="A7A399"/>
                </a:solidFill>
              </a:rPr>
              <a:pPr eaLnBrk="1" hangingPunct="1"/>
              <a:t>47</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381000" y="569178"/>
            <a:ext cx="8382000" cy="575542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Abdominal wound dehiscence</a:t>
            </a:r>
          </a:p>
          <a:p>
            <a:pPr algn="justLow" eaLnBrk="0" hangingPunct="0">
              <a:defRPr/>
            </a:pPr>
            <a:endParaRPr lang="en-US" sz="2400" b="1" dirty="0">
              <a:solidFill>
                <a:schemeClr val="accent5">
                  <a:lumMod val="50000"/>
                </a:schemeClr>
              </a:solidFill>
              <a:latin typeface="Georgia" pitchFamily="18" charset="0"/>
              <a:ea typeface="Times New Roman" pitchFamily="18" charset="0"/>
            </a:endParaRPr>
          </a:p>
          <a:p>
            <a:pPr eaLnBrk="0" hangingPunct="0">
              <a:defRPr/>
            </a:pPr>
            <a:r>
              <a:rPr lang="en-US" sz="2800" b="1" dirty="0">
                <a:latin typeface="CastleTLig" pitchFamily="34" charset="0"/>
                <a:ea typeface="Times New Roman" pitchFamily="18" charset="0"/>
              </a:rPr>
              <a:t>Clinical features</a:t>
            </a:r>
          </a:p>
          <a:p>
            <a:pPr eaLnBrk="0" hangingPunct="0">
              <a:defRPr/>
            </a:pPr>
            <a:r>
              <a:rPr lang="en-US" sz="2800" dirty="0">
                <a:latin typeface="CastleTLig" pitchFamily="34" charset="0"/>
                <a:ea typeface="Times New Roman" pitchFamily="18" charset="0"/>
              </a:rPr>
              <a:t>A serosanguinous (pink) discharge from the wound is a forerunner of disruption in fully 50% of cases. It is the most pathognomonic sign of impending wound disruption</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Patients often felt something give way. If skin sutures have been removed, omentum or coils of intestine may be found through the wound.</a:t>
            </a:r>
          </a:p>
          <a:p>
            <a:pPr eaLnBrk="0" hangingPunct="0">
              <a:defRPr/>
            </a:pPr>
            <a:r>
              <a:rPr lang="en-US" sz="2800" dirty="0">
                <a:latin typeface="CastleTLig" pitchFamily="34" charset="0"/>
                <a:ea typeface="Times New Roman" pitchFamily="18" charset="0"/>
              </a:rPr>
              <a:t>It is important to note that there may be symptoms and signs of intestinal obstruction.</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EAE917C-EE67-414B-A875-843B9D619A76}" type="slidenum">
              <a:rPr lang="en-US">
                <a:solidFill>
                  <a:srgbClr val="A7A399"/>
                </a:solidFill>
              </a:rPr>
              <a:pPr eaLnBrk="1" hangingPunct="1"/>
              <a:t>48</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250950"/>
            <a:ext cx="3200400" cy="469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Rectangle 1"/>
          <p:cNvSpPr>
            <a:spLocks noChangeArrowheads="1"/>
          </p:cNvSpPr>
          <p:nvPr/>
        </p:nvSpPr>
        <p:spPr bwMode="auto">
          <a:xfrm>
            <a:off x="381000" y="533400"/>
            <a:ext cx="8382000" cy="461963"/>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2400" dirty="0">
                <a:solidFill>
                  <a:srgbClr val="001C54"/>
                </a:solidFill>
                <a:latin typeface="CastleTLig" pitchFamily="34" charset="0"/>
                <a:cs typeface="Times New Roman" pitchFamily="18" charset="0"/>
              </a:rPr>
              <a:t>A ‘burst abdomen’ resutured using retention sutures.</a:t>
            </a:r>
            <a:endParaRPr lang="en-US" sz="2400" dirty="0">
              <a:solidFill>
                <a:srgbClr val="001C54"/>
              </a:solidFill>
              <a:latin typeface="CastleTLig" pitchFamily="34" charset="0"/>
              <a:cs typeface="Arial"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1D28C5A-3E41-4E1A-B0CA-3F3C6873C740}" type="slidenum">
              <a:rPr lang="en-US">
                <a:solidFill>
                  <a:srgbClr val="A7A399"/>
                </a:solidFill>
              </a:rPr>
              <a:pPr eaLnBrk="1" hangingPunct="1"/>
              <a:t>49</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457200" y="572869"/>
            <a:ext cx="8305800" cy="646331"/>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General features common to all hernias</a:t>
            </a:r>
            <a:endParaRPr lang="en-US" sz="3600" dirty="0">
              <a:latin typeface="Arial" charset="0"/>
              <a:cs typeface="Arial" charset="0"/>
            </a:endParaRPr>
          </a:p>
        </p:txBody>
      </p:sp>
      <p:sp>
        <p:nvSpPr>
          <p:cNvPr id="10243" name="Rectangle 2"/>
          <p:cNvSpPr>
            <a:spLocks noChangeArrowheads="1"/>
          </p:cNvSpPr>
          <p:nvPr/>
        </p:nvSpPr>
        <p:spPr bwMode="auto">
          <a:xfrm>
            <a:off x="381000" y="1340108"/>
            <a:ext cx="8382000" cy="483209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eaLnBrk="0" hangingPunct="0">
              <a:defRPr/>
            </a:pPr>
            <a:r>
              <a:rPr lang="en-US" sz="2800" b="1" dirty="0">
                <a:solidFill>
                  <a:srgbClr val="404040"/>
                </a:solidFill>
                <a:latin typeface="CastleTLig" pitchFamily="34" charset="0"/>
                <a:cs typeface="Times New Roman" pitchFamily="18" charset="0"/>
              </a:rPr>
              <a:t>Aetiology</a:t>
            </a:r>
            <a:endParaRPr lang="en-US" sz="2800" dirty="0">
              <a:latin typeface="CastleTLig" pitchFamily="34" charset="0"/>
              <a:cs typeface="Times New Roman" pitchFamily="18" charset="0"/>
            </a:endParaRPr>
          </a:p>
          <a:p>
            <a:pPr eaLnBrk="0" hangingPunct="0">
              <a:defRPr/>
            </a:pPr>
            <a:r>
              <a:rPr lang="en-US" sz="2800" dirty="0">
                <a:latin typeface="CastleTLig" pitchFamily="34" charset="0"/>
                <a:cs typeface="Times New Roman" pitchFamily="18" charset="0"/>
              </a:rPr>
              <a:t>Any condition that raises </a:t>
            </a:r>
            <a:r>
              <a:rPr lang="en-US" sz="2800" b="1" dirty="0">
                <a:solidFill>
                  <a:srgbClr val="002060"/>
                </a:solidFill>
                <a:latin typeface="CastleTLig" pitchFamily="34" charset="0"/>
                <a:ea typeface="Times New Roman" pitchFamily="18" charset="0"/>
                <a:cs typeface="+mj-cs"/>
              </a:rPr>
              <a:t>intra-abdominal</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pressure</a:t>
            </a:r>
            <a:r>
              <a:rPr lang="en-US" sz="2800" dirty="0">
                <a:latin typeface="CastleTLig" pitchFamily="34" charset="0"/>
                <a:cs typeface="Times New Roman" pitchFamily="18" charset="0"/>
              </a:rPr>
              <a:t>, such as a powerful effort, may produce a hernia.</a:t>
            </a:r>
          </a:p>
          <a:p>
            <a:pPr eaLnBrk="0" hangingPunct="0">
              <a:defRPr/>
            </a:pPr>
            <a:endParaRPr lang="en-US" sz="2800" dirty="0">
              <a:latin typeface="CastleTLig" pitchFamily="34" charset="0"/>
              <a:cs typeface="Times New Roman" pitchFamily="18" charset="0"/>
            </a:endParaRPr>
          </a:p>
          <a:p>
            <a:pPr eaLnBrk="0" hangingPunct="0">
              <a:defRPr/>
            </a:pPr>
            <a:r>
              <a:rPr lang="en-US" sz="2800" dirty="0">
                <a:latin typeface="CastleTLig" pitchFamily="34" charset="0"/>
                <a:cs typeface="Times New Roman" pitchFamily="18" charset="0"/>
              </a:rPr>
              <a:t>Different aetiological factors, such as increased intra-abdominal pressure (in </a:t>
            </a:r>
            <a:r>
              <a:rPr lang="en-US" sz="2800" b="1" dirty="0">
                <a:solidFill>
                  <a:srgbClr val="002060"/>
                </a:solidFill>
                <a:latin typeface="CastleTLig" pitchFamily="34" charset="0"/>
                <a:ea typeface="Times New Roman" pitchFamily="18" charset="0"/>
                <a:cs typeface="+mj-cs"/>
              </a:rPr>
              <a:t>pregnancy</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intra-abdominal</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malignancy</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straining</a:t>
            </a:r>
            <a:r>
              <a:rPr lang="en-US" sz="2800" dirty="0">
                <a:latin typeface="CastleTLig" pitchFamily="34" charset="0"/>
                <a:cs typeface="Times New Roman" pitchFamily="18" charset="0"/>
              </a:rPr>
              <a:t> on micturition or defecation, </a:t>
            </a:r>
            <a:r>
              <a:rPr lang="en-US" sz="2800" b="1" dirty="0">
                <a:solidFill>
                  <a:srgbClr val="002060"/>
                </a:solidFill>
                <a:latin typeface="CastleTLig" pitchFamily="34" charset="0"/>
                <a:ea typeface="Times New Roman" pitchFamily="18" charset="0"/>
                <a:cs typeface="+mj-cs"/>
              </a:rPr>
              <a:t>chronic</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obstructive</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lung</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disease</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ascites</a:t>
            </a:r>
            <a:r>
              <a:rPr lang="en-US" sz="2800" dirty="0">
                <a:latin typeface="CastleTLig" pitchFamily="34" charset="0"/>
                <a:cs typeface="Times New Roman" pitchFamily="18" charset="0"/>
              </a:rPr>
              <a:t>, chronic </a:t>
            </a:r>
            <a:r>
              <a:rPr lang="en-US" sz="2800" b="1" dirty="0">
                <a:solidFill>
                  <a:srgbClr val="002060"/>
                </a:solidFill>
                <a:latin typeface="CastleTLig" pitchFamily="34" charset="0"/>
                <a:ea typeface="Times New Roman" pitchFamily="18" charset="0"/>
                <a:cs typeface="+mj-cs"/>
              </a:rPr>
              <a:t>intestinal</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obstruction</a:t>
            </a:r>
            <a:r>
              <a:rPr lang="en-US" sz="2800" dirty="0">
                <a:latin typeface="CastleTLig" pitchFamily="34" charset="0"/>
                <a:cs typeface="Times New Roman" pitchFamily="18" charset="0"/>
              </a:rPr>
              <a:t>, and </a:t>
            </a:r>
            <a:r>
              <a:rPr lang="en-US" sz="2800" b="1" dirty="0">
                <a:solidFill>
                  <a:srgbClr val="002060"/>
                </a:solidFill>
                <a:latin typeface="CastleTLig" pitchFamily="34" charset="0"/>
                <a:ea typeface="Times New Roman" pitchFamily="18" charset="0"/>
                <a:cs typeface="+mj-cs"/>
              </a:rPr>
              <a:t>obesity</a:t>
            </a:r>
            <a:r>
              <a:rPr lang="en-US" sz="2800" dirty="0">
                <a:latin typeface="CastleTLig" pitchFamily="34" charset="0"/>
                <a:cs typeface="Times New Roman" pitchFamily="18" charset="0"/>
              </a:rPr>
              <a:t>), or pathological changes in </a:t>
            </a:r>
            <a:r>
              <a:rPr lang="en-US" sz="2800" b="1" dirty="0">
                <a:solidFill>
                  <a:srgbClr val="002060"/>
                </a:solidFill>
                <a:latin typeface="CastleTLig" pitchFamily="34" charset="0"/>
                <a:ea typeface="Times New Roman" pitchFamily="18" charset="0"/>
                <a:cs typeface="+mj-cs"/>
              </a:rPr>
              <a:t>connective</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tissue</a:t>
            </a:r>
            <a:r>
              <a:rPr lang="en-US" sz="2800" dirty="0">
                <a:latin typeface="CastleTLig" pitchFamily="34" charset="0"/>
                <a:cs typeface="Times New Roman" pitchFamily="18" charset="0"/>
              </a:rPr>
              <a:t> of the abdominal wall, are blamed, without conclusive significance.</a:t>
            </a:r>
            <a:endParaRPr lang="en-US" sz="2800" dirty="0">
              <a:latin typeface="CastleTLig" pitchFamily="34" charset="0"/>
              <a:cs typeface="Arial"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7AEEC94-405A-428E-BA6D-E7DC319A0C80}" type="slidenum">
              <a:rPr lang="en-US">
                <a:solidFill>
                  <a:srgbClr val="A7A399"/>
                </a:solidFill>
              </a:rPr>
              <a:pPr eaLnBrk="1" hangingPunct="1"/>
              <a:t>5</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381000" y="536912"/>
            <a:ext cx="8382000" cy="5940088"/>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Incisional hernias</a:t>
            </a:r>
          </a:p>
          <a:p>
            <a:pPr algn="justLow" eaLnBrk="0" hangingPunct="0">
              <a:defRPr/>
            </a:pPr>
            <a:endParaRPr lang="en-US" sz="20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There is a high incidence of incisional hernia following operations for peritonitis because, as a rule, the wound becomes infected. </a:t>
            </a:r>
          </a:p>
          <a:p>
            <a:pPr eaLnBrk="0" hangingPunct="0">
              <a:defRPr/>
            </a:pPr>
            <a:r>
              <a:rPr lang="en-US" sz="2800" dirty="0">
                <a:latin typeface="CastleTLig" pitchFamily="34" charset="0"/>
                <a:ea typeface="Times New Roman" pitchFamily="18" charset="0"/>
              </a:rPr>
              <a:t>An incisional hernia usually starts as a symptomless partial disruption of the deeper layers of a laparotomy wound during the immediate or very early postoperative.</a:t>
            </a:r>
          </a:p>
          <a:p>
            <a:pPr eaLnBrk="0" hangingPunct="0">
              <a:defRPr/>
            </a:pPr>
            <a:r>
              <a:rPr lang="en-US" sz="2600" b="1" dirty="0">
                <a:latin typeface="CastleTLig" pitchFamily="34" charset="0"/>
                <a:ea typeface="Times New Roman" pitchFamily="18" charset="0"/>
              </a:rPr>
              <a:t>Clinical features</a:t>
            </a:r>
          </a:p>
          <a:p>
            <a:pPr eaLnBrk="0" hangingPunct="0">
              <a:defRPr/>
            </a:pPr>
            <a:r>
              <a:rPr lang="en-US" sz="2600" dirty="0">
                <a:latin typeface="CastleTLig" pitchFamily="34" charset="0"/>
                <a:ea typeface="Times New Roman" pitchFamily="18" charset="0"/>
              </a:rPr>
              <a:t>Most patients with incisional hernias are, at least initially, asymptomatic. If symptoms occur, they commonly consist of:</a:t>
            </a:r>
          </a:p>
          <a:p>
            <a:pPr eaLnBrk="0" hangingPunct="0">
              <a:buFont typeface="Wingdings" pitchFamily="2" charset="2"/>
              <a:buChar char="Ø"/>
              <a:defRPr/>
            </a:pPr>
            <a:r>
              <a:rPr lang="en-US" sz="2600" dirty="0">
                <a:latin typeface="CastleTLig" pitchFamily="34" charset="0"/>
                <a:ea typeface="Times New Roman" pitchFamily="18" charset="0"/>
              </a:rPr>
              <a:t>• Restriction of movement or of wearing certain clothes</a:t>
            </a:r>
          </a:p>
          <a:p>
            <a:pPr eaLnBrk="0" hangingPunct="0">
              <a:buFont typeface="Wingdings" pitchFamily="2" charset="2"/>
              <a:buChar char="Ø"/>
              <a:defRPr/>
            </a:pPr>
            <a:r>
              <a:rPr lang="en-US" sz="2600" dirty="0">
                <a:latin typeface="CastleTLig" pitchFamily="34" charset="0"/>
                <a:ea typeface="Times New Roman" pitchFamily="18" charset="0"/>
              </a:rPr>
              <a:t>• Embarrassment due to disfigurement </a:t>
            </a:r>
          </a:p>
          <a:p>
            <a:pPr eaLnBrk="0" hangingPunct="0">
              <a:buFont typeface="Wingdings" pitchFamily="2" charset="2"/>
              <a:buChar char="Ø"/>
              <a:defRPr/>
            </a:pPr>
            <a:r>
              <a:rPr lang="en-US" sz="2600" dirty="0">
                <a:latin typeface="CastleTLig" pitchFamily="34" charset="0"/>
                <a:ea typeface="Times New Roman" pitchFamily="18" charset="0"/>
              </a:rPr>
              <a:t>• Discomfort or pain. </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4FBB67B-6C36-4C6B-B478-1599ED573CFC}" type="slidenum">
              <a:rPr lang="en-US">
                <a:solidFill>
                  <a:srgbClr val="A7A399"/>
                </a:solidFill>
              </a:rPr>
              <a:pPr eaLnBrk="1" hangingPunct="1"/>
              <a:t>50</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381000" y="533400"/>
            <a:ext cx="8382000" cy="532453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Radio-imaging Study</a:t>
            </a:r>
          </a:p>
          <a:p>
            <a:pPr algn="justLow" eaLnBrk="0" hangingPunct="0">
              <a:defRPr/>
            </a:pPr>
            <a:endParaRPr lang="en-US" sz="2400" b="1" dirty="0">
              <a:solidFill>
                <a:schemeClr val="accent5">
                  <a:lumMod val="50000"/>
                </a:schemeClr>
              </a:solidFill>
              <a:latin typeface="Georgia" pitchFamily="18" charset="0"/>
              <a:ea typeface="Times New Roman" pitchFamily="18" charset="0"/>
            </a:endParaRPr>
          </a:p>
          <a:p>
            <a:pPr eaLnBrk="0" hangingPunct="0">
              <a:defRPr/>
            </a:pPr>
            <a:r>
              <a:rPr lang="en-US" sz="2800" dirty="0">
                <a:latin typeface="CastleTLig" pitchFamily="34" charset="0"/>
                <a:ea typeface="Times New Roman" pitchFamily="18" charset="0"/>
              </a:rPr>
              <a:t>Radiological investigation may be required in obese patients with small hernias that are difficult to show clinically, and those with very large complicated hernias. </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Ultrasound examination may often show a fascial defect and provide a measurement of the size and identification of the contents of the hernial sac. </a:t>
            </a:r>
          </a:p>
          <a:p>
            <a:pPr eaLnBrk="0" hangingPunct="0">
              <a:defRPr/>
            </a:pPr>
            <a:r>
              <a:rPr lang="en-US" sz="2800" dirty="0">
                <a:latin typeface="CastleTLig" pitchFamily="34" charset="0"/>
                <a:ea typeface="Times New Roman" pitchFamily="18" charset="0"/>
              </a:rPr>
              <a:t>CT scan is particularly helpful to fully assess large complex hernias, recurrent hernias or hernias with multiple defects.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AA391F1-6EA2-46BB-B26A-F212AC7F9BE9}" type="slidenum">
              <a:rPr lang="en-US">
                <a:solidFill>
                  <a:srgbClr val="A7A399"/>
                </a:solidFill>
              </a:rPr>
              <a:pPr eaLnBrk="1" hangingPunct="1"/>
              <a:t>51</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381000" y="533400"/>
            <a:ext cx="8382000" cy="440120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Management of incisional hernia</a:t>
            </a:r>
          </a:p>
          <a:p>
            <a:pPr algn="justLow" eaLnBrk="0" hangingPunct="0">
              <a:defRPr/>
            </a:pPr>
            <a:endParaRPr lang="en-US" sz="20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If the patient is obese, weight reduction by dieting should precede the operation. The repair of large hernias are highly specialized surgery.</a:t>
            </a:r>
          </a:p>
          <a:p>
            <a:pPr eaLnBrk="0" hangingPunct="0">
              <a:defRPr/>
            </a:pPr>
            <a:endParaRPr lang="en-US" sz="2800" dirty="0">
              <a:latin typeface="CastleTLig" pitchFamily="34" charset="0"/>
              <a:ea typeface="Times New Roman" pitchFamily="18" charset="0"/>
            </a:endParaRPr>
          </a:p>
          <a:p>
            <a:pPr eaLnBrk="0" hangingPunct="0">
              <a:defRPr/>
            </a:pPr>
            <a:r>
              <a:rPr lang="en-US" sz="2800" dirty="0">
                <a:latin typeface="CastleTLig" pitchFamily="34" charset="0"/>
                <a:ea typeface="Times New Roman" pitchFamily="18" charset="0"/>
              </a:rPr>
              <a:t>Most incisional hernias are repaired using one of several techniques that employ mesh. Polypropylene and polyethylene meshes are commonly used; they are flexible and easily cut to size.</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C382692-3FA1-4174-A044-7BAF58B35E0E}" type="slidenum">
              <a:rPr lang="en-US">
                <a:solidFill>
                  <a:srgbClr val="A7A399"/>
                </a:solidFill>
              </a:rPr>
              <a:pPr eaLnBrk="1" hangingPunct="1"/>
              <a:t>52</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095500"/>
            <a:ext cx="48768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2E3559C-12F0-4A38-A9EE-0C06BD6E7170}" type="slidenum">
              <a:rPr lang="en-US">
                <a:solidFill>
                  <a:srgbClr val="A7A399"/>
                </a:solidFill>
              </a:rPr>
              <a:pPr eaLnBrk="1" hangingPunct="1"/>
              <a:t>53</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
        <p:nvSpPr>
          <p:cNvPr id="5" name="Rectangle 4"/>
          <p:cNvSpPr/>
          <p:nvPr/>
        </p:nvSpPr>
        <p:spPr>
          <a:xfrm>
            <a:off x="457200" y="533400"/>
            <a:ext cx="8229600" cy="11079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eaLnBrk="0" hangingPunct="0">
              <a:defRPr/>
            </a:pPr>
            <a:r>
              <a:rPr lang="en-US" sz="2200" dirty="0">
                <a:solidFill>
                  <a:srgbClr val="001C54"/>
                </a:solidFill>
                <a:latin typeface="CastleTLig" pitchFamily="34" charset="0"/>
                <a:ea typeface="Times New Roman" pitchFamily="18" charset="0"/>
              </a:rPr>
              <a:t>Other meshes such as expanded polytetrafluoroethylene (ePTFE) and Dacron have been used successfully in laparoscopic and inlay repair techniques, where the mesh comes into contact with the bowel.</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676400"/>
            <a:ext cx="5611813"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Rectangle 1"/>
          <p:cNvSpPr>
            <a:spLocks noChangeArrowheads="1"/>
          </p:cNvSpPr>
          <p:nvPr/>
        </p:nvSpPr>
        <p:spPr bwMode="auto">
          <a:xfrm>
            <a:off x="1143000" y="541338"/>
            <a:ext cx="6629400" cy="83026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2400" dirty="0">
                <a:solidFill>
                  <a:srgbClr val="001C54"/>
                </a:solidFill>
                <a:latin typeface="Franklin Gothic Book" pitchFamily="34" charset="0"/>
                <a:cs typeface="Times New Roman" pitchFamily="18" charset="0"/>
              </a:rPr>
              <a:t>Onlay mesh repair, in this case combined with a Ramirez component separation</a:t>
            </a:r>
            <a:endParaRPr lang="en-US" sz="2400" dirty="0">
              <a:solidFill>
                <a:srgbClr val="001C54"/>
              </a:solidFill>
              <a:latin typeface="Arial" charset="0"/>
              <a:cs typeface="Arial"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D1DFDEA-193B-4A0F-9B71-FBA9BF6DA2C5}" type="slidenum">
              <a:rPr lang="en-US">
                <a:solidFill>
                  <a:srgbClr val="A7A399"/>
                </a:solidFill>
              </a:rPr>
              <a:pPr eaLnBrk="1" hangingPunct="1"/>
              <a:t>54</a:t>
            </a:fld>
            <a:endParaRPr lang="en-US">
              <a:solidFill>
                <a:srgbClr val="A7A399"/>
              </a:solidFill>
            </a:endParaRPr>
          </a:p>
        </p:txBody>
      </p:sp>
      <p:sp>
        <p:nvSpPr>
          <p:cNvPr id="5" name="Footer Placeholder 4"/>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
          <p:cNvSpPr>
            <a:spLocks noChangeArrowheads="1"/>
          </p:cNvSpPr>
          <p:nvPr/>
        </p:nvSpPr>
        <p:spPr bwMode="auto">
          <a:xfrm>
            <a:off x="457200" y="533400"/>
            <a:ext cx="8229600" cy="55707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Divarication of recti abdominis</a:t>
            </a:r>
            <a:endParaRPr lang="en-US" sz="3600" dirty="0">
              <a:latin typeface="Franklin Gothic Book" pitchFamily="34" charset="0"/>
              <a:cs typeface="Arial" charset="0"/>
            </a:endParaRPr>
          </a:p>
          <a:p>
            <a:pPr eaLnBrk="0" hangingPunct="0">
              <a:defRPr/>
            </a:pPr>
            <a:endParaRPr lang="en-US" sz="2400" dirty="0">
              <a:latin typeface="Franklin Gothic Book" pitchFamily="34" charset="0"/>
              <a:cs typeface="Times New Roman" pitchFamily="18" charset="0"/>
            </a:endParaRPr>
          </a:p>
          <a:p>
            <a:pPr eaLnBrk="0" hangingPunct="0">
              <a:defRPr/>
            </a:pPr>
            <a:r>
              <a:rPr lang="en-US" sz="2800" dirty="0">
                <a:latin typeface="CastleTLig" pitchFamily="34" charset="0"/>
                <a:cs typeface="Times New Roman" pitchFamily="18" charset="0"/>
              </a:rPr>
              <a:t>It is seen principally in elderly multiparous patients. When the patient’s strains, a gap can be seen between the recti abdominis, through which the abdominal contents bulge.</a:t>
            </a:r>
            <a:endParaRPr lang="en-US" sz="2800" dirty="0">
              <a:latin typeface="CastleTLig" pitchFamily="34" charset="0"/>
              <a:cs typeface="Arial" charset="0"/>
            </a:endParaRPr>
          </a:p>
          <a:p>
            <a:pPr eaLnBrk="0" hangingPunct="0">
              <a:defRPr/>
            </a:pPr>
            <a:endParaRPr lang="en-US" sz="2800" dirty="0">
              <a:latin typeface="CastleTLig" pitchFamily="34" charset="0"/>
              <a:cs typeface="Times New Roman" pitchFamily="18" charset="0"/>
            </a:endParaRPr>
          </a:p>
          <a:p>
            <a:pPr eaLnBrk="0" hangingPunct="0">
              <a:defRPr/>
            </a:pPr>
            <a:r>
              <a:rPr lang="en-US" sz="2600" b="1" dirty="0">
                <a:latin typeface="CastleTLig" pitchFamily="34" charset="0"/>
                <a:cs typeface="Times New Roman" pitchFamily="18" charset="0"/>
              </a:rPr>
              <a:t>Treatment</a:t>
            </a:r>
            <a:endParaRPr lang="en-US" sz="2600" b="1"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An abdominal belt is all that is required. There is no risk of strangulated intestinal contents. A similar condition is met with in babies, only the Divarication exists above the umbilicus. No treatment is necessary; as the child grows, a spontaneous cure results.</a:t>
            </a:r>
            <a:endParaRPr lang="en-US" sz="2600" dirty="0">
              <a:latin typeface="CastleTLig" pitchFamily="34" charset="0"/>
              <a:cs typeface="Arial"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31665E1-0FDB-456A-AAA9-78FF657A8CB2}" type="slidenum">
              <a:rPr lang="en-US">
                <a:solidFill>
                  <a:srgbClr val="A7A399"/>
                </a:solidFill>
              </a:rPr>
              <a:pPr eaLnBrk="1" hangingPunct="1"/>
              <a:t>55</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
          <p:cNvSpPr>
            <a:spLocks noChangeArrowheads="1"/>
          </p:cNvSpPr>
          <p:nvPr/>
        </p:nvSpPr>
        <p:spPr bwMode="auto">
          <a:xfrm>
            <a:off x="457200" y="578346"/>
            <a:ext cx="8229600" cy="323165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Disorders of the umbilicus</a:t>
            </a:r>
            <a:endParaRPr lang="en-US" sz="3600" dirty="0">
              <a:latin typeface="Franklin Gothic Book" pitchFamily="34" charset="0"/>
              <a:cs typeface="Arial" charset="0"/>
            </a:endParaRPr>
          </a:p>
          <a:p>
            <a:pPr eaLnBrk="0" hangingPunct="0">
              <a:defRPr/>
            </a:pPr>
            <a:endParaRPr lang="en-US" sz="2800" dirty="0">
              <a:latin typeface="CastleTLig" pitchFamily="34" charset="0"/>
              <a:cs typeface="Times New Roman" pitchFamily="18" charset="0"/>
            </a:endParaRPr>
          </a:p>
          <a:p>
            <a:pPr eaLnBrk="0" hangingPunct="0">
              <a:defRPr/>
            </a:pPr>
            <a:r>
              <a:rPr lang="en-US" sz="2800" dirty="0">
                <a:latin typeface="CastleTLig" pitchFamily="34" charset="0"/>
                <a:cs typeface="Times New Roman" pitchFamily="18" charset="0"/>
              </a:rPr>
              <a:t>Many of the problems associated with the umbilicus are congenital structural disorders.</a:t>
            </a:r>
          </a:p>
          <a:p>
            <a:pPr eaLnBrk="0" hangingPunct="0">
              <a:defRPr/>
            </a:pPr>
            <a:r>
              <a:rPr lang="en-US" sz="2800" dirty="0">
                <a:latin typeface="CastleTLig" pitchFamily="34" charset="0"/>
                <a:cs typeface="Times New Roman" pitchFamily="18" charset="0"/>
              </a:rPr>
              <a:t>A good understanding of these problems can be obtained by considering the topological changes of early development.</a:t>
            </a:r>
            <a:endParaRPr lang="en-US" sz="2800" dirty="0">
              <a:latin typeface="CastleTLig" pitchFamily="34" charset="0"/>
              <a:cs typeface="Arial"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95C83E3-E51F-41B0-9370-BD02BB2EB69E}" type="slidenum">
              <a:rPr lang="en-US">
                <a:solidFill>
                  <a:srgbClr val="A7A399"/>
                </a:solidFill>
              </a:rPr>
              <a:pPr eaLnBrk="1" hangingPunct="1"/>
              <a:t>56</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
          <p:cNvSpPr>
            <a:spLocks noChangeArrowheads="1"/>
          </p:cNvSpPr>
          <p:nvPr/>
        </p:nvSpPr>
        <p:spPr bwMode="auto">
          <a:xfrm>
            <a:off x="457200" y="523756"/>
            <a:ext cx="8229600" cy="572464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Umbilical granulomas and polyps</a:t>
            </a:r>
            <a:endParaRPr lang="en-US" sz="3600" dirty="0">
              <a:latin typeface="Franklin Gothic Book" pitchFamily="34" charset="0"/>
              <a:cs typeface="Arial" charset="0"/>
            </a:endParaRPr>
          </a:p>
          <a:p>
            <a:pPr eaLnBrk="0" hangingPunct="0">
              <a:defRPr/>
            </a:pPr>
            <a:endParaRPr lang="en-US" dirty="0">
              <a:latin typeface="CastleTLig" pitchFamily="34" charset="0"/>
              <a:cs typeface="Times New Roman" pitchFamily="18" charset="0"/>
            </a:endParaRPr>
          </a:p>
          <a:p>
            <a:pPr eaLnBrk="0" hangingPunct="0">
              <a:defRPr/>
            </a:pPr>
            <a:r>
              <a:rPr lang="en-US" sz="2400" dirty="0">
                <a:latin typeface="CastleTLig" pitchFamily="34" charset="0"/>
                <a:cs typeface="Times New Roman" pitchFamily="18" charset="0"/>
              </a:rPr>
              <a:t>Sometimes a mass of granulation tissue forms after separation of the cord. This chronic infection may continue for weeks causes granulation tissue to pout at the umbilicus. </a:t>
            </a:r>
            <a:r>
              <a:rPr lang="en-US" sz="2400" b="1" dirty="0">
                <a:latin typeface="CastleTLig" pitchFamily="34" charset="0"/>
                <a:cs typeface="Times New Roman" pitchFamily="18" charset="0"/>
              </a:rPr>
              <a:t>Granulomas</a:t>
            </a:r>
            <a:r>
              <a:rPr lang="en-US" sz="2400" dirty="0">
                <a:latin typeface="CastleTLig" pitchFamily="34" charset="0"/>
                <a:cs typeface="Times New Roman" pitchFamily="18" charset="0"/>
              </a:rPr>
              <a:t> respond well to cauterization with a wet silver nitrate stick..</a:t>
            </a:r>
          </a:p>
          <a:p>
            <a:pPr eaLnBrk="0" hangingPunct="0">
              <a:defRPr/>
            </a:pPr>
            <a:r>
              <a:rPr lang="en-US" sz="2400" dirty="0">
                <a:latin typeface="CastleTLig" pitchFamily="34" charset="0"/>
                <a:cs typeface="Times New Roman" pitchFamily="18" charset="0"/>
              </a:rPr>
              <a:t>A persistent mass may be an </a:t>
            </a:r>
            <a:r>
              <a:rPr lang="en-US" sz="2400" b="1" dirty="0">
                <a:latin typeface="CastleTLig" pitchFamily="34" charset="0"/>
                <a:cs typeface="Times New Roman" pitchFamily="18" charset="0"/>
              </a:rPr>
              <a:t>umbilical polyp </a:t>
            </a:r>
            <a:r>
              <a:rPr lang="en-US" sz="2400" dirty="0">
                <a:latin typeface="CastleTLig" pitchFamily="34" charset="0"/>
                <a:cs typeface="Times New Roman" pitchFamily="18" charset="0"/>
              </a:rPr>
              <a:t>rather than a granuloma. Umbilical polyps are small hemispherical pink lesions covered in gastric or small bowel mucosa; they should be excised.</a:t>
            </a:r>
            <a:endParaRPr lang="en-US" sz="2400" dirty="0">
              <a:latin typeface="CastleTLig" pitchFamily="34" charset="0"/>
              <a:cs typeface="Arial" charset="0"/>
            </a:endParaRPr>
          </a:p>
          <a:p>
            <a:pPr eaLnBrk="0" hangingPunct="0">
              <a:defRPr/>
            </a:pPr>
            <a:r>
              <a:rPr lang="en-US" sz="2400" b="1" dirty="0">
                <a:latin typeface="CastleTLig" pitchFamily="34" charset="0"/>
                <a:cs typeface="Times New Roman" pitchFamily="18" charset="0"/>
              </a:rPr>
              <a:t>Omphalitis</a:t>
            </a:r>
            <a:r>
              <a:rPr lang="en-US" sz="2400" dirty="0">
                <a:latin typeface="CastleTLig" pitchFamily="34" charset="0"/>
                <a:cs typeface="Times New Roman" pitchFamily="18" charset="0"/>
              </a:rPr>
              <a:t> (umbilical infection)</a:t>
            </a:r>
            <a:endParaRPr lang="en-US" sz="2400" dirty="0">
              <a:latin typeface="CastleTLig" pitchFamily="34" charset="0"/>
              <a:cs typeface="Arial" charset="0"/>
            </a:endParaRPr>
          </a:p>
          <a:p>
            <a:pPr eaLnBrk="0" hangingPunct="0">
              <a:defRPr/>
            </a:pPr>
            <a:r>
              <a:rPr lang="en-US" sz="2400" dirty="0">
                <a:latin typeface="CastleTLig" pitchFamily="34" charset="0"/>
                <a:cs typeface="Times New Roman" pitchFamily="18" charset="0"/>
              </a:rPr>
              <a:t>It is diagnosed when there is pus or discharge at the umbilicus with spreading erythema and cellulitis. Omphalitis is associated with:</a:t>
            </a:r>
            <a:endParaRPr lang="en-US" sz="2400" dirty="0">
              <a:latin typeface="CastleTLig" pitchFamily="34" charset="0"/>
              <a:cs typeface="Arial" charset="0"/>
            </a:endParaRPr>
          </a:p>
          <a:p>
            <a:pPr eaLnBrk="0" hangingPunct="0">
              <a:defRPr/>
            </a:pPr>
            <a:r>
              <a:rPr lang="en-US" sz="2400" dirty="0">
                <a:latin typeface="CastleTLig" pitchFamily="34" charset="0"/>
                <a:cs typeface="Times New Roman" pitchFamily="18" charset="0"/>
              </a:rPr>
              <a:t>• umbilical vascular catheterization</a:t>
            </a:r>
            <a:r>
              <a:rPr lang="en-US" sz="2400" dirty="0">
                <a:latin typeface="CastleTLig" pitchFamily="34" charset="0"/>
                <a:cs typeface="Arial" charset="0"/>
              </a:rPr>
              <a:t>, </a:t>
            </a:r>
            <a:r>
              <a:rPr lang="en-US" sz="2400" dirty="0">
                <a:latin typeface="CastleTLig" pitchFamily="34" charset="0"/>
                <a:cs typeface="Times New Roman" pitchFamily="18" charset="0"/>
              </a:rPr>
              <a:t>low birth weight</a:t>
            </a:r>
            <a:r>
              <a:rPr lang="en-US" sz="2400" dirty="0">
                <a:latin typeface="CastleTLig" pitchFamily="34" charset="0"/>
                <a:cs typeface="Arial" charset="0"/>
              </a:rPr>
              <a:t>, </a:t>
            </a:r>
            <a:r>
              <a:rPr lang="en-US" sz="2400" dirty="0">
                <a:latin typeface="CastleTLig" pitchFamily="34" charset="0"/>
                <a:cs typeface="Times New Roman" pitchFamily="18" charset="0"/>
              </a:rPr>
              <a:t>perinatal sepsis</a:t>
            </a:r>
            <a:r>
              <a:rPr lang="en-US" sz="2400" dirty="0">
                <a:latin typeface="CastleTLig" pitchFamily="34" charset="0"/>
                <a:cs typeface="Arial" charset="0"/>
              </a:rPr>
              <a:t>,</a:t>
            </a:r>
            <a:r>
              <a:rPr lang="en-US" sz="2400" dirty="0">
                <a:latin typeface="CastleTLig" pitchFamily="34" charset="0"/>
                <a:cs typeface="Times New Roman" pitchFamily="18" charset="0"/>
              </a:rPr>
              <a:t> immunodeficiency.</a:t>
            </a:r>
            <a:endParaRPr lang="en-US" sz="2400" dirty="0">
              <a:latin typeface="CastleTLig" pitchFamily="34" charset="0"/>
              <a:cs typeface="Arial"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EE4D63B-58A7-4D02-8E32-77EF213846FD}" type="slidenum">
              <a:rPr lang="en-US">
                <a:solidFill>
                  <a:srgbClr val="A7A399"/>
                </a:solidFill>
              </a:rPr>
              <a:pPr eaLnBrk="1" hangingPunct="1"/>
              <a:t>57</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1"/>
          <p:cNvSpPr>
            <a:spLocks noChangeArrowheads="1"/>
          </p:cNvSpPr>
          <p:nvPr/>
        </p:nvSpPr>
        <p:spPr bwMode="auto">
          <a:xfrm>
            <a:off x="533400" y="533400"/>
            <a:ext cx="8077200" cy="572464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Omphalomesenteric duct remnants</a:t>
            </a:r>
            <a:endParaRPr lang="en-US" sz="3600" dirty="0">
              <a:latin typeface="Franklin Gothic Book" pitchFamily="34" charset="0"/>
              <a:cs typeface="Arial" charset="0"/>
            </a:endParaRPr>
          </a:p>
          <a:p>
            <a:pPr eaLnBrk="0" hangingPunct="0">
              <a:defRPr/>
            </a:pPr>
            <a:endParaRPr lang="en-US" dirty="0">
              <a:latin typeface="CastleTLig" pitchFamily="34" charset="0"/>
              <a:cs typeface="Times New Roman" pitchFamily="18" charset="0"/>
            </a:endParaRPr>
          </a:p>
          <a:p>
            <a:pPr eaLnBrk="0" hangingPunct="0">
              <a:defRPr/>
            </a:pPr>
            <a:r>
              <a:rPr lang="en-US" sz="2600" dirty="0">
                <a:latin typeface="CastleTLig" pitchFamily="34" charset="0"/>
                <a:cs typeface="Times New Roman" pitchFamily="18" charset="0"/>
              </a:rPr>
              <a:t>The vitellointestinal duct may persist and connect the ileum to the umbilicus. The duct may be occluded, partially occluded or patent. It may contain ectopic gastric or pancreatic tissue. The spectrum includes:</a:t>
            </a:r>
            <a:endParaRPr lang="en-US" sz="2600"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 </a:t>
            </a:r>
            <a:r>
              <a:rPr lang="en-US" sz="2600" b="1" dirty="0">
                <a:latin typeface="CastleTLig" pitchFamily="34" charset="0"/>
                <a:cs typeface="Times New Roman" pitchFamily="18" charset="0"/>
              </a:rPr>
              <a:t>Patent vitellointestinal duct- </a:t>
            </a:r>
            <a:r>
              <a:rPr lang="en-US" sz="2600" dirty="0">
                <a:latin typeface="CastleTLig" pitchFamily="34" charset="0"/>
                <a:cs typeface="Times New Roman" pitchFamily="18" charset="0"/>
              </a:rPr>
              <a:t>the resulting umbilical fistula discharges mucus and, rarely, faeces.</a:t>
            </a:r>
            <a:endParaRPr lang="en-US" sz="2600" dirty="0">
              <a:latin typeface="CastleTLig" pitchFamily="34" charset="0"/>
              <a:cs typeface="Arial" charset="0"/>
            </a:endParaRPr>
          </a:p>
          <a:p>
            <a:pPr eaLnBrk="0" hangingPunct="0">
              <a:defRPr/>
            </a:pPr>
            <a:r>
              <a:rPr lang="en-US" sz="2600" b="1" dirty="0">
                <a:latin typeface="CastleTLig" pitchFamily="34" charset="0"/>
                <a:cs typeface="Times New Roman" pitchFamily="18" charset="0"/>
              </a:rPr>
              <a:t>• A Meckel’s diverticulum</a:t>
            </a:r>
            <a:endParaRPr lang="en-US" sz="2600" b="1"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 </a:t>
            </a:r>
            <a:r>
              <a:rPr lang="en-US" sz="2600" b="1" dirty="0">
                <a:latin typeface="CastleTLig" pitchFamily="34" charset="0"/>
                <a:cs typeface="Times New Roman" pitchFamily="18" charset="0"/>
              </a:rPr>
              <a:t>Sinus tract- </a:t>
            </a:r>
            <a:r>
              <a:rPr lang="en-US" sz="2600" dirty="0">
                <a:latin typeface="CastleTLig" pitchFamily="34" charset="0"/>
                <a:cs typeface="Times New Roman" pitchFamily="18" charset="0"/>
              </a:rPr>
              <a:t>part of duct which is near to the umbilicus</a:t>
            </a:r>
            <a:endParaRPr lang="en-US" sz="2600"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 </a:t>
            </a:r>
            <a:r>
              <a:rPr lang="en-US" sz="2600" b="1" dirty="0">
                <a:latin typeface="CastleTLig" pitchFamily="34" charset="0"/>
                <a:cs typeface="Times New Roman" pitchFamily="18" charset="0"/>
              </a:rPr>
              <a:t>Mucosal remnant </a:t>
            </a:r>
            <a:r>
              <a:rPr lang="en-US" sz="2600" dirty="0">
                <a:latin typeface="CastleTLig" pitchFamily="34" charset="0"/>
                <a:cs typeface="Times New Roman" pitchFamily="18" charset="0"/>
              </a:rPr>
              <a:t>(polyp see above)</a:t>
            </a:r>
            <a:endParaRPr lang="en-US" sz="2600"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 </a:t>
            </a:r>
            <a:r>
              <a:rPr lang="en-US" sz="2600" b="1" dirty="0">
                <a:latin typeface="CastleTLig" pitchFamily="34" charset="0"/>
                <a:cs typeface="Times New Roman" pitchFamily="18" charset="0"/>
              </a:rPr>
              <a:t>Intra-abdominal cyst- </a:t>
            </a:r>
            <a:r>
              <a:rPr lang="en-US" sz="2600" dirty="0">
                <a:latin typeface="CastleTLig" pitchFamily="34" charset="0"/>
                <a:cs typeface="Times New Roman" pitchFamily="18" charset="0"/>
              </a:rPr>
              <a:t>connecting in the band between the umbilicus and the bowel</a:t>
            </a:r>
            <a:endParaRPr lang="en-US" sz="2600"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 </a:t>
            </a:r>
            <a:r>
              <a:rPr lang="en-US" sz="2600" b="1" dirty="0">
                <a:latin typeface="CastleTLig" pitchFamily="34" charset="0"/>
                <a:cs typeface="Times New Roman" pitchFamily="18" charset="0"/>
              </a:rPr>
              <a:t>Fibrous band</a:t>
            </a:r>
            <a:r>
              <a:rPr lang="en-US" sz="2600" dirty="0">
                <a:latin typeface="CastleTLig" pitchFamily="34" charset="0"/>
                <a:cs typeface="Times New Roman" pitchFamily="18" charset="0"/>
              </a:rPr>
              <a:t>.`</a:t>
            </a:r>
            <a:endParaRPr lang="en-US" sz="2600" dirty="0">
              <a:latin typeface="CastleTLig" pitchFamily="34" charset="0"/>
              <a:cs typeface="Arial"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7CAB4C8-724C-4CB5-B6CF-0FF6671652A2}" type="slidenum">
              <a:rPr lang="en-US">
                <a:solidFill>
                  <a:srgbClr val="A7A399"/>
                </a:solidFill>
              </a:rPr>
              <a:pPr eaLnBrk="1" hangingPunct="1"/>
              <a:t>58</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
          <p:cNvSpPr>
            <a:spLocks noChangeArrowheads="1"/>
          </p:cNvSpPr>
          <p:nvPr/>
        </p:nvSpPr>
        <p:spPr bwMode="auto">
          <a:xfrm>
            <a:off x="457200" y="533400"/>
            <a:ext cx="8229600" cy="504753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Neoplasms of the umbilicus</a:t>
            </a:r>
          </a:p>
          <a:p>
            <a:pPr eaLnBrk="0" hangingPunct="0">
              <a:defRPr/>
            </a:pPr>
            <a:endParaRPr lang="en-US" sz="2600" b="1" dirty="0">
              <a:latin typeface="CastleTLig" pitchFamily="34" charset="0"/>
              <a:cs typeface="Times New Roman" pitchFamily="18" charset="0"/>
            </a:endParaRPr>
          </a:p>
          <a:p>
            <a:pPr eaLnBrk="0" hangingPunct="0">
              <a:defRPr/>
            </a:pPr>
            <a:r>
              <a:rPr lang="en-US" sz="2600" b="1" dirty="0">
                <a:latin typeface="CastleTLig" pitchFamily="34" charset="0"/>
                <a:cs typeface="Times New Roman" pitchFamily="18" charset="0"/>
              </a:rPr>
              <a:t>Benign tumours</a:t>
            </a:r>
            <a:endParaRPr lang="en-US" sz="2600" b="1"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Umbilical adenoma (</a:t>
            </a:r>
            <a:r>
              <a:rPr lang="en-US" sz="2600" i="1" dirty="0">
                <a:latin typeface="CastleTLig" pitchFamily="34" charset="0"/>
                <a:cs typeface="Times New Roman" pitchFamily="18" charset="0"/>
              </a:rPr>
              <a:t>raspberry tumour</a:t>
            </a:r>
            <a:r>
              <a:rPr lang="en-US" sz="2600" dirty="0">
                <a:latin typeface="CastleTLig" pitchFamily="34" charset="0"/>
                <a:cs typeface="Times New Roman" pitchFamily="18" charset="0"/>
              </a:rPr>
              <a:t>)</a:t>
            </a:r>
            <a:endParaRPr lang="en-US" sz="2600"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This is commonly seen in infants. It is due to a partially unobliterated vitellointestinal duct. Mucosa prolapsing through the umbilicus gives rise to a raspberry-like tumour.</a:t>
            </a:r>
            <a:endParaRPr lang="en-US" sz="2600" dirty="0">
              <a:latin typeface="CastleTLig" pitchFamily="34" charset="0"/>
              <a:cs typeface="Arial" charset="0"/>
            </a:endParaRPr>
          </a:p>
          <a:p>
            <a:pPr eaLnBrk="0" hangingPunct="0">
              <a:defRPr/>
            </a:pPr>
            <a:endParaRPr lang="en-US" sz="2600" b="1" dirty="0">
              <a:latin typeface="CastleTLig" pitchFamily="34" charset="0"/>
              <a:cs typeface="Times New Roman" pitchFamily="18" charset="0"/>
            </a:endParaRPr>
          </a:p>
          <a:p>
            <a:pPr eaLnBrk="0" hangingPunct="0">
              <a:defRPr/>
            </a:pPr>
            <a:r>
              <a:rPr lang="en-US" sz="2600" b="1" dirty="0">
                <a:latin typeface="CastleTLig" pitchFamily="34" charset="0"/>
                <a:cs typeface="Times New Roman" pitchFamily="18" charset="0"/>
              </a:rPr>
              <a:t>Treatment</a:t>
            </a:r>
            <a:r>
              <a:rPr lang="en-US" sz="2600" dirty="0">
                <a:latin typeface="CastleTLig" pitchFamily="34" charset="0"/>
                <a:cs typeface="Times New Roman" pitchFamily="18" charset="0"/>
              </a:rPr>
              <a:t>: if the tumour is pedunculated, a ligature is tied around it and, in a few days, the polypus drops off.</a:t>
            </a:r>
          </a:p>
          <a:p>
            <a:pPr eaLnBrk="0" hangingPunct="0">
              <a:defRPr/>
            </a:pPr>
            <a:r>
              <a:rPr lang="en-US" sz="2600" dirty="0">
                <a:latin typeface="CastleTLig" pitchFamily="34" charset="0"/>
                <a:cs typeface="Times New Roman" pitchFamily="18" charset="0"/>
              </a:rPr>
              <a:t>Should the tumour reappear after this procedure, umbilectomy is indicated.</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7E29D56-09C9-4629-9D5C-D7DF754F2BF0}" type="slidenum">
              <a:rPr lang="en-US">
                <a:solidFill>
                  <a:srgbClr val="A7A399"/>
                </a:solidFill>
              </a:rPr>
              <a:pPr eaLnBrk="1" hangingPunct="1"/>
              <a:t>59</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1"/>
          <p:cNvSpPr>
            <a:spLocks noChangeArrowheads="1"/>
          </p:cNvSpPr>
          <p:nvPr/>
        </p:nvSpPr>
        <p:spPr bwMode="auto">
          <a:xfrm>
            <a:off x="381000" y="1371600"/>
            <a:ext cx="8382000" cy="353943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eaLnBrk="0" hangingPunct="0">
              <a:defRPr/>
            </a:pPr>
            <a:r>
              <a:rPr lang="en-US" sz="2800" b="1" dirty="0">
                <a:solidFill>
                  <a:srgbClr val="404040"/>
                </a:solidFill>
                <a:latin typeface="CastleTLig" pitchFamily="34" charset="0"/>
                <a:cs typeface="Times New Roman" pitchFamily="18" charset="0"/>
              </a:rPr>
              <a:t>Pathogenesis</a:t>
            </a:r>
            <a:endParaRPr lang="en-US" sz="2800" dirty="0">
              <a:latin typeface="CastleTLig" pitchFamily="34" charset="0"/>
              <a:cs typeface="Arial" charset="0"/>
            </a:endParaRPr>
          </a:p>
          <a:p>
            <a:pPr eaLnBrk="0" hangingPunct="0">
              <a:defRPr/>
            </a:pPr>
            <a:r>
              <a:rPr lang="en-US" sz="2800" dirty="0">
                <a:latin typeface="CastleTLig" pitchFamily="34" charset="0"/>
                <a:cs typeface="Times New Roman" pitchFamily="18" charset="0"/>
              </a:rPr>
              <a:t>The pathogenesis of hernias is </a:t>
            </a:r>
            <a:r>
              <a:rPr lang="en-US" sz="2800" b="1" dirty="0">
                <a:solidFill>
                  <a:srgbClr val="002060"/>
                </a:solidFill>
                <a:latin typeface="CastleTLig" pitchFamily="34" charset="0"/>
                <a:ea typeface="Times New Roman" pitchFamily="18" charset="0"/>
                <a:cs typeface="+mj-cs"/>
              </a:rPr>
              <a:t>multifactorial</a:t>
            </a:r>
            <a:r>
              <a:rPr lang="en-US" sz="2800" dirty="0">
                <a:latin typeface="CastleTLig" pitchFamily="34" charset="0"/>
                <a:cs typeface="Times New Roman" pitchFamily="18" charset="0"/>
              </a:rPr>
              <a:t>.</a:t>
            </a:r>
          </a:p>
          <a:p>
            <a:pPr eaLnBrk="0" hangingPunct="0">
              <a:defRPr/>
            </a:pPr>
            <a:r>
              <a:rPr lang="en-US" sz="2800" b="1" dirty="0">
                <a:solidFill>
                  <a:srgbClr val="002060"/>
                </a:solidFill>
                <a:latin typeface="CastleTLig" pitchFamily="34" charset="0"/>
                <a:ea typeface="Times New Roman" pitchFamily="18" charset="0"/>
                <a:cs typeface="+mj-cs"/>
              </a:rPr>
              <a:t>Congenital</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hernias</a:t>
            </a:r>
            <a:r>
              <a:rPr lang="en-US" sz="2800" dirty="0">
                <a:latin typeface="CastleTLig" pitchFamily="34" charset="0"/>
                <a:cs typeface="Times New Roman" pitchFamily="18" charset="0"/>
              </a:rPr>
              <a:t> are preformed hernial openings caused by incomplete closure of the abdominal wall (e.g., persistent processus vaginalis), while, in </a:t>
            </a:r>
            <a:r>
              <a:rPr lang="en-US" sz="2800" b="1" dirty="0">
                <a:solidFill>
                  <a:srgbClr val="002060"/>
                </a:solidFill>
                <a:latin typeface="CastleTLig" pitchFamily="34" charset="0"/>
                <a:ea typeface="Times New Roman" pitchFamily="18" charset="0"/>
                <a:cs typeface="+mj-cs"/>
              </a:rPr>
              <a:t>acquired</a:t>
            </a:r>
            <a:r>
              <a:rPr lang="en-US" sz="2800" dirty="0">
                <a:latin typeface="CastleTLig" pitchFamily="34" charset="0"/>
                <a:cs typeface="Times New Roman" pitchFamily="18" charset="0"/>
              </a:rPr>
              <a:t> </a:t>
            </a:r>
            <a:r>
              <a:rPr lang="en-US" sz="2800" b="1" dirty="0">
                <a:solidFill>
                  <a:srgbClr val="002060"/>
                </a:solidFill>
                <a:latin typeface="CastleTLig" pitchFamily="34" charset="0"/>
                <a:ea typeface="Times New Roman" pitchFamily="18" charset="0"/>
                <a:cs typeface="+mj-cs"/>
              </a:rPr>
              <a:t>hernias</a:t>
            </a:r>
            <a:r>
              <a:rPr lang="en-US" sz="2800" dirty="0">
                <a:latin typeface="CastleTLig" pitchFamily="34" charset="0"/>
                <a:cs typeface="Times New Roman" pitchFamily="18" charset="0"/>
              </a:rPr>
              <a:t>, the cause is increasing dehiscence of fascial structure with accompanying loss of abdominal wall strength.</a:t>
            </a:r>
            <a:endParaRPr lang="en-US" sz="2800" dirty="0">
              <a:latin typeface="CastleTLig" pitchFamily="34" charset="0"/>
              <a:cs typeface="Arial" charset="0"/>
            </a:endParaRPr>
          </a:p>
        </p:txBody>
      </p:sp>
      <p:sp>
        <p:nvSpPr>
          <p:cNvPr id="4" name="Rectangle 1"/>
          <p:cNvSpPr>
            <a:spLocks noChangeArrowheads="1"/>
          </p:cNvSpPr>
          <p:nvPr/>
        </p:nvSpPr>
        <p:spPr bwMode="auto">
          <a:xfrm>
            <a:off x="457200" y="572869"/>
            <a:ext cx="8305800" cy="646331"/>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General features common to all hernias</a:t>
            </a:r>
            <a:endParaRPr lang="en-US" sz="3600" dirty="0">
              <a:latin typeface="Arial" charset="0"/>
              <a:cs typeface="Arial" charset="0"/>
            </a:endParaRPr>
          </a:p>
        </p:txBody>
      </p:sp>
      <p:sp>
        <p:nvSpPr>
          <p:cNvPr id="5" name="Slide Number Placeholder 4"/>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3FBC6FB-E5DC-4744-A769-0050D3354B65}" type="slidenum">
              <a:rPr lang="en-US">
                <a:solidFill>
                  <a:srgbClr val="A7A399"/>
                </a:solidFill>
              </a:rPr>
              <a:pPr eaLnBrk="1" hangingPunct="1"/>
              <a:t>6</a:t>
            </a:fld>
            <a:endParaRPr lang="en-US">
              <a:solidFill>
                <a:srgbClr val="A7A399"/>
              </a:solidFill>
            </a:endParaRPr>
          </a:p>
        </p:txBody>
      </p:sp>
      <p:sp>
        <p:nvSpPr>
          <p:cNvPr id="6" name="Footer Placeholder 5"/>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
          <p:cNvSpPr>
            <a:spLocks noChangeArrowheads="1"/>
          </p:cNvSpPr>
          <p:nvPr/>
        </p:nvSpPr>
        <p:spPr bwMode="auto">
          <a:xfrm>
            <a:off x="457200" y="609600"/>
            <a:ext cx="8229600" cy="3447098"/>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Neoplasms of the umbilicus</a:t>
            </a:r>
          </a:p>
          <a:p>
            <a:pPr eaLnBrk="0" hangingPunct="0">
              <a:defRPr/>
            </a:pPr>
            <a:endParaRPr lang="en-US" sz="2600" b="1" dirty="0">
              <a:latin typeface="CastleTLig" pitchFamily="34" charset="0"/>
              <a:cs typeface="Times New Roman" pitchFamily="18" charset="0"/>
            </a:endParaRPr>
          </a:p>
          <a:p>
            <a:pPr eaLnBrk="0" hangingPunct="0">
              <a:defRPr/>
            </a:pPr>
            <a:r>
              <a:rPr lang="en-US" sz="2600" b="1" dirty="0">
                <a:latin typeface="CastleTLig" pitchFamily="34" charset="0"/>
                <a:cs typeface="Times New Roman" pitchFamily="18" charset="0"/>
              </a:rPr>
              <a:t>Endometrioma</a:t>
            </a:r>
            <a:endParaRPr lang="en-US" sz="2600" b="1"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It occurs in women between the ages of 20 and 45 years. On histological examination it is found to consist of endometrial glands occupying the same plane in the dermis. The umbilicus become painful and bleeds at each menstruation. Umbilectomy will cure the condition.</a:t>
            </a:r>
            <a:endParaRPr lang="en-US" sz="2600" dirty="0">
              <a:latin typeface="CastleTLig" pitchFamily="34" charset="0"/>
              <a:cs typeface="Arial"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F5DC9A6-BBBC-46AF-872B-2FB3330ABB44}" type="slidenum">
              <a:rPr lang="en-US">
                <a:solidFill>
                  <a:srgbClr val="A7A399"/>
                </a:solidFill>
              </a:rPr>
              <a:pPr eaLnBrk="1" hangingPunct="1"/>
              <a:t>60</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
          <p:cNvSpPr>
            <a:spLocks noChangeArrowheads="1"/>
          </p:cNvSpPr>
          <p:nvPr/>
        </p:nvSpPr>
        <p:spPr bwMode="auto">
          <a:xfrm>
            <a:off x="457200" y="533400"/>
            <a:ext cx="8229600" cy="3447098"/>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Neoplasms of the umbilicus</a:t>
            </a:r>
          </a:p>
          <a:p>
            <a:pPr eaLnBrk="0" hangingPunct="0">
              <a:defRPr/>
            </a:pPr>
            <a:endParaRPr lang="en-US" sz="2600" b="1" dirty="0">
              <a:latin typeface="CastleTLig" pitchFamily="34" charset="0"/>
              <a:cs typeface="Times New Roman" pitchFamily="18" charset="0"/>
            </a:endParaRPr>
          </a:p>
          <a:p>
            <a:pPr eaLnBrk="0" hangingPunct="0">
              <a:defRPr/>
            </a:pPr>
            <a:r>
              <a:rPr lang="en-US" sz="2600" b="1" dirty="0">
                <a:latin typeface="CastleTLig" pitchFamily="34" charset="0"/>
                <a:cs typeface="Times New Roman" pitchFamily="18" charset="0"/>
              </a:rPr>
              <a:t>Malignant tumour of the umbilicus</a:t>
            </a:r>
            <a:endParaRPr lang="en-US" sz="2600" b="1" dirty="0">
              <a:latin typeface="CastleTLig" pitchFamily="34" charset="0"/>
              <a:cs typeface="Arial" charset="0"/>
            </a:endParaRPr>
          </a:p>
          <a:p>
            <a:pPr eaLnBrk="0" hangingPunct="0">
              <a:defRPr/>
            </a:pPr>
            <a:r>
              <a:rPr lang="en-US" sz="2600" dirty="0">
                <a:latin typeface="CastleTLig" pitchFamily="34" charset="0"/>
                <a:cs typeface="Times New Roman" pitchFamily="18" charset="0"/>
              </a:rPr>
              <a:t>Secondary carcinoma at the umbilicus (</a:t>
            </a:r>
            <a:r>
              <a:rPr lang="en-US" sz="2600" b="1" dirty="0">
                <a:latin typeface="CastleTLig" pitchFamily="34" charset="0"/>
                <a:cs typeface="Times New Roman" pitchFamily="18" charset="0"/>
              </a:rPr>
              <a:t>Sister Joseph's nodule</a:t>
            </a:r>
            <a:r>
              <a:rPr lang="en-US" sz="2600" dirty="0">
                <a:latin typeface="CastleTLig" pitchFamily="34" charset="0"/>
                <a:cs typeface="Times New Roman" pitchFamily="18" charset="0"/>
              </a:rPr>
              <a:t>) is not very uncommon, but it is always a late manifestation of the disease. The primary neoplasm is often situated in the stomach, colon, or ovary, but a metastasis from the breast, probably transmitted along the lymphatics.   </a:t>
            </a:r>
            <a:endParaRPr lang="en-US" sz="2600" dirty="0">
              <a:latin typeface="CastleTLig" pitchFamily="34" charset="0"/>
              <a:cs typeface="Arial"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8C9B738-9ADB-42AD-B6E5-84215E72F000}" type="slidenum">
              <a:rPr lang="en-US">
                <a:solidFill>
                  <a:srgbClr val="A7A399"/>
                </a:solidFill>
              </a:rPr>
              <a:pPr eaLnBrk="1" hangingPunct="1"/>
              <a:t>61</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457200" y="507623"/>
            <a:ext cx="8229600" cy="581697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Neoplasms of the abdominal wall</a:t>
            </a:r>
          </a:p>
          <a:p>
            <a:pPr algn="justLow" eaLnBrk="0" hangingPunct="0">
              <a:defRPr/>
            </a:pPr>
            <a:endParaRPr lang="en-US" sz="2400" b="1" dirty="0">
              <a:solidFill>
                <a:schemeClr val="accent5">
                  <a:lumMod val="50000"/>
                </a:schemeClr>
              </a:solidFill>
              <a:latin typeface="Georgia" pitchFamily="18" charset="0"/>
              <a:ea typeface="Times New Roman" pitchFamily="18" charset="0"/>
            </a:endParaRPr>
          </a:p>
          <a:p>
            <a:pPr eaLnBrk="0" hangingPunct="0">
              <a:defRPr/>
            </a:pPr>
            <a:r>
              <a:rPr lang="en-US" sz="2600" b="1" dirty="0">
                <a:latin typeface="CastleTLig" pitchFamily="34" charset="0"/>
                <a:ea typeface="Times New Roman" pitchFamily="18" charset="0"/>
              </a:rPr>
              <a:t>Desmoid tumour</a:t>
            </a:r>
          </a:p>
          <a:p>
            <a:pPr eaLnBrk="0" hangingPunct="0">
              <a:defRPr/>
            </a:pPr>
            <a:r>
              <a:rPr lang="en-US" sz="2600" dirty="0">
                <a:latin typeface="CastleTLig" pitchFamily="34" charset="0"/>
                <a:ea typeface="Times New Roman" pitchFamily="18" charset="0"/>
              </a:rPr>
              <a:t>It is a tumour arising in the musculo-aponeurotic structures of the abdominal wall, especially below the level of the umbilicus. It is a completely unencapsulated fibroma and as so hard that it creaks when it is cut.</a:t>
            </a:r>
          </a:p>
          <a:p>
            <a:pPr eaLnBrk="0" hangingPunct="0">
              <a:defRPr/>
            </a:pPr>
            <a:r>
              <a:rPr lang="en-US" sz="2600" b="1" dirty="0">
                <a:latin typeface="CastleTLig" pitchFamily="34" charset="0"/>
                <a:ea typeface="Times New Roman" pitchFamily="18" charset="0"/>
              </a:rPr>
              <a:t>Aetiology</a:t>
            </a:r>
          </a:p>
          <a:p>
            <a:pPr eaLnBrk="0" hangingPunct="0">
              <a:defRPr/>
            </a:pPr>
            <a:r>
              <a:rPr lang="en-US" sz="2600" dirty="0">
                <a:latin typeface="CastleTLig" pitchFamily="34" charset="0"/>
                <a:ea typeface="Times New Roman" pitchFamily="18" charset="0"/>
              </a:rPr>
              <a:t>Eighty per cent of cases occur in women, many of whom have borne children, and the neoplasm occurs occasionally in scars of old surgery. Consequently, trauma for example the stretching of the muscle fibres during pregnancy or possibly a small haematoma of the abdominal wall, appears to be an aetiological factors.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E20487F-C956-4229-9B5F-EDF3211D2766}" type="slidenum">
              <a:rPr lang="en-US">
                <a:solidFill>
                  <a:srgbClr val="A7A399"/>
                </a:solidFill>
              </a:rPr>
              <a:pPr eaLnBrk="1" hangingPunct="1"/>
              <a:t>62</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457200" y="531197"/>
            <a:ext cx="8229600" cy="4955203"/>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cs typeface="Times New Roman" pitchFamily="18" charset="0"/>
              </a:rPr>
              <a:t>Neoplasms of the abdominal wall</a:t>
            </a:r>
          </a:p>
          <a:p>
            <a:pPr eaLnBrk="0" hangingPunct="0">
              <a:defRPr/>
            </a:pPr>
            <a:endParaRPr lang="en-US" sz="2800" dirty="0">
              <a:latin typeface="CastleTLig" pitchFamily="34" charset="0"/>
              <a:cs typeface="Times New Roman" pitchFamily="18" charset="0"/>
            </a:endParaRPr>
          </a:p>
          <a:p>
            <a:pPr eaLnBrk="0" hangingPunct="0">
              <a:defRPr/>
            </a:pPr>
            <a:r>
              <a:rPr lang="en-US" sz="2800" b="1" dirty="0">
                <a:latin typeface="CastleTLig" pitchFamily="34" charset="0"/>
                <a:cs typeface="Times New Roman" pitchFamily="18" charset="0"/>
              </a:rPr>
              <a:t>Adenocarcinoma</a:t>
            </a:r>
            <a:r>
              <a:rPr lang="en-US" sz="2800" dirty="0">
                <a:latin typeface="CastleTLig" pitchFamily="34" charset="0"/>
                <a:cs typeface="Times New Roman" pitchFamily="18" charset="0"/>
              </a:rPr>
              <a:t> of the colon or of other viscera may invade the abdominal wall.</a:t>
            </a:r>
          </a:p>
          <a:p>
            <a:pPr eaLnBrk="0" hangingPunct="0">
              <a:defRPr/>
            </a:pPr>
            <a:r>
              <a:rPr lang="en-US" sz="2800" dirty="0">
                <a:latin typeface="CastleTLig" pitchFamily="34" charset="0"/>
                <a:cs typeface="Times New Roman" pitchFamily="18" charset="0"/>
              </a:rPr>
              <a:t>In such cases, the resection of this extension, along with the primary growth, may require special repair of the resulting defect.</a:t>
            </a:r>
            <a:endParaRPr lang="en-US" sz="2800" dirty="0">
              <a:latin typeface="CastleTLig" pitchFamily="34" charset="0"/>
              <a:cs typeface="Arial" charset="0"/>
            </a:endParaRPr>
          </a:p>
          <a:p>
            <a:pPr eaLnBrk="0" hangingPunct="0">
              <a:defRPr/>
            </a:pPr>
            <a:endParaRPr lang="en-US" sz="2800" dirty="0">
              <a:latin typeface="CastleTLig" pitchFamily="34" charset="0"/>
              <a:cs typeface="Times New Roman" pitchFamily="18" charset="0"/>
            </a:endParaRPr>
          </a:p>
          <a:p>
            <a:pPr eaLnBrk="0" hangingPunct="0">
              <a:defRPr/>
            </a:pPr>
            <a:r>
              <a:rPr lang="en-US" sz="2800" dirty="0">
                <a:latin typeface="CastleTLig" pitchFamily="34" charset="0"/>
                <a:cs typeface="Times New Roman" pitchFamily="18" charset="0"/>
              </a:rPr>
              <a:t>Secondary implantation in the wound may follow any abdominal operation for carcinoma, and bladder cancer is notorious for this propensity.</a:t>
            </a:r>
            <a:endParaRPr lang="en-US" sz="2800" dirty="0">
              <a:latin typeface="CastleTLig" pitchFamily="34" charset="0"/>
              <a:cs typeface="Arial" charset="0"/>
            </a:endParaRP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0B1698B-A40A-4189-97D9-2CA99B770C36}" type="slidenum">
              <a:rPr lang="en-US">
                <a:solidFill>
                  <a:srgbClr val="A7A399"/>
                </a:solidFill>
              </a:rPr>
              <a:pPr eaLnBrk="1" hangingPunct="1"/>
              <a:t>63</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3"/>
          <p:cNvSpPr>
            <a:spLocks noChangeArrowheads="1"/>
          </p:cNvSpPr>
          <p:nvPr/>
        </p:nvSpPr>
        <p:spPr bwMode="auto">
          <a:xfrm>
            <a:off x="457200" y="838200"/>
            <a:ext cx="8229600" cy="830263"/>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lgn="ctr" eaLnBrk="0" hangingPunct="0">
              <a:defRPr/>
            </a:pPr>
            <a:r>
              <a:rPr lang="en-US" sz="4800" dirty="0">
                <a:latin typeface="CastleTLig" pitchFamily="34" charset="0"/>
                <a:ea typeface="Times New Roman" pitchFamily="18" charset="0"/>
                <a:cs typeface="+mj-cs"/>
              </a:rPr>
              <a:t>Thanks For Your Attention</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4278B6F-31C8-43CD-A949-91A2CFCF7F7E}" type="slidenum">
              <a:rPr lang="en-US">
                <a:solidFill>
                  <a:srgbClr val="A7A399"/>
                </a:solidFill>
              </a:rPr>
              <a:pPr eaLnBrk="1" hangingPunct="1"/>
              <a:t>64</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381000" y="560487"/>
            <a:ext cx="8382000" cy="5078313"/>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Composition of a hernia</a:t>
            </a:r>
          </a:p>
          <a:p>
            <a:pPr algn="ctr" eaLnBrk="0" hangingPunct="0">
              <a:defRPr/>
            </a:pPr>
            <a:endParaRPr lang="en-US" sz="3600" dirty="0">
              <a:latin typeface="Franklin Gothic Book" pitchFamily="34" charset="0"/>
              <a:ea typeface="Times New Roman" pitchFamily="18" charset="0"/>
              <a:cs typeface="+mj-cs"/>
            </a:endParaRPr>
          </a:p>
          <a:p>
            <a:pPr eaLnBrk="0" hangingPunct="0">
              <a:buFont typeface="Wingdings" pitchFamily="2" charset="2"/>
              <a:buChar char="v"/>
              <a:defRPr/>
            </a:pPr>
            <a:r>
              <a:rPr lang="en-US" sz="2800" b="1" dirty="0">
                <a:latin typeface="CastleTLig" pitchFamily="34" charset="0"/>
                <a:ea typeface="Times New Roman" pitchFamily="18" charset="0"/>
              </a:rPr>
              <a:t> The sac</a:t>
            </a:r>
          </a:p>
          <a:p>
            <a:pPr eaLnBrk="0" hangingPunct="0">
              <a:defRPr/>
            </a:pPr>
            <a:r>
              <a:rPr lang="en-US" sz="2800" dirty="0">
                <a:latin typeface="CastleTLig" pitchFamily="34" charset="0"/>
                <a:ea typeface="Times New Roman" pitchFamily="18" charset="0"/>
              </a:rPr>
              <a:t>The sac is a diverticulum of peritoneum, consisting of mouth, neck, body and fundus. The neck is usually well defined, but in some direct inguinal hernias and many incisional hernias there is no actual neck.</a:t>
            </a:r>
          </a:p>
          <a:p>
            <a:pPr eaLnBrk="0" hangingPunct="0">
              <a:defRPr/>
            </a:pPr>
            <a:endParaRPr lang="en-US" sz="2800" dirty="0">
              <a:latin typeface="CastleTLig" pitchFamily="34" charset="0"/>
              <a:ea typeface="Times New Roman" pitchFamily="18" charset="0"/>
            </a:endParaRPr>
          </a:p>
          <a:p>
            <a:pPr eaLnBrk="0" hangingPunct="0">
              <a:buFont typeface="Wingdings" pitchFamily="2" charset="2"/>
              <a:buChar char="v"/>
              <a:defRPr/>
            </a:pPr>
            <a:r>
              <a:rPr lang="en-US" sz="2800" b="1" dirty="0">
                <a:latin typeface="CastleTLig" pitchFamily="34" charset="0"/>
                <a:ea typeface="Times New Roman" pitchFamily="18" charset="0"/>
              </a:rPr>
              <a:t> Coverings of the sac</a:t>
            </a:r>
          </a:p>
          <a:p>
            <a:pPr eaLnBrk="0" hangingPunct="0">
              <a:defRPr/>
            </a:pPr>
            <a:r>
              <a:rPr lang="en-US" sz="2800" dirty="0">
                <a:latin typeface="CastleTLig" pitchFamily="34" charset="0"/>
                <a:ea typeface="Times New Roman" pitchFamily="18" charset="0"/>
              </a:rPr>
              <a:t>Coverings are derived from the layers of the abdominal wall through which the sac passes.</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C5FA182-EC31-404A-8F61-F4DE7ACF6D55}" type="slidenum">
              <a:rPr lang="en-US">
                <a:solidFill>
                  <a:srgbClr val="A7A399"/>
                </a:solidFill>
              </a:rPr>
              <a:pPr eaLnBrk="1" hangingPunct="1"/>
              <a:t>7</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381000" y="533400"/>
            <a:ext cx="8382000" cy="538609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Composition of a hernia</a:t>
            </a:r>
          </a:p>
          <a:p>
            <a:pPr eaLnBrk="0" hangingPunct="0">
              <a:buFont typeface="Wingdings" pitchFamily="2" charset="2"/>
              <a:buChar char="v"/>
              <a:defRPr/>
            </a:pPr>
            <a:endParaRPr lang="en-US" sz="2800" dirty="0">
              <a:latin typeface="CastleTLig" pitchFamily="34" charset="0"/>
              <a:ea typeface="Times New Roman" pitchFamily="18" charset="0"/>
            </a:endParaRPr>
          </a:p>
          <a:p>
            <a:pPr eaLnBrk="0" hangingPunct="0">
              <a:buFont typeface="Wingdings" pitchFamily="2" charset="2"/>
              <a:buChar char="v"/>
              <a:defRPr/>
            </a:pPr>
            <a:r>
              <a:rPr lang="en-US" sz="2800" dirty="0">
                <a:latin typeface="CastleTLig" pitchFamily="34" charset="0"/>
                <a:ea typeface="Times New Roman" pitchFamily="18" charset="0"/>
              </a:rPr>
              <a:t> </a:t>
            </a:r>
            <a:r>
              <a:rPr lang="en-US" sz="2800" b="1" dirty="0">
                <a:latin typeface="CastleTLig" pitchFamily="34" charset="0"/>
                <a:ea typeface="Times New Roman" pitchFamily="18" charset="0"/>
              </a:rPr>
              <a:t>Contents of the sac  </a:t>
            </a:r>
            <a:r>
              <a:rPr lang="en-US" sz="2800" dirty="0">
                <a:latin typeface="CastleTLig" pitchFamily="34" charset="0"/>
                <a:ea typeface="Times New Roman" pitchFamily="18" charset="0"/>
              </a:rPr>
              <a:t>These can be:</a:t>
            </a:r>
          </a:p>
          <a:p>
            <a:pPr eaLnBrk="0" hangingPunct="0">
              <a:buFontTx/>
              <a:buChar char="•"/>
              <a:defRPr/>
            </a:pPr>
            <a:r>
              <a:rPr lang="en-US" sz="2800" dirty="0">
                <a:latin typeface="CastleTLig" pitchFamily="34" charset="0"/>
                <a:ea typeface="Times New Roman" pitchFamily="18" charset="0"/>
              </a:rPr>
              <a:t> Omentum- </a:t>
            </a:r>
            <a:r>
              <a:rPr lang="en-US" sz="2800" b="1" dirty="0">
                <a:solidFill>
                  <a:srgbClr val="002060"/>
                </a:solidFill>
                <a:latin typeface="CastleTLig" pitchFamily="34" charset="0"/>
                <a:ea typeface="Times New Roman" pitchFamily="18" charset="0"/>
                <a:cs typeface="+mj-cs"/>
              </a:rPr>
              <a:t>omentocele</a:t>
            </a:r>
          </a:p>
          <a:p>
            <a:pPr eaLnBrk="0" hangingPunct="0">
              <a:buFontTx/>
              <a:buChar char="•"/>
              <a:defRPr/>
            </a:pPr>
            <a:r>
              <a:rPr lang="en-US" sz="2800" dirty="0">
                <a:latin typeface="CastleTLig" pitchFamily="34" charset="0"/>
                <a:ea typeface="Times New Roman" pitchFamily="18" charset="0"/>
              </a:rPr>
              <a:t> Intestine- </a:t>
            </a:r>
            <a:r>
              <a:rPr lang="en-US" sz="2800" b="1" dirty="0">
                <a:solidFill>
                  <a:srgbClr val="002060"/>
                </a:solidFill>
                <a:latin typeface="CastleTLig" pitchFamily="34" charset="0"/>
                <a:ea typeface="Times New Roman" pitchFamily="18" charset="0"/>
                <a:cs typeface="+mj-cs"/>
              </a:rPr>
              <a:t>enterocele</a:t>
            </a:r>
            <a:r>
              <a:rPr lang="en-US" sz="2800" dirty="0">
                <a:latin typeface="CastleTLig" pitchFamily="34" charset="0"/>
                <a:ea typeface="Times New Roman" pitchFamily="18" charset="0"/>
              </a:rPr>
              <a:t>, more commonly small bowel</a:t>
            </a:r>
          </a:p>
          <a:p>
            <a:pPr eaLnBrk="0" hangingPunct="0">
              <a:buFontTx/>
              <a:buChar char="•"/>
              <a:defRPr/>
            </a:pPr>
            <a:r>
              <a:rPr lang="en-US" sz="2800" dirty="0">
                <a:latin typeface="CastleTLig" pitchFamily="34" charset="0"/>
                <a:ea typeface="Times New Roman" pitchFamily="18" charset="0"/>
              </a:rPr>
              <a:t> A portion of the circumference of the intestine- </a:t>
            </a:r>
            <a:r>
              <a:rPr lang="en-US" sz="2800" b="1" dirty="0">
                <a:solidFill>
                  <a:srgbClr val="002060"/>
                </a:solidFill>
                <a:latin typeface="CastleTLig" pitchFamily="34" charset="0"/>
                <a:ea typeface="Times New Roman" pitchFamily="18" charset="0"/>
                <a:cs typeface="+mj-cs"/>
              </a:rPr>
              <a:t>Richter’s</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hernia</a:t>
            </a:r>
          </a:p>
          <a:p>
            <a:pPr eaLnBrk="0" hangingPunct="0">
              <a:buFontTx/>
              <a:buChar char="•"/>
              <a:defRPr/>
            </a:pPr>
            <a:r>
              <a:rPr lang="en-US" sz="2800" dirty="0">
                <a:latin typeface="CastleTLig" pitchFamily="34" charset="0"/>
                <a:ea typeface="Times New Roman" pitchFamily="18" charset="0"/>
              </a:rPr>
              <a:t>  A portion of the bladder (or a </a:t>
            </a:r>
            <a:r>
              <a:rPr lang="en-US" sz="2800" b="1" dirty="0">
                <a:solidFill>
                  <a:srgbClr val="002060"/>
                </a:solidFill>
                <a:latin typeface="CastleTLig" pitchFamily="34" charset="0"/>
                <a:ea typeface="Times New Roman" pitchFamily="18" charset="0"/>
                <a:cs typeface="+mj-cs"/>
              </a:rPr>
              <a:t>diverticulum</a:t>
            </a:r>
            <a:r>
              <a:rPr lang="en-US" sz="2800" dirty="0">
                <a:latin typeface="CastleTLig" pitchFamily="34" charset="0"/>
                <a:ea typeface="Times New Roman" pitchFamily="18" charset="0"/>
              </a:rPr>
              <a:t>) may constitute part of or be the sole contents of a direct inguinal, a sliding inguinal or a femoral hernia.</a:t>
            </a:r>
          </a:p>
          <a:p>
            <a:pPr eaLnBrk="0" hangingPunct="0">
              <a:buFontTx/>
              <a:buChar char="•"/>
              <a:defRPr/>
            </a:pP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Ovary</a:t>
            </a:r>
            <a:r>
              <a:rPr lang="en-US" sz="2800" dirty="0">
                <a:latin typeface="CastleTLig" pitchFamily="34" charset="0"/>
                <a:ea typeface="Times New Roman" pitchFamily="18" charset="0"/>
              </a:rPr>
              <a:t> with or without the corresponding Fallopian tube</a:t>
            </a:r>
          </a:p>
          <a:p>
            <a:pPr eaLnBrk="0" hangingPunct="0">
              <a:buFontTx/>
              <a:buChar char="•"/>
              <a:defRPr/>
            </a:pPr>
            <a:r>
              <a:rPr lang="en-US" sz="2800" dirty="0">
                <a:latin typeface="CastleTLig" pitchFamily="34" charset="0"/>
                <a:ea typeface="Times New Roman" pitchFamily="18" charset="0"/>
              </a:rPr>
              <a:t> A Meckel’s diverticulum- a </a:t>
            </a:r>
            <a:r>
              <a:rPr lang="en-US" sz="2800" b="1" dirty="0">
                <a:solidFill>
                  <a:srgbClr val="002060"/>
                </a:solidFill>
                <a:latin typeface="CastleTLig" pitchFamily="34" charset="0"/>
                <a:ea typeface="Times New Roman" pitchFamily="18" charset="0"/>
                <a:cs typeface="+mj-cs"/>
              </a:rPr>
              <a:t>Littre’s</a:t>
            </a:r>
            <a:r>
              <a:rPr lang="en-US" sz="2800" dirty="0">
                <a:latin typeface="CastleTLig" pitchFamily="34" charset="0"/>
                <a:ea typeface="Times New Roman" pitchFamily="18" charset="0"/>
              </a:rPr>
              <a:t> </a:t>
            </a:r>
            <a:r>
              <a:rPr lang="en-US" sz="2800" b="1" dirty="0">
                <a:solidFill>
                  <a:srgbClr val="002060"/>
                </a:solidFill>
                <a:latin typeface="CastleTLig" pitchFamily="34" charset="0"/>
                <a:ea typeface="Times New Roman" pitchFamily="18" charset="0"/>
                <a:cs typeface="+mj-cs"/>
              </a:rPr>
              <a:t>hernia</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F36950A-9B2F-44B6-AAE1-7E1AA6F70296}" type="slidenum">
              <a:rPr lang="en-US">
                <a:solidFill>
                  <a:srgbClr val="A7A399"/>
                </a:solidFill>
              </a:rPr>
              <a:pPr eaLnBrk="1" hangingPunct="1"/>
              <a:t>8</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381000" y="533400"/>
            <a:ext cx="8382000" cy="575542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pAutoFit/>
          </a:bodyPr>
          <a:lstStyle/>
          <a:p>
            <a:pPr algn="ctr" eaLnBrk="0" hangingPunct="0">
              <a:defRPr/>
            </a:pPr>
            <a:r>
              <a:rPr lang="en-US" sz="3600" dirty="0">
                <a:latin typeface="Franklin Gothic Book" pitchFamily="34" charset="0"/>
                <a:ea typeface="Times New Roman" pitchFamily="18" charset="0"/>
                <a:cs typeface="+mj-cs"/>
              </a:rPr>
              <a:t>Classification</a:t>
            </a:r>
          </a:p>
          <a:p>
            <a:pPr algn="ctr" eaLnBrk="0" hangingPunct="0">
              <a:defRPr/>
            </a:pPr>
            <a:endParaRPr lang="en-US" sz="2400" b="1" dirty="0">
              <a:solidFill>
                <a:srgbClr val="C00000"/>
              </a:solidFill>
              <a:latin typeface="Georgia" pitchFamily="18" charset="0"/>
              <a:ea typeface="Times New Roman" pitchFamily="18" charset="0"/>
              <a:cs typeface="+mj-cs"/>
            </a:endParaRPr>
          </a:p>
          <a:p>
            <a:pPr eaLnBrk="0" hangingPunct="0">
              <a:defRPr/>
            </a:pPr>
            <a:r>
              <a:rPr lang="en-US" sz="2800" dirty="0">
                <a:latin typeface="CastleTLig" pitchFamily="34" charset="0"/>
                <a:ea typeface="Times New Roman" pitchFamily="18" charset="0"/>
              </a:rPr>
              <a:t>Irrespective of site, a hernia can be classified clinically into five types</a:t>
            </a:r>
          </a:p>
          <a:p>
            <a:pPr eaLnBrk="0" hangingPunct="0">
              <a:buFontTx/>
              <a:buChar char="•"/>
              <a:defRPr/>
            </a:pPr>
            <a:r>
              <a:rPr lang="en-US" sz="2800" dirty="0">
                <a:latin typeface="CastleTLig" pitchFamily="34" charset="0"/>
                <a:ea typeface="Times New Roman" pitchFamily="18" charset="0"/>
              </a:rPr>
              <a:t> </a:t>
            </a:r>
            <a:r>
              <a:rPr lang="en-US" sz="2800" b="1" dirty="0">
                <a:latin typeface="CastleTLig" pitchFamily="34" charset="0"/>
                <a:ea typeface="Times New Roman" pitchFamily="18" charset="0"/>
              </a:rPr>
              <a:t>Reducible-</a:t>
            </a:r>
            <a:r>
              <a:rPr lang="en-US" sz="2800" dirty="0">
                <a:latin typeface="CastleTLig" pitchFamily="34" charset="0"/>
                <a:ea typeface="Times New Roman" pitchFamily="18" charset="0"/>
              </a:rPr>
              <a:t> contents can be returned to abdomen</a:t>
            </a:r>
          </a:p>
          <a:p>
            <a:pPr eaLnBrk="0" hangingPunct="0">
              <a:buFontTx/>
              <a:buChar char="•"/>
              <a:defRPr/>
            </a:pPr>
            <a:r>
              <a:rPr lang="en-US" sz="2800" dirty="0">
                <a:latin typeface="CastleTLig" pitchFamily="34" charset="0"/>
                <a:ea typeface="Times New Roman" pitchFamily="18" charset="0"/>
              </a:rPr>
              <a:t> </a:t>
            </a:r>
            <a:r>
              <a:rPr lang="en-US" sz="2800" b="1" dirty="0">
                <a:latin typeface="CastleTLig" pitchFamily="34" charset="0"/>
                <a:ea typeface="Times New Roman" pitchFamily="18" charset="0"/>
              </a:rPr>
              <a:t>Irreducible-</a:t>
            </a:r>
            <a:r>
              <a:rPr lang="en-US" sz="2800" dirty="0">
                <a:latin typeface="CastleTLig" pitchFamily="34" charset="0"/>
                <a:ea typeface="Times New Roman" pitchFamily="18" charset="0"/>
              </a:rPr>
              <a:t> contents cannot be returned but there are no other complications</a:t>
            </a:r>
          </a:p>
          <a:p>
            <a:pPr eaLnBrk="0" hangingPunct="0">
              <a:buFontTx/>
              <a:buChar char="•"/>
              <a:defRPr/>
            </a:pPr>
            <a:r>
              <a:rPr lang="en-US" sz="2800" dirty="0">
                <a:latin typeface="CastleTLig" pitchFamily="34" charset="0"/>
                <a:ea typeface="Times New Roman" pitchFamily="18" charset="0"/>
              </a:rPr>
              <a:t> </a:t>
            </a:r>
            <a:r>
              <a:rPr lang="en-US" sz="2800" b="1" dirty="0">
                <a:latin typeface="CastleTLig" pitchFamily="34" charset="0"/>
                <a:ea typeface="Times New Roman" pitchFamily="18" charset="0"/>
              </a:rPr>
              <a:t>Obstructed</a:t>
            </a:r>
            <a:r>
              <a:rPr lang="en-US" sz="2800" dirty="0">
                <a:latin typeface="CastleTLig" pitchFamily="34" charset="0"/>
                <a:ea typeface="Times New Roman" pitchFamily="18" charset="0"/>
              </a:rPr>
              <a:t> vs. Incarcerated- bowel in the hernia is viable and has good blood supply but its lumen is obstructed</a:t>
            </a:r>
          </a:p>
          <a:p>
            <a:pPr eaLnBrk="0" hangingPunct="0">
              <a:buFontTx/>
              <a:buChar char="•"/>
              <a:defRPr/>
            </a:pPr>
            <a:r>
              <a:rPr lang="en-US" sz="2800" dirty="0">
                <a:latin typeface="CastleTLig" pitchFamily="34" charset="0"/>
                <a:ea typeface="Times New Roman" pitchFamily="18" charset="0"/>
              </a:rPr>
              <a:t> </a:t>
            </a:r>
            <a:r>
              <a:rPr lang="en-US" sz="2800" b="1" dirty="0">
                <a:latin typeface="CastleTLig" pitchFamily="34" charset="0"/>
                <a:ea typeface="Times New Roman" pitchFamily="18" charset="0"/>
              </a:rPr>
              <a:t>Strangulated-</a:t>
            </a:r>
            <a:r>
              <a:rPr lang="en-US" sz="2800" dirty="0">
                <a:latin typeface="CastleTLig" pitchFamily="34" charset="0"/>
                <a:ea typeface="Times New Roman" pitchFamily="18" charset="0"/>
              </a:rPr>
              <a:t> blood supply and venous drainage of the contents is obstructed</a:t>
            </a:r>
          </a:p>
          <a:p>
            <a:pPr eaLnBrk="0" hangingPunct="0">
              <a:buFontTx/>
              <a:buChar char="•"/>
              <a:defRPr/>
            </a:pPr>
            <a:r>
              <a:rPr lang="en-US" sz="2800" dirty="0">
                <a:latin typeface="CastleTLig" pitchFamily="34" charset="0"/>
                <a:ea typeface="Times New Roman" pitchFamily="18" charset="0"/>
              </a:rPr>
              <a:t> </a:t>
            </a:r>
            <a:r>
              <a:rPr lang="en-US" sz="2800" b="1" dirty="0">
                <a:latin typeface="CastleTLig" pitchFamily="34" charset="0"/>
                <a:ea typeface="Times New Roman" pitchFamily="18" charset="0"/>
              </a:rPr>
              <a:t>Inflamed-</a:t>
            </a:r>
            <a:r>
              <a:rPr lang="en-US" sz="2800" dirty="0">
                <a:latin typeface="CastleTLig" pitchFamily="34" charset="0"/>
                <a:ea typeface="Times New Roman" pitchFamily="18" charset="0"/>
              </a:rPr>
              <a:t> contents of the sac has become inflamed</a:t>
            </a:r>
          </a:p>
        </p:txBody>
      </p:sp>
      <p:sp>
        <p:nvSpPr>
          <p:cNvPr id="3" name="Slide Number Placeholder 2"/>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60749E7-F26E-4576-974C-87A3CF2C96C8}" type="slidenum">
              <a:rPr lang="en-US">
                <a:solidFill>
                  <a:srgbClr val="A7A399"/>
                </a:solidFill>
              </a:rPr>
              <a:pPr eaLnBrk="1" hangingPunct="1"/>
              <a:t>9</a:t>
            </a:fld>
            <a:endParaRPr lang="en-US">
              <a:solidFill>
                <a:srgbClr val="A7A399"/>
              </a:solidFill>
            </a:endParaRPr>
          </a:p>
        </p:txBody>
      </p:sp>
      <p:sp>
        <p:nvSpPr>
          <p:cNvPr id="4" name="Footer Placeholder 3"/>
          <p:cNvSpPr>
            <a:spLocks noGrp="1"/>
          </p:cNvSpPr>
          <p:nvPr>
            <p:ph type="ftr" sz="quarter" idx="11"/>
          </p:nvPr>
        </p:nvSpPr>
        <p:spPr/>
        <p:txBody>
          <a:bodyPr/>
          <a:lstStyle/>
          <a:p>
            <a:pPr>
              <a:defRPr/>
            </a:pPr>
            <a:r>
              <a:rPr lang="nn-NO"/>
              <a:t>Naseralla G Elsaad l BMC 2018</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1230</TotalTime>
  <Words>11204</Words>
  <Application>Microsoft Office PowerPoint</Application>
  <PresentationFormat>On-screen Show (4:3)</PresentationFormat>
  <Paragraphs>876</Paragraphs>
  <Slides>64</Slides>
  <Notes>51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64</vt:i4>
      </vt:variant>
    </vt:vector>
  </HeadingPairs>
  <TitlesOfParts>
    <vt:vector size="75" baseType="lpstr">
      <vt:lpstr>Antique Olive</vt:lpstr>
      <vt:lpstr>Arial</vt:lpstr>
      <vt:lpstr>Calibri</vt:lpstr>
      <vt:lpstr>CastleTLig</vt:lpstr>
      <vt:lpstr>Franklin Gothic Book</vt:lpstr>
      <vt:lpstr>Georgia</vt:lpstr>
      <vt:lpstr>Times New Roman</vt:lpstr>
      <vt:lpstr>Verdana</vt:lpstr>
      <vt:lpstr>Wingdings</vt:lpstr>
      <vt:lpstr>Wingdings 2</vt:lpstr>
      <vt:lpstr>Aspect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Hernias and Abdominal Wall</dc:title>
  <dc:creator>Elsaadi</dc:creator>
  <cp:lastModifiedBy>SARA</cp:lastModifiedBy>
  <cp:revision>126</cp:revision>
  <dcterms:created xsi:type="dcterms:W3CDTF">2008-03-08T00:57:34Z</dcterms:created>
  <dcterms:modified xsi:type="dcterms:W3CDTF">2020-06-20T07:41:09Z</dcterms:modified>
</cp:coreProperties>
</file>