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70"/>
  </p:notesMasterIdLst>
  <p:sldIdLst>
    <p:sldId id="256" r:id="rId2"/>
    <p:sldId id="260" r:id="rId3"/>
    <p:sldId id="261" r:id="rId4"/>
    <p:sldId id="285" r:id="rId5"/>
    <p:sldId id="258" r:id="rId6"/>
    <p:sldId id="257" r:id="rId7"/>
    <p:sldId id="287" r:id="rId8"/>
    <p:sldId id="293" r:id="rId9"/>
    <p:sldId id="294" r:id="rId10"/>
    <p:sldId id="288" r:id="rId11"/>
    <p:sldId id="262" r:id="rId12"/>
    <p:sldId id="259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30" r:id="rId24"/>
    <p:sldId id="331" r:id="rId25"/>
    <p:sldId id="332" r:id="rId26"/>
    <p:sldId id="362" r:id="rId27"/>
    <p:sldId id="363" r:id="rId28"/>
    <p:sldId id="364" r:id="rId29"/>
    <p:sldId id="365" r:id="rId30"/>
    <p:sldId id="366" r:id="rId31"/>
    <p:sldId id="367" r:id="rId32"/>
    <p:sldId id="368" r:id="rId33"/>
    <p:sldId id="369" r:id="rId34"/>
    <p:sldId id="370" r:id="rId35"/>
    <p:sldId id="371" r:id="rId36"/>
    <p:sldId id="372" r:id="rId37"/>
    <p:sldId id="373" r:id="rId38"/>
    <p:sldId id="374" r:id="rId39"/>
    <p:sldId id="375" r:id="rId40"/>
    <p:sldId id="376" r:id="rId41"/>
    <p:sldId id="333" r:id="rId42"/>
    <p:sldId id="334" r:id="rId43"/>
    <p:sldId id="335" r:id="rId44"/>
    <p:sldId id="336" r:id="rId45"/>
    <p:sldId id="337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280" r:id="rId69"/>
  </p:sldIdLst>
  <p:sldSz cx="9144000" cy="6858000" type="screen4x3"/>
  <p:notesSz cx="6858000" cy="9144000"/>
  <p:embeddedFontLst>
    <p:embeddedFont>
      <p:font typeface="Roboto Slab" panose="020B0604020202020204" charset="0"/>
      <p:regular r:id="rId71"/>
      <p:bold r:id="rId72"/>
    </p:embeddedFont>
    <p:embeddedFont>
      <p:font typeface="MS PGothic" panose="020B0600070205080204" pitchFamily="34" charset="-128"/>
      <p:regular r:id="rId73"/>
    </p:embeddedFont>
    <p:embeddedFont>
      <p:font typeface="Wingdings 2" panose="05020102010507070707" pitchFamily="18" charset="2"/>
      <p:regular r:id="rId74"/>
    </p:embeddedFont>
    <p:embeddedFont>
      <p:font typeface="Source Sans Pro" panose="020B0604020202020204" charset="0"/>
      <p:regular r:id="rId75"/>
      <p:bold r:id="rId76"/>
      <p:italic r:id="rId77"/>
      <p:boldItalic r:id="rId78"/>
    </p:embeddedFont>
    <p:embeddedFont>
      <p:font typeface="Baskerville Old Face" panose="02020602080505020303" pitchFamily="18" charset="0"/>
      <p:regular r:id="rId79"/>
    </p:embeddedFont>
    <p:embeddedFont>
      <p:font typeface="Arial Unicode MS" panose="020B0604020202020204" pitchFamily="34" charset="-128"/>
      <p:regular r:id="rId80"/>
    </p:embeddedFont>
    <p:embeddedFont>
      <p:font typeface="Tahoma" panose="020B0604030504040204" pitchFamily="34" charset="0"/>
      <p:regular r:id="rId81"/>
      <p:bold r:id="rId82"/>
    </p:embeddedFont>
    <p:embeddedFont>
      <p:font typeface="Calibri" panose="020F0502020204030204" pitchFamily="34" charset="0"/>
      <p:regular r:id="rId83"/>
      <p:bold r:id="rId84"/>
      <p:italic r:id="rId85"/>
      <p:boldItalic r:id="rId86"/>
    </p:embeddedFont>
    <p:embeddedFont>
      <p:font typeface="Georgia" panose="02040502050405020303" pitchFamily="18" charset="0"/>
      <p:regular r:id="rId87"/>
      <p:bold r:id="rId88"/>
      <p:italic r:id="rId89"/>
      <p:boldItalic r:id="rId90"/>
    </p:embeddedFont>
    <p:embeddedFont>
      <p:font typeface="Wingdings 3" panose="05040102010807070707" pitchFamily="18" charset="2"/>
      <p:regular r:id="rId9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CC53564-7B21-4283-A603-4C3DFDA5DD53}">
  <a:tblStyle styleId="{BCC53564-7B21-4283-A603-4C3DFDA5DD5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font" Target="fonts/font6.fntdata"/><Relationship Id="rId84" Type="http://schemas.openxmlformats.org/officeDocument/2006/relationships/font" Target="fonts/font14.fntdata"/><Relationship Id="rId89" Type="http://schemas.openxmlformats.org/officeDocument/2006/relationships/font" Target="fonts/font19.fntdata"/><Relationship Id="rId7" Type="http://schemas.openxmlformats.org/officeDocument/2006/relationships/slide" Target="slides/slide6.xml"/><Relationship Id="rId71" Type="http://schemas.openxmlformats.org/officeDocument/2006/relationships/font" Target="fonts/font1.fntdata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4.fntdata"/><Relationship Id="rId79" Type="http://schemas.openxmlformats.org/officeDocument/2006/relationships/font" Target="fonts/font9.fntdata"/><Relationship Id="rId87" Type="http://schemas.openxmlformats.org/officeDocument/2006/relationships/font" Target="fonts/font17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12.fntdata"/><Relationship Id="rId90" Type="http://schemas.openxmlformats.org/officeDocument/2006/relationships/font" Target="fonts/font20.fntdata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2.fntdata"/><Relationship Id="rId80" Type="http://schemas.openxmlformats.org/officeDocument/2006/relationships/font" Target="fonts/font10.fntdata"/><Relationship Id="rId85" Type="http://schemas.openxmlformats.org/officeDocument/2006/relationships/font" Target="fonts/font15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5.fntdata"/><Relationship Id="rId83" Type="http://schemas.openxmlformats.org/officeDocument/2006/relationships/font" Target="fonts/font13.fntdata"/><Relationship Id="rId88" Type="http://schemas.openxmlformats.org/officeDocument/2006/relationships/font" Target="fonts/font18.fntdata"/><Relationship Id="rId91" Type="http://schemas.openxmlformats.org/officeDocument/2006/relationships/font" Target="fonts/font2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3.fntdata"/><Relationship Id="rId78" Type="http://schemas.openxmlformats.org/officeDocument/2006/relationships/font" Target="fonts/font8.fntdata"/><Relationship Id="rId81" Type="http://schemas.openxmlformats.org/officeDocument/2006/relationships/font" Target="fonts/font11.fntdata"/><Relationship Id="rId86" Type="http://schemas.openxmlformats.org/officeDocument/2006/relationships/font" Target="fonts/font16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13478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9725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LY" dirty="0" smtClean="0"/>
          </a:p>
        </p:txBody>
      </p:sp>
      <p:sp>
        <p:nvSpPr>
          <p:cNvPr id="5325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052023-2367-4CAB-8EF5-79746A963349}" type="slidenum">
              <a:rPr lang="ar-LY" smtClean="0"/>
              <a:pPr/>
              <a:t>13</a:t>
            </a:fld>
            <a:endParaRPr lang="ar-LY" smtClean="0"/>
          </a:p>
        </p:txBody>
      </p:sp>
    </p:spTree>
    <p:extLst>
      <p:ext uri="{BB962C8B-B14F-4D97-AF65-F5344CB8AC3E}">
        <p14:creationId xmlns:p14="http://schemas.microsoft.com/office/powerpoint/2010/main" val="52111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110E24D-943B-4B00-8916-DBD9CC4C0E82}" type="slidenum">
              <a:rPr lang="ar-LY" smtClean="0"/>
              <a:pPr/>
              <a:t>14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42282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5B32EA70-753C-418C-BF90-30C9A4007157}" type="slidenum">
              <a:rPr lang="ar-SA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39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58CEC0-1C5A-4D88-BB79-BED70449C2A0}" type="slidenum">
              <a:rPr lang="en-US" sz="1200" smtClean="0"/>
              <a:pPr eaLnBrk="1" hangingPunct="1"/>
              <a:t>32</a:t>
            </a:fld>
            <a:endParaRPr lang="en-US" sz="1200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LY" smtClean="0"/>
          </a:p>
        </p:txBody>
      </p:sp>
    </p:spTree>
    <p:extLst>
      <p:ext uri="{BB962C8B-B14F-4D97-AF65-F5344CB8AC3E}">
        <p14:creationId xmlns:p14="http://schemas.microsoft.com/office/powerpoint/2010/main" val="630048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78E52C7-89BD-4906-A474-62B60CEE3801}" type="slidenum">
              <a:rPr lang="en-US" sz="1200" smtClean="0"/>
              <a:pPr eaLnBrk="1" hangingPunct="1"/>
              <a:t>33</a:t>
            </a:fld>
            <a:endParaRPr lang="en-US" sz="1200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703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Managing Asthma: Peak Expiratory Flow (PEF) Meters</a:t>
            </a:r>
          </a:p>
        </p:txBody>
      </p:sp>
    </p:spTree>
    <p:extLst>
      <p:ext uri="{BB962C8B-B14F-4D97-AF65-F5344CB8AC3E}">
        <p14:creationId xmlns:p14="http://schemas.microsoft.com/office/powerpoint/2010/main" val="39646628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LY" smtClean="0"/>
          </a:p>
        </p:txBody>
      </p:sp>
      <p:sp>
        <p:nvSpPr>
          <p:cNvPr id="7066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038F22D-9866-4B03-88D3-9467603B02F9}" type="slidenum">
              <a:rPr lang="en-US" sz="1200" smtClean="0"/>
              <a:pPr eaLnBrk="1" hangingPunct="1"/>
              <a:t>37</a:t>
            </a:fld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18060252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LY" smtClean="0"/>
          </a:p>
        </p:txBody>
      </p:sp>
      <p:sp>
        <p:nvSpPr>
          <p:cNvPr id="8294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D104D0B-563D-495A-9E69-69CB0B259430}" type="slidenum">
              <a:rPr lang="ar-LY" sz="1200" smtClean="0"/>
              <a:pPr eaLnBrk="1" hangingPunct="1"/>
              <a:t>46</a:t>
            </a:fld>
            <a:endParaRPr lang="ar-LY" sz="1200" smtClean="0"/>
          </a:p>
        </p:txBody>
      </p:sp>
    </p:spTree>
    <p:extLst>
      <p:ext uri="{BB962C8B-B14F-4D97-AF65-F5344CB8AC3E}">
        <p14:creationId xmlns:p14="http://schemas.microsoft.com/office/powerpoint/2010/main" val="2801381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25201497-CA39-41B0-8AB5-F16F0F9E1269}" type="slidenum">
              <a:rPr lang="en-GB" smtClean="0"/>
              <a:pPr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3783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25201497-CA39-41B0-8AB5-F16F0F9E1269}" type="slidenum">
              <a:rPr lang="en-GB" smtClean="0"/>
              <a:pPr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91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15911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They may inhibit function of cells other than mast cells.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25201497-CA39-41B0-8AB5-F16F0F9E1269}" type="slidenum">
              <a:rPr lang="en-GB" smtClean="0"/>
              <a:pPr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9973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LY" smtClean="0"/>
          </a:p>
        </p:txBody>
      </p:sp>
      <p:sp>
        <p:nvSpPr>
          <p:cNvPr id="8397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5221163-DFC6-4379-AA09-0151A8B9EE88}" type="slidenum">
              <a:rPr lang="ar-LY" sz="1200" smtClean="0"/>
              <a:pPr eaLnBrk="1" hangingPunct="1"/>
              <a:t>63</a:t>
            </a:fld>
            <a:endParaRPr lang="ar-LY" sz="1200" smtClean="0"/>
          </a:p>
        </p:txBody>
      </p:sp>
    </p:spTree>
    <p:extLst>
      <p:ext uri="{BB962C8B-B14F-4D97-AF65-F5344CB8AC3E}">
        <p14:creationId xmlns:p14="http://schemas.microsoft.com/office/powerpoint/2010/main" val="12073392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LY" smtClean="0"/>
          </a:p>
        </p:txBody>
      </p:sp>
      <p:sp>
        <p:nvSpPr>
          <p:cNvPr id="860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C419F6-E29B-4DD7-8245-3126E658FB76}" type="slidenum">
              <a:rPr lang="ar-LY" sz="1200" smtClean="0"/>
              <a:pPr eaLnBrk="1" hangingPunct="1"/>
              <a:t>64</a:t>
            </a:fld>
            <a:endParaRPr lang="ar-LY" sz="1200" smtClean="0"/>
          </a:p>
        </p:txBody>
      </p:sp>
    </p:spTree>
    <p:extLst>
      <p:ext uri="{BB962C8B-B14F-4D97-AF65-F5344CB8AC3E}">
        <p14:creationId xmlns:p14="http://schemas.microsoft.com/office/powerpoint/2010/main" val="516158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Shape 3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7289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8627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5102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2848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LY" altLang="ar-LY" smtClean="0"/>
          </a:p>
        </p:txBody>
      </p:sp>
      <p:sp>
        <p:nvSpPr>
          <p:cNvPr id="5632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45B3CB3-1615-461A-B9CD-B5DBDFEED31E}" type="slidenum">
              <a:rPr lang="ar-SA" altLang="ar-LY" sz="1200" smtClean="0"/>
              <a:pPr eaLnBrk="1" hangingPunct="1"/>
              <a:t>7</a:t>
            </a:fld>
            <a:endParaRPr lang="ar-SA" altLang="ar-LY" sz="1200" smtClean="0"/>
          </a:p>
        </p:txBody>
      </p:sp>
    </p:spTree>
    <p:extLst>
      <p:ext uri="{BB962C8B-B14F-4D97-AF65-F5344CB8AC3E}">
        <p14:creationId xmlns:p14="http://schemas.microsoft.com/office/powerpoint/2010/main" val="990049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LY" altLang="ar-LY" smtClean="0"/>
          </a:p>
        </p:txBody>
      </p:sp>
      <p:sp>
        <p:nvSpPr>
          <p:cNvPr id="5734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8236F05-9B13-48C0-92FE-7CA29810CD6A}" type="slidenum">
              <a:rPr lang="ar-SA" altLang="ar-LY" sz="1200" smtClean="0"/>
              <a:pPr eaLnBrk="1" hangingPunct="1"/>
              <a:t>10</a:t>
            </a:fld>
            <a:endParaRPr lang="ar-SA" altLang="ar-LY" sz="1200" smtClean="0"/>
          </a:p>
        </p:txBody>
      </p:sp>
    </p:spTree>
    <p:extLst>
      <p:ext uri="{BB962C8B-B14F-4D97-AF65-F5344CB8AC3E}">
        <p14:creationId xmlns:p14="http://schemas.microsoft.com/office/powerpoint/2010/main" val="1339014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2173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5994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1700185" y="1360350"/>
            <a:ext cx="5807400" cy="1546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6897625" y="619995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7454375" y="563880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8827727" y="4597554"/>
            <a:ext cx="759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8677050" y="6577875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2972225" y="63340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579635" y="3373479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1843" y="791518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626322" y="1339872"/>
            <a:ext cx="253800" cy="2538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8104500" y="4963100"/>
            <a:ext cx="190200" cy="1905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8803950" y="5654657"/>
            <a:ext cx="190200" cy="1905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96310" y="1990890"/>
            <a:ext cx="759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>
            <a:off x="1738050" y="271322"/>
            <a:ext cx="253800" cy="2538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771659" y="2504485"/>
            <a:ext cx="759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4271584" y="474825"/>
            <a:ext cx="759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>
            <a:off x="7729213" y="6127438"/>
            <a:ext cx="253800" cy="2541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1546025" y="2034925"/>
            <a:ext cx="5832600" cy="1546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4800" b="1"/>
            </a:lvl1pPr>
            <a:lvl2pPr lvl="1" rtl="0">
              <a:spcBef>
                <a:spcPts val="0"/>
              </a:spcBef>
              <a:buSzPct val="100000"/>
              <a:defRPr sz="4800" b="1"/>
            </a:lvl2pPr>
            <a:lvl3pPr lvl="2" rtl="0">
              <a:spcBef>
                <a:spcPts val="0"/>
              </a:spcBef>
              <a:buSzPct val="100000"/>
              <a:defRPr sz="4800" b="1"/>
            </a:lvl3pPr>
            <a:lvl4pPr lvl="3" rtl="0">
              <a:spcBef>
                <a:spcPts val="0"/>
              </a:spcBef>
              <a:buSzPct val="100000"/>
              <a:defRPr sz="4800" b="1"/>
            </a:lvl4pPr>
            <a:lvl5pPr lvl="4" rtl="0">
              <a:spcBef>
                <a:spcPts val="0"/>
              </a:spcBef>
              <a:buSzPct val="100000"/>
              <a:defRPr sz="4800" b="1"/>
            </a:lvl5pPr>
            <a:lvl6pPr lvl="5" rtl="0">
              <a:spcBef>
                <a:spcPts val="0"/>
              </a:spcBef>
              <a:buSzPct val="100000"/>
              <a:defRPr sz="4800" b="1"/>
            </a:lvl6pPr>
            <a:lvl7pPr lvl="6" rtl="0">
              <a:spcBef>
                <a:spcPts val="0"/>
              </a:spcBef>
              <a:buSzPct val="100000"/>
              <a:defRPr sz="4800" b="1"/>
            </a:lvl7pPr>
            <a:lvl8pPr lvl="7" rtl="0">
              <a:spcBef>
                <a:spcPts val="0"/>
              </a:spcBef>
              <a:buSzPct val="100000"/>
              <a:defRPr sz="4800" b="1"/>
            </a:lvl8pPr>
            <a:lvl9pPr lvl="8" rtl="0">
              <a:spcBef>
                <a:spcPts val="0"/>
              </a:spcBef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1546025" y="3710548"/>
            <a:ext cx="5832600" cy="104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607D8B"/>
              </a:buClr>
              <a:buNone/>
              <a:defRPr>
                <a:solidFill>
                  <a:srgbClr val="607D8B"/>
                </a:solidFill>
              </a:defRPr>
            </a:lvl1pPr>
            <a:lvl2pPr lvl="1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2pPr>
            <a:lvl3pPr lvl="2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3pPr>
            <a:lvl4pPr lvl="3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4pPr>
            <a:lvl5pPr lvl="4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5pPr>
            <a:lvl6pPr lvl="5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6pPr>
            <a:lvl7pPr lvl="6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7pPr>
            <a:lvl8pPr lvl="7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8pPr>
            <a:lvl9pPr lvl="8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 descr="connections-05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5945" y="0"/>
            <a:ext cx="913210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215300" y="2501400"/>
            <a:ext cx="6713400" cy="109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1pPr>
            <a:lvl2pPr lvl="1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2pPr>
            <a:lvl3pPr lvl="2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3pPr>
            <a:lvl4pPr lvl="3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4pPr>
            <a:lvl5pPr lvl="4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5pPr>
            <a:lvl6pPr lvl="5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6pPr>
            <a:lvl7pPr lvl="6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7pPr>
            <a:lvl8pPr lvl="7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8pPr>
            <a:lvl9pPr lvl="8" algn="ctr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9pPr>
          </a:lstStyle>
          <a:p>
            <a:endParaRPr/>
          </a:p>
        </p:txBody>
      </p:sp>
      <p:grpSp>
        <p:nvGrpSpPr>
          <p:cNvPr id="32" name="Shape 32"/>
          <p:cNvGrpSpPr/>
          <p:nvPr/>
        </p:nvGrpSpPr>
        <p:grpSpPr>
          <a:xfrm>
            <a:off x="3593400" y="1074285"/>
            <a:ext cx="1957200" cy="1093200"/>
            <a:chOff x="3593400" y="1760085"/>
            <a:chExt cx="1957200" cy="1093200"/>
          </a:xfrm>
        </p:grpSpPr>
        <p:sp>
          <p:nvSpPr>
            <p:cNvPr id="33" name="Shape 33"/>
            <p:cNvSpPr txBox="1"/>
            <p:nvPr/>
          </p:nvSpPr>
          <p:spPr>
            <a:xfrm>
              <a:off x="3593400" y="1872097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" sz="6000" b="1">
                  <a:solidFill>
                    <a:srgbClr val="0091E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</a:p>
          </p:txBody>
        </p:sp>
        <p:sp>
          <p:nvSpPr>
            <p:cNvPr id="34" name="Shape 34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w="9525" cap="flat" cmpd="sng">
              <a:solidFill>
                <a:srgbClr val="CFD8DC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w="19050" cap="flat" cmpd="sng">
              <a:solidFill>
                <a:srgbClr val="CFD8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36" name="Shape 36"/>
          <p:cNvCxnSpPr>
            <a:endCxn id="34" idx="1"/>
          </p:cNvCxnSpPr>
          <p:nvPr/>
        </p:nvCxnSpPr>
        <p:spPr>
          <a:xfrm>
            <a:off x="3742095" y="871980"/>
            <a:ext cx="443400" cy="3624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7" name="Shape 37"/>
          <p:cNvCxnSpPr/>
          <p:nvPr/>
        </p:nvCxnSpPr>
        <p:spPr>
          <a:xfrm rot="10800000">
            <a:off x="4114800" y="269685"/>
            <a:ext cx="457200" cy="804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8" name="Shape 38"/>
          <p:cNvCxnSpPr/>
          <p:nvPr/>
        </p:nvCxnSpPr>
        <p:spPr>
          <a:xfrm rot="10800000" flipH="1">
            <a:off x="4749075" y="753125"/>
            <a:ext cx="95100" cy="3489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-87" y="6333125"/>
            <a:ext cx="91440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fld id="{00000000-1234-1234-1234-123412341234}" type="slidenum">
              <a:rPr lang="en"/>
              <a:pPr lvl="0" algn="ctr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86150" y="1682267"/>
            <a:ext cx="7571700" cy="47649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786137" y="1600200"/>
            <a:ext cx="3675300" cy="4967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600"/>
            </a:lvl1pPr>
            <a:lvl2pPr lvl="1">
              <a:spcBef>
                <a:spcPts val="0"/>
              </a:spcBef>
              <a:buSzPct val="100000"/>
              <a:defRPr sz="2600"/>
            </a:lvl2pPr>
            <a:lvl3pPr lvl="2">
              <a:spcBef>
                <a:spcPts val="0"/>
              </a:spcBef>
              <a:buSzPct val="100000"/>
              <a:defRPr sz="2600"/>
            </a:lvl3pPr>
            <a:lvl4pPr lvl="3">
              <a:spcBef>
                <a:spcPts val="0"/>
              </a:spcBef>
              <a:buSzPct val="100000"/>
              <a:defRPr sz="2600"/>
            </a:lvl4pPr>
            <a:lvl5pPr lvl="4">
              <a:spcBef>
                <a:spcPts val="0"/>
              </a:spcBef>
              <a:buSzPct val="100000"/>
              <a:defRPr sz="2600"/>
            </a:lvl5pPr>
            <a:lvl6pPr lvl="5">
              <a:spcBef>
                <a:spcPts val="0"/>
              </a:spcBef>
              <a:buSzPct val="100000"/>
              <a:defRPr sz="2600"/>
            </a:lvl6pPr>
            <a:lvl7pPr lvl="6">
              <a:spcBef>
                <a:spcPts val="0"/>
              </a:spcBef>
              <a:buSzPct val="100000"/>
              <a:defRPr sz="2600"/>
            </a:lvl7pPr>
            <a:lvl8pPr lvl="7">
              <a:spcBef>
                <a:spcPts val="0"/>
              </a:spcBef>
              <a:buSzPct val="100000"/>
              <a:defRPr sz="2600"/>
            </a:lvl8pPr>
            <a:lvl9pPr lvl="8">
              <a:spcBef>
                <a:spcPts val="0"/>
              </a:spcBef>
              <a:buSzPct val="100000"/>
              <a:defRPr sz="26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682659" y="1600200"/>
            <a:ext cx="3675300" cy="4967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600"/>
            </a:lvl1pPr>
            <a:lvl2pPr lvl="1">
              <a:spcBef>
                <a:spcPts val="0"/>
              </a:spcBef>
              <a:buSzPct val="100000"/>
              <a:defRPr sz="2600"/>
            </a:lvl2pPr>
            <a:lvl3pPr lvl="2">
              <a:spcBef>
                <a:spcPts val="0"/>
              </a:spcBef>
              <a:buSzPct val="100000"/>
              <a:defRPr sz="2600"/>
            </a:lvl3pPr>
            <a:lvl4pPr lvl="3">
              <a:spcBef>
                <a:spcPts val="0"/>
              </a:spcBef>
              <a:buSzPct val="100000"/>
              <a:defRPr sz="2600"/>
            </a:lvl4pPr>
            <a:lvl5pPr lvl="4">
              <a:spcBef>
                <a:spcPts val="0"/>
              </a:spcBef>
              <a:buSzPct val="100000"/>
              <a:defRPr sz="2600"/>
            </a:lvl5pPr>
            <a:lvl6pPr lvl="5">
              <a:spcBef>
                <a:spcPts val="0"/>
              </a:spcBef>
              <a:buSzPct val="100000"/>
              <a:defRPr sz="2600"/>
            </a:lvl6pPr>
            <a:lvl7pPr lvl="6">
              <a:spcBef>
                <a:spcPts val="0"/>
              </a:spcBef>
              <a:buSzPct val="100000"/>
              <a:defRPr sz="2600"/>
            </a:lvl7pPr>
            <a:lvl8pPr lvl="7">
              <a:spcBef>
                <a:spcPts val="0"/>
              </a:spcBef>
              <a:buSzPct val="100000"/>
              <a:defRPr sz="2600"/>
            </a:lvl8pPr>
            <a:lvl9pPr lvl="8">
              <a:spcBef>
                <a:spcPts val="0"/>
              </a:spcBef>
              <a:buSzPct val="100000"/>
              <a:defRPr sz="26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AE709A-4A05-46D7-9786-4F685862F6CD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0608-B410-46B9-AAD7-9120840E2F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6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99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8A5FBE-B2ED-49E3-8582-0CAACD3B4523}" type="datetimeFigureOut">
              <a:rPr lang="ar-LY" smtClean="0"/>
              <a:pPr/>
              <a:t>17/10/1422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DA018-514E-4701-9D09-35D56433E386}" type="slidenum">
              <a:rPr lang="ar-LY" smtClean="0"/>
              <a:pPr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9328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786150" y="1682267"/>
            <a:ext cx="7571700" cy="4764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CFD8DC"/>
              </a:buClr>
              <a:buSzPct val="100000"/>
              <a:buFont typeface="Source Sans Pro"/>
              <a:buChar char="◎"/>
              <a:defRPr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480"/>
              </a:spcBef>
              <a:buClr>
                <a:srgbClr val="CFD8DC"/>
              </a:buClr>
              <a:buSzPct val="100000"/>
              <a:buFont typeface="Source Sans Pro"/>
              <a:buChar char="○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spcBef>
                <a:spcPts val="480"/>
              </a:spcBef>
              <a:buClr>
                <a:srgbClr val="CFD8DC"/>
              </a:buClr>
              <a:buSzPct val="100000"/>
              <a:buFont typeface="Source Sans Pro"/>
              <a:buChar char="◉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buChar char="●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buChar char="○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buChar char="■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buChar char="●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buChar char="○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buChar char="■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 b="1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300" b="1">
              <a:solidFill>
                <a:srgbClr val="0091E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6" r:id="rId6"/>
    <p:sldLayoutId id="2147483660" r:id="rId7"/>
    <p:sldLayoutId id="2147483661" r:id="rId8"/>
    <p:sldLayoutId id="2147483662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179512" y="1844824"/>
            <a:ext cx="8488439" cy="1546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5400" dirty="0" smtClean="0"/>
              <a:t>Bronchial Asthma </a:t>
            </a:r>
            <a:endParaRPr lang="en" sz="5400" dirty="0"/>
          </a:p>
        </p:txBody>
      </p:sp>
      <p:sp>
        <p:nvSpPr>
          <p:cNvPr id="5" name="Shape 75"/>
          <p:cNvSpPr txBox="1">
            <a:spLocks/>
          </p:cNvSpPr>
          <p:nvPr/>
        </p:nvSpPr>
        <p:spPr>
          <a:xfrm>
            <a:off x="683568" y="4437112"/>
            <a:ext cx="7571700" cy="936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6000" b="1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6000" b="1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6000" b="1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6000" b="1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6000" b="1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6000" b="1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6000" b="1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6000" b="1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6000" b="1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ctr"/>
            <a:r>
              <a:rPr lang="en" sz="2000" dirty="0" smtClean="0"/>
              <a:t>Maram A. Elsherif</a:t>
            </a:r>
          </a:p>
          <a:p>
            <a:pPr algn="ctr"/>
            <a:r>
              <a:rPr lang="en" sz="2000" dirty="0" smtClean="0"/>
              <a:t>Amilia T. Elsherif</a:t>
            </a:r>
          </a:p>
          <a:p>
            <a:pPr algn="ctr"/>
            <a:r>
              <a:rPr lang="en" sz="2000" dirty="0" smtClean="0"/>
              <a:t>Nurfan G. Eltarhouni</a:t>
            </a:r>
          </a:p>
          <a:p>
            <a:pPr algn="ctr"/>
            <a:r>
              <a:rPr lang="en" sz="2000" dirty="0" smtClean="0"/>
              <a:t>Mohamed G. Eltarhouni </a:t>
            </a:r>
          </a:p>
          <a:p>
            <a:pPr algn="ctr"/>
            <a:r>
              <a:rPr lang="en" sz="2000" dirty="0" smtClean="0"/>
              <a:t>Fatima A. Elsahli </a:t>
            </a:r>
          </a:p>
          <a:p>
            <a:pPr algn="ctr"/>
            <a:endParaRPr lang="en" sz="2000" dirty="0" smtClean="0"/>
          </a:p>
          <a:p>
            <a:pPr algn="ctr"/>
            <a:r>
              <a:rPr lang="en" sz="2400" dirty="0"/>
              <a:t>S</a:t>
            </a:r>
            <a:r>
              <a:rPr lang="en" sz="2400" dirty="0" smtClean="0"/>
              <a:t>upervisor : Dr. Abdulnasir Gembri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97929" y="4581128"/>
            <a:ext cx="2263133" cy="792956"/>
          </a:xfrm>
        </p:spPr>
        <p:txBody>
          <a:bodyPr/>
          <a:lstStyle/>
          <a:p>
            <a:pPr algn="ctr" rtl="0" eaLnBrk="1" hangingPunct="1">
              <a:lnSpc>
                <a:spcPct val="90000"/>
              </a:lnSpc>
              <a:buNone/>
            </a:pPr>
            <a:r>
              <a:rPr lang="fr-FR" altLang="ar-LY" dirty="0" smtClean="0">
                <a:solidFill>
                  <a:srgbClr val="0B9AC7"/>
                </a:solidFill>
              </a:rPr>
              <a:t>                                                                            </a:t>
            </a:r>
            <a:r>
              <a:rPr lang="fr-FR" altLang="ar-LY" dirty="0" err="1" smtClean="0">
                <a:solidFill>
                  <a:srgbClr val="0B9AC7"/>
                </a:solidFill>
              </a:rPr>
              <a:t>Allergic</a:t>
            </a:r>
            <a:r>
              <a:rPr lang="fr-FR" altLang="ar-LY" dirty="0" smtClean="0">
                <a:solidFill>
                  <a:srgbClr val="0B9AC7"/>
                </a:solidFill>
              </a:rPr>
              <a:t> </a:t>
            </a:r>
            <a:r>
              <a:rPr lang="fr-FR" altLang="ar-LY" dirty="0" err="1" smtClean="0">
                <a:solidFill>
                  <a:srgbClr val="0B9AC7"/>
                </a:solidFill>
              </a:rPr>
              <a:t>symptoms</a:t>
            </a:r>
            <a:endParaRPr lang="fr-FR" altLang="ar-LY" dirty="0" smtClean="0">
              <a:solidFill>
                <a:srgbClr val="0B9AC7"/>
              </a:solidFill>
            </a:endParaRPr>
          </a:p>
        </p:txBody>
      </p:sp>
      <p:sp>
        <p:nvSpPr>
          <p:cNvPr id="15363" name="Oval 3"/>
          <p:cNvSpPr>
            <a:spLocks noChangeArrowheads="1"/>
          </p:cNvSpPr>
          <p:nvPr/>
        </p:nvSpPr>
        <p:spPr bwMode="auto">
          <a:xfrm>
            <a:off x="3798901" y="475432"/>
            <a:ext cx="1368425" cy="1079500"/>
          </a:xfrm>
          <a:prstGeom prst="ellipse">
            <a:avLst/>
          </a:prstGeom>
          <a:gradFill rotWithShape="1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4303726" y="980257"/>
            <a:ext cx="144462" cy="144462"/>
          </a:xfrm>
          <a:prstGeom prst="ellipse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4519626" y="1196157"/>
            <a:ext cx="144462" cy="144462"/>
          </a:xfrm>
          <a:prstGeom prst="ellipse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4664088" y="980257"/>
            <a:ext cx="144463" cy="144462"/>
          </a:xfrm>
          <a:prstGeom prst="ellipse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4159263" y="1196157"/>
            <a:ext cx="144463" cy="144462"/>
          </a:xfrm>
          <a:prstGeom prst="ellipse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4014801" y="835794"/>
            <a:ext cx="144462" cy="144463"/>
          </a:xfrm>
          <a:prstGeom prst="ellipse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>
            <a:off x="4159263" y="546869"/>
            <a:ext cx="944563" cy="490538"/>
          </a:xfrm>
          <a:custGeom>
            <a:avLst/>
            <a:gdLst/>
            <a:ahLst/>
            <a:cxnLst>
              <a:cxn ang="0">
                <a:pos x="139" y="48"/>
              </a:cxn>
              <a:cxn ang="0">
                <a:pos x="211" y="112"/>
              </a:cxn>
              <a:cxn ang="0">
                <a:pos x="259" y="144"/>
              </a:cxn>
              <a:cxn ang="0">
                <a:pos x="323" y="200"/>
              </a:cxn>
              <a:cxn ang="0">
                <a:pos x="363" y="248"/>
              </a:cxn>
              <a:cxn ang="0">
                <a:pos x="371" y="272"/>
              </a:cxn>
              <a:cxn ang="0">
                <a:pos x="427" y="304"/>
              </a:cxn>
              <a:cxn ang="0">
                <a:pos x="563" y="256"/>
              </a:cxn>
              <a:cxn ang="0">
                <a:pos x="595" y="176"/>
              </a:cxn>
              <a:cxn ang="0">
                <a:pos x="443" y="136"/>
              </a:cxn>
              <a:cxn ang="0">
                <a:pos x="283" y="96"/>
              </a:cxn>
              <a:cxn ang="0">
                <a:pos x="235" y="56"/>
              </a:cxn>
              <a:cxn ang="0">
                <a:pos x="211" y="48"/>
              </a:cxn>
              <a:cxn ang="0">
                <a:pos x="163" y="16"/>
              </a:cxn>
              <a:cxn ang="0">
                <a:pos x="139" y="0"/>
              </a:cxn>
              <a:cxn ang="0">
                <a:pos x="75" y="8"/>
              </a:cxn>
              <a:cxn ang="0">
                <a:pos x="27" y="24"/>
              </a:cxn>
              <a:cxn ang="0">
                <a:pos x="3" y="48"/>
              </a:cxn>
              <a:cxn ang="0">
                <a:pos x="99" y="40"/>
              </a:cxn>
              <a:cxn ang="0">
                <a:pos x="163" y="48"/>
              </a:cxn>
              <a:cxn ang="0">
                <a:pos x="155" y="72"/>
              </a:cxn>
              <a:cxn ang="0">
                <a:pos x="139" y="48"/>
              </a:cxn>
            </a:cxnLst>
            <a:rect l="0" t="0" r="r" b="b"/>
            <a:pathLst>
              <a:path w="595" h="309">
                <a:moveTo>
                  <a:pt x="139" y="48"/>
                </a:moveTo>
                <a:cubicBezTo>
                  <a:pt x="172" y="81"/>
                  <a:pt x="170" y="87"/>
                  <a:pt x="211" y="112"/>
                </a:cubicBezTo>
                <a:cubicBezTo>
                  <a:pt x="227" y="122"/>
                  <a:pt x="259" y="144"/>
                  <a:pt x="259" y="144"/>
                </a:cubicBezTo>
                <a:cubicBezTo>
                  <a:pt x="304" y="212"/>
                  <a:pt x="230" y="107"/>
                  <a:pt x="323" y="200"/>
                </a:cubicBezTo>
                <a:cubicBezTo>
                  <a:pt x="341" y="218"/>
                  <a:pt x="352" y="226"/>
                  <a:pt x="363" y="248"/>
                </a:cubicBezTo>
                <a:cubicBezTo>
                  <a:pt x="367" y="256"/>
                  <a:pt x="366" y="265"/>
                  <a:pt x="371" y="272"/>
                </a:cubicBezTo>
                <a:cubicBezTo>
                  <a:pt x="379" y="281"/>
                  <a:pt x="419" y="300"/>
                  <a:pt x="427" y="304"/>
                </a:cubicBezTo>
                <a:cubicBezTo>
                  <a:pt x="495" y="296"/>
                  <a:pt x="523" y="309"/>
                  <a:pt x="563" y="256"/>
                </a:cubicBezTo>
                <a:cubicBezTo>
                  <a:pt x="571" y="224"/>
                  <a:pt x="577" y="203"/>
                  <a:pt x="595" y="176"/>
                </a:cubicBezTo>
                <a:cubicBezTo>
                  <a:pt x="574" y="112"/>
                  <a:pt x="499" y="155"/>
                  <a:pt x="443" y="136"/>
                </a:cubicBezTo>
                <a:cubicBezTo>
                  <a:pt x="423" y="75"/>
                  <a:pt x="337" y="99"/>
                  <a:pt x="283" y="96"/>
                </a:cubicBezTo>
                <a:cubicBezTo>
                  <a:pt x="266" y="84"/>
                  <a:pt x="252" y="68"/>
                  <a:pt x="235" y="56"/>
                </a:cubicBezTo>
                <a:cubicBezTo>
                  <a:pt x="228" y="51"/>
                  <a:pt x="218" y="52"/>
                  <a:pt x="211" y="48"/>
                </a:cubicBezTo>
                <a:cubicBezTo>
                  <a:pt x="194" y="39"/>
                  <a:pt x="179" y="27"/>
                  <a:pt x="163" y="16"/>
                </a:cubicBezTo>
                <a:cubicBezTo>
                  <a:pt x="155" y="11"/>
                  <a:pt x="139" y="0"/>
                  <a:pt x="139" y="0"/>
                </a:cubicBezTo>
                <a:cubicBezTo>
                  <a:pt x="118" y="3"/>
                  <a:pt x="96" y="3"/>
                  <a:pt x="75" y="8"/>
                </a:cubicBezTo>
                <a:cubicBezTo>
                  <a:pt x="59" y="12"/>
                  <a:pt x="27" y="24"/>
                  <a:pt x="27" y="24"/>
                </a:cubicBezTo>
                <a:cubicBezTo>
                  <a:pt x="19" y="32"/>
                  <a:pt x="0" y="37"/>
                  <a:pt x="3" y="48"/>
                </a:cubicBezTo>
                <a:cubicBezTo>
                  <a:pt x="8" y="68"/>
                  <a:pt x="92" y="41"/>
                  <a:pt x="99" y="40"/>
                </a:cubicBezTo>
                <a:cubicBezTo>
                  <a:pt x="120" y="43"/>
                  <a:pt x="144" y="37"/>
                  <a:pt x="163" y="48"/>
                </a:cubicBezTo>
                <a:cubicBezTo>
                  <a:pt x="170" y="52"/>
                  <a:pt x="163" y="72"/>
                  <a:pt x="155" y="72"/>
                </a:cubicBezTo>
                <a:cubicBezTo>
                  <a:pt x="145" y="72"/>
                  <a:pt x="144" y="56"/>
                  <a:pt x="139" y="48"/>
                </a:cubicBez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41176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ar-SA" sz="1800">
              <a:solidFill>
                <a:schemeClr val="tx1"/>
              </a:solidFill>
            </a:endParaRPr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4519626" y="1339032"/>
            <a:ext cx="144462" cy="144462"/>
          </a:xfrm>
          <a:prstGeom prst="ellipse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71" name="Oval 11"/>
          <p:cNvSpPr>
            <a:spLocks noChangeArrowheads="1"/>
          </p:cNvSpPr>
          <p:nvPr/>
        </p:nvSpPr>
        <p:spPr bwMode="auto">
          <a:xfrm>
            <a:off x="4375163" y="762769"/>
            <a:ext cx="144463" cy="144463"/>
          </a:xfrm>
          <a:prstGeom prst="ellipse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4879988" y="403994"/>
            <a:ext cx="144463" cy="1428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V="1">
            <a:off x="5022863" y="259532"/>
            <a:ext cx="0" cy="1444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5022863" y="403994"/>
            <a:ext cx="2159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5167326" y="980257"/>
            <a:ext cx="2159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 flipV="1">
            <a:off x="5383226" y="762769"/>
            <a:ext cx="144462" cy="2174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>
            <a:off x="5383226" y="980257"/>
            <a:ext cx="144462" cy="14287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 flipH="1">
            <a:off x="2863863" y="1340619"/>
            <a:ext cx="935038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1583668" y="2518447"/>
            <a:ext cx="0" cy="47793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15383" name="Oval 23"/>
          <p:cNvSpPr>
            <a:spLocks noChangeArrowheads="1"/>
          </p:cNvSpPr>
          <p:nvPr/>
        </p:nvSpPr>
        <p:spPr bwMode="auto">
          <a:xfrm>
            <a:off x="3999321" y="2636019"/>
            <a:ext cx="1368425" cy="1079500"/>
          </a:xfrm>
          <a:prstGeom prst="ellipse">
            <a:avLst/>
          </a:prstGeom>
          <a:gradFill rotWithShape="1">
            <a:gsLst>
              <a:gs pos="0">
                <a:srgbClr val="472F76"/>
              </a:gs>
              <a:gs pos="50000">
                <a:srgbClr val="9966FF"/>
              </a:gs>
              <a:gs pos="100000">
                <a:srgbClr val="472F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997882" y="3715866"/>
            <a:ext cx="72072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fr-FR" altLang="ar-LY" sz="2000" b="1" dirty="0" err="1">
                <a:ea typeface="MS PGothic" pitchFamily="34" charset="-128"/>
              </a:rPr>
              <a:t>Eosinophils</a:t>
            </a:r>
            <a:endParaRPr lang="fr-FR" altLang="ar-LY" sz="2000" b="1" dirty="0">
              <a:ea typeface="MS PGothic" pitchFamily="34" charset="-128"/>
            </a:endParaRPr>
          </a:p>
        </p:txBody>
      </p:sp>
      <p:sp>
        <p:nvSpPr>
          <p:cNvPr id="15389" name="Oval 29" descr="Diagonales larges vers le haut"/>
          <p:cNvSpPr>
            <a:spLocks noChangeArrowheads="1"/>
          </p:cNvSpPr>
          <p:nvPr/>
        </p:nvSpPr>
        <p:spPr bwMode="auto">
          <a:xfrm>
            <a:off x="4573996" y="2996382"/>
            <a:ext cx="215900" cy="215900"/>
          </a:xfrm>
          <a:prstGeom prst="ellipse">
            <a:avLst/>
          </a:prstGeom>
          <a:pattFill prst="wdUpDiag">
            <a:fgClr>
              <a:schemeClr val="tx1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90" name="Oval 30" descr="Diagonales larges vers le haut"/>
          <p:cNvSpPr>
            <a:spLocks noChangeArrowheads="1"/>
          </p:cNvSpPr>
          <p:nvPr/>
        </p:nvSpPr>
        <p:spPr bwMode="auto">
          <a:xfrm>
            <a:off x="5007384" y="3067819"/>
            <a:ext cx="215900" cy="215900"/>
          </a:xfrm>
          <a:prstGeom prst="ellipse">
            <a:avLst/>
          </a:prstGeom>
          <a:pattFill prst="wdUpDiag">
            <a:fgClr>
              <a:schemeClr val="tx1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91" name="Oval 31" descr="Diagonales larges vers le haut"/>
          <p:cNvSpPr>
            <a:spLocks noChangeArrowheads="1"/>
          </p:cNvSpPr>
          <p:nvPr/>
        </p:nvSpPr>
        <p:spPr bwMode="auto">
          <a:xfrm>
            <a:off x="4215221" y="3139257"/>
            <a:ext cx="215900" cy="215900"/>
          </a:xfrm>
          <a:prstGeom prst="ellipse">
            <a:avLst/>
          </a:prstGeom>
          <a:pattFill prst="wdUpDiag">
            <a:fgClr>
              <a:schemeClr val="tx1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92" name="Oval 32" descr="Diagonales larges vers le haut"/>
          <p:cNvSpPr>
            <a:spLocks noChangeArrowheads="1"/>
          </p:cNvSpPr>
          <p:nvPr/>
        </p:nvSpPr>
        <p:spPr bwMode="auto">
          <a:xfrm>
            <a:off x="4573996" y="3428182"/>
            <a:ext cx="215900" cy="215900"/>
          </a:xfrm>
          <a:prstGeom prst="ellipse">
            <a:avLst/>
          </a:prstGeom>
          <a:pattFill prst="wdUpDiag">
            <a:fgClr>
              <a:schemeClr val="tx1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endParaRPr lang="ar-LY" altLang="ar-LY" sz="1800"/>
          </a:p>
        </p:txBody>
      </p:sp>
      <p:sp>
        <p:nvSpPr>
          <p:cNvPr id="15393" name="Freeform 33"/>
          <p:cNvSpPr>
            <a:spLocks/>
          </p:cNvSpPr>
          <p:nvPr/>
        </p:nvSpPr>
        <p:spPr bwMode="auto">
          <a:xfrm>
            <a:off x="4431121" y="2707457"/>
            <a:ext cx="719138" cy="504825"/>
          </a:xfrm>
          <a:custGeom>
            <a:avLst/>
            <a:gdLst>
              <a:gd name="T0" fmla="*/ 2147483647 w 595"/>
              <a:gd name="T1" fmla="*/ 2147483647 h 309"/>
              <a:gd name="T2" fmla="*/ 2147483647 w 595"/>
              <a:gd name="T3" fmla="*/ 2147483647 h 309"/>
              <a:gd name="T4" fmla="*/ 2147483647 w 595"/>
              <a:gd name="T5" fmla="*/ 2147483647 h 309"/>
              <a:gd name="T6" fmla="*/ 2147483647 w 595"/>
              <a:gd name="T7" fmla="*/ 2147483647 h 309"/>
              <a:gd name="T8" fmla="*/ 2147483647 w 595"/>
              <a:gd name="T9" fmla="*/ 2147483647 h 309"/>
              <a:gd name="T10" fmla="*/ 2147483647 w 595"/>
              <a:gd name="T11" fmla="*/ 2147483647 h 309"/>
              <a:gd name="T12" fmla="*/ 2147483647 w 595"/>
              <a:gd name="T13" fmla="*/ 2147483647 h 309"/>
              <a:gd name="T14" fmla="*/ 2147483647 w 595"/>
              <a:gd name="T15" fmla="*/ 2147483647 h 309"/>
              <a:gd name="T16" fmla="*/ 2147483647 w 595"/>
              <a:gd name="T17" fmla="*/ 2147483647 h 309"/>
              <a:gd name="T18" fmla="*/ 2147483647 w 595"/>
              <a:gd name="T19" fmla="*/ 2147483647 h 309"/>
              <a:gd name="T20" fmla="*/ 2147483647 w 595"/>
              <a:gd name="T21" fmla="*/ 2147483647 h 309"/>
              <a:gd name="T22" fmla="*/ 2147483647 w 595"/>
              <a:gd name="T23" fmla="*/ 2147483647 h 309"/>
              <a:gd name="T24" fmla="*/ 2147483647 w 595"/>
              <a:gd name="T25" fmla="*/ 2147483647 h 309"/>
              <a:gd name="T26" fmla="*/ 2147483647 w 595"/>
              <a:gd name="T27" fmla="*/ 2147483647 h 309"/>
              <a:gd name="T28" fmla="*/ 2147483647 w 595"/>
              <a:gd name="T29" fmla="*/ 0 h 309"/>
              <a:gd name="T30" fmla="*/ 2147483647 w 595"/>
              <a:gd name="T31" fmla="*/ 2147483647 h 309"/>
              <a:gd name="T32" fmla="*/ 2147483647 w 595"/>
              <a:gd name="T33" fmla="*/ 2147483647 h 309"/>
              <a:gd name="T34" fmla="*/ 2147483647 w 595"/>
              <a:gd name="T35" fmla="*/ 2147483647 h 309"/>
              <a:gd name="T36" fmla="*/ 2147483647 w 595"/>
              <a:gd name="T37" fmla="*/ 2147483647 h 309"/>
              <a:gd name="T38" fmla="*/ 2147483647 w 595"/>
              <a:gd name="T39" fmla="*/ 2147483647 h 309"/>
              <a:gd name="T40" fmla="*/ 2147483647 w 595"/>
              <a:gd name="T41" fmla="*/ 2147483647 h 309"/>
              <a:gd name="T42" fmla="*/ 2147483647 w 595"/>
              <a:gd name="T43" fmla="*/ 2147483647 h 30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95"/>
              <a:gd name="T67" fmla="*/ 0 h 309"/>
              <a:gd name="T68" fmla="*/ 595 w 595"/>
              <a:gd name="T69" fmla="*/ 309 h 309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95" h="309">
                <a:moveTo>
                  <a:pt x="139" y="48"/>
                </a:moveTo>
                <a:cubicBezTo>
                  <a:pt x="172" y="81"/>
                  <a:pt x="170" y="87"/>
                  <a:pt x="211" y="112"/>
                </a:cubicBezTo>
                <a:cubicBezTo>
                  <a:pt x="227" y="122"/>
                  <a:pt x="259" y="144"/>
                  <a:pt x="259" y="144"/>
                </a:cubicBezTo>
                <a:cubicBezTo>
                  <a:pt x="304" y="212"/>
                  <a:pt x="230" y="107"/>
                  <a:pt x="323" y="200"/>
                </a:cubicBezTo>
                <a:cubicBezTo>
                  <a:pt x="341" y="218"/>
                  <a:pt x="352" y="226"/>
                  <a:pt x="363" y="248"/>
                </a:cubicBezTo>
                <a:cubicBezTo>
                  <a:pt x="367" y="256"/>
                  <a:pt x="366" y="265"/>
                  <a:pt x="371" y="272"/>
                </a:cubicBezTo>
                <a:cubicBezTo>
                  <a:pt x="379" y="281"/>
                  <a:pt x="419" y="300"/>
                  <a:pt x="427" y="304"/>
                </a:cubicBezTo>
                <a:cubicBezTo>
                  <a:pt x="495" y="296"/>
                  <a:pt x="523" y="309"/>
                  <a:pt x="563" y="256"/>
                </a:cubicBezTo>
                <a:cubicBezTo>
                  <a:pt x="571" y="224"/>
                  <a:pt x="577" y="203"/>
                  <a:pt x="595" y="176"/>
                </a:cubicBezTo>
                <a:cubicBezTo>
                  <a:pt x="574" y="112"/>
                  <a:pt x="499" y="155"/>
                  <a:pt x="443" y="136"/>
                </a:cubicBezTo>
                <a:cubicBezTo>
                  <a:pt x="423" y="75"/>
                  <a:pt x="337" y="99"/>
                  <a:pt x="283" y="96"/>
                </a:cubicBezTo>
                <a:cubicBezTo>
                  <a:pt x="266" y="84"/>
                  <a:pt x="252" y="68"/>
                  <a:pt x="235" y="56"/>
                </a:cubicBezTo>
                <a:cubicBezTo>
                  <a:pt x="228" y="51"/>
                  <a:pt x="218" y="52"/>
                  <a:pt x="211" y="48"/>
                </a:cubicBezTo>
                <a:cubicBezTo>
                  <a:pt x="194" y="39"/>
                  <a:pt x="179" y="27"/>
                  <a:pt x="163" y="16"/>
                </a:cubicBezTo>
                <a:cubicBezTo>
                  <a:pt x="155" y="11"/>
                  <a:pt x="139" y="0"/>
                  <a:pt x="139" y="0"/>
                </a:cubicBezTo>
                <a:cubicBezTo>
                  <a:pt x="118" y="3"/>
                  <a:pt x="96" y="3"/>
                  <a:pt x="75" y="8"/>
                </a:cubicBezTo>
                <a:cubicBezTo>
                  <a:pt x="59" y="12"/>
                  <a:pt x="27" y="24"/>
                  <a:pt x="27" y="24"/>
                </a:cubicBezTo>
                <a:cubicBezTo>
                  <a:pt x="19" y="32"/>
                  <a:pt x="0" y="37"/>
                  <a:pt x="3" y="48"/>
                </a:cubicBezTo>
                <a:cubicBezTo>
                  <a:pt x="8" y="68"/>
                  <a:pt x="92" y="41"/>
                  <a:pt x="99" y="40"/>
                </a:cubicBezTo>
                <a:cubicBezTo>
                  <a:pt x="120" y="43"/>
                  <a:pt x="144" y="37"/>
                  <a:pt x="163" y="48"/>
                </a:cubicBezTo>
                <a:cubicBezTo>
                  <a:pt x="170" y="52"/>
                  <a:pt x="163" y="72"/>
                  <a:pt x="155" y="72"/>
                </a:cubicBezTo>
                <a:cubicBezTo>
                  <a:pt x="145" y="72"/>
                  <a:pt x="144" y="56"/>
                  <a:pt x="139" y="48"/>
                </a:cubicBezTo>
                <a:close/>
              </a:path>
            </a:pathLst>
          </a:custGeom>
          <a:solidFill>
            <a:srgbClr val="F7B3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 flipH="1" flipV="1">
            <a:off x="4358096" y="2420119"/>
            <a:ext cx="73025" cy="214313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 flipH="1" flipV="1">
            <a:off x="4513671" y="2334394"/>
            <a:ext cx="215900" cy="730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 flipV="1">
            <a:off x="4358096" y="2204219"/>
            <a:ext cx="144463" cy="2159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5672151" y="980257"/>
            <a:ext cx="574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lang="fr-FR" altLang="ar-LY" sz="2000" dirty="0">
                <a:ea typeface="MS PGothic" pitchFamily="34" charset="-128"/>
              </a:rPr>
              <a:t>IgE</a:t>
            </a:r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5672151" y="2923357"/>
            <a:ext cx="574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lang="fr-FR" altLang="ar-LY" sz="2000" dirty="0">
                <a:ea typeface="MS PGothic" pitchFamily="34" charset="-128"/>
              </a:rPr>
              <a:t>IgE</a:t>
            </a:r>
          </a:p>
        </p:txBody>
      </p:sp>
      <p:sp>
        <p:nvSpPr>
          <p:cNvPr id="15399" name="Line 39"/>
          <p:cNvSpPr>
            <a:spLocks noChangeShapeType="1"/>
          </p:cNvSpPr>
          <p:nvPr/>
        </p:nvSpPr>
        <p:spPr bwMode="auto">
          <a:xfrm flipV="1">
            <a:off x="4934359" y="2491557"/>
            <a:ext cx="144462" cy="2159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400" name="Line 40"/>
          <p:cNvSpPr>
            <a:spLocks noChangeShapeType="1"/>
          </p:cNvSpPr>
          <p:nvPr/>
        </p:nvSpPr>
        <p:spPr bwMode="auto">
          <a:xfrm flipV="1">
            <a:off x="5078821" y="2275657"/>
            <a:ext cx="0" cy="2159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401" name="Line 41"/>
          <p:cNvSpPr>
            <a:spLocks noChangeShapeType="1"/>
          </p:cNvSpPr>
          <p:nvPr/>
        </p:nvSpPr>
        <p:spPr bwMode="auto">
          <a:xfrm>
            <a:off x="5078821" y="2491557"/>
            <a:ext cx="287338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>
              <a:solidFill>
                <a:schemeClr val="tx1"/>
              </a:solidFill>
            </a:endParaRPr>
          </a:p>
        </p:txBody>
      </p:sp>
      <p:sp>
        <p:nvSpPr>
          <p:cNvPr id="15402" name="Line 42"/>
          <p:cNvSpPr>
            <a:spLocks noChangeShapeType="1"/>
          </p:cNvSpPr>
          <p:nvPr/>
        </p:nvSpPr>
        <p:spPr bwMode="auto">
          <a:xfrm flipH="1" flipV="1">
            <a:off x="2821374" y="2343077"/>
            <a:ext cx="977527" cy="51286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 flipH="1">
            <a:off x="990148" y="-185070"/>
            <a:ext cx="1314203" cy="372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fr-FR" altLang="ar-LY" sz="2900" dirty="0">
                <a:solidFill>
                  <a:srgbClr val="0B9AC7"/>
                </a:solidFill>
                <a:ea typeface="MS PGothic" pitchFamily="34" charset="-128"/>
              </a:rPr>
              <a:t>Release </a:t>
            </a:r>
            <a:r>
              <a:rPr lang="fr-FR" altLang="ar-LY" sz="2900" dirty="0" smtClean="0">
                <a:solidFill>
                  <a:srgbClr val="0B9AC7"/>
                </a:solidFill>
                <a:ea typeface="MS PGothic" pitchFamily="34" charset="-128"/>
              </a:rPr>
              <a:t>of</a:t>
            </a:r>
          </a:p>
          <a:p>
            <a:pPr algn="ctr"/>
            <a:r>
              <a:rPr lang="fr-FR" altLang="ar-LY" sz="2900" dirty="0" smtClean="0">
                <a:solidFill>
                  <a:srgbClr val="0B9AC7"/>
                </a:solidFill>
                <a:ea typeface="MS PGothic" pitchFamily="34" charset="-128"/>
              </a:rPr>
              <a:t> </a:t>
            </a:r>
            <a:r>
              <a:rPr lang="fr-FR" altLang="ar-LY" sz="2900" dirty="0" err="1">
                <a:solidFill>
                  <a:srgbClr val="0B9AC7"/>
                </a:solidFill>
                <a:ea typeface="MS PGothic" pitchFamily="34" charset="-128"/>
              </a:rPr>
              <a:t>inflammatory</a:t>
            </a:r>
            <a:r>
              <a:rPr lang="fr-FR" altLang="ar-LY" sz="2900" dirty="0">
                <a:solidFill>
                  <a:srgbClr val="0B9AC7"/>
                </a:solidFill>
                <a:ea typeface="MS PGothic" pitchFamily="34" charset="-128"/>
              </a:rPr>
              <a:t> </a:t>
            </a:r>
            <a:endParaRPr lang="fr-FR" altLang="ar-LY" sz="2900" dirty="0" smtClean="0">
              <a:solidFill>
                <a:srgbClr val="0B9AC7"/>
              </a:solidFill>
              <a:ea typeface="MS PGothic" pitchFamily="34" charset="-128"/>
            </a:endParaRPr>
          </a:p>
          <a:p>
            <a:pPr algn="ctr"/>
            <a:r>
              <a:rPr lang="fr-FR" altLang="ar-LY" sz="2900" dirty="0" err="1" smtClean="0">
                <a:solidFill>
                  <a:srgbClr val="0B9AC7"/>
                </a:solidFill>
                <a:ea typeface="MS PGothic" pitchFamily="34" charset="-128"/>
              </a:rPr>
              <a:t>mediators</a:t>
            </a:r>
            <a:endParaRPr lang="fr-FR" altLang="ar-LY" sz="2900" dirty="0">
              <a:solidFill>
                <a:srgbClr val="0B9AC7"/>
              </a:solidFill>
              <a:ea typeface="MS PGothic" pitchFamily="34" charset="-128"/>
            </a:endParaRPr>
          </a:p>
        </p:txBody>
      </p:sp>
      <p:sp>
        <p:nvSpPr>
          <p:cNvPr id="44" name="Rectangle 25"/>
          <p:cNvSpPr>
            <a:spLocks noChangeArrowheads="1"/>
          </p:cNvSpPr>
          <p:nvPr/>
        </p:nvSpPr>
        <p:spPr bwMode="auto">
          <a:xfrm>
            <a:off x="3870685" y="1555626"/>
            <a:ext cx="7207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fr-FR" altLang="ar-LY" sz="2000" b="1" dirty="0" err="1">
                <a:ea typeface="MS PGothic" pitchFamily="34" charset="-128"/>
              </a:rPr>
              <a:t>Mast</a:t>
            </a:r>
            <a:r>
              <a:rPr lang="fr-FR" altLang="ar-LY" sz="2000" b="1" dirty="0">
                <a:ea typeface="MS PGothic" pitchFamily="34" charset="-128"/>
              </a:rPr>
              <a:t> </a:t>
            </a:r>
            <a:r>
              <a:rPr lang="fr-FR" altLang="ar-LY" sz="2000" b="1" dirty="0" err="1">
                <a:ea typeface="MS PGothic" pitchFamily="34" charset="-128"/>
              </a:rPr>
              <a:t>cells</a:t>
            </a:r>
            <a:endParaRPr lang="fr-FR" altLang="ar-LY" sz="2000" b="1" dirty="0">
              <a:ea typeface="MS PGothic" pitchFamily="34" charset="-12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95536" y="3098382"/>
            <a:ext cx="2376264" cy="10895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altLang="ar-LY" sz="2400" dirty="0">
                <a:solidFill>
                  <a:schemeClr val="tx1"/>
                </a:solidFill>
              </a:rPr>
              <a:t> </a:t>
            </a:r>
            <a:r>
              <a:rPr lang="fr-FR" altLang="ar-LY" sz="2400" dirty="0" err="1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Degradation</a:t>
            </a:r>
            <a:r>
              <a:rPr lang="fr-FR" altLang="ar-LY" sz="2400" dirty="0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of </a:t>
            </a:r>
            <a:r>
              <a:rPr lang="fr-FR" altLang="ar-LY" sz="2400" dirty="0" err="1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lipids</a:t>
            </a:r>
            <a:r>
              <a:rPr lang="fr-FR" altLang="ar-LY" sz="2400" dirty="0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, </a:t>
            </a:r>
            <a:r>
              <a:rPr lang="fr-FR" altLang="ar-LY" sz="2400" dirty="0" err="1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proteins</a:t>
            </a:r>
            <a:r>
              <a:rPr lang="fr-FR" altLang="ar-LY" sz="2400" dirty="0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,  &amp; </a:t>
            </a:r>
            <a:r>
              <a:rPr lang="fr-FR" altLang="ar-LY" sz="2400" dirty="0" err="1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nucleic</a:t>
            </a:r>
            <a:r>
              <a:rPr lang="fr-FR" altLang="ar-LY" sz="2400" dirty="0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</a:t>
            </a:r>
            <a:r>
              <a:rPr lang="fr-FR" altLang="ar-LY" sz="2400" dirty="0" err="1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acids</a:t>
            </a:r>
            <a:r>
              <a:rPr lang="fr-FR" altLang="ar-LY" sz="2400" dirty="0">
                <a:solidFill>
                  <a:srgbClr val="0B9AC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                </a:t>
            </a:r>
            <a:endParaRPr lang="ar-LY" sz="2900" dirty="0">
              <a:solidFill>
                <a:srgbClr val="0B9AC7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95536" y="4719758"/>
            <a:ext cx="633670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Clr>
                <a:schemeClr val="accent1">
                  <a:lumMod val="75000"/>
                </a:schemeClr>
              </a:buClr>
              <a:buAutoNum type="arabicPeriod"/>
            </a:pPr>
            <a:r>
              <a:rPr lang="en-GB" sz="2400" dirty="0" smtClean="0">
                <a:solidFill>
                  <a:schemeClr val="tx1"/>
                </a:solidFill>
              </a:rPr>
              <a:t>Oedema </a:t>
            </a:r>
            <a:r>
              <a:rPr lang="en-GB" sz="2400" dirty="0">
                <a:solidFill>
                  <a:schemeClr val="tx1"/>
                </a:solidFill>
              </a:rPr>
              <a:t>in the bronchial submucosa due to increased capillary </a:t>
            </a:r>
            <a:r>
              <a:rPr lang="en-GB" sz="2400" dirty="0" smtClean="0">
                <a:solidFill>
                  <a:schemeClr val="tx1"/>
                </a:solidFill>
              </a:rPr>
              <a:t>permeability. </a:t>
            </a:r>
            <a:endParaRPr lang="en-GB" sz="24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accent1">
                  <a:lumMod val="75000"/>
                </a:schemeClr>
              </a:buClr>
              <a:buAutoNum type="arabicPeriod"/>
            </a:pPr>
            <a:r>
              <a:rPr lang="en-GB" sz="2400" dirty="0" smtClean="0">
                <a:solidFill>
                  <a:schemeClr val="tx1"/>
                </a:solidFill>
              </a:rPr>
              <a:t>Bronchoconstriction.</a:t>
            </a:r>
            <a:endParaRPr lang="en-GB" sz="24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accent1">
                  <a:lumMod val="75000"/>
                </a:schemeClr>
              </a:buClr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Increased mucus secretion in the </a:t>
            </a:r>
            <a:r>
              <a:rPr lang="en-GB" sz="2400" dirty="0" smtClean="0">
                <a:solidFill>
                  <a:schemeClr val="tx1"/>
                </a:solidFill>
              </a:rPr>
              <a:t>bronchi.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7" name="Line 21"/>
          <p:cNvSpPr>
            <a:spLocks noChangeShapeType="1"/>
          </p:cNvSpPr>
          <p:nvPr/>
        </p:nvSpPr>
        <p:spPr bwMode="auto">
          <a:xfrm>
            <a:off x="6732240" y="5504588"/>
            <a:ext cx="36004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cxnSp>
        <p:nvCxnSpPr>
          <p:cNvPr id="5" name="رابط مستقيم 4"/>
          <p:cNvCxnSpPr/>
          <p:nvPr/>
        </p:nvCxnSpPr>
        <p:spPr>
          <a:xfrm>
            <a:off x="6732240" y="4653136"/>
            <a:ext cx="0" cy="172819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6552220" y="4653136"/>
            <a:ext cx="1800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رابط مستقيم 53"/>
          <p:cNvCxnSpPr/>
          <p:nvPr/>
        </p:nvCxnSpPr>
        <p:spPr>
          <a:xfrm>
            <a:off x="6552220" y="6381328"/>
            <a:ext cx="1800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686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4860600" y="1212825"/>
            <a:ext cx="2470200" cy="24702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ctrTitle" idx="4294967295"/>
          </p:nvPr>
        </p:nvSpPr>
        <p:spPr>
          <a:xfrm>
            <a:off x="564425" y="301950"/>
            <a:ext cx="6766375" cy="22162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400" b="1" dirty="0" smtClean="0"/>
              <a:t>Neutrophilis</a:t>
            </a:r>
            <a:br>
              <a:rPr lang="en" sz="5400" b="1" dirty="0" smtClean="0"/>
            </a:br>
            <a:r>
              <a:rPr lang="en" sz="5400" b="1" dirty="0" smtClean="0"/>
              <a:t>BA</a:t>
            </a:r>
            <a:endParaRPr lang="en" sz="5400" b="1" dirty="0"/>
          </a:p>
        </p:txBody>
      </p:sp>
      <p:cxnSp>
        <p:nvCxnSpPr>
          <p:cNvPr id="120" name="Shape 120"/>
          <p:cNvCxnSpPr/>
          <p:nvPr/>
        </p:nvCxnSpPr>
        <p:spPr>
          <a:xfrm rot="10800000" flipH="1">
            <a:off x="6282450" y="705375"/>
            <a:ext cx="121500" cy="5187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1" name="Shape 121"/>
          <p:cNvCxnSpPr/>
          <p:nvPr/>
        </p:nvCxnSpPr>
        <p:spPr>
          <a:xfrm flipH="1">
            <a:off x="7133575" y="1483475"/>
            <a:ext cx="332400" cy="267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2" name="Shape 122"/>
          <p:cNvCxnSpPr>
            <a:endCxn id="117" idx="6"/>
          </p:cNvCxnSpPr>
          <p:nvPr/>
        </p:nvCxnSpPr>
        <p:spPr>
          <a:xfrm flipH="1">
            <a:off x="7330800" y="2440126"/>
            <a:ext cx="1124100" cy="78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23" name="Shape 123"/>
          <p:cNvSpPr/>
          <p:nvPr/>
        </p:nvSpPr>
        <p:spPr>
          <a:xfrm>
            <a:off x="5057825" y="1410050"/>
            <a:ext cx="2075700" cy="2075700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11</a:t>
            </a:fld>
            <a:endParaRPr lang="en"/>
          </a:p>
        </p:txBody>
      </p:sp>
      <p:sp>
        <p:nvSpPr>
          <p:cNvPr id="32" name="Text Box 66"/>
          <p:cNvSpPr txBox="1">
            <a:spLocks noChangeArrowheads="1"/>
          </p:cNvSpPr>
          <p:nvPr/>
        </p:nvSpPr>
        <p:spPr bwMode="auto">
          <a:xfrm>
            <a:off x="5859604" y="247063"/>
            <a:ext cx="1232676" cy="373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5692" tIns="47846" rIns="95692" bIns="47846">
            <a:spAutoFit/>
          </a:bodyPr>
          <a:lstStyle>
            <a:lvl1pPr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altLang="ar-LY" sz="1800" b="1" dirty="0">
                <a:solidFill>
                  <a:schemeClr val="accent1">
                    <a:lumMod val="50000"/>
                  </a:schemeClr>
                </a:solidFill>
              </a:rPr>
              <a:t>Allergen</a:t>
            </a:r>
          </a:p>
        </p:txBody>
      </p:sp>
      <p:grpSp>
        <p:nvGrpSpPr>
          <p:cNvPr id="33" name="Group 249"/>
          <p:cNvGrpSpPr>
            <a:grpSpLocks/>
          </p:cNvGrpSpPr>
          <p:nvPr/>
        </p:nvGrpSpPr>
        <p:grpSpPr bwMode="auto">
          <a:xfrm>
            <a:off x="5453338" y="1567320"/>
            <a:ext cx="1238158" cy="1231146"/>
            <a:chOff x="2886" y="1492"/>
            <a:chExt cx="764" cy="671"/>
          </a:xfrm>
        </p:grpSpPr>
        <p:sp>
          <p:nvSpPr>
            <p:cNvPr id="34" name="Oval 250"/>
            <p:cNvSpPr>
              <a:spLocks noChangeArrowheads="1"/>
            </p:cNvSpPr>
            <p:nvPr/>
          </p:nvSpPr>
          <p:spPr bwMode="auto">
            <a:xfrm flipV="1">
              <a:off x="2886" y="1492"/>
              <a:ext cx="764" cy="671"/>
            </a:xfrm>
            <a:prstGeom prst="ellipse">
              <a:avLst/>
            </a:prstGeom>
            <a:solidFill>
              <a:srgbClr val="4D45BF"/>
            </a:solidFill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endParaRPr lang="ar-LY" altLang="ar-LY" sz="1800">
                <a:solidFill>
                  <a:srgbClr val="FF0000"/>
                </a:solidFill>
              </a:endParaRPr>
            </a:p>
          </p:txBody>
        </p:sp>
        <p:sp>
          <p:nvSpPr>
            <p:cNvPr id="35" name="Freeform 251"/>
            <p:cNvSpPr>
              <a:spLocks/>
            </p:cNvSpPr>
            <p:nvPr/>
          </p:nvSpPr>
          <p:spPr bwMode="auto">
            <a:xfrm>
              <a:off x="3155" y="1544"/>
              <a:ext cx="127" cy="84"/>
            </a:xfrm>
            <a:custGeom>
              <a:avLst/>
              <a:gdLst>
                <a:gd name="T0" fmla="*/ 118 w 127"/>
                <a:gd name="T1" fmla="*/ 20 h 84"/>
                <a:gd name="T2" fmla="*/ 109 w 127"/>
                <a:gd name="T3" fmla="*/ 14 h 84"/>
                <a:gd name="T4" fmla="*/ 99 w 127"/>
                <a:gd name="T5" fmla="*/ 9 h 84"/>
                <a:gd name="T6" fmla="*/ 89 w 127"/>
                <a:gd name="T7" fmla="*/ 5 h 84"/>
                <a:gd name="T8" fmla="*/ 78 w 127"/>
                <a:gd name="T9" fmla="*/ 2 h 84"/>
                <a:gd name="T10" fmla="*/ 67 w 127"/>
                <a:gd name="T11" fmla="*/ 0 h 84"/>
                <a:gd name="T12" fmla="*/ 56 w 127"/>
                <a:gd name="T13" fmla="*/ 0 h 84"/>
                <a:gd name="T14" fmla="*/ 45 w 127"/>
                <a:gd name="T15" fmla="*/ 1 h 84"/>
                <a:gd name="T16" fmla="*/ 35 w 127"/>
                <a:gd name="T17" fmla="*/ 3 h 84"/>
                <a:gd name="T18" fmla="*/ 26 w 127"/>
                <a:gd name="T19" fmla="*/ 7 h 84"/>
                <a:gd name="T20" fmla="*/ 17 w 127"/>
                <a:gd name="T21" fmla="*/ 12 h 84"/>
                <a:gd name="T22" fmla="*/ 11 w 127"/>
                <a:gd name="T23" fmla="*/ 18 h 84"/>
                <a:gd name="T24" fmla="*/ 5 w 127"/>
                <a:gd name="T25" fmla="*/ 26 h 84"/>
                <a:gd name="T26" fmla="*/ 2 w 127"/>
                <a:gd name="T27" fmla="*/ 36 h 84"/>
                <a:gd name="T28" fmla="*/ 0 w 127"/>
                <a:gd name="T29" fmla="*/ 47 h 84"/>
                <a:gd name="T30" fmla="*/ 1 w 127"/>
                <a:gd name="T31" fmla="*/ 60 h 84"/>
                <a:gd name="T32" fmla="*/ 9 w 127"/>
                <a:gd name="T33" fmla="*/ 67 h 84"/>
                <a:gd name="T34" fmla="*/ 16 w 127"/>
                <a:gd name="T35" fmla="*/ 72 h 84"/>
                <a:gd name="T36" fmla="*/ 25 w 127"/>
                <a:gd name="T37" fmla="*/ 75 h 84"/>
                <a:gd name="T38" fmla="*/ 34 w 127"/>
                <a:gd name="T39" fmla="*/ 78 h 84"/>
                <a:gd name="T40" fmla="*/ 43 w 127"/>
                <a:gd name="T41" fmla="*/ 81 h 84"/>
                <a:gd name="T42" fmla="*/ 53 w 127"/>
                <a:gd name="T43" fmla="*/ 82 h 84"/>
                <a:gd name="T44" fmla="*/ 64 w 127"/>
                <a:gd name="T45" fmla="*/ 83 h 84"/>
                <a:gd name="T46" fmla="*/ 74 w 127"/>
                <a:gd name="T47" fmla="*/ 83 h 84"/>
                <a:gd name="T48" fmla="*/ 83 w 127"/>
                <a:gd name="T49" fmla="*/ 82 h 84"/>
                <a:gd name="T50" fmla="*/ 92 w 127"/>
                <a:gd name="T51" fmla="*/ 80 h 84"/>
                <a:gd name="T52" fmla="*/ 100 w 127"/>
                <a:gd name="T53" fmla="*/ 76 h 84"/>
                <a:gd name="T54" fmla="*/ 107 w 127"/>
                <a:gd name="T55" fmla="*/ 72 h 84"/>
                <a:gd name="T56" fmla="*/ 113 w 127"/>
                <a:gd name="T57" fmla="*/ 66 h 84"/>
                <a:gd name="T58" fmla="*/ 117 w 127"/>
                <a:gd name="T59" fmla="*/ 60 h 84"/>
                <a:gd name="T60" fmla="*/ 119 w 127"/>
                <a:gd name="T61" fmla="*/ 51 h 84"/>
                <a:gd name="T62" fmla="*/ 119 w 127"/>
                <a:gd name="T63" fmla="*/ 45 h 84"/>
                <a:gd name="T64" fmla="*/ 120 w 127"/>
                <a:gd name="T65" fmla="*/ 44 h 84"/>
                <a:gd name="T66" fmla="*/ 120 w 127"/>
                <a:gd name="T67" fmla="*/ 43 h 84"/>
                <a:gd name="T68" fmla="*/ 121 w 127"/>
                <a:gd name="T69" fmla="*/ 42 h 84"/>
                <a:gd name="T70" fmla="*/ 121 w 127"/>
                <a:gd name="T71" fmla="*/ 40 h 84"/>
                <a:gd name="T72" fmla="*/ 121 w 127"/>
                <a:gd name="T73" fmla="*/ 39 h 84"/>
                <a:gd name="T74" fmla="*/ 122 w 127"/>
                <a:gd name="T75" fmla="*/ 38 h 84"/>
                <a:gd name="T76" fmla="*/ 123 w 127"/>
                <a:gd name="T77" fmla="*/ 37 h 84"/>
                <a:gd name="T78" fmla="*/ 123 w 127"/>
                <a:gd name="T79" fmla="*/ 36 h 84"/>
                <a:gd name="T80" fmla="*/ 123 w 127"/>
                <a:gd name="T81" fmla="*/ 34 h 84"/>
                <a:gd name="T82" fmla="*/ 123 w 127"/>
                <a:gd name="T83" fmla="*/ 33 h 84"/>
                <a:gd name="T84" fmla="*/ 124 w 127"/>
                <a:gd name="T85" fmla="*/ 32 h 84"/>
                <a:gd name="T86" fmla="*/ 125 w 127"/>
                <a:gd name="T87" fmla="*/ 31 h 84"/>
                <a:gd name="T88" fmla="*/ 125 w 127"/>
                <a:gd name="T89" fmla="*/ 30 h 84"/>
                <a:gd name="T90" fmla="*/ 125 w 127"/>
                <a:gd name="T91" fmla="*/ 28 h 84"/>
                <a:gd name="T92" fmla="*/ 126 w 127"/>
                <a:gd name="T93" fmla="*/ 27 h 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7"/>
                <a:gd name="T142" fmla="*/ 0 h 84"/>
                <a:gd name="T143" fmla="*/ 127 w 127"/>
                <a:gd name="T144" fmla="*/ 84 h 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7" h="84">
                  <a:moveTo>
                    <a:pt x="126" y="27"/>
                  </a:moveTo>
                  <a:lnTo>
                    <a:pt x="118" y="20"/>
                  </a:lnTo>
                  <a:lnTo>
                    <a:pt x="113" y="17"/>
                  </a:lnTo>
                  <a:lnTo>
                    <a:pt x="109" y="14"/>
                  </a:lnTo>
                  <a:lnTo>
                    <a:pt x="104" y="11"/>
                  </a:lnTo>
                  <a:lnTo>
                    <a:pt x="99" y="9"/>
                  </a:lnTo>
                  <a:lnTo>
                    <a:pt x="94" y="7"/>
                  </a:lnTo>
                  <a:lnTo>
                    <a:pt x="89" y="5"/>
                  </a:lnTo>
                  <a:lnTo>
                    <a:pt x="83" y="4"/>
                  </a:lnTo>
                  <a:lnTo>
                    <a:pt x="78" y="2"/>
                  </a:lnTo>
                  <a:lnTo>
                    <a:pt x="72" y="1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6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0" y="2"/>
                  </a:lnTo>
                  <a:lnTo>
                    <a:pt x="35" y="3"/>
                  </a:lnTo>
                  <a:lnTo>
                    <a:pt x="30" y="5"/>
                  </a:lnTo>
                  <a:lnTo>
                    <a:pt x="26" y="7"/>
                  </a:lnTo>
                  <a:lnTo>
                    <a:pt x="21" y="9"/>
                  </a:lnTo>
                  <a:lnTo>
                    <a:pt x="17" y="12"/>
                  </a:lnTo>
                  <a:lnTo>
                    <a:pt x="14" y="15"/>
                  </a:lnTo>
                  <a:lnTo>
                    <a:pt x="11" y="18"/>
                  </a:lnTo>
                  <a:lnTo>
                    <a:pt x="8" y="22"/>
                  </a:lnTo>
                  <a:lnTo>
                    <a:pt x="5" y="26"/>
                  </a:lnTo>
                  <a:lnTo>
                    <a:pt x="3" y="30"/>
                  </a:lnTo>
                  <a:lnTo>
                    <a:pt x="2" y="36"/>
                  </a:lnTo>
                  <a:lnTo>
                    <a:pt x="1" y="41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1" y="60"/>
                  </a:lnTo>
                  <a:lnTo>
                    <a:pt x="6" y="65"/>
                  </a:lnTo>
                  <a:lnTo>
                    <a:pt x="9" y="67"/>
                  </a:lnTo>
                  <a:lnTo>
                    <a:pt x="13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5" y="75"/>
                  </a:lnTo>
                  <a:lnTo>
                    <a:pt x="29" y="77"/>
                  </a:lnTo>
                  <a:lnTo>
                    <a:pt x="34" y="78"/>
                  </a:lnTo>
                  <a:lnTo>
                    <a:pt x="39" y="80"/>
                  </a:lnTo>
                  <a:lnTo>
                    <a:pt x="43" y="81"/>
                  </a:lnTo>
                  <a:lnTo>
                    <a:pt x="49" y="82"/>
                  </a:lnTo>
                  <a:lnTo>
                    <a:pt x="53" y="82"/>
                  </a:lnTo>
                  <a:lnTo>
                    <a:pt x="59" y="83"/>
                  </a:lnTo>
                  <a:lnTo>
                    <a:pt x="64" y="83"/>
                  </a:lnTo>
                  <a:lnTo>
                    <a:pt x="69" y="83"/>
                  </a:lnTo>
                  <a:lnTo>
                    <a:pt x="74" y="83"/>
                  </a:lnTo>
                  <a:lnTo>
                    <a:pt x="79" y="82"/>
                  </a:lnTo>
                  <a:lnTo>
                    <a:pt x="83" y="82"/>
                  </a:lnTo>
                  <a:lnTo>
                    <a:pt x="88" y="81"/>
                  </a:lnTo>
                  <a:lnTo>
                    <a:pt x="92" y="80"/>
                  </a:lnTo>
                  <a:lnTo>
                    <a:pt x="96" y="78"/>
                  </a:lnTo>
                  <a:lnTo>
                    <a:pt x="100" y="76"/>
                  </a:lnTo>
                  <a:lnTo>
                    <a:pt x="104" y="74"/>
                  </a:lnTo>
                  <a:lnTo>
                    <a:pt x="107" y="72"/>
                  </a:lnTo>
                  <a:lnTo>
                    <a:pt x="110" y="69"/>
                  </a:lnTo>
                  <a:lnTo>
                    <a:pt x="113" y="66"/>
                  </a:lnTo>
                  <a:lnTo>
                    <a:pt x="115" y="63"/>
                  </a:lnTo>
                  <a:lnTo>
                    <a:pt x="117" y="60"/>
                  </a:lnTo>
                  <a:lnTo>
                    <a:pt x="118" y="56"/>
                  </a:lnTo>
                  <a:lnTo>
                    <a:pt x="119" y="51"/>
                  </a:lnTo>
                  <a:lnTo>
                    <a:pt x="119" y="47"/>
                  </a:lnTo>
                  <a:lnTo>
                    <a:pt x="119" y="45"/>
                  </a:lnTo>
                  <a:lnTo>
                    <a:pt x="120" y="45"/>
                  </a:lnTo>
                  <a:lnTo>
                    <a:pt x="120" y="44"/>
                  </a:lnTo>
                  <a:lnTo>
                    <a:pt x="120" y="43"/>
                  </a:lnTo>
                  <a:lnTo>
                    <a:pt x="121" y="42"/>
                  </a:lnTo>
                  <a:lnTo>
                    <a:pt x="121" y="41"/>
                  </a:lnTo>
                  <a:lnTo>
                    <a:pt x="121" y="40"/>
                  </a:lnTo>
                  <a:lnTo>
                    <a:pt x="121" y="39"/>
                  </a:lnTo>
                  <a:lnTo>
                    <a:pt x="122" y="38"/>
                  </a:lnTo>
                  <a:lnTo>
                    <a:pt x="122" y="37"/>
                  </a:lnTo>
                  <a:lnTo>
                    <a:pt x="123" y="37"/>
                  </a:lnTo>
                  <a:lnTo>
                    <a:pt x="123" y="36"/>
                  </a:lnTo>
                  <a:lnTo>
                    <a:pt x="123" y="35"/>
                  </a:lnTo>
                  <a:lnTo>
                    <a:pt x="123" y="34"/>
                  </a:lnTo>
                  <a:lnTo>
                    <a:pt x="123" y="33"/>
                  </a:lnTo>
                  <a:lnTo>
                    <a:pt x="124" y="32"/>
                  </a:lnTo>
                  <a:lnTo>
                    <a:pt x="124" y="31"/>
                  </a:lnTo>
                  <a:lnTo>
                    <a:pt x="125" y="31"/>
                  </a:lnTo>
                  <a:lnTo>
                    <a:pt x="125" y="30"/>
                  </a:lnTo>
                  <a:lnTo>
                    <a:pt x="125" y="29"/>
                  </a:lnTo>
                  <a:lnTo>
                    <a:pt x="125" y="28"/>
                  </a:lnTo>
                  <a:lnTo>
                    <a:pt x="126" y="27"/>
                  </a:lnTo>
                </a:path>
              </a:pathLst>
            </a:custGeom>
            <a:solidFill>
              <a:srgbClr val="80FFFF"/>
            </a:solidFill>
            <a:ln w="6985">
              <a:solidFill>
                <a:srgbClr val="8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ar-LY"/>
            </a:p>
          </p:txBody>
        </p:sp>
        <p:sp>
          <p:nvSpPr>
            <p:cNvPr id="36" name="Freeform 252"/>
            <p:cNvSpPr>
              <a:spLocks/>
            </p:cNvSpPr>
            <p:nvPr/>
          </p:nvSpPr>
          <p:spPr bwMode="auto">
            <a:xfrm>
              <a:off x="3077" y="1604"/>
              <a:ext cx="86" cy="60"/>
            </a:xfrm>
            <a:custGeom>
              <a:avLst/>
              <a:gdLst>
                <a:gd name="T0" fmla="*/ 85 w 86"/>
                <a:gd name="T1" fmla="*/ 0 h 60"/>
                <a:gd name="T2" fmla="*/ 79 w 86"/>
                <a:gd name="T3" fmla="*/ 2 h 60"/>
                <a:gd name="T4" fmla="*/ 76 w 86"/>
                <a:gd name="T5" fmla="*/ 4 h 60"/>
                <a:gd name="T6" fmla="*/ 73 w 86"/>
                <a:gd name="T7" fmla="*/ 5 h 60"/>
                <a:gd name="T8" fmla="*/ 71 w 86"/>
                <a:gd name="T9" fmla="*/ 7 h 60"/>
                <a:gd name="T10" fmla="*/ 68 w 86"/>
                <a:gd name="T11" fmla="*/ 8 h 60"/>
                <a:gd name="T12" fmla="*/ 65 w 86"/>
                <a:gd name="T13" fmla="*/ 10 h 60"/>
                <a:gd name="T14" fmla="*/ 62 w 86"/>
                <a:gd name="T15" fmla="*/ 12 h 60"/>
                <a:gd name="T16" fmla="*/ 59 w 86"/>
                <a:gd name="T17" fmla="*/ 13 h 60"/>
                <a:gd name="T18" fmla="*/ 57 w 86"/>
                <a:gd name="T19" fmla="*/ 15 h 60"/>
                <a:gd name="T20" fmla="*/ 54 w 86"/>
                <a:gd name="T21" fmla="*/ 17 h 60"/>
                <a:gd name="T22" fmla="*/ 51 w 86"/>
                <a:gd name="T23" fmla="*/ 18 h 60"/>
                <a:gd name="T24" fmla="*/ 48 w 86"/>
                <a:gd name="T25" fmla="*/ 20 h 60"/>
                <a:gd name="T26" fmla="*/ 46 w 86"/>
                <a:gd name="T27" fmla="*/ 22 h 60"/>
                <a:gd name="T28" fmla="*/ 43 w 86"/>
                <a:gd name="T29" fmla="*/ 24 h 60"/>
                <a:gd name="T30" fmla="*/ 40 w 86"/>
                <a:gd name="T31" fmla="*/ 26 h 60"/>
                <a:gd name="T32" fmla="*/ 38 w 86"/>
                <a:gd name="T33" fmla="*/ 28 h 60"/>
                <a:gd name="T34" fmla="*/ 35 w 86"/>
                <a:gd name="T35" fmla="*/ 30 h 60"/>
                <a:gd name="T36" fmla="*/ 33 w 86"/>
                <a:gd name="T37" fmla="*/ 32 h 60"/>
                <a:gd name="T38" fmla="*/ 30 w 86"/>
                <a:gd name="T39" fmla="*/ 34 h 60"/>
                <a:gd name="T40" fmla="*/ 27 w 86"/>
                <a:gd name="T41" fmla="*/ 36 h 60"/>
                <a:gd name="T42" fmla="*/ 25 w 86"/>
                <a:gd name="T43" fmla="*/ 38 h 60"/>
                <a:gd name="T44" fmla="*/ 22 w 86"/>
                <a:gd name="T45" fmla="*/ 40 h 60"/>
                <a:gd name="T46" fmla="*/ 20 w 86"/>
                <a:gd name="T47" fmla="*/ 42 h 60"/>
                <a:gd name="T48" fmla="*/ 17 w 86"/>
                <a:gd name="T49" fmla="*/ 44 h 60"/>
                <a:gd name="T50" fmla="*/ 15 w 86"/>
                <a:gd name="T51" fmla="*/ 46 h 60"/>
                <a:gd name="T52" fmla="*/ 12 w 86"/>
                <a:gd name="T53" fmla="*/ 49 h 60"/>
                <a:gd name="T54" fmla="*/ 9 w 86"/>
                <a:gd name="T55" fmla="*/ 51 h 60"/>
                <a:gd name="T56" fmla="*/ 7 w 86"/>
                <a:gd name="T57" fmla="*/ 53 h 60"/>
                <a:gd name="T58" fmla="*/ 5 w 86"/>
                <a:gd name="T59" fmla="*/ 55 h 60"/>
                <a:gd name="T60" fmla="*/ 2 w 86"/>
                <a:gd name="T61" fmla="*/ 57 h 60"/>
                <a:gd name="T62" fmla="*/ 0 w 86"/>
                <a:gd name="T63" fmla="*/ 59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6"/>
                <a:gd name="T97" fmla="*/ 0 h 60"/>
                <a:gd name="T98" fmla="*/ 86 w 86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6" h="60">
                  <a:moveTo>
                    <a:pt x="85" y="0"/>
                  </a:moveTo>
                  <a:lnTo>
                    <a:pt x="79" y="2"/>
                  </a:lnTo>
                  <a:lnTo>
                    <a:pt x="76" y="4"/>
                  </a:lnTo>
                  <a:lnTo>
                    <a:pt x="73" y="5"/>
                  </a:lnTo>
                  <a:lnTo>
                    <a:pt x="71" y="7"/>
                  </a:lnTo>
                  <a:lnTo>
                    <a:pt x="68" y="8"/>
                  </a:lnTo>
                  <a:lnTo>
                    <a:pt x="65" y="10"/>
                  </a:lnTo>
                  <a:lnTo>
                    <a:pt x="62" y="12"/>
                  </a:lnTo>
                  <a:lnTo>
                    <a:pt x="59" y="13"/>
                  </a:lnTo>
                  <a:lnTo>
                    <a:pt x="57" y="15"/>
                  </a:lnTo>
                  <a:lnTo>
                    <a:pt x="54" y="17"/>
                  </a:lnTo>
                  <a:lnTo>
                    <a:pt x="51" y="18"/>
                  </a:lnTo>
                  <a:lnTo>
                    <a:pt x="48" y="20"/>
                  </a:lnTo>
                  <a:lnTo>
                    <a:pt x="46" y="22"/>
                  </a:lnTo>
                  <a:lnTo>
                    <a:pt x="43" y="24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5" y="30"/>
                  </a:lnTo>
                  <a:lnTo>
                    <a:pt x="33" y="32"/>
                  </a:lnTo>
                  <a:lnTo>
                    <a:pt x="30" y="34"/>
                  </a:lnTo>
                  <a:lnTo>
                    <a:pt x="27" y="36"/>
                  </a:lnTo>
                  <a:lnTo>
                    <a:pt x="25" y="38"/>
                  </a:lnTo>
                  <a:lnTo>
                    <a:pt x="22" y="40"/>
                  </a:lnTo>
                  <a:lnTo>
                    <a:pt x="20" y="42"/>
                  </a:lnTo>
                  <a:lnTo>
                    <a:pt x="17" y="44"/>
                  </a:lnTo>
                  <a:lnTo>
                    <a:pt x="15" y="46"/>
                  </a:lnTo>
                  <a:lnTo>
                    <a:pt x="12" y="49"/>
                  </a:lnTo>
                  <a:lnTo>
                    <a:pt x="9" y="51"/>
                  </a:lnTo>
                  <a:lnTo>
                    <a:pt x="7" y="53"/>
                  </a:lnTo>
                  <a:lnTo>
                    <a:pt x="5" y="55"/>
                  </a:lnTo>
                  <a:lnTo>
                    <a:pt x="2" y="57"/>
                  </a:lnTo>
                  <a:lnTo>
                    <a:pt x="0" y="59"/>
                  </a:lnTo>
                </a:path>
              </a:pathLst>
            </a:custGeom>
            <a:noFill/>
            <a:ln w="43180">
              <a:solidFill>
                <a:srgbClr val="8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LY"/>
            </a:p>
          </p:txBody>
        </p:sp>
        <p:sp>
          <p:nvSpPr>
            <p:cNvPr id="37" name="Freeform 253"/>
            <p:cNvSpPr>
              <a:spLocks/>
            </p:cNvSpPr>
            <p:nvPr/>
          </p:nvSpPr>
          <p:spPr bwMode="auto">
            <a:xfrm>
              <a:off x="2943" y="1669"/>
              <a:ext cx="162" cy="107"/>
            </a:xfrm>
            <a:custGeom>
              <a:avLst/>
              <a:gdLst>
                <a:gd name="T0" fmla="*/ 112 w 162"/>
                <a:gd name="T1" fmla="*/ 8 h 107"/>
                <a:gd name="T2" fmla="*/ 103 w 162"/>
                <a:gd name="T3" fmla="*/ 3 h 107"/>
                <a:gd name="T4" fmla="*/ 92 w 162"/>
                <a:gd name="T5" fmla="*/ 1 h 107"/>
                <a:gd name="T6" fmla="*/ 82 w 162"/>
                <a:gd name="T7" fmla="*/ 0 h 107"/>
                <a:gd name="T8" fmla="*/ 71 w 162"/>
                <a:gd name="T9" fmla="*/ 1 h 107"/>
                <a:gd name="T10" fmla="*/ 60 w 162"/>
                <a:gd name="T11" fmla="*/ 3 h 107"/>
                <a:gd name="T12" fmla="*/ 50 w 162"/>
                <a:gd name="T13" fmla="*/ 6 h 107"/>
                <a:gd name="T14" fmla="*/ 40 w 162"/>
                <a:gd name="T15" fmla="*/ 11 h 107"/>
                <a:gd name="T16" fmla="*/ 30 w 162"/>
                <a:gd name="T17" fmla="*/ 16 h 107"/>
                <a:gd name="T18" fmla="*/ 22 w 162"/>
                <a:gd name="T19" fmla="*/ 23 h 107"/>
                <a:gd name="T20" fmla="*/ 14 w 162"/>
                <a:gd name="T21" fmla="*/ 31 h 107"/>
                <a:gd name="T22" fmla="*/ 8 w 162"/>
                <a:gd name="T23" fmla="*/ 39 h 107"/>
                <a:gd name="T24" fmla="*/ 4 w 162"/>
                <a:gd name="T25" fmla="*/ 48 h 107"/>
                <a:gd name="T26" fmla="*/ 1 w 162"/>
                <a:gd name="T27" fmla="*/ 58 h 107"/>
                <a:gd name="T28" fmla="*/ 0 w 162"/>
                <a:gd name="T29" fmla="*/ 69 h 107"/>
                <a:gd name="T30" fmla="*/ 2 w 162"/>
                <a:gd name="T31" fmla="*/ 80 h 107"/>
                <a:gd name="T32" fmla="*/ 13 w 162"/>
                <a:gd name="T33" fmla="*/ 89 h 107"/>
                <a:gd name="T34" fmla="*/ 21 w 162"/>
                <a:gd name="T35" fmla="*/ 94 h 107"/>
                <a:gd name="T36" fmla="*/ 30 w 162"/>
                <a:gd name="T37" fmla="*/ 98 h 107"/>
                <a:gd name="T38" fmla="*/ 39 w 162"/>
                <a:gd name="T39" fmla="*/ 101 h 107"/>
                <a:gd name="T40" fmla="*/ 48 w 162"/>
                <a:gd name="T41" fmla="*/ 103 h 107"/>
                <a:gd name="T42" fmla="*/ 57 w 162"/>
                <a:gd name="T43" fmla="*/ 105 h 107"/>
                <a:gd name="T44" fmla="*/ 66 w 162"/>
                <a:gd name="T45" fmla="*/ 106 h 107"/>
                <a:gd name="T46" fmla="*/ 76 w 162"/>
                <a:gd name="T47" fmla="*/ 106 h 107"/>
                <a:gd name="T48" fmla="*/ 85 w 162"/>
                <a:gd name="T49" fmla="*/ 106 h 107"/>
                <a:gd name="T50" fmla="*/ 95 w 162"/>
                <a:gd name="T51" fmla="*/ 106 h 107"/>
                <a:gd name="T52" fmla="*/ 104 w 162"/>
                <a:gd name="T53" fmla="*/ 106 h 107"/>
                <a:gd name="T54" fmla="*/ 114 w 162"/>
                <a:gd name="T55" fmla="*/ 106 h 107"/>
                <a:gd name="T56" fmla="*/ 123 w 162"/>
                <a:gd name="T57" fmla="*/ 105 h 107"/>
                <a:gd name="T58" fmla="*/ 133 w 162"/>
                <a:gd name="T59" fmla="*/ 105 h 107"/>
                <a:gd name="T60" fmla="*/ 142 w 162"/>
                <a:gd name="T61" fmla="*/ 106 h 107"/>
                <a:gd name="T62" fmla="*/ 152 w 162"/>
                <a:gd name="T63" fmla="*/ 100 h 107"/>
                <a:gd name="T64" fmla="*/ 155 w 162"/>
                <a:gd name="T65" fmla="*/ 93 h 107"/>
                <a:gd name="T66" fmla="*/ 158 w 162"/>
                <a:gd name="T67" fmla="*/ 87 h 107"/>
                <a:gd name="T68" fmla="*/ 160 w 162"/>
                <a:gd name="T69" fmla="*/ 79 h 107"/>
                <a:gd name="T70" fmla="*/ 161 w 162"/>
                <a:gd name="T71" fmla="*/ 72 h 107"/>
                <a:gd name="T72" fmla="*/ 161 w 162"/>
                <a:gd name="T73" fmla="*/ 65 h 107"/>
                <a:gd name="T74" fmla="*/ 160 w 162"/>
                <a:gd name="T75" fmla="*/ 57 h 107"/>
                <a:gd name="T76" fmla="*/ 159 w 162"/>
                <a:gd name="T77" fmla="*/ 50 h 107"/>
                <a:gd name="T78" fmla="*/ 156 w 162"/>
                <a:gd name="T79" fmla="*/ 43 h 107"/>
                <a:gd name="T80" fmla="*/ 153 w 162"/>
                <a:gd name="T81" fmla="*/ 36 h 107"/>
                <a:gd name="T82" fmla="*/ 149 w 162"/>
                <a:gd name="T83" fmla="*/ 30 h 107"/>
                <a:gd name="T84" fmla="*/ 145 w 162"/>
                <a:gd name="T85" fmla="*/ 24 h 107"/>
                <a:gd name="T86" fmla="*/ 139 w 162"/>
                <a:gd name="T87" fmla="*/ 19 h 107"/>
                <a:gd name="T88" fmla="*/ 134 w 162"/>
                <a:gd name="T89" fmla="*/ 14 h 107"/>
                <a:gd name="T90" fmla="*/ 127 w 162"/>
                <a:gd name="T91" fmla="*/ 10 h 107"/>
                <a:gd name="T92" fmla="*/ 121 w 162"/>
                <a:gd name="T93" fmla="*/ 7 h 107"/>
                <a:gd name="T94" fmla="*/ 121 w 162"/>
                <a:gd name="T95" fmla="*/ 8 h 107"/>
                <a:gd name="T96" fmla="*/ 121 w 162"/>
                <a:gd name="T97" fmla="*/ 8 h 107"/>
                <a:gd name="T98" fmla="*/ 121 w 162"/>
                <a:gd name="T99" fmla="*/ 9 h 107"/>
                <a:gd name="T100" fmla="*/ 121 w 162"/>
                <a:gd name="T101" fmla="*/ 9 h 107"/>
                <a:gd name="T102" fmla="*/ 121 w 162"/>
                <a:gd name="T103" fmla="*/ 9 h 107"/>
                <a:gd name="T104" fmla="*/ 121 w 162"/>
                <a:gd name="T105" fmla="*/ 10 h 107"/>
                <a:gd name="T106" fmla="*/ 121 w 162"/>
                <a:gd name="T107" fmla="*/ 10 h 107"/>
                <a:gd name="T108" fmla="*/ 121 w 162"/>
                <a:gd name="T109" fmla="*/ 11 h 107"/>
                <a:gd name="T110" fmla="*/ 121 w 162"/>
                <a:gd name="T111" fmla="*/ 11 h 107"/>
                <a:gd name="T112" fmla="*/ 121 w 162"/>
                <a:gd name="T113" fmla="*/ 11 h 107"/>
                <a:gd name="T114" fmla="*/ 121 w 162"/>
                <a:gd name="T115" fmla="*/ 12 h 107"/>
                <a:gd name="T116" fmla="*/ 121 w 162"/>
                <a:gd name="T117" fmla="*/ 12 h 107"/>
                <a:gd name="T118" fmla="*/ 121 w 162"/>
                <a:gd name="T119" fmla="*/ 13 h 107"/>
                <a:gd name="T120" fmla="*/ 121 w 162"/>
                <a:gd name="T121" fmla="*/ 13 h 107"/>
                <a:gd name="T122" fmla="*/ 121 w 162"/>
                <a:gd name="T123" fmla="*/ 13 h 1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2"/>
                <a:gd name="T187" fmla="*/ 0 h 107"/>
                <a:gd name="T188" fmla="*/ 162 w 162"/>
                <a:gd name="T189" fmla="*/ 107 h 10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2" h="107">
                  <a:moveTo>
                    <a:pt x="121" y="14"/>
                  </a:moveTo>
                  <a:lnTo>
                    <a:pt x="112" y="8"/>
                  </a:lnTo>
                  <a:lnTo>
                    <a:pt x="107" y="5"/>
                  </a:lnTo>
                  <a:lnTo>
                    <a:pt x="103" y="3"/>
                  </a:lnTo>
                  <a:lnTo>
                    <a:pt x="97" y="2"/>
                  </a:lnTo>
                  <a:lnTo>
                    <a:pt x="92" y="1"/>
                  </a:lnTo>
                  <a:lnTo>
                    <a:pt x="87" y="1"/>
                  </a:lnTo>
                  <a:lnTo>
                    <a:pt x="82" y="0"/>
                  </a:lnTo>
                  <a:lnTo>
                    <a:pt x="77" y="0"/>
                  </a:lnTo>
                  <a:lnTo>
                    <a:pt x="71" y="1"/>
                  </a:lnTo>
                  <a:lnTo>
                    <a:pt x="66" y="2"/>
                  </a:lnTo>
                  <a:lnTo>
                    <a:pt x="60" y="3"/>
                  </a:lnTo>
                  <a:lnTo>
                    <a:pt x="55" y="4"/>
                  </a:lnTo>
                  <a:lnTo>
                    <a:pt x="50" y="6"/>
                  </a:lnTo>
                  <a:lnTo>
                    <a:pt x="45" y="8"/>
                  </a:lnTo>
                  <a:lnTo>
                    <a:pt x="40" y="11"/>
                  </a:lnTo>
                  <a:lnTo>
                    <a:pt x="35" y="13"/>
                  </a:lnTo>
                  <a:lnTo>
                    <a:pt x="30" y="16"/>
                  </a:lnTo>
                  <a:lnTo>
                    <a:pt x="26" y="19"/>
                  </a:lnTo>
                  <a:lnTo>
                    <a:pt x="22" y="23"/>
                  </a:lnTo>
                  <a:lnTo>
                    <a:pt x="18" y="27"/>
                  </a:lnTo>
                  <a:lnTo>
                    <a:pt x="14" y="31"/>
                  </a:lnTo>
                  <a:lnTo>
                    <a:pt x="11" y="35"/>
                  </a:lnTo>
                  <a:lnTo>
                    <a:pt x="8" y="39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3"/>
                  </a:lnTo>
                  <a:lnTo>
                    <a:pt x="1" y="58"/>
                  </a:lnTo>
                  <a:lnTo>
                    <a:pt x="0" y="63"/>
                  </a:lnTo>
                  <a:lnTo>
                    <a:pt x="0" y="69"/>
                  </a:lnTo>
                  <a:lnTo>
                    <a:pt x="1" y="74"/>
                  </a:lnTo>
                  <a:lnTo>
                    <a:pt x="2" y="80"/>
                  </a:lnTo>
                  <a:lnTo>
                    <a:pt x="9" y="86"/>
                  </a:lnTo>
                  <a:lnTo>
                    <a:pt x="13" y="89"/>
                  </a:lnTo>
                  <a:lnTo>
                    <a:pt x="17" y="92"/>
                  </a:lnTo>
                  <a:lnTo>
                    <a:pt x="21" y="94"/>
                  </a:lnTo>
                  <a:lnTo>
                    <a:pt x="26" y="96"/>
                  </a:lnTo>
                  <a:lnTo>
                    <a:pt x="30" y="98"/>
                  </a:lnTo>
                  <a:lnTo>
                    <a:pt x="34" y="99"/>
                  </a:lnTo>
                  <a:lnTo>
                    <a:pt x="39" y="101"/>
                  </a:lnTo>
                  <a:lnTo>
                    <a:pt x="43" y="102"/>
                  </a:lnTo>
                  <a:lnTo>
                    <a:pt x="48" y="103"/>
                  </a:lnTo>
                  <a:lnTo>
                    <a:pt x="52" y="104"/>
                  </a:lnTo>
                  <a:lnTo>
                    <a:pt x="57" y="105"/>
                  </a:lnTo>
                  <a:lnTo>
                    <a:pt x="61" y="105"/>
                  </a:lnTo>
                  <a:lnTo>
                    <a:pt x="66" y="106"/>
                  </a:lnTo>
                  <a:lnTo>
                    <a:pt x="71" y="106"/>
                  </a:lnTo>
                  <a:lnTo>
                    <a:pt x="76" y="106"/>
                  </a:lnTo>
                  <a:lnTo>
                    <a:pt x="80" y="106"/>
                  </a:lnTo>
                  <a:lnTo>
                    <a:pt x="85" y="106"/>
                  </a:lnTo>
                  <a:lnTo>
                    <a:pt x="90" y="106"/>
                  </a:lnTo>
                  <a:lnTo>
                    <a:pt x="95" y="106"/>
                  </a:lnTo>
                  <a:lnTo>
                    <a:pt x="99" y="106"/>
                  </a:lnTo>
                  <a:lnTo>
                    <a:pt x="104" y="106"/>
                  </a:lnTo>
                  <a:lnTo>
                    <a:pt x="109" y="106"/>
                  </a:lnTo>
                  <a:lnTo>
                    <a:pt x="114" y="106"/>
                  </a:lnTo>
                  <a:lnTo>
                    <a:pt x="119" y="106"/>
                  </a:lnTo>
                  <a:lnTo>
                    <a:pt x="123" y="105"/>
                  </a:lnTo>
                  <a:lnTo>
                    <a:pt x="128" y="105"/>
                  </a:lnTo>
                  <a:lnTo>
                    <a:pt x="133" y="105"/>
                  </a:lnTo>
                  <a:lnTo>
                    <a:pt x="137" y="105"/>
                  </a:lnTo>
                  <a:lnTo>
                    <a:pt x="142" y="106"/>
                  </a:lnTo>
                  <a:lnTo>
                    <a:pt x="147" y="106"/>
                  </a:lnTo>
                  <a:lnTo>
                    <a:pt x="152" y="100"/>
                  </a:lnTo>
                  <a:lnTo>
                    <a:pt x="154" y="97"/>
                  </a:lnTo>
                  <a:lnTo>
                    <a:pt x="155" y="93"/>
                  </a:lnTo>
                  <a:lnTo>
                    <a:pt x="157" y="90"/>
                  </a:lnTo>
                  <a:lnTo>
                    <a:pt x="158" y="87"/>
                  </a:lnTo>
                  <a:lnTo>
                    <a:pt x="159" y="83"/>
                  </a:lnTo>
                  <a:lnTo>
                    <a:pt x="160" y="79"/>
                  </a:lnTo>
                  <a:lnTo>
                    <a:pt x="161" y="76"/>
                  </a:lnTo>
                  <a:lnTo>
                    <a:pt x="161" y="72"/>
                  </a:lnTo>
                  <a:lnTo>
                    <a:pt x="161" y="68"/>
                  </a:lnTo>
                  <a:lnTo>
                    <a:pt x="161" y="65"/>
                  </a:lnTo>
                  <a:lnTo>
                    <a:pt x="161" y="61"/>
                  </a:lnTo>
                  <a:lnTo>
                    <a:pt x="160" y="57"/>
                  </a:lnTo>
                  <a:lnTo>
                    <a:pt x="159" y="54"/>
                  </a:lnTo>
                  <a:lnTo>
                    <a:pt x="159" y="50"/>
                  </a:lnTo>
                  <a:lnTo>
                    <a:pt x="157" y="47"/>
                  </a:lnTo>
                  <a:lnTo>
                    <a:pt x="156" y="43"/>
                  </a:lnTo>
                  <a:lnTo>
                    <a:pt x="155" y="40"/>
                  </a:lnTo>
                  <a:lnTo>
                    <a:pt x="153" y="36"/>
                  </a:lnTo>
                  <a:lnTo>
                    <a:pt x="151" y="33"/>
                  </a:lnTo>
                  <a:lnTo>
                    <a:pt x="149" y="30"/>
                  </a:lnTo>
                  <a:lnTo>
                    <a:pt x="147" y="27"/>
                  </a:lnTo>
                  <a:lnTo>
                    <a:pt x="145" y="24"/>
                  </a:lnTo>
                  <a:lnTo>
                    <a:pt x="142" y="21"/>
                  </a:lnTo>
                  <a:lnTo>
                    <a:pt x="139" y="19"/>
                  </a:lnTo>
                  <a:lnTo>
                    <a:pt x="137" y="16"/>
                  </a:lnTo>
                  <a:lnTo>
                    <a:pt x="134" y="14"/>
                  </a:lnTo>
                  <a:lnTo>
                    <a:pt x="131" y="12"/>
                  </a:lnTo>
                  <a:lnTo>
                    <a:pt x="127" y="10"/>
                  </a:lnTo>
                  <a:lnTo>
                    <a:pt x="124" y="9"/>
                  </a:lnTo>
                  <a:lnTo>
                    <a:pt x="121" y="7"/>
                  </a:lnTo>
                  <a:lnTo>
                    <a:pt x="121" y="8"/>
                  </a:lnTo>
                  <a:lnTo>
                    <a:pt x="121" y="9"/>
                  </a:lnTo>
                  <a:lnTo>
                    <a:pt x="121" y="10"/>
                  </a:lnTo>
                  <a:lnTo>
                    <a:pt x="121" y="11"/>
                  </a:lnTo>
                  <a:lnTo>
                    <a:pt x="121" y="12"/>
                  </a:lnTo>
                  <a:lnTo>
                    <a:pt x="121" y="13"/>
                  </a:lnTo>
                  <a:lnTo>
                    <a:pt x="121" y="14"/>
                  </a:lnTo>
                </a:path>
              </a:pathLst>
            </a:custGeom>
            <a:solidFill>
              <a:srgbClr val="80FFFF"/>
            </a:solidFill>
            <a:ln w="6985">
              <a:solidFill>
                <a:srgbClr val="8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ar-LY"/>
            </a:p>
          </p:txBody>
        </p:sp>
        <p:sp>
          <p:nvSpPr>
            <p:cNvPr id="38" name="Freeform 254"/>
            <p:cNvSpPr>
              <a:spLocks/>
            </p:cNvSpPr>
            <p:nvPr/>
          </p:nvSpPr>
          <p:spPr bwMode="auto">
            <a:xfrm>
              <a:off x="2983" y="1775"/>
              <a:ext cx="29" cy="139"/>
            </a:xfrm>
            <a:custGeom>
              <a:avLst/>
              <a:gdLst>
                <a:gd name="T0" fmla="*/ 28 w 29"/>
                <a:gd name="T1" fmla="*/ 0 h 139"/>
                <a:gd name="T2" fmla="*/ 25 w 29"/>
                <a:gd name="T3" fmla="*/ 8 h 139"/>
                <a:gd name="T4" fmla="*/ 24 w 29"/>
                <a:gd name="T5" fmla="*/ 13 h 139"/>
                <a:gd name="T6" fmla="*/ 23 w 29"/>
                <a:gd name="T7" fmla="*/ 17 h 139"/>
                <a:gd name="T8" fmla="*/ 21 w 29"/>
                <a:gd name="T9" fmla="*/ 21 h 139"/>
                <a:gd name="T10" fmla="*/ 20 w 29"/>
                <a:gd name="T11" fmla="*/ 26 h 139"/>
                <a:gd name="T12" fmla="*/ 18 w 29"/>
                <a:gd name="T13" fmla="*/ 30 h 139"/>
                <a:gd name="T14" fmla="*/ 16 w 29"/>
                <a:gd name="T15" fmla="*/ 35 h 139"/>
                <a:gd name="T16" fmla="*/ 14 w 29"/>
                <a:gd name="T17" fmla="*/ 39 h 139"/>
                <a:gd name="T18" fmla="*/ 13 w 29"/>
                <a:gd name="T19" fmla="*/ 44 h 139"/>
                <a:gd name="T20" fmla="*/ 11 w 29"/>
                <a:gd name="T21" fmla="*/ 48 h 139"/>
                <a:gd name="T22" fmla="*/ 9 w 29"/>
                <a:gd name="T23" fmla="*/ 53 h 139"/>
                <a:gd name="T24" fmla="*/ 7 w 29"/>
                <a:gd name="T25" fmla="*/ 57 h 139"/>
                <a:gd name="T26" fmla="*/ 6 w 29"/>
                <a:gd name="T27" fmla="*/ 62 h 139"/>
                <a:gd name="T28" fmla="*/ 5 w 29"/>
                <a:gd name="T29" fmla="*/ 67 h 139"/>
                <a:gd name="T30" fmla="*/ 3 w 29"/>
                <a:gd name="T31" fmla="*/ 71 h 139"/>
                <a:gd name="T32" fmla="*/ 2 w 29"/>
                <a:gd name="T33" fmla="*/ 76 h 139"/>
                <a:gd name="T34" fmla="*/ 1 w 29"/>
                <a:gd name="T35" fmla="*/ 80 h 139"/>
                <a:gd name="T36" fmla="*/ 1 w 29"/>
                <a:gd name="T37" fmla="*/ 85 h 139"/>
                <a:gd name="T38" fmla="*/ 0 w 29"/>
                <a:gd name="T39" fmla="*/ 89 h 139"/>
                <a:gd name="T40" fmla="*/ 0 w 29"/>
                <a:gd name="T41" fmla="*/ 93 h 139"/>
                <a:gd name="T42" fmla="*/ 0 w 29"/>
                <a:gd name="T43" fmla="*/ 98 h 139"/>
                <a:gd name="T44" fmla="*/ 0 w 29"/>
                <a:gd name="T45" fmla="*/ 102 h 139"/>
                <a:gd name="T46" fmla="*/ 1 w 29"/>
                <a:gd name="T47" fmla="*/ 107 h 139"/>
                <a:gd name="T48" fmla="*/ 2 w 29"/>
                <a:gd name="T49" fmla="*/ 111 h 139"/>
                <a:gd name="T50" fmla="*/ 3 w 29"/>
                <a:gd name="T51" fmla="*/ 115 h 139"/>
                <a:gd name="T52" fmla="*/ 5 w 29"/>
                <a:gd name="T53" fmla="*/ 119 h 139"/>
                <a:gd name="T54" fmla="*/ 7 w 29"/>
                <a:gd name="T55" fmla="*/ 123 h 139"/>
                <a:gd name="T56" fmla="*/ 10 w 29"/>
                <a:gd name="T57" fmla="*/ 127 h 139"/>
                <a:gd name="T58" fmla="*/ 13 w 29"/>
                <a:gd name="T59" fmla="*/ 131 h 139"/>
                <a:gd name="T60" fmla="*/ 17 w 29"/>
                <a:gd name="T61" fmla="*/ 134 h 139"/>
                <a:gd name="T62" fmla="*/ 21 w 29"/>
                <a:gd name="T63" fmla="*/ 138 h 13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"/>
                <a:gd name="T97" fmla="*/ 0 h 139"/>
                <a:gd name="T98" fmla="*/ 29 w 29"/>
                <a:gd name="T99" fmla="*/ 139 h 13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" h="139">
                  <a:moveTo>
                    <a:pt x="28" y="0"/>
                  </a:moveTo>
                  <a:lnTo>
                    <a:pt x="25" y="8"/>
                  </a:lnTo>
                  <a:lnTo>
                    <a:pt x="24" y="13"/>
                  </a:lnTo>
                  <a:lnTo>
                    <a:pt x="23" y="17"/>
                  </a:lnTo>
                  <a:lnTo>
                    <a:pt x="21" y="21"/>
                  </a:lnTo>
                  <a:lnTo>
                    <a:pt x="20" y="26"/>
                  </a:lnTo>
                  <a:lnTo>
                    <a:pt x="18" y="30"/>
                  </a:lnTo>
                  <a:lnTo>
                    <a:pt x="16" y="35"/>
                  </a:lnTo>
                  <a:lnTo>
                    <a:pt x="14" y="39"/>
                  </a:lnTo>
                  <a:lnTo>
                    <a:pt x="13" y="44"/>
                  </a:lnTo>
                  <a:lnTo>
                    <a:pt x="11" y="48"/>
                  </a:lnTo>
                  <a:lnTo>
                    <a:pt x="9" y="53"/>
                  </a:lnTo>
                  <a:lnTo>
                    <a:pt x="7" y="57"/>
                  </a:lnTo>
                  <a:lnTo>
                    <a:pt x="6" y="62"/>
                  </a:lnTo>
                  <a:lnTo>
                    <a:pt x="5" y="67"/>
                  </a:lnTo>
                  <a:lnTo>
                    <a:pt x="3" y="71"/>
                  </a:lnTo>
                  <a:lnTo>
                    <a:pt x="2" y="76"/>
                  </a:lnTo>
                  <a:lnTo>
                    <a:pt x="1" y="80"/>
                  </a:lnTo>
                  <a:lnTo>
                    <a:pt x="1" y="85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0" y="98"/>
                  </a:lnTo>
                  <a:lnTo>
                    <a:pt x="0" y="102"/>
                  </a:lnTo>
                  <a:lnTo>
                    <a:pt x="1" y="107"/>
                  </a:lnTo>
                  <a:lnTo>
                    <a:pt x="2" y="111"/>
                  </a:lnTo>
                  <a:lnTo>
                    <a:pt x="3" y="115"/>
                  </a:lnTo>
                  <a:lnTo>
                    <a:pt x="5" y="119"/>
                  </a:lnTo>
                  <a:lnTo>
                    <a:pt x="7" y="123"/>
                  </a:lnTo>
                  <a:lnTo>
                    <a:pt x="10" y="127"/>
                  </a:lnTo>
                  <a:lnTo>
                    <a:pt x="13" y="131"/>
                  </a:lnTo>
                  <a:lnTo>
                    <a:pt x="17" y="134"/>
                  </a:lnTo>
                  <a:lnTo>
                    <a:pt x="21" y="138"/>
                  </a:lnTo>
                </a:path>
              </a:pathLst>
            </a:custGeom>
            <a:noFill/>
            <a:ln w="43180">
              <a:solidFill>
                <a:srgbClr val="8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LY"/>
            </a:p>
          </p:txBody>
        </p:sp>
        <p:sp>
          <p:nvSpPr>
            <p:cNvPr id="39" name="Freeform 255"/>
            <p:cNvSpPr>
              <a:spLocks/>
            </p:cNvSpPr>
            <p:nvPr/>
          </p:nvSpPr>
          <p:spPr bwMode="auto">
            <a:xfrm>
              <a:off x="2998" y="1913"/>
              <a:ext cx="132" cy="114"/>
            </a:xfrm>
            <a:custGeom>
              <a:avLst/>
              <a:gdLst>
                <a:gd name="T0" fmla="*/ 22 w 132"/>
                <a:gd name="T1" fmla="*/ 17 h 114"/>
                <a:gd name="T2" fmla="*/ 18 w 132"/>
                <a:gd name="T3" fmla="*/ 21 h 114"/>
                <a:gd name="T4" fmla="*/ 14 w 132"/>
                <a:gd name="T5" fmla="*/ 26 h 114"/>
                <a:gd name="T6" fmla="*/ 11 w 132"/>
                <a:gd name="T7" fmla="*/ 31 h 114"/>
                <a:gd name="T8" fmla="*/ 8 w 132"/>
                <a:gd name="T9" fmla="*/ 35 h 114"/>
                <a:gd name="T10" fmla="*/ 5 w 132"/>
                <a:gd name="T11" fmla="*/ 40 h 114"/>
                <a:gd name="T12" fmla="*/ 3 w 132"/>
                <a:gd name="T13" fmla="*/ 45 h 114"/>
                <a:gd name="T14" fmla="*/ 2 w 132"/>
                <a:gd name="T15" fmla="*/ 51 h 114"/>
                <a:gd name="T16" fmla="*/ 1 w 132"/>
                <a:gd name="T17" fmla="*/ 56 h 114"/>
                <a:gd name="T18" fmla="*/ 0 w 132"/>
                <a:gd name="T19" fmla="*/ 61 h 114"/>
                <a:gd name="T20" fmla="*/ 0 w 132"/>
                <a:gd name="T21" fmla="*/ 67 h 114"/>
                <a:gd name="T22" fmla="*/ 1 w 132"/>
                <a:gd name="T23" fmla="*/ 72 h 114"/>
                <a:gd name="T24" fmla="*/ 3 w 132"/>
                <a:gd name="T25" fmla="*/ 77 h 114"/>
                <a:gd name="T26" fmla="*/ 5 w 132"/>
                <a:gd name="T27" fmla="*/ 82 h 114"/>
                <a:gd name="T28" fmla="*/ 8 w 132"/>
                <a:gd name="T29" fmla="*/ 87 h 114"/>
                <a:gd name="T30" fmla="*/ 13 w 132"/>
                <a:gd name="T31" fmla="*/ 92 h 114"/>
                <a:gd name="T32" fmla="*/ 49 w 132"/>
                <a:gd name="T33" fmla="*/ 109 h 114"/>
                <a:gd name="T34" fmla="*/ 70 w 132"/>
                <a:gd name="T35" fmla="*/ 113 h 114"/>
                <a:gd name="T36" fmla="*/ 88 w 132"/>
                <a:gd name="T37" fmla="*/ 112 h 114"/>
                <a:gd name="T38" fmla="*/ 102 w 132"/>
                <a:gd name="T39" fmla="*/ 107 h 114"/>
                <a:gd name="T40" fmla="*/ 114 w 132"/>
                <a:gd name="T41" fmla="*/ 98 h 114"/>
                <a:gd name="T42" fmla="*/ 123 w 132"/>
                <a:gd name="T43" fmla="*/ 86 h 114"/>
                <a:gd name="T44" fmla="*/ 128 w 132"/>
                <a:gd name="T45" fmla="*/ 73 h 114"/>
                <a:gd name="T46" fmla="*/ 131 w 132"/>
                <a:gd name="T47" fmla="*/ 59 h 114"/>
                <a:gd name="T48" fmla="*/ 130 w 132"/>
                <a:gd name="T49" fmla="*/ 44 h 114"/>
                <a:gd name="T50" fmla="*/ 127 w 132"/>
                <a:gd name="T51" fmla="*/ 30 h 114"/>
                <a:gd name="T52" fmla="*/ 120 w 132"/>
                <a:gd name="T53" fmla="*/ 18 h 114"/>
                <a:gd name="T54" fmla="*/ 111 w 132"/>
                <a:gd name="T55" fmla="*/ 9 h 114"/>
                <a:gd name="T56" fmla="*/ 98 w 132"/>
                <a:gd name="T57" fmla="*/ 2 h 114"/>
                <a:gd name="T58" fmla="*/ 82 w 132"/>
                <a:gd name="T59" fmla="*/ 0 h 114"/>
                <a:gd name="T60" fmla="*/ 63 w 132"/>
                <a:gd name="T61" fmla="*/ 3 h 114"/>
                <a:gd name="T62" fmla="*/ 50 w 132"/>
                <a:gd name="T63" fmla="*/ 7 h 114"/>
                <a:gd name="T64" fmla="*/ 49 w 132"/>
                <a:gd name="T65" fmla="*/ 7 h 114"/>
                <a:gd name="T66" fmla="*/ 47 w 132"/>
                <a:gd name="T67" fmla="*/ 8 h 114"/>
                <a:gd name="T68" fmla="*/ 46 w 132"/>
                <a:gd name="T69" fmla="*/ 8 h 114"/>
                <a:gd name="T70" fmla="*/ 44 w 132"/>
                <a:gd name="T71" fmla="*/ 9 h 114"/>
                <a:gd name="T72" fmla="*/ 42 w 132"/>
                <a:gd name="T73" fmla="*/ 9 h 114"/>
                <a:gd name="T74" fmla="*/ 41 w 132"/>
                <a:gd name="T75" fmla="*/ 9 h 114"/>
                <a:gd name="T76" fmla="*/ 39 w 132"/>
                <a:gd name="T77" fmla="*/ 10 h 114"/>
                <a:gd name="T78" fmla="*/ 37 w 132"/>
                <a:gd name="T79" fmla="*/ 10 h 114"/>
                <a:gd name="T80" fmla="*/ 36 w 132"/>
                <a:gd name="T81" fmla="*/ 11 h 114"/>
                <a:gd name="T82" fmla="*/ 34 w 132"/>
                <a:gd name="T83" fmla="*/ 11 h 114"/>
                <a:gd name="T84" fmla="*/ 32 w 132"/>
                <a:gd name="T85" fmla="*/ 12 h 114"/>
                <a:gd name="T86" fmla="*/ 31 w 132"/>
                <a:gd name="T87" fmla="*/ 12 h 114"/>
                <a:gd name="T88" fmla="*/ 29 w 132"/>
                <a:gd name="T89" fmla="*/ 13 h 114"/>
                <a:gd name="T90" fmla="*/ 28 w 132"/>
                <a:gd name="T91" fmla="*/ 13 h 114"/>
                <a:gd name="T92" fmla="*/ 26 w 132"/>
                <a:gd name="T93" fmla="*/ 13 h 11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32"/>
                <a:gd name="T142" fmla="*/ 0 h 114"/>
                <a:gd name="T143" fmla="*/ 132 w 132"/>
                <a:gd name="T144" fmla="*/ 114 h 11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32" h="114">
                  <a:moveTo>
                    <a:pt x="26" y="13"/>
                  </a:moveTo>
                  <a:lnTo>
                    <a:pt x="22" y="17"/>
                  </a:lnTo>
                  <a:lnTo>
                    <a:pt x="20" y="19"/>
                  </a:lnTo>
                  <a:lnTo>
                    <a:pt x="18" y="21"/>
                  </a:lnTo>
                  <a:lnTo>
                    <a:pt x="16" y="23"/>
                  </a:lnTo>
                  <a:lnTo>
                    <a:pt x="14" y="26"/>
                  </a:lnTo>
                  <a:lnTo>
                    <a:pt x="12" y="28"/>
                  </a:lnTo>
                  <a:lnTo>
                    <a:pt x="11" y="31"/>
                  </a:lnTo>
                  <a:lnTo>
                    <a:pt x="9" y="33"/>
                  </a:lnTo>
                  <a:lnTo>
                    <a:pt x="8" y="35"/>
                  </a:lnTo>
                  <a:lnTo>
                    <a:pt x="6" y="38"/>
                  </a:lnTo>
                  <a:lnTo>
                    <a:pt x="5" y="40"/>
                  </a:lnTo>
                  <a:lnTo>
                    <a:pt x="4" y="43"/>
                  </a:lnTo>
                  <a:lnTo>
                    <a:pt x="3" y="45"/>
                  </a:lnTo>
                  <a:lnTo>
                    <a:pt x="2" y="48"/>
                  </a:lnTo>
                  <a:lnTo>
                    <a:pt x="2" y="51"/>
                  </a:lnTo>
                  <a:lnTo>
                    <a:pt x="1" y="53"/>
                  </a:lnTo>
                  <a:lnTo>
                    <a:pt x="1" y="56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1" y="72"/>
                  </a:lnTo>
                  <a:lnTo>
                    <a:pt x="2" y="75"/>
                  </a:lnTo>
                  <a:lnTo>
                    <a:pt x="3" y="77"/>
                  </a:lnTo>
                  <a:lnTo>
                    <a:pt x="4" y="80"/>
                  </a:lnTo>
                  <a:lnTo>
                    <a:pt x="5" y="82"/>
                  </a:lnTo>
                  <a:lnTo>
                    <a:pt x="7" y="85"/>
                  </a:lnTo>
                  <a:lnTo>
                    <a:pt x="8" y="87"/>
                  </a:lnTo>
                  <a:lnTo>
                    <a:pt x="10" y="89"/>
                  </a:lnTo>
                  <a:lnTo>
                    <a:pt x="13" y="92"/>
                  </a:lnTo>
                  <a:lnTo>
                    <a:pt x="38" y="105"/>
                  </a:lnTo>
                  <a:lnTo>
                    <a:pt x="49" y="109"/>
                  </a:lnTo>
                  <a:lnTo>
                    <a:pt x="60" y="112"/>
                  </a:lnTo>
                  <a:lnTo>
                    <a:pt x="70" y="113"/>
                  </a:lnTo>
                  <a:lnTo>
                    <a:pt x="79" y="113"/>
                  </a:lnTo>
                  <a:lnTo>
                    <a:pt x="88" y="112"/>
                  </a:lnTo>
                  <a:lnTo>
                    <a:pt x="95" y="110"/>
                  </a:lnTo>
                  <a:lnTo>
                    <a:pt x="102" y="107"/>
                  </a:lnTo>
                  <a:lnTo>
                    <a:pt x="108" y="103"/>
                  </a:lnTo>
                  <a:lnTo>
                    <a:pt x="114" y="98"/>
                  </a:lnTo>
                  <a:lnTo>
                    <a:pt x="119" y="92"/>
                  </a:lnTo>
                  <a:lnTo>
                    <a:pt x="123" y="86"/>
                  </a:lnTo>
                  <a:lnTo>
                    <a:pt x="126" y="80"/>
                  </a:lnTo>
                  <a:lnTo>
                    <a:pt x="128" y="73"/>
                  </a:lnTo>
                  <a:lnTo>
                    <a:pt x="130" y="66"/>
                  </a:lnTo>
                  <a:lnTo>
                    <a:pt x="131" y="59"/>
                  </a:lnTo>
                  <a:lnTo>
                    <a:pt x="131" y="51"/>
                  </a:lnTo>
                  <a:lnTo>
                    <a:pt x="130" y="44"/>
                  </a:lnTo>
                  <a:lnTo>
                    <a:pt x="129" y="37"/>
                  </a:lnTo>
                  <a:lnTo>
                    <a:pt x="127" y="30"/>
                  </a:lnTo>
                  <a:lnTo>
                    <a:pt x="124" y="24"/>
                  </a:lnTo>
                  <a:lnTo>
                    <a:pt x="120" y="18"/>
                  </a:lnTo>
                  <a:lnTo>
                    <a:pt x="116" y="13"/>
                  </a:lnTo>
                  <a:lnTo>
                    <a:pt x="111" y="9"/>
                  </a:lnTo>
                  <a:lnTo>
                    <a:pt x="105" y="5"/>
                  </a:lnTo>
                  <a:lnTo>
                    <a:pt x="98" y="2"/>
                  </a:lnTo>
                  <a:lnTo>
                    <a:pt x="90" y="1"/>
                  </a:lnTo>
                  <a:lnTo>
                    <a:pt x="82" y="0"/>
                  </a:lnTo>
                  <a:lnTo>
                    <a:pt x="73" y="1"/>
                  </a:lnTo>
                  <a:lnTo>
                    <a:pt x="63" y="3"/>
                  </a:lnTo>
                  <a:lnTo>
                    <a:pt x="52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8" y="7"/>
                  </a:lnTo>
                  <a:lnTo>
                    <a:pt x="47" y="8"/>
                  </a:lnTo>
                  <a:lnTo>
                    <a:pt x="46" y="8"/>
                  </a:lnTo>
                  <a:lnTo>
                    <a:pt x="45" y="8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2" y="9"/>
                  </a:lnTo>
                  <a:lnTo>
                    <a:pt x="41" y="9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7" y="10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7" y="13"/>
                  </a:lnTo>
                  <a:lnTo>
                    <a:pt x="26" y="13"/>
                  </a:lnTo>
                </a:path>
              </a:pathLst>
            </a:custGeom>
            <a:solidFill>
              <a:srgbClr val="80FFFF"/>
            </a:solidFill>
            <a:ln w="6985">
              <a:solidFill>
                <a:srgbClr val="8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ar-LY"/>
            </a:p>
          </p:txBody>
        </p:sp>
        <p:sp>
          <p:nvSpPr>
            <p:cNvPr id="40" name="Freeform 256"/>
            <p:cNvSpPr>
              <a:spLocks/>
            </p:cNvSpPr>
            <p:nvPr/>
          </p:nvSpPr>
          <p:spPr bwMode="auto">
            <a:xfrm>
              <a:off x="3110" y="1995"/>
              <a:ext cx="243" cy="116"/>
            </a:xfrm>
            <a:custGeom>
              <a:avLst/>
              <a:gdLst>
                <a:gd name="T0" fmla="*/ 17 w 243"/>
                <a:gd name="T1" fmla="*/ 37 h 116"/>
                <a:gd name="T2" fmla="*/ 33 w 243"/>
                <a:gd name="T3" fmla="*/ 46 h 116"/>
                <a:gd name="T4" fmla="*/ 47 w 243"/>
                <a:gd name="T5" fmla="*/ 51 h 116"/>
                <a:gd name="T6" fmla="*/ 61 w 243"/>
                <a:gd name="T7" fmla="*/ 53 h 116"/>
                <a:gd name="T8" fmla="*/ 74 w 243"/>
                <a:gd name="T9" fmla="*/ 52 h 116"/>
                <a:gd name="T10" fmla="*/ 86 w 243"/>
                <a:gd name="T11" fmla="*/ 48 h 116"/>
                <a:gd name="T12" fmla="*/ 98 w 243"/>
                <a:gd name="T13" fmla="*/ 43 h 116"/>
                <a:gd name="T14" fmla="*/ 110 w 243"/>
                <a:gd name="T15" fmla="*/ 36 h 116"/>
                <a:gd name="T16" fmla="*/ 121 w 243"/>
                <a:gd name="T17" fmla="*/ 29 h 116"/>
                <a:gd name="T18" fmla="*/ 133 w 243"/>
                <a:gd name="T19" fmla="*/ 21 h 116"/>
                <a:gd name="T20" fmla="*/ 144 w 243"/>
                <a:gd name="T21" fmla="*/ 14 h 116"/>
                <a:gd name="T22" fmla="*/ 156 w 243"/>
                <a:gd name="T23" fmla="*/ 8 h 116"/>
                <a:gd name="T24" fmla="*/ 168 w 243"/>
                <a:gd name="T25" fmla="*/ 3 h 116"/>
                <a:gd name="T26" fmla="*/ 182 w 243"/>
                <a:gd name="T27" fmla="*/ 1 h 116"/>
                <a:gd name="T28" fmla="*/ 196 w 243"/>
                <a:gd name="T29" fmla="*/ 1 h 116"/>
                <a:gd name="T30" fmla="*/ 210 w 243"/>
                <a:gd name="T31" fmla="*/ 4 h 116"/>
                <a:gd name="T32" fmla="*/ 226 w 243"/>
                <a:gd name="T33" fmla="*/ 13 h 116"/>
                <a:gd name="T34" fmla="*/ 234 w 243"/>
                <a:gd name="T35" fmla="*/ 21 h 116"/>
                <a:gd name="T36" fmla="*/ 239 w 243"/>
                <a:gd name="T37" fmla="*/ 29 h 116"/>
                <a:gd name="T38" fmla="*/ 242 w 243"/>
                <a:gd name="T39" fmla="*/ 38 h 116"/>
                <a:gd name="T40" fmla="*/ 242 w 243"/>
                <a:gd name="T41" fmla="*/ 47 h 116"/>
                <a:gd name="T42" fmla="*/ 240 w 243"/>
                <a:gd name="T43" fmla="*/ 57 h 116"/>
                <a:gd name="T44" fmla="*/ 237 w 243"/>
                <a:gd name="T45" fmla="*/ 66 h 116"/>
                <a:gd name="T46" fmla="*/ 232 w 243"/>
                <a:gd name="T47" fmla="*/ 75 h 116"/>
                <a:gd name="T48" fmla="*/ 226 w 243"/>
                <a:gd name="T49" fmla="*/ 84 h 116"/>
                <a:gd name="T50" fmla="*/ 219 w 243"/>
                <a:gd name="T51" fmla="*/ 92 h 116"/>
                <a:gd name="T52" fmla="*/ 210 w 243"/>
                <a:gd name="T53" fmla="*/ 99 h 116"/>
                <a:gd name="T54" fmla="*/ 201 w 243"/>
                <a:gd name="T55" fmla="*/ 105 h 116"/>
                <a:gd name="T56" fmla="*/ 191 w 243"/>
                <a:gd name="T57" fmla="*/ 110 h 116"/>
                <a:gd name="T58" fmla="*/ 180 w 243"/>
                <a:gd name="T59" fmla="*/ 113 h 116"/>
                <a:gd name="T60" fmla="*/ 170 w 243"/>
                <a:gd name="T61" fmla="*/ 115 h 116"/>
                <a:gd name="T62" fmla="*/ 156 w 243"/>
                <a:gd name="T63" fmla="*/ 115 h 116"/>
                <a:gd name="T64" fmla="*/ 149 w 243"/>
                <a:gd name="T65" fmla="*/ 113 h 116"/>
                <a:gd name="T66" fmla="*/ 142 w 243"/>
                <a:gd name="T67" fmla="*/ 111 h 116"/>
                <a:gd name="T68" fmla="*/ 136 w 243"/>
                <a:gd name="T69" fmla="*/ 109 h 116"/>
                <a:gd name="T70" fmla="*/ 130 w 243"/>
                <a:gd name="T71" fmla="*/ 105 h 116"/>
                <a:gd name="T72" fmla="*/ 124 w 243"/>
                <a:gd name="T73" fmla="*/ 101 h 116"/>
                <a:gd name="T74" fmla="*/ 119 w 243"/>
                <a:gd name="T75" fmla="*/ 97 h 116"/>
                <a:gd name="T76" fmla="*/ 115 w 243"/>
                <a:gd name="T77" fmla="*/ 92 h 116"/>
                <a:gd name="T78" fmla="*/ 111 w 243"/>
                <a:gd name="T79" fmla="*/ 87 h 116"/>
                <a:gd name="T80" fmla="*/ 108 w 243"/>
                <a:gd name="T81" fmla="*/ 81 h 116"/>
                <a:gd name="T82" fmla="*/ 106 w 243"/>
                <a:gd name="T83" fmla="*/ 74 h 116"/>
                <a:gd name="T84" fmla="*/ 104 w 243"/>
                <a:gd name="T85" fmla="*/ 67 h 116"/>
                <a:gd name="T86" fmla="*/ 103 w 243"/>
                <a:gd name="T87" fmla="*/ 60 h 116"/>
                <a:gd name="T88" fmla="*/ 103 w 243"/>
                <a:gd name="T89" fmla="*/ 53 h 116"/>
                <a:gd name="T90" fmla="*/ 104 w 243"/>
                <a:gd name="T91" fmla="*/ 45 h 116"/>
                <a:gd name="T92" fmla="*/ 105 w 243"/>
                <a:gd name="T93" fmla="*/ 37 h 116"/>
                <a:gd name="T94" fmla="*/ 95 w 243"/>
                <a:gd name="T95" fmla="*/ 35 h 116"/>
                <a:gd name="T96" fmla="*/ 88 w 243"/>
                <a:gd name="T97" fmla="*/ 34 h 116"/>
                <a:gd name="T98" fmla="*/ 82 w 243"/>
                <a:gd name="T99" fmla="*/ 33 h 116"/>
                <a:gd name="T100" fmla="*/ 75 w 243"/>
                <a:gd name="T101" fmla="*/ 33 h 116"/>
                <a:gd name="T102" fmla="*/ 69 w 243"/>
                <a:gd name="T103" fmla="*/ 32 h 116"/>
                <a:gd name="T104" fmla="*/ 62 w 243"/>
                <a:gd name="T105" fmla="*/ 31 h 116"/>
                <a:gd name="T106" fmla="*/ 56 w 243"/>
                <a:gd name="T107" fmla="*/ 30 h 116"/>
                <a:gd name="T108" fmla="*/ 49 w 243"/>
                <a:gd name="T109" fmla="*/ 29 h 116"/>
                <a:gd name="T110" fmla="*/ 42 w 243"/>
                <a:gd name="T111" fmla="*/ 29 h 116"/>
                <a:gd name="T112" fmla="*/ 36 w 243"/>
                <a:gd name="T113" fmla="*/ 28 h 116"/>
                <a:gd name="T114" fmla="*/ 29 w 243"/>
                <a:gd name="T115" fmla="*/ 27 h 116"/>
                <a:gd name="T116" fmla="*/ 23 w 243"/>
                <a:gd name="T117" fmla="*/ 26 h 116"/>
                <a:gd name="T118" fmla="*/ 16 w 243"/>
                <a:gd name="T119" fmla="*/ 25 h 116"/>
                <a:gd name="T120" fmla="*/ 10 w 243"/>
                <a:gd name="T121" fmla="*/ 25 h 116"/>
                <a:gd name="T122" fmla="*/ 3 w 243"/>
                <a:gd name="T123" fmla="*/ 23 h 11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3"/>
                <a:gd name="T187" fmla="*/ 0 h 116"/>
                <a:gd name="T188" fmla="*/ 243 w 243"/>
                <a:gd name="T189" fmla="*/ 116 h 11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3" h="116">
                  <a:moveTo>
                    <a:pt x="0" y="23"/>
                  </a:moveTo>
                  <a:lnTo>
                    <a:pt x="17" y="37"/>
                  </a:lnTo>
                  <a:lnTo>
                    <a:pt x="25" y="42"/>
                  </a:lnTo>
                  <a:lnTo>
                    <a:pt x="33" y="46"/>
                  </a:lnTo>
                  <a:lnTo>
                    <a:pt x="40" y="49"/>
                  </a:lnTo>
                  <a:lnTo>
                    <a:pt x="47" y="51"/>
                  </a:lnTo>
                  <a:lnTo>
                    <a:pt x="54" y="53"/>
                  </a:lnTo>
                  <a:lnTo>
                    <a:pt x="61" y="53"/>
                  </a:lnTo>
                  <a:lnTo>
                    <a:pt x="68" y="53"/>
                  </a:lnTo>
                  <a:lnTo>
                    <a:pt x="74" y="52"/>
                  </a:lnTo>
                  <a:lnTo>
                    <a:pt x="80" y="50"/>
                  </a:lnTo>
                  <a:lnTo>
                    <a:pt x="86" y="48"/>
                  </a:lnTo>
                  <a:lnTo>
                    <a:pt x="92" y="46"/>
                  </a:lnTo>
                  <a:lnTo>
                    <a:pt x="98" y="43"/>
                  </a:lnTo>
                  <a:lnTo>
                    <a:pt x="104" y="40"/>
                  </a:lnTo>
                  <a:lnTo>
                    <a:pt x="110" y="36"/>
                  </a:lnTo>
                  <a:lnTo>
                    <a:pt x="116" y="33"/>
                  </a:lnTo>
                  <a:lnTo>
                    <a:pt x="121" y="29"/>
                  </a:lnTo>
                  <a:lnTo>
                    <a:pt x="127" y="25"/>
                  </a:lnTo>
                  <a:lnTo>
                    <a:pt x="133" y="21"/>
                  </a:lnTo>
                  <a:lnTo>
                    <a:pt x="138" y="17"/>
                  </a:lnTo>
                  <a:lnTo>
                    <a:pt x="144" y="14"/>
                  </a:lnTo>
                  <a:lnTo>
                    <a:pt x="150" y="11"/>
                  </a:lnTo>
                  <a:lnTo>
                    <a:pt x="156" y="8"/>
                  </a:lnTo>
                  <a:lnTo>
                    <a:pt x="162" y="5"/>
                  </a:lnTo>
                  <a:lnTo>
                    <a:pt x="168" y="3"/>
                  </a:lnTo>
                  <a:lnTo>
                    <a:pt x="175" y="1"/>
                  </a:lnTo>
                  <a:lnTo>
                    <a:pt x="182" y="1"/>
                  </a:lnTo>
                  <a:lnTo>
                    <a:pt x="188" y="0"/>
                  </a:lnTo>
                  <a:lnTo>
                    <a:pt x="196" y="1"/>
                  </a:lnTo>
                  <a:lnTo>
                    <a:pt x="203" y="1"/>
                  </a:lnTo>
                  <a:lnTo>
                    <a:pt x="210" y="4"/>
                  </a:lnTo>
                  <a:lnTo>
                    <a:pt x="222" y="10"/>
                  </a:lnTo>
                  <a:lnTo>
                    <a:pt x="226" y="13"/>
                  </a:lnTo>
                  <a:lnTo>
                    <a:pt x="231" y="17"/>
                  </a:lnTo>
                  <a:lnTo>
                    <a:pt x="234" y="21"/>
                  </a:lnTo>
                  <a:lnTo>
                    <a:pt x="237" y="25"/>
                  </a:lnTo>
                  <a:lnTo>
                    <a:pt x="239" y="29"/>
                  </a:lnTo>
                  <a:lnTo>
                    <a:pt x="241" y="33"/>
                  </a:lnTo>
                  <a:lnTo>
                    <a:pt x="242" y="38"/>
                  </a:lnTo>
                  <a:lnTo>
                    <a:pt x="242" y="43"/>
                  </a:lnTo>
                  <a:lnTo>
                    <a:pt x="242" y="47"/>
                  </a:lnTo>
                  <a:lnTo>
                    <a:pt x="242" y="52"/>
                  </a:lnTo>
                  <a:lnTo>
                    <a:pt x="240" y="57"/>
                  </a:lnTo>
                  <a:lnTo>
                    <a:pt x="239" y="61"/>
                  </a:lnTo>
                  <a:lnTo>
                    <a:pt x="237" y="66"/>
                  </a:lnTo>
                  <a:lnTo>
                    <a:pt x="235" y="71"/>
                  </a:lnTo>
                  <a:lnTo>
                    <a:pt x="232" y="75"/>
                  </a:lnTo>
                  <a:lnTo>
                    <a:pt x="230" y="80"/>
                  </a:lnTo>
                  <a:lnTo>
                    <a:pt x="226" y="84"/>
                  </a:lnTo>
                  <a:lnTo>
                    <a:pt x="222" y="88"/>
                  </a:lnTo>
                  <a:lnTo>
                    <a:pt x="219" y="92"/>
                  </a:lnTo>
                  <a:lnTo>
                    <a:pt x="214" y="96"/>
                  </a:lnTo>
                  <a:lnTo>
                    <a:pt x="210" y="99"/>
                  </a:lnTo>
                  <a:lnTo>
                    <a:pt x="206" y="103"/>
                  </a:lnTo>
                  <a:lnTo>
                    <a:pt x="201" y="105"/>
                  </a:lnTo>
                  <a:lnTo>
                    <a:pt x="196" y="108"/>
                  </a:lnTo>
                  <a:lnTo>
                    <a:pt x="191" y="110"/>
                  </a:lnTo>
                  <a:lnTo>
                    <a:pt x="186" y="112"/>
                  </a:lnTo>
                  <a:lnTo>
                    <a:pt x="180" y="113"/>
                  </a:lnTo>
                  <a:lnTo>
                    <a:pt x="175" y="115"/>
                  </a:lnTo>
                  <a:lnTo>
                    <a:pt x="170" y="115"/>
                  </a:lnTo>
                  <a:lnTo>
                    <a:pt x="164" y="115"/>
                  </a:lnTo>
                  <a:lnTo>
                    <a:pt x="156" y="115"/>
                  </a:lnTo>
                  <a:lnTo>
                    <a:pt x="153" y="114"/>
                  </a:lnTo>
                  <a:lnTo>
                    <a:pt x="149" y="113"/>
                  </a:lnTo>
                  <a:lnTo>
                    <a:pt x="146" y="112"/>
                  </a:lnTo>
                  <a:lnTo>
                    <a:pt x="142" y="111"/>
                  </a:lnTo>
                  <a:lnTo>
                    <a:pt x="139" y="110"/>
                  </a:lnTo>
                  <a:lnTo>
                    <a:pt x="136" y="109"/>
                  </a:lnTo>
                  <a:lnTo>
                    <a:pt x="132" y="107"/>
                  </a:lnTo>
                  <a:lnTo>
                    <a:pt x="130" y="105"/>
                  </a:lnTo>
                  <a:lnTo>
                    <a:pt x="127" y="103"/>
                  </a:lnTo>
                  <a:lnTo>
                    <a:pt x="124" y="101"/>
                  </a:lnTo>
                  <a:lnTo>
                    <a:pt x="122" y="99"/>
                  </a:lnTo>
                  <a:lnTo>
                    <a:pt x="119" y="97"/>
                  </a:lnTo>
                  <a:lnTo>
                    <a:pt x="117" y="95"/>
                  </a:lnTo>
                  <a:lnTo>
                    <a:pt x="115" y="92"/>
                  </a:lnTo>
                  <a:lnTo>
                    <a:pt x="113" y="89"/>
                  </a:lnTo>
                  <a:lnTo>
                    <a:pt x="111" y="87"/>
                  </a:lnTo>
                  <a:lnTo>
                    <a:pt x="110" y="84"/>
                  </a:lnTo>
                  <a:lnTo>
                    <a:pt x="108" y="81"/>
                  </a:lnTo>
                  <a:lnTo>
                    <a:pt x="107" y="77"/>
                  </a:lnTo>
                  <a:lnTo>
                    <a:pt x="106" y="74"/>
                  </a:lnTo>
                  <a:lnTo>
                    <a:pt x="105" y="71"/>
                  </a:lnTo>
                  <a:lnTo>
                    <a:pt x="104" y="67"/>
                  </a:lnTo>
                  <a:lnTo>
                    <a:pt x="103" y="64"/>
                  </a:lnTo>
                  <a:lnTo>
                    <a:pt x="103" y="60"/>
                  </a:lnTo>
                  <a:lnTo>
                    <a:pt x="103" y="57"/>
                  </a:lnTo>
                  <a:lnTo>
                    <a:pt x="103" y="53"/>
                  </a:lnTo>
                  <a:lnTo>
                    <a:pt x="103" y="49"/>
                  </a:lnTo>
                  <a:lnTo>
                    <a:pt x="104" y="45"/>
                  </a:lnTo>
                  <a:lnTo>
                    <a:pt x="104" y="41"/>
                  </a:lnTo>
                  <a:lnTo>
                    <a:pt x="105" y="37"/>
                  </a:lnTo>
                  <a:lnTo>
                    <a:pt x="98" y="35"/>
                  </a:lnTo>
                  <a:lnTo>
                    <a:pt x="95" y="35"/>
                  </a:lnTo>
                  <a:lnTo>
                    <a:pt x="92" y="35"/>
                  </a:lnTo>
                  <a:lnTo>
                    <a:pt x="88" y="34"/>
                  </a:lnTo>
                  <a:lnTo>
                    <a:pt x="85" y="34"/>
                  </a:lnTo>
                  <a:lnTo>
                    <a:pt x="82" y="33"/>
                  </a:lnTo>
                  <a:lnTo>
                    <a:pt x="79" y="33"/>
                  </a:lnTo>
                  <a:lnTo>
                    <a:pt x="75" y="33"/>
                  </a:lnTo>
                  <a:lnTo>
                    <a:pt x="72" y="32"/>
                  </a:lnTo>
                  <a:lnTo>
                    <a:pt x="69" y="32"/>
                  </a:lnTo>
                  <a:lnTo>
                    <a:pt x="66" y="31"/>
                  </a:lnTo>
                  <a:lnTo>
                    <a:pt x="62" y="31"/>
                  </a:lnTo>
                  <a:lnTo>
                    <a:pt x="59" y="31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9" y="29"/>
                  </a:lnTo>
                  <a:lnTo>
                    <a:pt x="46" y="29"/>
                  </a:lnTo>
                  <a:lnTo>
                    <a:pt x="42" y="29"/>
                  </a:lnTo>
                  <a:lnTo>
                    <a:pt x="39" y="28"/>
                  </a:lnTo>
                  <a:lnTo>
                    <a:pt x="36" y="28"/>
                  </a:lnTo>
                  <a:lnTo>
                    <a:pt x="32" y="27"/>
                  </a:lnTo>
                  <a:lnTo>
                    <a:pt x="29" y="27"/>
                  </a:lnTo>
                  <a:lnTo>
                    <a:pt x="26" y="27"/>
                  </a:lnTo>
                  <a:lnTo>
                    <a:pt x="23" y="26"/>
                  </a:lnTo>
                  <a:lnTo>
                    <a:pt x="19" y="26"/>
                  </a:lnTo>
                  <a:lnTo>
                    <a:pt x="16" y="25"/>
                  </a:lnTo>
                  <a:lnTo>
                    <a:pt x="13" y="25"/>
                  </a:lnTo>
                  <a:lnTo>
                    <a:pt x="10" y="25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3"/>
                  </a:lnTo>
                </a:path>
              </a:pathLst>
            </a:custGeom>
            <a:solidFill>
              <a:srgbClr val="80FFFF"/>
            </a:solidFill>
            <a:ln w="6985">
              <a:solidFill>
                <a:srgbClr val="8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ar-LY"/>
            </a:p>
          </p:txBody>
        </p:sp>
      </p:grpSp>
      <p:sp>
        <p:nvSpPr>
          <p:cNvPr id="41" name="Text Box 258"/>
          <p:cNvSpPr txBox="1">
            <a:spLocks noChangeArrowheads="1"/>
          </p:cNvSpPr>
          <p:nvPr/>
        </p:nvSpPr>
        <p:spPr bwMode="auto">
          <a:xfrm>
            <a:off x="5436588" y="2798466"/>
            <a:ext cx="13970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692" tIns="47846" rIns="95692" bIns="47846">
            <a:spAutoFit/>
          </a:bodyPr>
          <a:lstStyle>
            <a:lvl1pPr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altLang="ar-LY" sz="1800" b="1" i="1" dirty="0">
                <a:solidFill>
                  <a:schemeClr val="accent1">
                    <a:lumMod val="50000"/>
                  </a:schemeClr>
                </a:solidFill>
              </a:rPr>
              <a:t>Neutrophil</a:t>
            </a:r>
            <a:endParaRPr lang="en-US" altLang="ar-LY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Line 272"/>
          <p:cNvSpPr>
            <a:spLocks noChangeShapeType="1"/>
          </p:cNvSpPr>
          <p:nvPr/>
        </p:nvSpPr>
        <p:spPr bwMode="auto">
          <a:xfrm flipH="1">
            <a:off x="6205027" y="705374"/>
            <a:ext cx="179404" cy="7781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LY"/>
          </a:p>
        </p:txBody>
      </p:sp>
      <p:sp>
        <p:nvSpPr>
          <p:cNvPr id="44" name="Line 276"/>
          <p:cNvSpPr>
            <a:spLocks noChangeShapeType="1"/>
          </p:cNvSpPr>
          <p:nvPr/>
        </p:nvSpPr>
        <p:spPr bwMode="auto">
          <a:xfrm flipH="1">
            <a:off x="5528121" y="5462042"/>
            <a:ext cx="422275" cy="5651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LY"/>
          </a:p>
        </p:txBody>
      </p:sp>
      <p:sp>
        <p:nvSpPr>
          <p:cNvPr id="45" name="Line 272"/>
          <p:cNvSpPr>
            <a:spLocks noChangeShapeType="1"/>
          </p:cNvSpPr>
          <p:nvPr/>
        </p:nvSpPr>
        <p:spPr bwMode="auto">
          <a:xfrm>
            <a:off x="7133575" y="2596640"/>
            <a:ext cx="526887" cy="20182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LY"/>
          </a:p>
        </p:txBody>
      </p:sp>
      <p:sp>
        <p:nvSpPr>
          <p:cNvPr id="46" name="Rectangle 20"/>
          <p:cNvSpPr>
            <a:spLocks noChangeArrowheads="1"/>
          </p:cNvSpPr>
          <p:nvPr/>
        </p:nvSpPr>
        <p:spPr bwMode="auto">
          <a:xfrm>
            <a:off x="7668344" y="2703057"/>
            <a:ext cx="865683" cy="3603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fr-FR" altLang="ar-LY" sz="2000" b="1" dirty="0">
                <a:solidFill>
                  <a:schemeClr val="accent1">
                    <a:lumMod val="50000"/>
                  </a:schemeClr>
                </a:solidFill>
                <a:ea typeface="Arial"/>
              </a:rPr>
              <a:t>IL- </a:t>
            </a:r>
            <a:r>
              <a:rPr lang="fr-FR" altLang="ar-LY" sz="2000" b="1" dirty="0" smtClean="0">
                <a:solidFill>
                  <a:schemeClr val="accent1">
                    <a:lumMod val="50000"/>
                  </a:schemeClr>
                </a:solidFill>
                <a:ea typeface="Arial"/>
              </a:rPr>
              <a:t>8 </a:t>
            </a:r>
            <a:endParaRPr lang="fr-FR" altLang="ar-LY" sz="2000" b="1" dirty="0">
              <a:solidFill>
                <a:schemeClr val="accent1">
                  <a:lumMod val="50000"/>
                </a:schemeClr>
              </a:solidFill>
              <a:ea typeface="Arial"/>
            </a:endParaRPr>
          </a:p>
        </p:txBody>
      </p:sp>
      <p:sp>
        <p:nvSpPr>
          <p:cNvPr id="47" name="Shape 98"/>
          <p:cNvSpPr txBox="1">
            <a:spLocks/>
          </p:cNvSpPr>
          <p:nvPr/>
        </p:nvSpPr>
        <p:spPr>
          <a:xfrm>
            <a:off x="323528" y="749484"/>
            <a:ext cx="8712968" cy="4551724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en-US" sz="2400" dirty="0" smtClean="0"/>
          </a:p>
        </p:txBody>
      </p:sp>
      <p:sp>
        <p:nvSpPr>
          <p:cNvPr id="2" name="مربع نص 1"/>
          <p:cNvSpPr txBox="1"/>
          <p:nvPr/>
        </p:nvSpPr>
        <p:spPr>
          <a:xfrm>
            <a:off x="416296" y="3825622"/>
            <a:ext cx="8620199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0B9AC7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Unknown mechanism but </a:t>
            </a:r>
            <a:r>
              <a:rPr lang="en-US" sz="2400" dirty="0" smtClean="0">
                <a:solidFill>
                  <a:srgbClr val="0B9AC7"/>
                </a:solidFill>
              </a:rPr>
              <a:t>IL-8 </a:t>
            </a:r>
            <a:r>
              <a:rPr lang="en-US" sz="2400" dirty="0" smtClean="0"/>
              <a:t>has key role ! </a:t>
            </a:r>
          </a:p>
          <a:p>
            <a:pPr marL="457200" indent="-457200">
              <a:lnSpc>
                <a:spcPct val="150000"/>
              </a:lnSpc>
              <a:buClr>
                <a:srgbClr val="0B9AC7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Neutrophilic disease is more severe than Th2 or eosinophilic BA.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LY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ctrTitle"/>
          </p:nvPr>
        </p:nvSpPr>
        <p:spPr>
          <a:xfrm>
            <a:off x="539552" y="-27384"/>
            <a:ext cx="10439473" cy="15465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defTabSz="895350" rtl="0">
              <a:spcBef>
                <a:spcPts val="0"/>
              </a:spcBef>
              <a:buNone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" sz="3600" dirty="0" smtClean="0">
                <a:solidFill>
                  <a:schemeClr val="accent1">
                    <a:lumMod val="75000"/>
                  </a:schemeClr>
                </a:solidFill>
              </a:rPr>
              <a:t>. Pathogenesis of intrinsic asthma</a:t>
            </a:r>
            <a:br>
              <a:rPr lang="en" sz="3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subTitle" idx="1"/>
          </p:nvPr>
        </p:nvSpPr>
        <p:spPr>
          <a:xfrm>
            <a:off x="323528" y="749484"/>
            <a:ext cx="8712968" cy="4551724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buClrTx/>
              <a:buSzTx/>
            </a:pPr>
            <a:endParaRPr lang="en-US" sz="2800" dirty="0" smtClea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0" algn="ctr">
              <a:buClrTx/>
              <a:buSzTx/>
            </a:pP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Viral </a:t>
            </a: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Infection, air pollutants or drugs </a:t>
            </a:r>
          </a:p>
          <a:p>
            <a:pPr algn="ctr"/>
            <a:r>
              <a:rPr lang="en-US" sz="2400" dirty="0" smtClean="0"/>
              <a:t> </a:t>
            </a:r>
          </a:p>
          <a:p>
            <a:pPr algn="ctr"/>
            <a:endParaRPr lang="en-US" sz="240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lang="en-US" sz="28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Hyperirritability of bronchial tree / inflammation</a:t>
            </a:r>
          </a:p>
          <a:p>
            <a:pPr algn="ctr"/>
            <a:endParaRPr lang="en-US" sz="240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en-US" sz="2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r>
              <a:rPr lang="en-US" sz="2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lowers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threshold of </a:t>
            </a:r>
            <a:r>
              <a:rPr lang="en-US" sz="28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subepithelial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vagal receptors stimulation to irritants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damaged epithelial cells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also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liberate chemical mediators 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Activation of T cells &amp; liberation of mediators that promotes eosinophilic infiltration </a:t>
            </a:r>
          </a:p>
          <a:p>
            <a:pPr algn="ctr"/>
            <a:endParaRPr lang="en-US" sz="2400" dirty="0" smtClean="0"/>
          </a:p>
        </p:txBody>
      </p:sp>
      <p:sp>
        <p:nvSpPr>
          <p:cNvPr id="99" name="Shape 99"/>
          <p:cNvSpPr txBox="1">
            <a:spLocks noGrp="1"/>
          </p:cNvSpPr>
          <p:nvPr>
            <p:ph type="sldNum" idx="4294967295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12</a:t>
            </a:fld>
            <a:endParaRPr lang="en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4427984" y="184482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4427984" y="501317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4427984" y="29969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57200" indent="-457200" eaLnBrk="1" hangingPunct="1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Precipitating factors: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Change in weather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Dust</a:t>
            </a:r>
            <a:r>
              <a:rPr lang="en-US" sz="2800" dirty="0" smtClean="0">
                <a:latin typeface="+mj-lt"/>
              </a:rPr>
              <a:t>, tobacco </a:t>
            </a:r>
            <a:r>
              <a:rPr lang="en-US" sz="2800" dirty="0" smtClean="0">
                <a:latin typeface="+mj-lt"/>
              </a:rPr>
              <a:t>smoke, atmospheric pollution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Animal dandruff, fungal spore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Exercise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Allergen</a:t>
            </a:r>
            <a:endParaRPr lang="en-US" sz="2800" dirty="0" smtClean="0">
              <a:latin typeface="+mj-lt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URTI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Emotional stress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Drugs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GERD</a:t>
            </a:r>
          </a:p>
          <a:p>
            <a:pPr algn="l" rtl="0" eaLnBrk="1" hangingPunct="1">
              <a:lnSpc>
                <a:spcPct val="90000"/>
              </a:lnSpc>
            </a:pPr>
            <a:endParaRPr lang="en-US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433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065361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Classification of bronchial asthma </a:t>
            </a:r>
            <a:endParaRPr lang="ar-LY" sz="32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568952" cy="504056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According to etiology :</a:t>
            </a:r>
          </a:p>
          <a:p>
            <a:pPr algn="l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1- Allergic or extrinsic asthma ( Atopic type ) </a:t>
            </a:r>
          </a:p>
          <a:p>
            <a:pPr algn="l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 2- Non allergic or intrinsic asthma (non atopic type ) </a:t>
            </a:r>
            <a:endParaRPr lang="ar-LY" sz="2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According to degree of severity :</a:t>
            </a:r>
          </a:p>
          <a:p>
            <a:pPr algn="l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 Grade 1: Intermittent </a:t>
            </a:r>
          </a:p>
          <a:p>
            <a:pPr algn="l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Grade 2: persistent , mild </a:t>
            </a:r>
          </a:p>
          <a:p>
            <a:pPr algn="l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Grade 3: persistent , moderate    </a:t>
            </a:r>
          </a:p>
          <a:p>
            <a:pPr algn="l" rtl="1"/>
            <a:r>
              <a:rPr lang="ar-LY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persistent , severe</a:t>
            </a:r>
            <a:r>
              <a:rPr lang="ar-LY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Grade 4: </a:t>
            </a:r>
          </a:p>
          <a:p>
            <a:pPr algn="l"/>
            <a:endParaRPr lang="ar-LY" sz="2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884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Patients with episodic asthma are usually asymptomatic between exacerbations, this pattern of asthma is common in children or young adults who are atopic.</a:t>
            </a:r>
          </a:p>
          <a:p>
            <a:pPr algn="l" rtl="0"/>
            <a:endParaRPr lang="en-US" sz="2800" dirty="0" smtClean="0">
              <a:latin typeface="+mj-lt"/>
            </a:endParaRPr>
          </a:p>
          <a:p>
            <a:pPr algn="l" rtl="0"/>
            <a:r>
              <a:rPr lang="en-US" sz="2800" dirty="0" smtClean="0">
                <a:latin typeface="+mj-lt"/>
              </a:rPr>
              <a:t>In other patients the clinical pattern is of persistent asthma with chronic wheeze and breathlessness, this pattern is more common in older patients with adult onset asthma who are non-atopic (intrinsic asthma</a:t>
            </a:r>
            <a:r>
              <a:rPr lang="en-US" sz="2400" dirty="0" smtClean="0">
                <a:latin typeface="+mj-lt"/>
              </a:rPr>
              <a:t>) </a:t>
            </a:r>
            <a:endParaRPr lang="ar-SA" sz="2400" dirty="0" smtClean="0">
              <a:latin typeface="+mj-lt"/>
            </a:endParaRPr>
          </a:p>
          <a:p>
            <a:endParaRPr lang="ar-SA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552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74365492"/>
              </p:ext>
            </p:extLst>
          </p:nvPr>
        </p:nvGraphicFramePr>
        <p:xfrm>
          <a:off x="0" y="0"/>
          <a:ext cx="9144000" cy="766079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99930"/>
                <a:gridCol w="3042414"/>
                <a:gridCol w="3301656"/>
              </a:tblGrid>
              <a:tr h="1368152">
                <a:tc>
                  <a:txBody>
                    <a:bodyPr/>
                    <a:lstStyle/>
                    <a:p>
                      <a:pPr algn="ctr" rtl="1"/>
                      <a:r>
                        <a:rPr lang="en-GB" sz="4000" dirty="0" smtClean="0"/>
                        <a:t>Intrinsic asthma</a:t>
                      </a:r>
                      <a:endParaRPr lang="ar-SA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4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Extrinsic asthma</a:t>
                      </a:r>
                      <a:endParaRPr lang="ar-SA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72551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Middle age </a:t>
                      </a:r>
                      <a:endParaRPr lang="ar-SA" sz="2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 in femal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Child </a:t>
                      </a:r>
                      <a:endParaRPr lang="ar-SA" sz="2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male &gt; female. 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Age &amp; sex.</a:t>
                      </a:r>
                      <a:endParaRPr lang="ar-SA" sz="2400" dirty="0"/>
                    </a:p>
                  </a:txBody>
                  <a:tcPr/>
                </a:tc>
              </a:tr>
              <a:tr h="1404796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history of </a:t>
                      </a:r>
                      <a:r>
                        <a:rPr lang="en-US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atopy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Atopy</a:t>
                      </a: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e.g. (dermatitis, rhinitis, conjunctivitis, hay fever). 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Atopy</a:t>
                      </a:r>
                      <a:endParaRPr lang="ar-SA" sz="2400" b="1" dirty="0"/>
                    </a:p>
                  </a:txBody>
                  <a:tcPr/>
                </a:tc>
              </a:tr>
              <a:tr h="86449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IgE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Not 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Calibri"/>
                        </a:rPr>
                        <a:t>↑</a:t>
                      </a:r>
                      <a:endParaRPr lang="ar-SA" sz="2400" b="0" dirty="0" smtClean="0"/>
                    </a:p>
                    <a:p>
                      <a:pPr rtl="1"/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IgE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↑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Antibody</a:t>
                      </a:r>
                      <a:endParaRPr lang="ar-SA" sz="2400" dirty="0"/>
                    </a:p>
                  </a:txBody>
                  <a:tcPr/>
                </a:tc>
              </a:tr>
              <a:tr h="59422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Difficult to control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Respond to treatment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Control</a:t>
                      </a:r>
                      <a:endParaRPr lang="ar-SA" sz="2400" b="1" dirty="0"/>
                    </a:p>
                  </a:txBody>
                  <a:tcPr/>
                </a:tc>
              </a:tr>
              <a:tr h="150623">
                <a:tc>
                  <a:txBody>
                    <a:bodyPr/>
                    <a:lstStyle/>
                    <a:p>
                      <a:pPr algn="ctr" rtl="1"/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</a:tr>
              <a:tr h="75312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Negative skin prick </a:t>
                      </a:r>
                    </a:p>
                    <a:p>
                      <a:pPr algn="ctr" rtl="1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Skin prick test</a:t>
                      </a:r>
                      <a:endParaRPr lang="ar-SA" sz="2400" dirty="0"/>
                    </a:p>
                  </a:txBody>
                  <a:tcPr/>
                </a:tc>
              </a:tr>
              <a:tr h="432245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75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sz="1800">
              <a:latin typeface="+mj-lt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073370"/>
              </p:ext>
            </p:extLst>
          </p:nvPr>
        </p:nvGraphicFramePr>
        <p:xfrm>
          <a:off x="0" y="1"/>
          <a:ext cx="9144000" cy="801475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26417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2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 smtClean="0"/>
                        <a:t>Intrinsic asthma</a:t>
                      </a:r>
                      <a:r>
                        <a:rPr lang="en-GB" sz="3200" baseline="0" dirty="0" smtClean="0"/>
                        <a:t> </a:t>
                      </a:r>
                      <a:endParaRPr lang="en-GB" sz="3200" dirty="0" smtClean="0"/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3200" dirty="0" smtClean="0"/>
                    </a:p>
                    <a:p>
                      <a:pPr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2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Extrinsic asthma</a:t>
                      </a:r>
                      <a:endParaRPr lang="ar-SA" sz="3200" dirty="0" smtClean="0"/>
                    </a:p>
                    <a:p>
                      <a:pPr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LY" dirty="0"/>
                    </a:p>
                  </a:txBody>
                  <a:tcPr/>
                </a:tc>
              </a:tr>
              <a:tr h="31420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Intrinsic= cholinergic, alpha adrenergic stimulation by cold, exercise, emotion, aspirin lead to bronchial constriction, bronchial secretion .</a:t>
                      </a:r>
                    </a:p>
                    <a:p>
                      <a:pPr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Eosinophil</a:t>
                      </a:r>
                      <a:r>
                        <a:rPr lang="en-US" sz="2400" dirty="0" smtClean="0"/>
                        <a:t> infiltration release</a:t>
                      </a:r>
                      <a:r>
                        <a:rPr lang="en-US" sz="2400" baseline="0" dirty="0" smtClean="0"/>
                        <a:t> of </a:t>
                      </a:r>
                      <a:r>
                        <a:rPr lang="en-US" sz="2400" dirty="0" err="1" smtClean="0"/>
                        <a:t>IgE</a:t>
                      </a:r>
                      <a:r>
                        <a:rPr lang="en-US" sz="2400" dirty="0" smtClean="0"/>
                        <a:t> AB to common material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Present</a:t>
                      </a:r>
                      <a:r>
                        <a:rPr lang="en-US" sz="2400" baseline="0" dirty="0" smtClean="0"/>
                        <a:t> in </a:t>
                      </a:r>
                      <a:r>
                        <a:rPr lang="en-US" sz="2400" baseline="0" dirty="0" err="1" smtClean="0"/>
                        <a:t>enviroment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 smtClean="0"/>
                    </a:p>
                    <a:p>
                      <a:pPr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 smtClean="0"/>
                        <a:t>Occur due to </a:t>
                      </a:r>
                      <a:endParaRPr lang="ar-LY" sz="3600" dirty="0"/>
                    </a:p>
                  </a:txBody>
                  <a:tcPr/>
                </a:tc>
              </a:tr>
              <a:tr h="1264177">
                <a:tc>
                  <a:txBody>
                    <a:bodyPr/>
                    <a:lstStyle/>
                    <a:p>
                      <a:pPr algn="ctr" rtl="1"/>
                      <a:r>
                        <a:rPr lang="en-US" sz="4400" baseline="0" dirty="0" smtClean="0"/>
                        <a:t>_ </a:t>
                      </a:r>
                      <a:endParaRPr lang="ar-LY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5400" dirty="0" smtClean="0"/>
                        <a:t>+</a:t>
                      </a:r>
                      <a:endParaRPr lang="ar-LY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 smtClean="0"/>
                        <a:t>Family</a:t>
                      </a:r>
                      <a:r>
                        <a:rPr lang="en-US" sz="3200" baseline="0" dirty="0" smtClean="0"/>
                        <a:t> history </a:t>
                      </a:r>
                      <a:endParaRPr lang="ar-LY" sz="3200" dirty="0"/>
                    </a:p>
                  </a:txBody>
                  <a:tcPr/>
                </a:tc>
              </a:tr>
              <a:tr h="1264177">
                <a:tc>
                  <a:txBody>
                    <a:bodyPr/>
                    <a:lstStyle/>
                    <a:p>
                      <a:pPr rtl="1"/>
                      <a:endParaRPr lang="ar-L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L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L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94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3681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800" b="1" dirty="0" smtClean="0">
                <a:solidFill>
                  <a:srgbClr val="FFFF00"/>
                </a:solidFill>
                <a:latin typeface="+mj-lt"/>
              </a:rPr>
              <a:t/>
            </a:r>
            <a:br>
              <a:rPr lang="en-US" sz="1800" b="1" dirty="0" smtClean="0">
                <a:solidFill>
                  <a:srgbClr val="FFFF00"/>
                </a:solidFill>
                <a:latin typeface="+mj-lt"/>
              </a:rPr>
            </a:br>
            <a:r>
              <a:rPr lang="en-US" sz="4000" b="1" dirty="0" smtClean="0">
                <a:solidFill>
                  <a:schemeClr val="tx1"/>
                </a:solidFill>
                <a:latin typeface="+mj-lt"/>
              </a:rPr>
              <a:t>ALLERGENS</a:t>
            </a:r>
            <a:endParaRPr lang="en-US" sz="4000" dirty="0">
              <a:latin typeface="+mj-lt"/>
            </a:endParaRP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07395243"/>
              </p:ext>
            </p:extLst>
          </p:nvPr>
        </p:nvGraphicFramePr>
        <p:xfrm>
          <a:off x="0" y="980728"/>
          <a:ext cx="9144000" cy="5705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Photo Editor Photo" r:id="rId4" imgW="3809524" imgH="3048426" progId="">
                  <p:embed/>
                </p:oleObj>
              </mc:Choice>
              <mc:Fallback>
                <p:oleObj name="Photo Editor Photo" r:id="rId4" imgW="3809524" imgH="3048426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80728"/>
                        <a:ext cx="9144000" cy="57054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672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Allergens ( Inhalation)  </a:t>
            </a:r>
            <a:endParaRPr lang="ar-LY" sz="4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412776"/>
            <a:ext cx="7571700" cy="4764900"/>
          </a:xfrm>
        </p:spPr>
        <p:txBody>
          <a:bodyPr>
            <a:normAutofit lnSpcReduction="10000"/>
          </a:bodyPr>
          <a:lstStyle/>
          <a:p>
            <a:pPr marL="685800" indent="-685800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Indoor allergens :</a:t>
            </a:r>
          </a:p>
          <a:p>
            <a:pPr marL="742950" indent="-742950" algn="l">
              <a:buNone/>
            </a:pPr>
            <a:r>
              <a:rPr lang="en-US" sz="2400" dirty="0" smtClean="0">
                <a:latin typeface="+mj-lt"/>
              </a:rPr>
              <a:t>       </a:t>
            </a:r>
            <a:r>
              <a:rPr lang="en-US" sz="2800" dirty="0" smtClean="0">
                <a:latin typeface="+mj-lt"/>
              </a:rPr>
              <a:t>Dust mites </a:t>
            </a:r>
          </a:p>
          <a:p>
            <a:pPr marL="742950" indent="-742950" algn="l">
              <a:buNone/>
            </a:pPr>
            <a:r>
              <a:rPr lang="en-US" sz="2800" dirty="0" smtClean="0">
                <a:latin typeface="+mj-lt"/>
              </a:rPr>
              <a:t>      Cockroach  </a:t>
            </a:r>
          </a:p>
          <a:p>
            <a:pPr marL="742950" indent="-742950" algn="l">
              <a:buNone/>
            </a:pPr>
            <a:r>
              <a:rPr lang="en-US" sz="2800" dirty="0" smtClean="0">
                <a:latin typeface="+mj-lt"/>
              </a:rPr>
              <a:t>       Fungi   </a:t>
            </a:r>
          </a:p>
          <a:p>
            <a:pPr algn="l">
              <a:buNone/>
            </a:pPr>
            <a:endParaRPr lang="en-US" sz="2400" dirty="0">
              <a:latin typeface="+mj-lt"/>
            </a:endParaRPr>
          </a:p>
          <a:p>
            <a:pPr marL="571500" indent="-571500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Outdoor allergen : 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      </a:t>
            </a:r>
            <a:r>
              <a:rPr lang="en-US" sz="2800" dirty="0" smtClean="0">
                <a:latin typeface="+mj-lt"/>
              </a:rPr>
              <a:t>Tress      </a:t>
            </a:r>
          </a:p>
          <a:p>
            <a:pPr algn="l">
              <a:buNone/>
            </a:pPr>
            <a:r>
              <a:rPr lang="en-US" sz="2800" dirty="0" smtClean="0">
                <a:latin typeface="+mj-lt"/>
              </a:rPr>
              <a:t>     Grasses </a:t>
            </a:r>
          </a:p>
          <a:p>
            <a:pPr algn="l">
              <a:buNone/>
            </a:pPr>
            <a:r>
              <a:rPr lang="en-US" sz="2800" dirty="0" smtClean="0">
                <a:latin typeface="+mj-lt"/>
              </a:rPr>
              <a:t>     Pollen </a:t>
            </a:r>
          </a:p>
          <a:p>
            <a:pPr algn="l">
              <a:buNone/>
            </a:pPr>
            <a:r>
              <a:rPr lang="en-US" sz="2800" dirty="0" smtClean="0">
                <a:latin typeface="+mj-lt"/>
              </a:rPr>
              <a:t>     Mold </a:t>
            </a:r>
          </a:p>
          <a:p>
            <a:pPr algn="l"/>
            <a:endParaRPr lang="ar-LY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075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1215300" y="2501400"/>
            <a:ext cx="6713400" cy="1093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79512" y="2241376"/>
            <a:ext cx="850392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r" rtl="1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r" rtl="1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16349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B9AC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Definition 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marR="0" lvl="0" indent="-274320" algn="justLow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16349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   It is chronic inflammatory airway disease, with hyper responsiveness to a variety of stimuli leading to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reversible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narrowing of the lower airway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either spontaneously or by medication.</a:t>
            </a:r>
          </a:p>
          <a:p>
            <a:pPr marL="274320" marR="0" lvl="0" indent="-274320" algn="justLow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16349"/>
              </a:buClr>
              <a:buSzPct val="85000"/>
              <a:buFont typeface="Wingdings 2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16349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   Clinically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: The condition is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episodic and characterized by the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t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riad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 of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dyspnea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,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cough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, and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wheeze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571700" cy="93690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  <a:latin typeface="+mj-lt"/>
              </a:rPr>
              <a:t>Asthma subtypes</a:t>
            </a:r>
            <a:endParaRPr lang="ar-SA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8229600" cy="5976664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GB" sz="2800" b="1" dirty="0" smtClean="0">
              <a:latin typeface="+mj-lt"/>
            </a:endParaRPr>
          </a:p>
          <a:p>
            <a:pPr algn="l" rtl="0">
              <a:buNone/>
            </a:pPr>
            <a:endParaRPr lang="en-GB" sz="2800" b="1" dirty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Occupational </a:t>
            </a:r>
            <a:r>
              <a:rPr lang="en-US" sz="2800" b="1" dirty="0">
                <a:latin typeface="+mj-lt"/>
              </a:rPr>
              <a:t>asthma</a:t>
            </a:r>
            <a:r>
              <a:rPr lang="en-US" sz="2800" dirty="0">
                <a:solidFill>
                  <a:srgbClr val="FF0000"/>
                </a:solidFill>
                <a:latin typeface="+mj-lt"/>
              </a:rPr>
              <a:t>:-symptoms related to work place </a:t>
            </a:r>
            <a:r>
              <a:rPr lang="en-US" sz="2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+mj-lt"/>
              </a:rPr>
              <a:t>&amp; improve in </a:t>
            </a:r>
            <a:r>
              <a:rPr lang="en-US" sz="2800" dirty="0" smtClean="0">
                <a:solidFill>
                  <a:srgbClr val="FF0000"/>
                </a:solidFill>
                <a:latin typeface="+mj-lt"/>
              </a:rPr>
              <a:t>weekend </a:t>
            </a:r>
            <a:r>
              <a:rPr lang="en-US" sz="28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marL="514350" indent="-514350"/>
            <a:r>
              <a:rPr lang="en-GB" sz="2800" b="1" dirty="0" smtClean="0">
                <a:latin typeface="+mj-lt"/>
              </a:rPr>
              <a:t>Exercise </a:t>
            </a:r>
            <a:r>
              <a:rPr lang="en-GB" sz="2800" b="1" dirty="0">
                <a:latin typeface="+mj-lt"/>
              </a:rPr>
              <a:t>induced asthma</a:t>
            </a:r>
            <a:r>
              <a:rPr lang="en-GB" sz="2800" dirty="0">
                <a:latin typeface="+mj-lt"/>
              </a:rPr>
              <a:t>.</a:t>
            </a:r>
          </a:p>
          <a:p>
            <a:pPr marL="514350" indent="-514350"/>
            <a:r>
              <a:rPr lang="en-GB" sz="2800" b="1" dirty="0" smtClean="0">
                <a:latin typeface="+mj-lt"/>
              </a:rPr>
              <a:t>Drug induced asthma Aspirin sensitivity</a:t>
            </a:r>
            <a:endParaRPr lang="en-US" sz="2800" dirty="0" smtClean="0">
              <a:latin typeface="+mj-lt"/>
            </a:endParaRPr>
          </a:p>
          <a:p>
            <a:pPr marL="514350" indent="-514350"/>
            <a:r>
              <a:rPr lang="en-GB" sz="2800" b="1" dirty="0" smtClean="0">
                <a:latin typeface="+mj-lt"/>
              </a:rPr>
              <a:t>Seasonal asthma . </a:t>
            </a:r>
          </a:p>
          <a:p>
            <a:pPr marL="514350" indent="-514350"/>
            <a:r>
              <a:rPr lang="en-GB" sz="2800" b="1" dirty="0" smtClean="0">
                <a:latin typeface="+mj-lt"/>
              </a:rPr>
              <a:t>Emotional asthma </a:t>
            </a:r>
            <a:r>
              <a:rPr lang="en-GB" sz="2800" b="1" dirty="0" smtClean="0">
                <a:latin typeface="+mj-lt"/>
              </a:rPr>
              <a:t>.</a:t>
            </a:r>
            <a:endParaRPr lang="en-GB" sz="28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518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571700" cy="936900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Occupational asthma</a:t>
            </a:r>
            <a:endParaRPr lang="ar-LY" sz="3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256584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2400" dirty="0" smtClean="0">
                <a:latin typeface="+mj-lt"/>
              </a:rPr>
              <a:t>Caused or worsened by breathing in irritant on the </a:t>
            </a:r>
            <a:r>
              <a:rPr lang="en-US" sz="2400" dirty="0" err="1" smtClean="0">
                <a:latin typeface="+mj-lt"/>
              </a:rPr>
              <a:t>jop</a:t>
            </a:r>
            <a:r>
              <a:rPr lang="en-US" sz="2400" dirty="0" smtClean="0">
                <a:latin typeface="+mj-lt"/>
              </a:rPr>
              <a:t> .</a:t>
            </a:r>
          </a:p>
          <a:p>
            <a:pPr>
              <a:buNone/>
            </a:pPr>
            <a:r>
              <a:rPr lang="en-US" sz="2400" dirty="0" smtClean="0">
                <a:latin typeface="+mj-lt"/>
              </a:rPr>
              <a:t>Triggered by: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1- Metal and dusts ( platinum , wood , cotton )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2- Chemical and gases </a:t>
            </a:r>
            <a:r>
              <a:rPr lang="en-US" sz="2400" dirty="0" err="1" smtClean="0">
                <a:latin typeface="+mj-lt"/>
              </a:rPr>
              <a:t>e.g</a:t>
            </a:r>
            <a:r>
              <a:rPr lang="en-US" sz="2400" dirty="0" smtClean="0">
                <a:latin typeface="+mj-lt"/>
              </a:rPr>
              <a:t> formaldehyde , penicillin product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3- Animal contact and plant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Mechanisms: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According to stimulus including 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_ type 1 hypersensitivity reaction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_ libration of </a:t>
            </a:r>
            <a:r>
              <a:rPr lang="en-US" sz="2400" dirty="0" smtClean="0">
                <a:latin typeface="+mj-lt"/>
              </a:rPr>
              <a:t>Broncho constrictor </a:t>
            </a:r>
            <a:r>
              <a:rPr lang="en-US" sz="2400" dirty="0" smtClean="0">
                <a:latin typeface="+mj-lt"/>
              </a:rPr>
              <a:t>substance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_ hypersensitivity response of unknown origin  </a:t>
            </a:r>
          </a:p>
        </p:txBody>
      </p:sp>
    </p:spTree>
    <p:extLst>
      <p:ext uri="{BB962C8B-B14F-4D97-AF65-F5344CB8AC3E}">
        <p14:creationId xmlns:p14="http://schemas.microsoft.com/office/powerpoint/2010/main" val="203579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7571700" cy="936900"/>
          </a:xfrm>
        </p:spPr>
        <p:txBody>
          <a:bodyPr/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Drug induce asthma </a:t>
            </a:r>
            <a:endParaRPr lang="ar-LY" sz="4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2400" dirty="0" smtClean="0">
                <a:latin typeface="+mj-lt"/>
              </a:rPr>
              <a:t>Aspirin sensitive asthma , NSAID occurring with recurrent rhinitis and nasal polyps.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l">
              <a:buNone/>
            </a:pPr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Mechanism :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Aspirin inhibition the cyclooxygenase pathway of </a:t>
            </a:r>
            <a:r>
              <a:rPr lang="en-US" sz="2400" dirty="0" err="1" smtClean="0">
                <a:latin typeface="+mj-lt"/>
              </a:rPr>
              <a:t>arachidonic</a:t>
            </a:r>
            <a:r>
              <a:rPr lang="en-US" sz="2400" dirty="0" smtClean="0">
                <a:latin typeface="+mj-lt"/>
              </a:rPr>
              <a:t> acid metabolisms without affected the </a:t>
            </a:r>
            <a:r>
              <a:rPr lang="en-US" sz="2400" dirty="0" err="1" smtClean="0">
                <a:latin typeface="+mj-lt"/>
              </a:rPr>
              <a:t>lipoxygenase</a:t>
            </a:r>
            <a:r>
              <a:rPr lang="en-US" sz="2400" dirty="0" smtClean="0">
                <a:latin typeface="+mj-lt"/>
              </a:rPr>
              <a:t> route , thus tipping the balance toward elaboration of </a:t>
            </a:r>
            <a:r>
              <a:rPr lang="en-US" sz="2400" dirty="0" err="1" smtClean="0">
                <a:latin typeface="+mj-lt"/>
              </a:rPr>
              <a:t>bronchoconstictor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leukotrienes</a:t>
            </a:r>
            <a:r>
              <a:rPr lang="en-US" sz="2400" dirty="0" smtClean="0">
                <a:latin typeface="+mj-lt"/>
              </a:rPr>
              <a:t>. 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085184"/>
            <a:ext cx="3937620" cy="1616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224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764705"/>
            <a:ext cx="8064896" cy="4981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DA018-514E-4701-9D09-35D56433E386}" type="slidenum">
              <a:rPr lang="ar-LY" smtClean="0"/>
              <a:pPr/>
              <a:t>23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4452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08912" cy="9369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Relevant question in diagnosis of asthma </a:t>
            </a:r>
            <a:r>
              <a:rPr lang="en-US" sz="2400" dirty="0">
                <a:latin typeface="+mj-lt"/>
              </a:rPr>
              <a:t/>
            </a:r>
            <a:br>
              <a:rPr lang="en-US" sz="2400" dirty="0">
                <a:latin typeface="+mj-lt"/>
              </a:rPr>
            </a:br>
            <a:endParaRPr lang="ar-SA" sz="2400" dirty="0">
              <a:latin typeface="+mj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196752"/>
            <a:ext cx="7571700" cy="476490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+mj-lt"/>
              </a:rPr>
              <a:t>1-Ask </a:t>
            </a:r>
            <a:r>
              <a:rPr lang="en-US" sz="2800" dirty="0">
                <a:latin typeface="+mj-lt"/>
              </a:rPr>
              <a:t>about age of onset?</a:t>
            </a:r>
          </a:p>
          <a:p>
            <a:pPr>
              <a:buNone/>
            </a:pPr>
            <a:r>
              <a:rPr lang="en-US" sz="2800" dirty="0">
                <a:latin typeface="+mj-lt"/>
              </a:rPr>
              <a:t>2- Details of symptoms and associated symptoms?</a:t>
            </a:r>
          </a:p>
          <a:p>
            <a:pPr>
              <a:buNone/>
            </a:pPr>
            <a:r>
              <a:rPr lang="en-US" sz="2800" dirty="0">
                <a:latin typeface="+mj-lt"/>
              </a:rPr>
              <a:t>3- Dose the patient have recurrent attacks of wheezing ?</a:t>
            </a:r>
          </a:p>
          <a:p>
            <a:pPr>
              <a:buNone/>
            </a:pPr>
            <a:r>
              <a:rPr lang="en-US" sz="2800" dirty="0">
                <a:latin typeface="+mj-lt"/>
              </a:rPr>
              <a:t>4- Dose the patient have troublesome cough at night ? </a:t>
            </a:r>
          </a:p>
          <a:p>
            <a:pPr>
              <a:buNone/>
            </a:pPr>
            <a:r>
              <a:rPr lang="en-US" sz="2800" dirty="0">
                <a:latin typeface="+mj-lt"/>
              </a:rPr>
              <a:t>5- Dose the patient wheeze or cough after exercise ?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DA018-514E-4701-9D09-35D56433E386}" type="slidenum">
              <a:rPr lang="ar-LY" smtClean="0"/>
              <a:pPr/>
              <a:t>24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42166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620688"/>
            <a:ext cx="7571700" cy="4764900"/>
          </a:xfrm>
        </p:spPr>
        <p:txBody>
          <a:bodyPr/>
          <a:lstStyle/>
          <a:p>
            <a:pPr>
              <a:buNone/>
            </a:pPr>
            <a:r>
              <a:rPr lang="en-US" sz="2800" dirty="0">
                <a:latin typeface="+mj-lt"/>
              </a:rPr>
              <a:t>6- Dose the patient experience wheeze , chest tightness , cough after exposure to pollens ,dust , animals , viral infection or </a:t>
            </a:r>
            <a:r>
              <a:rPr lang="en-US" sz="2800" dirty="0" smtClean="0">
                <a:latin typeface="+mj-lt"/>
              </a:rPr>
              <a:t>environmental </a:t>
            </a:r>
            <a:r>
              <a:rPr lang="en-US" sz="2800" dirty="0">
                <a:latin typeface="+mj-lt"/>
              </a:rPr>
              <a:t>smoke ?</a:t>
            </a:r>
          </a:p>
          <a:p>
            <a:pPr>
              <a:buNone/>
            </a:pPr>
            <a:r>
              <a:rPr lang="en-US" sz="2800" dirty="0" smtClean="0">
                <a:latin typeface="+mj-lt"/>
              </a:rPr>
              <a:t>7-Dose </a:t>
            </a:r>
            <a:r>
              <a:rPr lang="en-US" sz="2800" dirty="0">
                <a:latin typeface="+mj-lt"/>
              </a:rPr>
              <a:t>the patient experience worsening of symptoms after taking aspirin or NSAID or use of B </a:t>
            </a:r>
            <a:r>
              <a:rPr lang="en-US" sz="2800" dirty="0" smtClean="0">
                <a:latin typeface="+mj-lt"/>
              </a:rPr>
              <a:t>Blocker </a:t>
            </a:r>
            <a:r>
              <a:rPr lang="en-US" sz="2800" dirty="0">
                <a:latin typeface="+mj-lt"/>
              </a:rPr>
              <a:t>? </a:t>
            </a:r>
          </a:p>
          <a:p>
            <a:pPr>
              <a:buNone/>
            </a:pPr>
            <a:r>
              <a:rPr lang="en-US" sz="2800" dirty="0" smtClean="0">
                <a:latin typeface="+mj-lt"/>
              </a:rPr>
              <a:t>8- </a:t>
            </a:r>
            <a:r>
              <a:rPr lang="en-US" sz="2800" dirty="0">
                <a:latin typeface="+mj-lt"/>
              </a:rPr>
              <a:t>Dose the patient or his /her family have a history of asthma or other atopic condition such as eczema or allergic rhinitis?</a:t>
            </a:r>
          </a:p>
          <a:p>
            <a:pPr>
              <a:buNone/>
            </a:pPr>
            <a:endParaRPr lang="ar-SA" sz="2800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DA018-514E-4701-9D09-35D56433E386}" type="slidenum">
              <a:rPr lang="ar-LY" smtClean="0"/>
              <a:pPr/>
              <a:t>25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9000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08912" cy="9369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Relevant question in diagnosis of asthma </a:t>
            </a:r>
            <a:r>
              <a:rPr lang="en-US" sz="2400" dirty="0">
                <a:latin typeface="+mj-lt"/>
              </a:rPr>
              <a:t/>
            </a:r>
            <a:br>
              <a:rPr lang="en-US" sz="2400" dirty="0">
                <a:latin typeface="+mj-lt"/>
              </a:rPr>
            </a:br>
            <a:endParaRPr lang="ar-SA" sz="2400" dirty="0">
              <a:latin typeface="+mj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196752"/>
            <a:ext cx="7571700" cy="476490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+mj-lt"/>
              </a:rPr>
              <a:t>1-Ask </a:t>
            </a:r>
            <a:r>
              <a:rPr lang="en-US" sz="2800" dirty="0">
                <a:latin typeface="+mj-lt"/>
              </a:rPr>
              <a:t>about age of onset?</a:t>
            </a:r>
          </a:p>
          <a:p>
            <a:pPr>
              <a:buNone/>
            </a:pPr>
            <a:r>
              <a:rPr lang="en-US" sz="2800" dirty="0">
                <a:latin typeface="+mj-lt"/>
              </a:rPr>
              <a:t>2- Details of symptoms and associated symptoms?</a:t>
            </a:r>
          </a:p>
          <a:p>
            <a:pPr>
              <a:buNone/>
            </a:pPr>
            <a:r>
              <a:rPr lang="en-US" sz="2800" dirty="0">
                <a:latin typeface="+mj-lt"/>
              </a:rPr>
              <a:t>3- Dose the patient have recurrent attacks of wheezing ?</a:t>
            </a:r>
          </a:p>
          <a:p>
            <a:pPr>
              <a:buNone/>
            </a:pPr>
            <a:r>
              <a:rPr lang="en-US" sz="2800" dirty="0">
                <a:latin typeface="+mj-lt"/>
              </a:rPr>
              <a:t>4- Dose the patient have troublesome cough at night ? </a:t>
            </a:r>
          </a:p>
          <a:p>
            <a:pPr>
              <a:buNone/>
            </a:pPr>
            <a:r>
              <a:rPr lang="en-US" sz="2800" dirty="0">
                <a:latin typeface="+mj-lt"/>
              </a:rPr>
              <a:t>5- Dose the patient wheeze or cough after exercise ?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DA018-514E-4701-9D09-35D56433E386}" type="slidenum">
              <a:rPr lang="ar-LY" smtClean="0"/>
              <a:pPr/>
              <a:t>26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4758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620688"/>
            <a:ext cx="7571700" cy="4764900"/>
          </a:xfrm>
        </p:spPr>
        <p:txBody>
          <a:bodyPr/>
          <a:lstStyle/>
          <a:p>
            <a:pPr>
              <a:buNone/>
            </a:pPr>
            <a:r>
              <a:rPr lang="en-US" sz="2800" dirty="0">
                <a:latin typeface="+mj-lt"/>
              </a:rPr>
              <a:t>6- Dose the patient experience wheeze , chest tightness , cough after exposure to pollens ,dust , animals , viral infection or </a:t>
            </a:r>
            <a:r>
              <a:rPr lang="en-US" sz="2800" dirty="0" err="1">
                <a:latin typeface="+mj-lt"/>
              </a:rPr>
              <a:t>enviromental</a:t>
            </a:r>
            <a:r>
              <a:rPr lang="en-US" sz="2800" dirty="0">
                <a:latin typeface="+mj-lt"/>
              </a:rPr>
              <a:t> smoke ?</a:t>
            </a:r>
          </a:p>
          <a:p>
            <a:pPr>
              <a:buNone/>
            </a:pPr>
            <a:r>
              <a:rPr lang="en-US" sz="2800" dirty="0" smtClean="0">
                <a:latin typeface="+mj-lt"/>
              </a:rPr>
              <a:t>7-Dose </a:t>
            </a:r>
            <a:r>
              <a:rPr lang="en-US" sz="2800" dirty="0">
                <a:latin typeface="+mj-lt"/>
              </a:rPr>
              <a:t>the patient experience worsening of symptoms after taking aspirin or NSAID or use of B </a:t>
            </a:r>
            <a:r>
              <a:rPr lang="en-US" sz="2800" dirty="0" err="1">
                <a:latin typeface="+mj-lt"/>
              </a:rPr>
              <a:t>Bloker</a:t>
            </a:r>
            <a:r>
              <a:rPr lang="en-US" sz="2800" dirty="0">
                <a:latin typeface="+mj-lt"/>
              </a:rPr>
              <a:t> ? </a:t>
            </a:r>
          </a:p>
          <a:p>
            <a:pPr>
              <a:buNone/>
            </a:pPr>
            <a:r>
              <a:rPr lang="en-US" sz="2800" dirty="0" smtClean="0">
                <a:latin typeface="+mj-lt"/>
              </a:rPr>
              <a:t>8- </a:t>
            </a:r>
            <a:r>
              <a:rPr lang="en-US" sz="2800" dirty="0">
                <a:latin typeface="+mj-lt"/>
              </a:rPr>
              <a:t>Dose the patient or his /her family have a history of asthma or other atopic condition such as eczema or allergic rhinitis?</a:t>
            </a:r>
          </a:p>
          <a:p>
            <a:pPr>
              <a:buNone/>
            </a:pPr>
            <a:endParaRPr lang="ar-SA" sz="2800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DA018-514E-4701-9D09-35D56433E386}" type="slidenum">
              <a:rPr lang="ar-LY" smtClean="0"/>
              <a:pPr/>
              <a:t>27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5144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579296" cy="493776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800" b="1" u="sng" dirty="0" smtClean="0">
              <a:solidFill>
                <a:srgbClr val="0070C0"/>
              </a:solidFill>
              <a:latin typeface="Baskerville Old Face" pitchFamily="18" charset="0"/>
            </a:endParaRPr>
          </a:p>
          <a:p>
            <a:pPr marL="0" indent="0">
              <a:buNone/>
            </a:pPr>
            <a:r>
              <a:rPr lang="en-US" sz="2800" b="1" u="sng" dirty="0" smtClean="0">
                <a:solidFill>
                  <a:srgbClr val="0070C0"/>
                </a:solidFill>
                <a:latin typeface="Baskerville Old Face" pitchFamily="18" charset="0"/>
              </a:rPr>
              <a:t>General Look :</a:t>
            </a:r>
            <a:r>
              <a:rPr lang="en-US" sz="2800" b="1" dirty="0" smtClean="0">
                <a:solidFill>
                  <a:srgbClr val="0070C0"/>
                </a:solidFill>
                <a:latin typeface="Baskerville Old Face" pitchFamily="18" charset="0"/>
              </a:rPr>
              <a:t>  </a:t>
            </a:r>
          </a:p>
          <a:p>
            <a:r>
              <a:rPr lang="en-US" sz="2400" dirty="0" smtClean="0">
                <a:latin typeface="Baskerville Old Face" pitchFamily="18" charset="0"/>
              </a:rPr>
              <a:t>Vital </a:t>
            </a:r>
            <a:r>
              <a:rPr lang="en-US" sz="2400" dirty="0">
                <a:latin typeface="Baskerville Old Face" pitchFamily="18" charset="0"/>
              </a:rPr>
              <a:t>signs:- Tachypnea, Tachycardia , </a:t>
            </a:r>
            <a:endParaRPr lang="en-US" sz="2400" dirty="0" smtClean="0">
              <a:latin typeface="Baskerville Old Face" pitchFamily="18" charset="0"/>
            </a:endParaRPr>
          </a:p>
          <a:p>
            <a:r>
              <a:rPr lang="en-GB" sz="2400" dirty="0" smtClean="0">
                <a:latin typeface="Baskerville Old Face" pitchFamily="18" charset="0"/>
              </a:rPr>
              <a:t>Signs </a:t>
            </a:r>
            <a:r>
              <a:rPr lang="en-GB" sz="2400" dirty="0">
                <a:latin typeface="Baskerville Old Face" pitchFamily="18" charset="0"/>
              </a:rPr>
              <a:t>of respiratory distress</a:t>
            </a:r>
            <a:r>
              <a:rPr lang="en-GB" sz="2400" dirty="0" smtClean="0">
                <a:latin typeface="Baskerville Old Face" pitchFamily="18" charset="0"/>
              </a:rPr>
              <a:t>:  </a:t>
            </a:r>
          </a:p>
          <a:p>
            <a:pPr lvl="4">
              <a:buNone/>
            </a:pPr>
            <a:r>
              <a:rPr lang="en-GB" sz="2400" dirty="0">
                <a:latin typeface="Baskerville Old Face" pitchFamily="18" charset="0"/>
              </a:rPr>
              <a:t> </a:t>
            </a:r>
            <a:r>
              <a:rPr lang="en-GB" sz="2400" dirty="0" smtClean="0">
                <a:latin typeface="Baskerville Old Face" pitchFamily="18" charset="0"/>
              </a:rPr>
              <a:t>   1-</a:t>
            </a:r>
            <a:r>
              <a:rPr lang="en-GB" sz="2400" b="1" dirty="0" smtClean="0">
                <a:latin typeface="Baskerville Old Face" pitchFamily="18" charset="0"/>
              </a:rPr>
              <a:t> </a:t>
            </a:r>
            <a:r>
              <a:rPr lang="en-GB" sz="2400" dirty="0">
                <a:latin typeface="Baskerville Old Face" pitchFamily="18" charset="0"/>
              </a:rPr>
              <a:t>Flaring of </a:t>
            </a:r>
            <a:r>
              <a:rPr lang="en-GB" sz="2400" dirty="0" err="1">
                <a:latin typeface="Baskerville Old Face" pitchFamily="18" charset="0"/>
              </a:rPr>
              <a:t>ala-nasi</a:t>
            </a:r>
            <a:r>
              <a:rPr lang="en-GB" sz="2400" dirty="0">
                <a:latin typeface="Baskerville Old Face" pitchFamily="18" charset="0"/>
              </a:rPr>
              <a:t>.</a:t>
            </a:r>
          </a:p>
          <a:p>
            <a:pPr lvl="4">
              <a:buNone/>
            </a:pPr>
            <a:r>
              <a:rPr lang="en-US" sz="2400" dirty="0">
                <a:latin typeface="Baskerville Old Face" pitchFamily="18" charset="0"/>
              </a:rPr>
              <a:t>   2- Use of accessory respiratory muscles (sternocleidomastoid</a:t>
            </a:r>
            <a:r>
              <a:rPr lang="en-US" sz="2400" dirty="0" smtClean="0">
                <a:latin typeface="Baskerville Old Face" pitchFamily="18" charset="0"/>
              </a:rPr>
              <a:t>).</a:t>
            </a:r>
            <a:endParaRPr lang="en-US" sz="2800" b="1" u="sng" dirty="0" smtClean="0">
              <a:solidFill>
                <a:srgbClr val="0070C0"/>
              </a:solidFill>
              <a:latin typeface="Baskerville Old Face" pitchFamily="18" charset="0"/>
            </a:endParaRPr>
          </a:p>
          <a:p>
            <a:pPr marL="0" indent="0">
              <a:buNone/>
            </a:pPr>
            <a:r>
              <a:rPr lang="en-US" sz="2800" b="1" u="sng" dirty="0" smtClean="0">
                <a:solidFill>
                  <a:srgbClr val="0070C0"/>
                </a:solidFill>
                <a:latin typeface="Baskerville Old Face" pitchFamily="18" charset="0"/>
              </a:rPr>
              <a:t>Respiratory examination: </a:t>
            </a:r>
          </a:p>
          <a:p>
            <a:r>
              <a:rPr lang="en-US" sz="2400" dirty="0" smtClean="0">
                <a:latin typeface="Baskerville Old Face" pitchFamily="18" charset="0"/>
              </a:rPr>
              <a:t>Inspection: Funnel chest </a:t>
            </a:r>
            <a:r>
              <a:rPr lang="pt-BR" sz="2400" dirty="0" smtClean="0">
                <a:latin typeface="Baskerville Old Face" pitchFamily="18" charset="0"/>
              </a:rPr>
              <a:t>- </a:t>
            </a:r>
            <a:r>
              <a:rPr lang="en-US" sz="2400" dirty="0" smtClean="0">
                <a:latin typeface="Baskerville Old Face" pitchFamily="18" charset="0"/>
              </a:rPr>
              <a:t>precuts </a:t>
            </a:r>
            <a:r>
              <a:rPr lang="en-US" sz="2400" dirty="0" err="1">
                <a:latin typeface="Baskerville Old Face" pitchFamily="18" charset="0"/>
              </a:rPr>
              <a:t>excavtum</a:t>
            </a:r>
            <a:r>
              <a:rPr lang="en-US" sz="2400" dirty="0">
                <a:latin typeface="Baskerville Old Face" pitchFamily="18" charset="0"/>
              </a:rPr>
              <a:t> indicate childhood asthma </a:t>
            </a:r>
            <a:endParaRPr lang="en-US" sz="2400" dirty="0">
              <a:solidFill>
                <a:srgbClr val="FF0000"/>
              </a:solidFill>
              <a:latin typeface="Baskerville Old Face" pitchFamily="18" charset="0"/>
            </a:endParaRPr>
          </a:p>
          <a:p>
            <a:r>
              <a:rPr lang="en-US" sz="2400" dirty="0" smtClean="0">
                <a:latin typeface="Baskerville Old Face" pitchFamily="18" charset="0"/>
              </a:rPr>
              <a:t>Palpitation: Normal</a:t>
            </a:r>
            <a:endParaRPr lang="ar-SA" sz="2400" dirty="0" smtClean="0">
              <a:latin typeface="Baskerville Old Face" pitchFamily="18" charset="0"/>
            </a:endParaRPr>
          </a:p>
          <a:p>
            <a:r>
              <a:rPr lang="en-US" sz="2400" dirty="0" smtClean="0">
                <a:latin typeface="Baskerville Old Face" pitchFamily="18" charset="0"/>
              </a:rPr>
              <a:t>Percussion : Resonance, </a:t>
            </a:r>
            <a:r>
              <a:rPr lang="en-GB" sz="2400" dirty="0" smtClean="0">
                <a:latin typeface="Baskerville Old Face" pitchFamily="18" charset="0"/>
              </a:rPr>
              <a:t>Equal </a:t>
            </a:r>
            <a:r>
              <a:rPr lang="en-GB" sz="2400" dirty="0">
                <a:latin typeface="Baskerville Old Face" pitchFamily="18" charset="0"/>
              </a:rPr>
              <a:t>bilateral </a:t>
            </a:r>
            <a:r>
              <a:rPr lang="en-GB" sz="2400" dirty="0" smtClean="0">
                <a:latin typeface="Baskerville Old Face" pitchFamily="18" charset="0"/>
              </a:rPr>
              <a:t>.</a:t>
            </a:r>
            <a:endParaRPr lang="en-US" sz="2400" dirty="0">
              <a:latin typeface="Baskerville Old Face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907704" y="332656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Baskerville Old Face" pitchFamily="18" charset="0"/>
              </a:rPr>
              <a:t>2- Examination </a:t>
            </a:r>
            <a:endParaRPr lang="en-US" sz="44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80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83568" y="1628800"/>
            <a:ext cx="8136904" cy="4764900"/>
          </a:xfrm>
        </p:spPr>
        <p:txBody>
          <a:bodyPr/>
          <a:lstStyle/>
          <a:p>
            <a:r>
              <a:rPr lang="en-US" sz="3200" dirty="0">
                <a:latin typeface="Baskerville Old Face" pitchFamily="18" charset="0"/>
              </a:rPr>
              <a:t>Auscultation </a:t>
            </a:r>
          </a:p>
          <a:p>
            <a:pPr marL="0" indent="0">
              <a:buNone/>
            </a:pPr>
            <a:r>
              <a:rPr lang="en-US" sz="3200" dirty="0">
                <a:latin typeface="Baskerville Old Face" pitchFamily="18" charset="0"/>
              </a:rPr>
              <a:t>                  Decreased air entry </a:t>
            </a:r>
          </a:p>
          <a:p>
            <a:pPr marL="0" indent="0">
              <a:buNone/>
            </a:pPr>
            <a:r>
              <a:rPr lang="en-US" sz="3200" dirty="0">
                <a:latin typeface="Baskerville Old Face" pitchFamily="18" charset="0"/>
              </a:rPr>
              <a:t>                  </a:t>
            </a:r>
            <a:r>
              <a:rPr lang="en-US" sz="3200" dirty="0" err="1">
                <a:latin typeface="Baskerville Old Face" pitchFamily="18" charset="0"/>
              </a:rPr>
              <a:t>Veiculcer</a:t>
            </a:r>
            <a:r>
              <a:rPr lang="en-US" sz="3200" dirty="0">
                <a:latin typeface="Baskerville Old Face" pitchFamily="18" charset="0"/>
              </a:rPr>
              <a:t> with prolonged expiration</a:t>
            </a:r>
          </a:p>
          <a:p>
            <a:pPr marL="0" indent="0">
              <a:buNone/>
            </a:pPr>
            <a:r>
              <a:rPr lang="en-US" sz="3200" dirty="0">
                <a:latin typeface="Baskerville Old Face" pitchFamily="18" charset="0"/>
              </a:rPr>
              <a:t>                  </a:t>
            </a:r>
            <a:r>
              <a:rPr lang="en-US" sz="3200" dirty="0" err="1" smtClean="0">
                <a:latin typeface="Baskerville Old Face" pitchFamily="18" charset="0"/>
              </a:rPr>
              <a:t>Rhon</a:t>
            </a:r>
            <a:r>
              <a:rPr lang="en-US" sz="3200" dirty="0" err="1">
                <a:latin typeface="Baskerville Old Face" pitchFamily="18" charset="0"/>
              </a:rPr>
              <a:t>c</a:t>
            </a:r>
            <a:r>
              <a:rPr lang="en-US" sz="3200" dirty="0" err="1" smtClean="0">
                <a:latin typeface="Baskerville Old Face" pitchFamily="18" charset="0"/>
              </a:rPr>
              <a:t>i</a:t>
            </a:r>
            <a:r>
              <a:rPr lang="en-US" sz="3200" dirty="0" smtClean="0">
                <a:latin typeface="Baskerville Old Face" pitchFamily="18" charset="0"/>
              </a:rPr>
              <a:t>  </a:t>
            </a:r>
            <a:endParaRPr lang="en-US" sz="3200" dirty="0">
              <a:latin typeface="Baskerville Old Face" pitchFamily="18" charset="0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6948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400" dirty="0" smtClean="0"/>
              <a:t>Tips!</a:t>
            </a:r>
            <a:endParaRPr lang="en" sz="4400" dirty="0"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3</a:t>
            </a:fld>
            <a:endParaRPr lang="en"/>
          </a:p>
        </p:txBody>
      </p:sp>
      <p:sp>
        <p:nvSpPr>
          <p:cNvPr id="5" name="عنصر نائب للمحتوى 2"/>
          <p:cNvSpPr>
            <a:spLocks noGrp="1"/>
          </p:cNvSpPr>
          <p:nvPr>
            <p:ph type="body" idx="1"/>
          </p:nvPr>
        </p:nvSpPr>
        <p:spPr>
          <a:xfrm>
            <a:off x="179512" y="1628800"/>
            <a:ext cx="8640960" cy="4764088"/>
          </a:xfrm>
        </p:spPr>
        <p:txBody>
          <a:bodyPr/>
          <a:lstStyle/>
          <a:p>
            <a:pPr>
              <a:buNone/>
            </a:pPr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en-US" sz="2800" dirty="0" smtClean="0">
                <a:solidFill>
                  <a:srgbClr val="0B9A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Morning </a:t>
            </a:r>
            <a:r>
              <a:rPr lang="en-US" sz="2800" dirty="0">
                <a:solidFill>
                  <a:srgbClr val="0B9A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 of asthma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means exacerbation of symptoms of asthma at early 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morning</a:t>
            </a:r>
          </a:p>
          <a:p>
            <a:pPr marL="457200" indent="-457200"/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en-US" sz="2800" dirty="0">
                <a:solidFill>
                  <a:srgbClr val="0B9A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Cough variant asthma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paroxysmal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cough only with no dyspnea or wheezing. </a:t>
            </a:r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en-US" sz="2800" dirty="0" smtClean="0">
                <a:solidFill>
                  <a:srgbClr val="0B9A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Nocturnal </a:t>
            </a:r>
            <a:r>
              <a:rPr lang="en-US" sz="2800" dirty="0">
                <a:solidFill>
                  <a:srgbClr val="0B9A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cough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be the presenting 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571700" cy="936900"/>
          </a:xfrm>
        </p:spPr>
        <p:txBody>
          <a:bodyPr/>
          <a:lstStyle/>
          <a:p>
            <a:r>
              <a:rPr lang="en-GB" altLang="ar-SA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Differential diagnosis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4176464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Baskerville Old Face" pitchFamily="18" charset="0"/>
                <a:cs typeface="Arial" pitchFamily="34" charset="0"/>
              </a:rPr>
              <a:t>1. Upper &amp; lower airway disorder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Baskerville Old Face" pitchFamily="18" charset="0"/>
                <a:cs typeface="Arial" pitchFamily="34" charset="0"/>
              </a:rPr>
              <a:t>Vocal cord dysfunction syndrome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>
                <a:latin typeface="Baskerville Old Face" pitchFamily="18" charset="0"/>
                <a:cs typeface="Arial" pitchFamily="34" charset="0"/>
              </a:rPr>
              <a:t>L</a:t>
            </a:r>
            <a:r>
              <a:rPr lang="en-US" sz="2400" dirty="0" err="1" smtClean="0">
                <a:latin typeface="Baskerville Old Face" pitchFamily="18" charset="0"/>
                <a:cs typeface="Arial" pitchFamily="34" charset="0"/>
              </a:rPr>
              <a:t>ryngotracheal</a:t>
            </a:r>
            <a:r>
              <a:rPr lang="en-US" sz="2400" dirty="0" smtClean="0">
                <a:latin typeface="Baskerville Old Face" pitchFamily="18" charset="0"/>
                <a:cs typeface="Arial" pitchFamily="34" charset="0"/>
              </a:rPr>
              <a:t> masses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Baskerville Old Face" pitchFamily="18" charset="0"/>
                <a:cs typeface="Arial" pitchFamily="34" charset="0"/>
              </a:rPr>
              <a:t>COPD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Baskerville Old Face" pitchFamily="18" charset="0"/>
                <a:cs typeface="Arial" pitchFamily="34" charset="0"/>
              </a:rPr>
              <a:t>Bronchiectasis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latin typeface="Baskerville Old Face" pitchFamily="18" charset="0"/>
                <a:cs typeface="Arial" pitchFamily="34" charset="0"/>
              </a:rPr>
              <a:t>Bonchoplumonary</a:t>
            </a:r>
            <a:r>
              <a:rPr lang="en-US" sz="2400" dirty="0" smtClean="0">
                <a:latin typeface="Baskerville Old Face" pitchFamily="18" charset="0"/>
                <a:cs typeface="Arial" pitchFamily="34" charset="0"/>
              </a:rPr>
              <a:t> mycosis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latin typeface="Baskerville Old Face" pitchFamily="18" charset="0"/>
                <a:cs typeface="Arial" pitchFamily="34" charset="0"/>
              </a:rPr>
              <a:t>Pneumoina</a:t>
            </a:r>
            <a:r>
              <a:rPr lang="en-US" sz="2400" dirty="0" smtClean="0">
                <a:latin typeface="Baskerville Old Face" pitchFamily="18" charset="0"/>
                <a:cs typeface="Arial" pitchFamily="34" charset="0"/>
              </a:rPr>
              <a:t> </a:t>
            </a:r>
            <a:endParaRPr lang="en-US" sz="2400" dirty="0">
              <a:latin typeface="Baskerville Old Face" pitchFamily="18" charset="0"/>
              <a:cs typeface="Arial" pitchFamily="34" charset="0"/>
            </a:endParaRPr>
          </a:p>
          <a:p>
            <a:pPr marL="0" indent="0">
              <a:buNone/>
            </a:pPr>
            <a:endParaRPr lang="en-US" sz="3200" dirty="0" smtClean="0">
              <a:latin typeface="Baskerville Old Face" pitchFamily="18" charset="0"/>
              <a:cs typeface="Arial" pitchFamily="34" charset="0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4716016" y="1196752"/>
            <a:ext cx="3888432" cy="54726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r>
              <a:rPr lang="en-US" sz="3200" dirty="0" smtClean="0">
                <a:latin typeface="Baskerville Old Face" pitchFamily="18" charset="0"/>
              </a:rPr>
              <a:t>2. Systemic </a:t>
            </a:r>
            <a:r>
              <a:rPr lang="en-US" sz="3200" dirty="0" smtClean="0">
                <a:latin typeface="Baskerville Old Face" pitchFamily="18" charset="0"/>
              </a:rPr>
              <a:t>vasculities</a:t>
            </a:r>
            <a:endParaRPr lang="en-US" sz="3200" dirty="0" smtClean="0">
              <a:latin typeface="Baskerville Old Face" pitchFamily="18" charset="0"/>
            </a:endParaRPr>
          </a:p>
          <a:p>
            <a:pPr marL="0" indent="0">
              <a:buFont typeface="Wingdings 3"/>
              <a:buNone/>
            </a:pPr>
            <a:r>
              <a:rPr lang="en-US" sz="2400" dirty="0" smtClean="0">
                <a:latin typeface="Baskerville Old Face" pitchFamily="18" charset="0"/>
              </a:rPr>
              <a:t>         </a:t>
            </a:r>
            <a:r>
              <a:rPr lang="en-US" sz="2400" dirty="0" err="1" smtClean="0">
                <a:latin typeface="Baskerville Old Face" pitchFamily="18" charset="0"/>
              </a:rPr>
              <a:t>Chuger-strauss</a:t>
            </a:r>
            <a:r>
              <a:rPr lang="en-US" sz="2400" dirty="0" smtClean="0">
                <a:latin typeface="Baskerville Old Face" pitchFamily="18" charset="0"/>
              </a:rPr>
              <a:t> syndrome </a:t>
            </a:r>
          </a:p>
          <a:p>
            <a:pPr marL="0" indent="0">
              <a:buFont typeface="Wingdings 3"/>
              <a:buNone/>
            </a:pPr>
            <a:r>
              <a:rPr lang="en-US" sz="3200" dirty="0" smtClean="0">
                <a:latin typeface="Baskerville Old Face" pitchFamily="18" charset="0"/>
              </a:rPr>
              <a:t>3. </a:t>
            </a:r>
            <a:r>
              <a:rPr lang="en-US" sz="3200" dirty="0" err="1" smtClean="0">
                <a:latin typeface="Baskerville Old Face" pitchFamily="18" charset="0"/>
              </a:rPr>
              <a:t>Psychaitric</a:t>
            </a:r>
            <a:r>
              <a:rPr lang="en-US" sz="3200" dirty="0" smtClean="0">
                <a:latin typeface="Baskerville Old Face" pitchFamily="18" charset="0"/>
              </a:rPr>
              <a:t> disorder</a:t>
            </a:r>
          </a:p>
          <a:p>
            <a:pPr marL="0" indent="0">
              <a:buFont typeface="Wingdings 3"/>
              <a:buNone/>
            </a:pPr>
            <a:r>
              <a:rPr lang="en-US" sz="3200" dirty="0" smtClean="0">
                <a:latin typeface="Baskerville Old Face" pitchFamily="18" charset="0"/>
              </a:rPr>
              <a:t>4. Others</a:t>
            </a:r>
          </a:p>
          <a:p>
            <a:r>
              <a:rPr lang="en-US" sz="2800" dirty="0" smtClean="0">
                <a:latin typeface="Baskerville Old Face" pitchFamily="18" charset="0"/>
              </a:rPr>
              <a:t>         </a:t>
            </a:r>
            <a:r>
              <a:rPr lang="en-US" sz="2400" dirty="0" smtClean="0">
                <a:latin typeface="Baskerville Old Face" pitchFamily="18" charset="0"/>
              </a:rPr>
              <a:t>GERD</a:t>
            </a:r>
          </a:p>
          <a:p>
            <a:pPr marL="0" indent="0">
              <a:buFont typeface="Wingdings 3"/>
              <a:buNone/>
            </a:pPr>
            <a:r>
              <a:rPr lang="en-US" sz="2400" dirty="0" smtClean="0">
                <a:latin typeface="Baskerville Old Face" pitchFamily="18" charset="0"/>
              </a:rPr>
              <a:t>                 LVF</a:t>
            </a:r>
          </a:p>
          <a:p>
            <a:endParaRPr lang="en-US" sz="2400" dirty="0" smtClean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83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 INVESTIGATION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>
                <a:latin typeface="Baskerville Old Face" pitchFamily="18" charset="0"/>
              </a:rPr>
              <a:t>1.</a:t>
            </a:r>
            <a:r>
              <a:rPr lang="en-US" i="1" u="sng" dirty="0" smtClean="0">
                <a:latin typeface="Baskerville Old Face" pitchFamily="18" charset="0"/>
              </a:rPr>
              <a:t>For Diagnosis:</a:t>
            </a:r>
          </a:p>
          <a:p>
            <a:pPr algn="ctr">
              <a:buNone/>
            </a:pPr>
            <a:r>
              <a:rPr lang="en-US" dirty="0" smtClean="0">
                <a:latin typeface="Baskerville Old Face" pitchFamily="18" charset="0"/>
              </a:rPr>
              <a:t>During attack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Baskerville Old Face" pitchFamily="18" charset="0"/>
              </a:rPr>
              <a:t>Pulmonary Function Test – </a:t>
            </a:r>
            <a:r>
              <a:rPr lang="en-US" dirty="0" err="1" smtClean="0">
                <a:latin typeface="Baskerville Old Face" pitchFamily="18" charset="0"/>
              </a:rPr>
              <a:t>Spirometry</a:t>
            </a:r>
            <a:endParaRPr lang="en-US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Baskerville Old Face" pitchFamily="18" charset="0"/>
              </a:rPr>
              <a:t>Peak Flow Rate</a:t>
            </a:r>
          </a:p>
          <a:p>
            <a:pPr algn="ctr">
              <a:buNone/>
            </a:pPr>
            <a:r>
              <a:rPr lang="en-US" sz="2800" dirty="0" smtClean="0">
                <a:latin typeface="Baskerville Old Face" pitchFamily="18" charset="0"/>
              </a:rPr>
              <a:t>Between attack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askerville Old Face" pitchFamily="18" charset="0"/>
              </a:rPr>
              <a:t>Bronchial </a:t>
            </a:r>
            <a:r>
              <a:rPr lang="en-US" sz="2800" dirty="0">
                <a:latin typeface="Baskerville Old Face" pitchFamily="18" charset="0"/>
              </a:rPr>
              <a:t>provocation test</a:t>
            </a:r>
          </a:p>
          <a:p>
            <a:pPr>
              <a:buNone/>
            </a:pPr>
            <a:r>
              <a:rPr lang="en-US" sz="2800" dirty="0" smtClean="0">
                <a:latin typeface="Baskerville Old Face" pitchFamily="18" charset="0"/>
              </a:rPr>
              <a:t> </a:t>
            </a:r>
            <a:endParaRPr lang="en-US" sz="2800" dirty="0">
              <a:latin typeface="Baskerville Old Face" pitchFamily="18" charset="0"/>
            </a:endParaRPr>
          </a:p>
          <a:p>
            <a:pPr marL="0" indent="0">
              <a:buNone/>
            </a:pPr>
            <a:endParaRPr lang="en-US" dirty="0" smtClean="0">
              <a:latin typeface="Baskerville Old Face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400" dirty="0">
              <a:latin typeface="Baskerville Old Face" pitchFamily="18" charset="0"/>
            </a:endParaRPr>
          </a:p>
          <a:p>
            <a:pPr marL="0" indent="0">
              <a:buNone/>
            </a:pPr>
            <a:endParaRPr lang="en-US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46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latin typeface="Baskerville Old Face" pitchFamily="18" charset="0"/>
              </a:rPr>
              <a:t>Spirometry</a:t>
            </a:r>
            <a:endParaRPr lang="en-US" sz="4000" dirty="0" smtClean="0">
              <a:latin typeface="Baskerville Old Face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4"/>
            <a:ext cx="8229600" cy="4373563"/>
          </a:xfrm>
        </p:spPr>
        <p:txBody>
          <a:bodyPr>
            <a:normAutofit/>
          </a:bodyPr>
          <a:lstStyle/>
          <a:p>
            <a:pPr algn="l" rtl="0">
              <a:lnSpc>
                <a:spcPct val="80000"/>
              </a:lnSpc>
              <a:buClr>
                <a:schemeClr val="bg2"/>
              </a:buClr>
              <a:buFont typeface="Wingdings" pitchFamily="2" charset="2"/>
              <a:buNone/>
            </a:pPr>
            <a:endParaRPr lang="en-US" sz="1800" dirty="0" smtClean="0">
              <a:latin typeface="Baskerville Old Face" pitchFamily="18" charset="0"/>
            </a:endParaRPr>
          </a:p>
          <a:p>
            <a:pPr algn="l" rtl="0">
              <a:lnSpc>
                <a:spcPct val="80000"/>
              </a:lnSpc>
              <a:buClr>
                <a:schemeClr val="bg2"/>
              </a:buClr>
              <a:buFont typeface="Wingdings" pitchFamily="2" charset="2"/>
              <a:buChar char="§"/>
            </a:pPr>
            <a:r>
              <a:rPr lang="en-US" sz="3200" dirty="0" smtClean="0">
                <a:latin typeface="Baskerville Old Face" pitchFamily="18" charset="0"/>
              </a:rPr>
              <a:t>Can determine:</a:t>
            </a:r>
          </a:p>
          <a:p>
            <a:pPr algn="ctr" rtl="0">
              <a:lnSpc>
                <a:spcPct val="8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sz="3200" dirty="0" smtClean="0">
                <a:latin typeface="Baskerville Old Face" pitchFamily="18" charset="0"/>
              </a:rPr>
              <a:t>		- </a:t>
            </a:r>
            <a:r>
              <a:rPr lang="en-US" sz="2800" dirty="0" smtClean="0">
                <a:latin typeface="Baskerville Old Face" pitchFamily="18" charset="0"/>
              </a:rPr>
              <a:t>Forced expiratory volume in one second (FEV</a:t>
            </a:r>
            <a:r>
              <a:rPr lang="en-US" sz="2800" baseline="-25000" dirty="0" smtClean="0">
                <a:latin typeface="Baskerville Old Face" pitchFamily="18" charset="0"/>
              </a:rPr>
              <a:t>1</a:t>
            </a:r>
            <a:r>
              <a:rPr lang="en-US" sz="2800" dirty="0" smtClean="0">
                <a:latin typeface="Baskerville Old Face" pitchFamily="18" charset="0"/>
              </a:rPr>
              <a:t>)</a:t>
            </a:r>
          </a:p>
          <a:p>
            <a:pPr algn="l" rtl="0">
              <a:lnSpc>
                <a:spcPct val="8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sz="2800" dirty="0" smtClean="0">
                <a:latin typeface="Baskerville Old Face" pitchFamily="18" charset="0"/>
              </a:rPr>
              <a:t>		-  Forced vital capacity (FVC)</a:t>
            </a:r>
          </a:p>
          <a:p>
            <a:pPr algn="l" rtl="0">
              <a:lnSpc>
                <a:spcPct val="8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sz="2800" dirty="0" smtClean="0">
                <a:latin typeface="Baskerville Old Face" pitchFamily="18" charset="0"/>
              </a:rPr>
              <a:t>		-  FEV</a:t>
            </a:r>
            <a:r>
              <a:rPr lang="en-US" sz="2800" baseline="-25000" dirty="0" smtClean="0">
                <a:latin typeface="Baskerville Old Face" pitchFamily="18" charset="0"/>
              </a:rPr>
              <a:t>1</a:t>
            </a:r>
            <a:r>
              <a:rPr lang="en-US" sz="2800" dirty="0" smtClean="0">
                <a:latin typeface="Baskerville Old Face" pitchFamily="18" charset="0"/>
              </a:rPr>
              <a:t>/FVC</a:t>
            </a:r>
          </a:p>
          <a:p>
            <a:pPr algn="l" rtl="0">
              <a:lnSpc>
                <a:spcPct val="80000"/>
              </a:lnSpc>
              <a:buClr>
                <a:schemeClr val="bg2"/>
              </a:buClr>
              <a:buFont typeface="Wingdings" pitchFamily="2" charset="2"/>
              <a:buNone/>
            </a:pPr>
            <a:endParaRPr lang="en-US" sz="3200" dirty="0" smtClean="0">
              <a:latin typeface="Baskerville Old Face" pitchFamily="18" charset="0"/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V="1">
            <a:off x="0" y="1143000"/>
            <a:ext cx="91440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8677" name="Picture 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3581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74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28600"/>
            <a:ext cx="8229600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0070C0"/>
                </a:solidFill>
              </a:rPr>
              <a:t>Obstructive Pattern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62472"/>
            <a:ext cx="8229600" cy="4754563"/>
          </a:xfrm>
        </p:spPr>
        <p:txBody>
          <a:bodyPr/>
          <a:lstStyle/>
          <a:p>
            <a:pPr algn="l" rtl="0">
              <a:buClr>
                <a:schemeClr val="bg2"/>
              </a:buClr>
              <a:buFont typeface="Arial" pitchFamily="34" charset="0"/>
              <a:buNone/>
            </a:pPr>
            <a:r>
              <a:rPr lang="en-US" dirty="0" smtClean="0"/>
              <a:t> </a:t>
            </a:r>
          </a:p>
          <a:p>
            <a:pPr algn="l" rtl="0">
              <a:buClr>
                <a:schemeClr val="bg2"/>
              </a:buClr>
              <a:buFont typeface="Arial" pitchFamily="34" charset="0"/>
              <a:buChar char="■"/>
            </a:pPr>
            <a:r>
              <a:rPr lang="en-US" dirty="0" smtClean="0"/>
              <a:t>  </a:t>
            </a:r>
            <a:r>
              <a:rPr lang="en-US" sz="2400" dirty="0" smtClean="0"/>
              <a:t>Decreased FEV</a:t>
            </a:r>
            <a:r>
              <a:rPr lang="en-US" sz="2400" baseline="-25000" dirty="0" smtClean="0"/>
              <a:t>1</a:t>
            </a:r>
          </a:p>
          <a:p>
            <a:pPr algn="l" rtl="0">
              <a:buClr>
                <a:schemeClr val="bg2"/>
              </a:buClr>
              <a:buFont typeface="Arial" pitchFamily="34" charset="0"/>
              <a:buNone/>
            </a:pPr>
            <a:endParaRPr lang="en-US" sz="1400" baseline="-25000" dirty="0" smtClean="0"/>
          </a:p>
          <a:p>
            <a:pPr algn="l" rtl="0">
              <a:buClr>
                <a:schemeClr val="bg2"/>
              </a:buClr>
              <a:buFont typeface="Arial" pitchFamily="34" charset="0"/>
              <a:buChar char="■"/>
            </a:pPr>
            <a:r>
              <a:rPr lang="en-US" sz="2400" dirty="0" smtClean="0"/>
              <a:t>  Decreased FVC</a:t>
            </a:r>
          </a:p>
          <a:p>
            <a:pPr algn="l" rtl="0">
              <a:buClr>
                <a:schemeClr val="bg2"/>
              </a:buClr>
              <a:buFont typeface="Arial" pitchFamily="34" charset="0"/>
              <a:buNone/>
            </a:pPr>
            <a:endParaRPr lang="en-US" sz="1400" dirty="0" smtClean="0"/>
          </a:p>
          <a:p>
            <a:pPr algn="l" rtl="0">
              <a:buClr>
                <a:schemeClr val="bg2"/>
              </a:buClr>
              <a:buFont typeface="Arial" pitchFamily="34" charset="0"/>
              <a:buChar char="■"/>
            </a:pPr>
            <a:r>
              <a:rPr lang="en-US" sz="2400" dirty="0" smtClean="0"/>
              <a:t>  Decreased FEV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/FVC  </a:t>
            </a:r>
          </a:p>
          <a:p>
            <a:pPr algn="l" rtl="0">
              <a:buClr>
                <a:schemeClr val="bg2"/>
              </a:buClr>
              <a:buFont typeface="Arial" pitchFamily="34" charset="0"/>
              <a:buNone/>
            </a:pPr>
            <a:r>
              <a:rPr lang="en-US" sz="2400" dirty="0" smtClean="0"/>
              <a:t>	    - &lt;75% predicted</a:t>
            </a:r>
            <a:endParaRPr lang="en-US" sz="1200" dirty="0" smtClean="0"/>
          </a:p>
          <a:p>
            <a:pPr algn="l" rtl="0">
              <a:buClr>
                <a:schemeClr val="bg2"/>
              </a:buClr>
              <a:buFont typeface="Wingdings" pitchFamily="2" charset="2"/>
              <a:buNone/>
            </a:pPr>
            <a:endParaRPr lang="en-US" dirty="0" smtClean="0">
              <a:latin typeface="+mj-lt"/>
            </a:endParaRPr>
          </a:p>
          <a:p>
            <a:pPr algn="l" rtl="0">
              <a:buClr>
                <a:schemeClr val="bg2"/>
              </a:buClr>
              <a:buFont typeface="Wingdings" pitchFamily="2" charset="2"/>
              <a:buNone/>
            </a:pPr>
            <a:r>
              <a:rPr lang="en-US" u="sng" dirty="0" smtClean="0">
                <a:latin typeface="+mj-lt"/>
              </a:rPr>
              <a:t>To indicate the reversibility 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V="1">
            <a:off x="0" y="1143000"/>
            <a:ext cx="91440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مستطيل 1"/>
          <p:cNvSpPr/>
          <p:nvPr/>
        </p:nvSpPr>
        <p:spPr>
          <a:xfrm>
            <a:off x="395536" y="5373216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FEV1 </a:t>
            </a:r>
            <a:r>
              <a:rPr lang="en-US" sz="2400" dirty="0"/>
              <a:t>≥15</a:t>
            </a:r>
            <a:r>
              <a:rPr lang="en-US" sz="2400" dirty="0" smtClean="0"/>
              <a:t>% ( </a:t>
            </a:r>
            <a:r>
              <a:rPr lang="en-US" sz="2400" dirty="0"/>
              <a:t>200mL) increase following administration of </a:t>
            </a:r>
            <a:r>
              <a:rPr lang="en-US" sz="2400" dirty="0" smtClean="0"/>
              <a:t>bronchodilator</a:t>
            </a:r>
            <a:endParaRPr lang="en-US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6" t="23016" r="50078" b="39022"/>
          <a:stretch/>
        </p:blipFill>
        <p:spPr bwMode="auto">
          <a:xfrm>
            <a:off x="3851920" y="1340768"/>
            <a:ext cx="482837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44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/>
            </a:r>
            <a:br>
              <a:rPr lang="en-US" sz="3200" dirty="0" smtClean="0">
                <a:solidFill>
                  <a:schemeClr val="accent1"/>
                </a:solidFill>
              </a:rPr>
            </a:br>
            <a:r>
              <a:rPr lang="en-US" sz="4400" b="1" dirty="0" smtClean="0">
                <a:solidFill>
                  <a:schemeClr val="accent1"/>
                </a:solidFill>
              </a:rPr>
              <a:t>Peak </a:t>
            </a:r>
            <a:r>
              <a:rPr lang="en-US" sz="4400" b="1" dirty="0" smtClean="0">
                <a:solidFill>
                  <a:schemeClr val="accent1"/>
                </a:solidFill>
                <a:latin typeface="Baskerville Old Face" pitchFamily="18" charset="0"/>
              </a:rPr>
              <a:t>Flow </a:t>
            </a:r>
            <a:r>
              <a:rPr lang="en-US" sz="4400" b="1" dirty="0" smtClean="0">
                <a:solidFill>
                  <a:schemeClr val="accent1"/>
                </a:solidFill>
                <a:latin typeface="Baskerville Old Face" pitchFamily="18" charset="0"/>
                <a:cs typeface="Arial" pitchFamily="34" charset="0"/>
              </a:rPr>
              <a:t>Meters</a:t>
            </a:r>
            <a:r>
              <a:rPr lang="en-US" sz="4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4400" b="1" dirty="0" smtClean="0">
              <a:solidFill>
                <a:schemeClr val="accent1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7504" y="1844824"/>
            <a:ext cx="3600400" cy="288032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rgbClr val="99FF99"/>
              </a:buClr>
            </a:pPr>
            <a:r>
              <a:rPr lang="en-US" sz="2400" dirty="0" smtClean="0">
                <a:latin typeface="Baskerville Old Face" pitchFamily="18" charset="0"/>
              </a:rPr>
              <a:t>Home mentoring tool </a:t>
            </a:r>
          </a:p>
          <a:p>
            <a:pPr>
              <a:lnSpc>
                <a:spcPct val="80000"/>
              </a:lnSpc>
              <a:buClr>
                <a:srgbClr val="99FF99"/>
              </a:buClr>
            </a:pPr>
            <a:endParaRPr lang="en-US" sz="2400" dirty="0">
              <a:latin typeface="Baskerville Old Face" pitchFamily="18" charset="0"/>
            </a:endParaRPr>
          </a:p>
          <a:p>
            <a:pPr>
              <a:lnSpc>
                <a:spcPct val="80000"/>
              </a:lnSpc>
              <a:buClr>
                <a:srgbClr val="99FF99"/>
              </a:buClr>
            </a:pPr>
            <a:r>
              <a:rPr lang="en-US" sz="2400" dirty="0" smtClean="0">
                <a:latin typeface="Baskerville Old Face" pitchFamily="18" charset="0"/>
              </a:rPr>
              <a:t>Many physicians require for all severe patients</a:t>
            </a:r>
          </a:p>
          <a:p>
            <a:pPr marL="0" indent="0" algn="l" rtl="0" eaLnBrk="1" hangingPunct="1">
              <a:lnSpc>
                <a:spcPct val="80000"/>
              </a:lnSpc>
              <a:buClr>
                <a:srgbClr val="99FF99"/>
              </a:buClr>
              <a:buNone/>
            </a:pPr>
            <a:endParaRPr lang="en-US" sz="2400" dirty="0" smtClean="0">
              <a:latin typeface="Baskerville Old Face" pitchFamily="18" charset="0"/>
            </a:endParaRPr>
          </a:p>
          <a:p>
            <a:pPr algn="l" rtl="0" eaLnBrk="1" hangingPunct="1">
              <a:lnSpc>
                <a:spcPct val="80000"/>
              </a:lnSpc>
              <a:buClr>
                <a:srgbClr val="99FF99"/>
              </a:buClr>
            </a:pPr>
            <a:r>
              <a:rPr lang="en-US" sz="2400" dirty="0" smtClean="0">
                <a:latin typeface="Baskerville Old Face" pitchFamily="18" charset="0"/>
              </a:rPr>
              <a:t>Predicted values is vary with age, height, gander.</a:t>
            </a:r>
          </a:p>
          <a:p>
            <a:pPr algn="l" rtl="0" eaLnBrk="1" hangingPunct="1">
              <a:lnSpc>
                <a:spcPct val="80000"/>
              </a:lnSpc>
              <a:buClr>
                <a:srgbClr val="99FF99"/>
              </a:buClr>
            </a:pPr>
            <a:endParaRPr lang="en-US" sz="2400" dirty="0" smtClean="0">
              <a:latin typeface="Baskerville Old Face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65092" y="4869160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rgbClr val="99FF99"/>
              </a:buClr>
            </a:pPr>
            <a:r>
              <a:rPr lang="en-US" sz="2800" dirty="0" smtClean="0">
                <a:latin typeface="Baskerville Old Face" pitchFamily="18" charset="0"/>
              </a:rPr>
              <a:t> </a:t>
            </a:r>
            <a:endParaRPr lang="en-US" sz="2800" dirty="0">
              <a:latin typeface="Baskerville Old Face" pitchFamily="18" charset="0"/>
            </a:endParaRPr>
          </a:p>
          <a:p>
            <a:pPr>
              <a:lnSpc>
                <a:spcPct val="80000"/>
              </a:lnSpc>
              <a:buClr>
                <a:srgbClr val="99FF99"/>
              </a:buClr>
            </a:pPr>
            <a:r>
              <a:rPr lang="en-US" sz="2800" dirty="0" smtClean="0">
                <a:latin typeface="Baskerville Old Face" pitchFamily="18" charset="0"/>
              </a:rPr>
              <a:t>&gt;20</a:t>
            </a:r>
            <a:r>
              <a:rPr lang="en-US" sz="2800" dirty="0">
                <a:latin typeface="Baskerville Old Face" pitchFamily="18" charset="0"/>
              </a:rPr>
              <a:t>% diurnal variation on </a:t>
            </a:r>
            <a:r>
              <a:rPr lang="en-US" sz="2800" dirty="0" smtClean="0">
                <a:latin typeface="Baskerville Old Face" pitchFamily="18" charset="0"/>
              </a:rPr>
              <a:t>≥3 days in </a:t>
            </a:r>
            <a:r>
              <a:rPr lang="en-US" sz="2800" dirty="0">
                <a:latin typeface="Baskerville Old Face" pitchFamily="18" charset="0"/>
              </a:rPr>
              <a:t>a week for </a:t>
            </a:r>
            <a:r>
              <a:rPr lang="en-US" sz="2800" dirty="0" smtClean="0">
                <a:latin typeface="Baskerville Old Face" pitchFamily="18" charset="0"/>
              </a:rPr>
              <a:t>2 weeks on </a:t>
            </a:r>
            <a:r>
              <a:rPr lang="en-US" sz="2800" dirty="0">
                <a:latin typeface="Baskerville Old Face" pitchFamily="18" charset="0"/>
              </a:rPr>
              <a:t>PEF </a:t>
            </a:r>
            <a:r>
              <a:rPr lang="en-US" sz="2800" dirty="0" smtClean="0">
                <a:latin typeface="Baskerville Old Face" pitchFamily="18" charset="0"/>
              </a:rPr>
              <a:t>diary inadequately controlled asthma.  </a:t>
            </a:r>
            <a:endParaRPr lang="en-US" sz="2800" dirty="0">
              <a:latin typeface="Baskerville Old Face" pitchFamily="18" charset="0"/>
            </a:endParaRPr>
          </a:p>
          <a:p>
            <a:pPr>
              <a:lnSpc>
                <a:spcPct val="80000"/>
              </a:lnSpc>
              <a:buClr>
                <a:srgbClr val="99FF99"/>
              </a:buClr>
            </a:pPr>
            <a:endParaRPr lang="en-US" sz="2800" dirty="0">
              <a:latin typeface="Baskerville Old Face" pitchFamily="18" charset="0"/>
            </a:endParaRPr>
          </a:p>
          <a:p>
            <a:pPr>
              <a:lnSpc>
                <a:spcPct val="80000"/>
              </a:lnSpc>
              <a:buClr>
                <a:srgbClr val="99FF99"/>
              </a:buClr>
            </a:pPr>
            <a:r>
              <a:rPr lang="en-US" sz="2800" dirty="0">
                <a:latin typeface="Baskerville Old Face" pitchFamily="18" charset="0"/>
              </a:rPr>
              <a:t>Less than 200L/min indicate sever airflow obstruction </a:t>
            </a:r>
          </a:p>
          <a:p>
            <a:endParaRPr lang="en-US" sz="2800" dirty="0">
              <a:latin typeface="Baskerville Old Face" pitchFamily="18" charset="0"/>
            </a:endParaRPr>
          </a:p>
        </p:txBody>
      </p:sp>
      <p:pic>
        <p:nvPicPr>
          <p:cNvPr id="8" name="عنصر نائب للمحتوى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1" t="15783" r="8495" b="20979"/>
          <a:stretch/>
        </p:blipFill>
        <p:spPr>
          <a:xfrm>
            <a:off x="3748047" y="1300483"/>
            <a:ext cx="5395953" cy="366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6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01843" y="198128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latin typeface="Baskerville Old Face" pitchFamily="18" charset="0"/>
              </a:rPr>
              <a:t> </a:t>
            </a:r>
          </a:p>
          <a:p>
            <a:pPr algn="ctr"/>
            <a:r>
              <a:rPr lang="en-US" sz="2000" dirty="0" smtClean="0">
                <a:latin typeface="Baskerville Old Face" pitchFamily="18" charset="0"/>
              </a:rPr>
              <a:t> FEV1 </a:t>
            </a:r>
            <a:r>
              <a:rPr lang="en-US" sz="2000" dirty="0">
                <a:latin typeface="Baskerville Old Face" pitchFamily="18" charset="0"/>
              </a:rPr>
              <a:t>≥ 15% decrease after 6 </a:t>
            </a:r>
            <a:r>
              <a:rPr lang="en-US" sz="2000" dirty="0" err="1">
                <a:latin typeface="Baskerville Old Face" pitchFamily="18" charset="0"/>
              </a:rPr>
              <a:t>mins</a:t>
            </a:r>
            <a:r>
              <a:rPr lang="en-US" sz="2000" dirty="0">
                <a:latin typeface="Baskerville Old Face" pitchFamily="18" charset="0"/>
              </a:rPr>
              <a:t> </a:t>
            </a:r>
            <a:r>
              <a:rPr lang="en-US" sz="2000" dirty="0" smtClean="0">
                <a:latin typeface="Baskerville Old Face" pitchFamily="18" charset="0"/>
              </a:rPr>
              <a:t>of      exercise </a:t>
            </a:r>
            <a:endParaRPr lang="en-US" sz="2000" dirty="0">
              <a:latin typeface="Baskerville Old Face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2" t="16468" r="28159" b="46031"/>
          <a:stretch/>
        </p:blipFill>
        <p:spPr bwMode="auto">
          <a:xfrm>
            <a:off x="4499992" y="1190583"/>
            <a:ext cx="3994613" cy="305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23528" y="980728"/>
            <a:ext cx="375256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800" dirty="0" smtClean="0">
              <a:solidFill>
                <a:schemeClr val="accent1"/>
              </a:solidFill>
              <a:latin typeface="Baskerville Old Face" pitchFamily="18" charset="0"/>
            </a:endParaRPr>
          </a:p>
          <a:p>
            <a:r>
              <a:rPr lang="en-US" sz="2800" dirty="0" smtClean="0">
                <a:solidFill>
                  <a:schemeClr val="accent1"/>
                </a:solidFill>
                <a:latin typeface="Baskerville Old Face" pitchFamily="18" charset="0"/>
              </a:rPr>
              <a:t>Exercise-induced </a:t>
            </a:r>
            <a:r>
              <a:rPr lang="en-US" sz="2800" dirty="0">
                <a:solidFill>
                  <a:schemeClr val="accent1"/>
                </a:solidFill>
                <a:latin typeface="Baskerville Old Face" pitchFamily="18" charset="0"/>
              </a:rPr>
              <a:t>asthma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907705" y="395372"/>
            <a:ext cx="4824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Baskerville Old Face" pitchFamily="18" charset="0"/>
              </a:rPr>
              <a:t>Bronchial provocation test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323528" y="3772197"/>
            <a:ext cx="56166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schemeClr val="accent1"/>
              </a:solidFill>
              <a:latin typeface="Baskerville Old Face" pitchFamily="18" charset="0"/>
            </a:endParaRPr>
          </a:p>
          <a:p>
            <a:r>
              <a:rPr lang="en-US" sz="2800" dirty="0" err="1" smtClean="0">
                <a:solidFill>
                  <a:schemeClr val="accent1"/>
                </a:solidFill>
                <a:latin typeface="Baskerville Old Face" pitchFamily="18" charset="0"/>
              </a:rPr>
              <a:t>Metacholine</a:t>
            </a:r>
            <a:r>
              <a:rPr lang="en-US" sz="2800" dirty="0" smtClean="0">
                <a:solidFill>
                  <a:schemeClr val="accent1"/>
                </a:solidFill>
                <a:latin typeface="Baskerville Old Face" pitchFamily="18" charset="0"/>
              </a:rPr>
              <a:t>/histamine challenge </a:t>
            </a:r>
            <a:r>
              <a:rPr lang="en-US" sz="2800" dirty="0">
                <a:solidFill>
                  <a:schemeClr val="accent1"/>
                </a:solidFill>
                <a:latin typeface="Baskerville Old Face" pitchFamily="18" charset="0"/>
              </a:rPr>
              <a:t>test:</a:t>
            </a:r>
          </a:p>
          <a:p>
            <a:r>
              <a:rPr lang="en-US" sz="2800" dirty="0">
                <a:solidFill>
                  <a:schemeClr val="accent1"/>
                </a:solidFill>
                <a:latin typeface="Baskerville Old Face" pitchFamily="18" charset="0"/>
              </a:rPr>
              <a:t>             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755576" y="4748951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Baskerville Old Face" pitchFamily="18" charset="0"/>
              </a:rPr>
              <a:t> It measures bronchial hyper responsiveness If the dose of </a:t>
            </a:r>
            <a:r>
              <a:rPr lang="en-US" sz="2400" dirty="0" err="1">
                <a:solidFill>
                  <a:schemeClr val="tx1"/>
                </a:solidFill>
                <a:latin typeface="Baskerville Old Face" pitchFamily="18" charset="0"/>
              </a:rPr>
              <a:t>Metacholine</a:t>
            </a:r>
            <a:r>
              <a:rPr lang="en-US" sz="2400" dirty="0">
                <a:solidFill>
                  <a:schemeClr val="tx1"/>
                </a:solidFill>
                <a:latin typeface="Baskerville Old Face" pitchFamily="18" charset="0"/>
              </a:rPr>
              <a:t> needed to ↓ FEV1 by &gt; 20% of normal is &lt; 8 mg/ml  → hyper responsiveness.</a:t>
            </a:r>
          </a:p>
          <a:p>
            <a:r>
              <a:rPr lang="en-US" sz="2400" dirty="0">
                <a:solidFill>
                  <a:schemeClr val="tx1"/>
                </a:solidFill>
                <a:latin typeface="Baskerville Old Face" pitchFamily="18" charset="0"/>
              </a:rPr>
              <a:t>    Normal subjects have a ↓ FEV1 by &gt; 20% of normal, if given &gt; 16 mg/ml of </a:t>
            </a:r>
            <a:r>
              <a:rPr lang="en-US" sz="2400" dirty="0" err="1">
                <a:solidFill>
                  <a:schemeClr val="tx1"/>
                </a:solidFill>
                <a:latin typeface="Baskerville Old Face" pitchFamily="18" charset="0"/>
              </a:rPr>
              <a:t>Metacholine</a:t>
            </a:r>
            <a:r>
              <a:rPr lang="en-US" sz="2400" dirty="0">
                <a:solidFill>
                  <a:schemeClr val="tx1"/>
                </a:solidFill>
                <a:latin typeface="Baskerville Old Face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62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>
                <a:solidFill>
                  <a:schemeClr val="tx1"/>
                </a:solidFill>
              </a:rPr>
              <a:t>2- TO </a:t>
            </a:r>
            <a:r>
              <a:rPr lang="en-US" u="sng" dirty="0">
                <a:solidFill>
                  <a:schemeClr val="tx1"/>
                </a:solidFill>
              </a:rPr>
              <a:t>EXCLUDE THE OTHER D/D:</a:t>
            </a:r>
          </a:p>
          <a:p>
            <a:r>
              <a:rPr lang="en-US" sz="2800" dirty="0">
                <a:solidFill>
                  <a:schemeClr val="accent1"/>
                </a:solidFill>
              </a:rPr>
              <a:t>Chest x-ray</a:t>
            </a:r>
            <a:endParaRPr lang="en-US" dirty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chemeClr val="accent1"/>
                </a:solidFill>
              </a:rPr>
              <a:t>Pulse </a:t>
            </a:r>
            <a:r>
              <a:rPr lang="en-US" sz="2800" dirty="0" err="1">
                <a:solidFill>
                  <a:schemeClr val="accent1"/>
                </a:solidFill>
              </a:rPr>
              <a:t>oxymetry</a:t>
            </a:r>
            <a:endParaRPr lang="en-US" sz="2800" dirty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chemeClr val="accent1"/>
                </a:solidFill>
              </a:rPr>
              <a:t>ABG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chemeClr val="accent1"/>
                </a:solidFill>
              </a:rPr>
              <a:t>Allergy skin testing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chemeClr val="accent1"/>
                </a:solidFill>
              </a:rPr>
              <a:t>CBC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err="1">
                <a:solidFill>
                  <a:schemeClr val="accent1"/>
                </a:solidFill>
              </a:rPr>
              <a:t>IgE</a:t>
            </a:r>
            <a:r>
              <a:rPr lang="en-US" sz="2800" dirty="0">
                <a:solidFill>
                  <a:schemeClr val="accent1"/>
                </a:solidFill>
              </a:rPr>
              <a:t> level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46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584286"/>
            <a:ext cx="7571700" cy="936900"/>
          </a:xfrm>
        </p:spPr>
        <p:txBody>
          <a:bodyPr/>
          <a:lstStyle/>
          <a:p>
            <a:pPr eaLnBrk="1" hangingPunct="1"/>
            <a:r>
              <a:rPr lang="en-US" sz="3600" u="sng" dirty="0" smtClean="0"/>
              <a:t>CXR</a:t>
            </a:r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052736"/>
            <a:ext cx="5472608" cy="5443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143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8113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3" r="12287"/>
          <a:stretch/>
        </p:blipFill>
        <p:spPr bwMode="auto">
          <a:xfrm>
            <a:off x="0" y="35337"/>
            <a:ext cx="9144000" cy="656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34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SKIN PRICK TEST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20483" name="Picture 9" descr="skin test us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560" y="1412776"/>
            <a:ext cx="3048000" cy="2674748"/>
          </a:xfrm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56629" y="4201269"/>
            <a:ext cx="5643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Arial Unicode MS" pitchFamily="34" charset="-128"/>
              </a:rPr>
              <a:t>SKIN TEST SENSITIVITY</a:t>
            </a:r>
            <a:endParaRPr lang="en-US" dirty="0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707904" y="2185045"/>
            <a:ext cx="6315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Arial Unicode MS" pitchFamily="34" charset="-128"/>
              </a:rPr>
              <a:t>                         POSITIVE SKIN TEST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948046" y="2160124"/>
            <a:ext cx="41216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Arial Unicode MS" pitchFamily="34" charset="-128"/>
              </a:rPr>
              <a:t>                                              WHEAL &amp; FLARE REACTION</a:t>
            </a:r>
          </a:p>
        </p:txBody>
      </p:sp>
      <p:pic>
        <p:nvPicPr>
          <p:cNvPr id="8" name="Picture 4" descr="Skin%20T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3928" y="2905160"/>
            <a:ext cx="4917976" cy="37379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86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28748" y="692696"/>
            <a:ext cx="3675300" cy="648072"/>
          </a:xfrm>
        </p:spPr>
        <p:txBody>
          <a:bodyPr/>
          <a:lstStyle/>
          <a:p>
            <a:r>
              <a:rPr lang="en-US" dirty="0" smtClean="0"/>
              <a:t> NORMAL </a:t>
            </a:r>
            <a:endParaRPr lang="ar-LY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>
          <a:xfrm>
            <a:off x="5468700" y="731029"/>
            <a:ext cx="3675300" cy="753755"/>
          </a:xfrm>
        </p:spPr>
        <p:txBody>
          <a:bodyPr/>
          <a:lstStyle/>
          <a:p>
            <a:r>
              <a:rPr lang="en-US" dirty="0" smtClean="0"/>
              <a:t> ASTHMATIC</a:t>
            </a:r>
            <a:endParaRPr lang="ar-LY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4</a:t>
            </a:fld>
            <a:endParaRPr lang="en"/>
          </a:p>
        </p:txBody>
      </p:sp>
      <p:pic>
        <p:nvPicPr>
          <p:cNvPr id="6" name="Picture 2" descr="C:\Users\home\Desktop\asthma-description-400x2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0"/>
          <a:stretch/>
        </p:blipFill>
        <p:spPr bwMode="auto">
          <a:xfrm>
            <a:off x="323775" y="1340768"/>
            <a:ext cx="8515149" cy="4501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6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Complications</a:t>
            </a:r>
            <a:endParaRPr lang="ar-SA" sz="4900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sz="3200" dirty="0" smtClean="0">
              <a:solidFill>
                <a:schemeClr val="accent1"/>
              </a:solidFill>
              <a:latin typeface="Baskerville Old Face" pitchFamily="18" charset="0"/>
            </a:endParaRPr>
          </a:p>
          <a:p>
            <a:pPr algn="l" rtl="0">
              <a:buNone/>
            </a:pPr>
            <a:endParaRPr lang="en-US" sz="3200" dirty="0" smtClean="0">
              <a:solidFill>
                <a:schemeClr val="accent1"/>
              </a:solidFill>
              <a:latin typeface="Baskerville Old Face" pitchFamily="18" charset="0"/>
            </a:endParaRPr>
          </a:p>
          <a:p>
            <a:pPr algn="l" rtl="0">
              <a:buNone/>
            </a:pPr>
            <a:r>
              <a:rPr lang="en-US" sz="3200" dirty="0" smtClean="0">
                <a:solidFill>
                  <a:schemeClr val="accent1"/>
                </a:solidFill>
                <a:latin typeface="Baskerville Old Face" pitchFamily="18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Baskerville Old Face" pitchFamily="18" charset="0"/>
              </a:rPr>
              <a:t>• Respiratory </a:t>
            </a:r>
            <a:r>
              <a:rPr lang="en-US" sz="3200" dirty="0" smtClean="0">
                <a:solidFill>
                  <a:schemeClr val="accent1"/>
                </a:solidFill>
                <a:latin typeface="Baskerville Old Face" pitchFamily="18" charset="0"/>
              </a:rPr>
              <a:t>failure. </a:t>
            </a:r>
            <a:endParaRPr lang="en-US" sz="3200" dirty="0">
              <a:solidFill>
                <a:schemeClr val="accent1"/>
              </a:solidFill>
              <a:latin typeface="Baskerville Old Face" pitchFamily="18" charset="0"/>
            </a:endParaRPr>
          </a:p>
          <a:p>
            <a:pPr algn="l" rtl="0">
              <a:buNone/>
            </a:pPr>
            <a:r>
              <a:rPr lang="en-US" sz="3200" dirty="0">
                <a:solidFill>
                  <a:schemeClr val="accent1"/>
                </a:solidFill>
                <a:latin typeface="Baskerville Old Face" pitchFamily="18" charset="0"/>
              </a:rPr>
              <a:t>• Spontaneous </a:t>
            </a:r>
            <a:r>
              <a:rPr lang="en-US" sz="3200" dirty="0" err="1" smtClean="0">
                <a:solidFill>
                  <a:schemeClr val="accent1"/>
                </a:solidFill>
                <a:latin typeface="Baskerville Old Face" pitchFamily="18" charset="0"/>
              </a:rPr>
              <a:t>pneumothorax</a:t>
            </a:r>
            <a:endParaRPr lang="en-US" sz="3200" dirty="0" smtClean="0">
              <a:solidFill>
                <a:schemeClr val="accent1"/>
              </a:solidFill>
              <a:latin typeface="Baskerville Old Face" pitchFamily="18" charset="0"/>
            </a:endParaRPr>
          </a:p>
          <a:p>
            <a:pPr algn="l" rtl="0">
              <a:buNone/>
            </a:pPr>
            <a:r>
              <a:rPr lang="en-US" sz="3200" dirty="0" smtClean="0">
                <a:solidFill>
                  <a:schemeClr val="accent1"/>
                </a:solidFill>
                <a:latin typeface="Baskerville Old Face" pitchFamily="18" charset="0"/>
              </a:rPr>
              <a:t>• </a:t>
            </a:r>
            <a:r>
              <a:rPr lang="en-US" sz="3200" dirty="0">
                <a:solidFill>
                  <a:schemeClr val="accent1"/>
                </a:solidFill>
                <a:latin typeface="Baskerville Old Face" pitchFamily="18" charset="0"/>
              </a:rPr>
              <a:t>Side effects of medications </a:t>
            </a:r>
            <a:r>
              <a:rPr lang="en-US" sz="3200" dirty="0" err="1">
                <a:solidFill>
                  <a:schemeClr val="accent1"/>
                </a:solidFill>
                <a:latin typeface="Baskerville Old Face" pitchFamily="18" charset="0"/>
              </a:rPr>
              <a:t>e.g</a:t>
            </a:r>
            <a:r>
              <a:rPr lang="en-US" sz="3200" dirty="0">
                <a:solidFill>
                  <a:schemeClr val="accent1"/>
                </a:solidFill>
                <a:latin typeface="Baskerville Old Face" pitchFamily="18" charset="0"/>
              </a:rPr>
              <a:t> arrhythmias. </a:t>
            </a:r>
            <a:endParaRPr lang="ar-SA" sz="3200" dirty="0">
              <a:solidFill>
                <a:schemeClr val="accent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35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b="1" kern="1200" dirty="0">
                <a:solidFill>
                  <a:srgbClr val="002060"/>
                </a:solidFill>
                <a:latin typeface="Georgia"/>
              </a:rPr>
              <a:t>Acute severe asthma </a:t>
            </a:r>
            <a:endParaRPr lang="ar-LY" sz="4000" dirty="0">
              <a:solidFill>
                <a:srgbClr val="00206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4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Signs of severe asthma : 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.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inability to complete sentences 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. pulse &gt;110bpm 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.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respiratory rate &gt;25\min </a:t>
            </a:r>
          </a:p>
          <a:p>
            <a:r>
              <a:rPr lang="en-US" dirty="0">
                <a:solidFill>
                  <a:schemeClr val="tx1"/>
                </a:solidFill>
                <a:latin typeface="+mn-lt"/>
              </a:rPr>
              <a:t>. peak expiratory flow (PEF) 33-50%</a:t>
            </a:r>
          </a:p>
          <a:p>
            <a:endParaRPr lang="ar-LY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0608-B410-46B9-AAD7-9120840E2F18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Signs of life threatening asthma  :</a:t>
            </a:r>
          </a:p>
          <a:p>
            <a:endParaRPr lang="en-US" dirty="0"/>
          </a:p>
          <a:p>
            <a:r>
              <a:rPr lang="en-US" dirty="0"/>
              <a:t>. silent chest </a:t>
            </a:r>
          </a:p>
          <a:p>
            <a:r>
              <a:rPr lang="en-US" dirty="0"/>
              <a:t>. cyanosis </a:t>
            </a:r>
          </a:p>
          <a:p>
            <a:r>
              <a:rPr lang="en-US" dirty="0"/>
              <a:t>. </a:t>
            </a:r>
            <a:r>
              <a:rPr lang="en-US" dirty="0" err="1"/>
              <a:t>bradycardia</a:t>
            </a:r>
            <a:r>
              <a:rPr lang="en-US" dirty="0"/>
              <a:t> </a:t>
            </a:r>
          </a:p>
          <a:p>
            <a:r>
              <a:rPr lang="en-US" dirty="0"/>
              <a:t>. confusion </a:t>
            </a:r>
          </a:p>
          <a:p>
            <a:r>
              <a:rPr lang="en-US" dirty="0"/>
              <a:t>. feeble respiratory efforts </a:t>
            </a:r>
          </a:p>
          <a:p>
            <a:r>
              <a:rPr lang="en-US" dirty="0"/>
              <a:t>. PEF &lt;33%</a:t>
            </a:r>
          </a:p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0608-B410-46B9-AAD7-9120840E2F18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0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Treatment : </a:t>
            </a:r>
          </a:p>
          <a:p>
            <a:r>
              <a:rPr lang="en-US" dirty="0"/>
              <a:t>• Salbutamol nebulizer + oral prednisolone 40 mg </a:t>
            </a:r>
          </a:p>
          <a:p>
            <a:r>
              <a:rPr lang="en-US" dirty="0"/>
              <a:t>• If PEF&lt;75% repeat salbutamol + ipratropium bromide </a:t>
            </a:r>
          </a:p>
          <a:p>
            <a:r>
              <a:rPr lang="en-US" dirty="0"/>
              <a:t>• Monitor O2 saturation , respiratory rate &amp; HR </a:t>
            </a:r>
          </a:p>
          <a:p>
            <a:r>
              <a:rPr lang="en-US" dirty="0"/>
              <a:t>• High flow O2 100% </a:t>
            </a:r>
          </a:p>
          <a:p>
            <a:r>
              <a:rPr lang="en-US" dirty="0"/>
              <a:t>• CXR  look for  pneumothorax .</a:t>
            </a:r>
          </a:p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0608-B410-46B9-AAD7-9120840E2F18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7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life threatening features present : </a:t>
            </a:r>
          </a:p>
          <a:p>
            <a:r>
              <a:rPr lang="en-US" dirty="0"/>
              <a:t>• Inform ICU seniors </a:t>
            </a:r>
          </a:p>
          <a:p>
            <a:endParaRPr lang="en-US" dirty="0"/>
          </a:p>
          <a:p>
            <a:r>
              <a:rPr lang="en-US" dirty="0"/>
              <a:t>Add magnesium </a:t>
            </a:r>
            <a:r>
              <a:rPr lang="en-US" dirty="0" err="1"/>
              <a:t>sulphat</a:t>
            </a:r>
            <a:r>
              <a:rPr lang="en-US" dirty="0"/>
              <a:t> (2g I.V over 20 min) </a:t>
            </a:r>
          </a:p>
          <a:p>
            <a:r>
              <a:rPr lang="en-US" dirty="0"/>
              <a:t>• Give salbutamol 5mg every 15 min </a:t>
            </a:r>
          </a:p>
          <a:p>
            <a:r>
              <a:rPr lang="en-US" dirty="0"/>
              <a:t>• Monitor ECG for arrhythmias </a:t>
            </a:r>
          </a:p>
          <a:p>
            <a:endParaRPr lang="en-US" sz="2400" dirty="0"/>
          </a:p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0608-B410-46B9-AAD7-9120840E2F18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6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patient not improving : </a:t>
            </a:r>
          </a:p>
          <a:p>
            <a:r>
              <a:rPr lang="en-US" dirty="0"/>
              <a:t>• Add Aminophylline .</a:t>
            </a:r>
          </a:p>
          <a:p>
            <a:r>
              <a:rPr lang="en-US" dirty="0"/>
              <a:t>If patient not improving : </a:t>
            </a:r>
          </a:p>
          <a:p>
            <a:r>
              <a:rPr lang="en-US" dirty="0"/>
              <a:t>• ICU admission + intubation 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0608-B410-46B9-AAD7-9120840E2F18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smtClean="0"/>
          </a:p>
        </p:txBody>
      </p:sp>
      <p:pic>
        <p:nvPicPr>
          <p:cNvPr id="39939" name="Picture 2" descr="C:\Users\waleed\Downloads\ALS-ASTHMA\ashtma\slide-15-63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8239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600" b="1" u="sng" dirty="0">
                <a:solidFill>
                  <a:srgbClr val="0B9AC7"/>
                </a:solidFill>
              </a:rPr>
              <a:t>Approaches to Treatment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00634"/>
          </a:xfrm>
          <a:ln/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Relax bronchial smooth muscle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ß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agonists</a:t>
            </a:r>
          </a:p>
          <a:p>
            <a:pPr lvl="1">
              <a:lnSpc>
                <a:spcPct val="90000"/>
              </a:lnSpc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methylxanthines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Anticholinergics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400" baseline="-25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Inhibit release of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mediators (hormone-containing)</a:t>
            </a:r>
            <a:endParaRPr lang="en-US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Glucocorticoids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Mast cell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stabilizers</a:t>
            </a:r>
          </a:p>
          <a:p>
            <a:pPr lvl="1">
              <a:lnSpc>
                <a:spcPct val="90000"/>
              </a:lnSpc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Block affects of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mediators (Non hormone -containing)</a:t>
            </a:r>
            <a:endParaRPr lang="en-US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Leukotriene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antagonists</a:t>
            </a:r>
          </a:p>
        </p:txBody>
      </p:sp>
    </p:spTree>
    <p:extLst>
      <p:ext uri="{BB962C8B-B14F-4D97-AF65-F5344CB8AC3E}">
        <p14:creationId xmlns:p14="http://schemas.microsoft.com/office/powerpoint/2010/main" val="48633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9973" y="332656"/>
            <a:ext cx="8972584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Bronchodilators </a:t>
            </a:r>
            <a:r>
              <a:rPr lang="en-U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 acute and chronic use)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Beta-adrenergic agonists relax bronchial smooth muscle and decrease vascular permeability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Muscarinic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antagonists inhibit the effects of endogenous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ACh</a:t>
            </a: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Theophylline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reduces the frequency of recurrent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bronchospasm</a:t>
            </a: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>
          <a:xfrm>
            <a:off x="-71470" y="4189449"/>
            <a:ext cx="921547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Non-bronchodilators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(for chronic use)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Corticosteroids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control mucus production and edema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Leucotriene</a:t>
            </a: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modulators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antagonize mediator receptors or decrease their synthesis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68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p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87424"/>
            <a:ext cx="7772400" cy="1143000"/>
          </a:xfrm>
          <a:ln/>
        </p:spPr>
        <p:txBody>
          <a:bodyPr/>
          <a:lstStyle/>
          <a:p>
            <a:r>
              <a:rPr lang="en-US" sz="2800" b="1" u="sng" dirty="0"/>
              <a:t>Bronchodilators</a:t>
            </a:r>
            <a:endParaRPr lang="en-US" b="1" u="sng" dirty="0"/>
          </a:p>
        </p:txBody>
      </p:sp>
      <p:graphicFrame>
        <p:nvGraphicFramePr>
          <p:cNvPr id="14500" name="Group 16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212714484"/>
              </p:ext>
            </p:extLst>
          </p:nvPr>
        </p:nvGraphicFramePr>
        <p:xfrm>
          <a:off x="179512" y="908720"/>
          <a:ext cx="8715404" cy="5598143"/>
        </p:xfrm>
        <a:graphic>
          <a:graphicData uri="http://schemas.openxmlformats.org/drawingml/2006/table">
            <a:tbl>
              <a:tblPr/>
              <a:tblGrid>
                <a:gridCol w="3277598"/>
                <a:gridCol w="5437806"/>
              </a:tblGrid>
              <a:tr h="28253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ß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 agonists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Salbutamol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Terbutaline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Salmeterol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Formoterol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46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Methylxanthines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Theophylline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Aminophylline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theophylline-ethylenediamine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complex in a ratio 2:1)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99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Anticholinergics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Ipratropium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bromide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4" descr="نتيجة بحث الصور عن ‪inhaler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353832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78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467544" y="4293096"/>
            <a:ext cx="8676456" cy="1015663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Asthma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Atopic rhinitis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Atopic dermatitis (Eczema)</a:t>
            </a:r>
            <a:endParaRPr lang="ar-LY" sz="2000" dirty="0"/>
          </a:p>
        </p:txBody>
      </p:sp>
      <p:sp>
        <p:nvSpPr>
          <p:cNvPr id="84" name="Shape 84"/>
          <p:cNvSpPr/>
          <p:nvPr/>
        </p:nvSpPr>
        <p:spPr>
          <a:xfrm>
            <a:off x="5865747" y="3416025"/>
            <a:ext cx="1820700" cy="18207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ctrTitle" idx="4294967295"/>
          </p:nvPr>
        </p:nvSpPr>
        <p:spPr>
          <a:xfrm>
            <a:off x="971600" y="-27384"/>
            <a:ext cx="5642100" cy="15465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 b="1" dirty="0" smtClean="0"/>
              <a:t>Atopy!</a:t>
            </a:r>
            <a:endParaRPr lang="en" sz="6000" b="1" dirty="0"/>
          </a:p>
        </p:txBody>
      </p:sp>
      <p:cxnSp>
        <p:nvCxnSpPr>
          <p:cNvPr id="89" name="Shape 89"/>
          <p:cNvCxnSpPr/>
          <p:nvPr/>
        </p:nvCxnSpPr>
        <p:spPr>
          <a:xfrm>
            <a:off x="6939075" y="5244825"/>
            <a:ext cx="145800" cy="567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0" name="Shape 90"/>
          <p:cNvCxnSpPr/>
          <p:nvPr/>
        </p:nvCxnSpPr>
        <p:spPr>
          <a:xfrm>
            <a:off x="7419812" y="4970090"/>
            <a:ext cx="289500" cy="3963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1" name="Shape 91"/>
          <p:cNvCxnSpPr/>
          <p:nvPr/>
        </p:nvCxnSpPr>
        <p:spPr>
          <a:xfrm>
            <a:off x="7636225" y="4669275"/>
            <a:ext cx="802500" cy="2595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5</a:t>
            </a:fld>
            <a:endParaRPr lang="en"/>
          </a:p>
        </p:txBody>
      </p:sp>
      <p:sp>
        <p:nvSpPr>
          <p:cNvPr id="2" name="شكل بيضاوي 1"/>
          <p:cNvSpPr/>
          <p:nvPr/>
        </p:nvSpPr>
        <p:spPr>
          <a:xfrm>
            <a:off x="6012160" y="3561968"/>
            <a:ext cx="1553136" cy="1523216"/>
          </a:xfrm>
          <a:prstGeom prst="ellipse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32048" y="1661699"/>
            <a:ext cx="8388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+mn-cs"/>
              </a:rPr>
              <a:t>Most asthma is associated with atopy, which represents predisposition toward developing type1 hypersensitivity reaction &amp; increased susceptibility to generate </a:t>
            </a:r>
            <a:r>
              <a:rPr lang="en-US" sz="2700" kern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+mn-cs"/>
              </a:rPr>
              <a:t>IgE</a:t>
            </a:r>
            <a:r>
              <a:rPr lang="en-US" sz="27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+mn-cs"/>
              </a:rPr>
              <a:t> in response to external allergens. </a:t>
            </a:r>
            <a:endParaRPr lang="ar-LY" sz="2700" dirty="0">
              <a:cs typeface="+mn-cs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267743" y="4640942"/>
            <a:ext cx="359800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ar-LY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228184" y="3933056"/>
            <a:ext cx="108012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Atopic</a:t>
            </a:r>
          </a:p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Triad</a:t>
            </a:r>
            <a:endParaRPr lang="ar-LY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" name="Picture 2" descr="C:\Users\home\Desktop\graphic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63" y="3645024"/>
            <a:ext cx="3202475" cy="311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4" grpId="0" animBg="1"/>
      <p:bldP spid="85" grpId="0"/>
      <p:bldP spid="92" grpId="0"/>
      <p:bldP spid="2" grpId="0" animBg="1"/>
      <p:bldP spid="4" grpId="0"/>
      <p:bldP spid="6" grpId="0"/>
      <p:bldP spid="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-315416"/>
            <a:ext cx="7772400" cy="1143000"/>
          </a:xfrm>
          <a:ln/>
        </p:spPr>
        <p:txBody>
          <a:bodyPr/>
          <a:lstStyle/>
          <a:p>
            <a:r>
              <a:rPr lang="en-US" sz="2800" b="1" u="sng" dirty="0" smtClean="0"/>
              <a:t>Anti-inflammatory </a:t>
            </a:r>
            <a:r>
              <a:rPr lang="en-US" sz="2800" b="1" u="sng" dirty="0"/>
              <a:t>Agents</a:t>
            </a:r>
          </a:p>
        </p:txBody>
      </p:sp>
      <p:graphicFrame>
        <p:nvGraphicFramePr>
          <p:cNvPr id="16472" name="Group 8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712943451"/>
              </p:ext>
            </p:extLst>
          </p:nvPr>
        </p:nvGraphicFramePr>
        <p:xfrm>
          <a:off x="142844" y="908720"/>
          <a:ext cx="8929750" cy="5788043"/>
        </p:xfrm>
        <a:graphic>
          <a:graphicData uri="http://schemas.openxmlformats.org/drawingml/2006/table">
            <a:tbl>
              <a:tblPr/>
              <a:tblGrid>
                <a:gridCol w="4464875"/>
                <a:gridCol w="4464875"/>
              </a:tblGrid>
              <a:tr h="8031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</a:rPr>
                        <a:t>Glucocorticoids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3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</a:rPr>
                        <a:t>inhaled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Beclomethasone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Flucticasone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19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</a:rPr>
                        <a:t>oral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Prednisone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2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</a:rPr>
                        <a:t>injected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Methylprednisolone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Dexamethasone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34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</a:rPr>
                        <a:t>Mast cell Stabilizer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Cromolyn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Nedocromil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64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</a:rPr>
                        <a:t>Leukotriene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</a:rPr>
                        <a:t> Antagonists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Zileuton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Zafirlukast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Montelukast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91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US" sz="32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-ADRENERGIC AGONISTS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71612"/>
            <a:ext cx="9144000" cy="5357826"/>
          </a:xfrm>
        </p:spPr>
        <p:txBody>
          <a:bodyPr>
            <a:normAutofit/>
          </a:bodyPr>
          <a:lstStyle/>
          <a:p>
            <a:pPr eaLnBrk="1" hangingPunct="1">
              <a:spcAft>
                <a:spcPct val="1500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most effective bronchodilators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Increase cyclic AMP in smooth muscle cells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Various drugs differ in their duration of action &amp; receptor selectivity</a:t>
            </a:r>
          </a:p>
          <a:p>
            <a:pPr lvl="1">
              <a:spcAft>
                <a:spcPct val="15000"/>
              </a:spcAft>
            </a:pP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Short-acting (3-6 hr) &amp;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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2 selective </a:t>
            </a:r>
          </a:p>
          <a:p>
            <a:pPr marL="457200" lvl="1" indent="0">
              <a:spcAft>
                <a:spcPct val="15000"/>
              </a:spcAft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salbutamol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&amp;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terbutaline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bronchodilatation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maximal in 30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mins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 eaLnBrk="1" hangingPunct="1">
              <a:spcAft>
                <a:spcPct val="15000"/>
              </a:spcAft>
            </a:pP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Short acting &amp; non-selective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Isoproterenol</a:t>
            </a:r>
            <a:endParaRPr lang="en-US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>
              <a:spcAft>
                <a:spcPct val="15000"/>
              </a:spcAft>
            </a:pP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Long-acting (&gt;12 hr) &amp;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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2 selective  </a:t>
            </a:r>
            <a:r>
              <a:rPr lang="en-US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Salmeterol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en-US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formoterol</a:t>
            </a:r>
            <a:endParaRPr lang="en-US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ct val="15000"/>
              </a:spcAft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77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</a:t>
            </a:r>
            <a:r>
              <a:rPr lang="en-US" sz="32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-ADRENERGIC AGONISTS, </a:t>
            </a:r>
            <a:r>
              <a:rPr lang="en-US" sz="3200" b="1" u="sng" dirty="0" err="1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con’t</a:t>
            </a:r>
            <a:r>
              <a:rPr lang="en-US" sz="32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71546"/>
            <a:ext cx="8929718" cy="5786454"/>
          </a:xfrm>
        </p:spPr>
        <p:txBody>
          <a:bodyPr>
            <a:normAutofit/>
          </a:bodyPr>
          <a:lstStyle/>
          <a:p>
            <a:pPr>
              <a:spcAft>
                <a:spcPct val="2000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Salbutamol-like drugs (e.g.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terbutaline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 are useful in acute episodes of asthma</a:t>
            </a:r>
          </a:p>
          <a:p>
            <a:pPr eaLnBrk="1" hangingPunct="1">
              <a:spcAft>
                <a:spcPct val="2000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Prolonged acting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Salmeterol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used in maintenance treatment (prevent nocturnal attacks of asthma)  </a:t>
            </a:r>
          </a:p>
          <a:p>
            <a:pPr eaLnBrk="1" hangingPunct="1">
              <a:spcAft>
                <a:spcPct val="20000"/>
              </a:spcAft>
            </a:pPr>
            <a:r>
              <a:rPr lang="en-US" b="1" dirty="0" err="1" smtClean="0">
                <a:latin typeface="Arial" pitchFamily="34" charset="0"/>
                <a:cs typeface="Arial" pitchFamily="34" charset="0"/>
              </a:rPr>
              <a:t>Salmeterol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has a slow onset of action &amp; is not recommended for acute asthma attack.</a:t>
            </a:r>
          </a:p>
          <a:p>
            <a:pPr>
              <a:spcAft>
                <a:spcPct val="2000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In high doses these drugs (short and long acting) can produce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tachycardia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palpitations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, and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tremor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spcAft>
                <a:spcPct val="20000"/>
              </a:spcAft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8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-315416"/>
            <a:ext cx="8586790" cy="164305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Anti-</a:t>
            </a:r>
            <a:r>
              <a:rPr lang="en-US" sz="2800" b="1" u="sng" dirty="0" err="1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Muscarinic</a:t>
            </a:r>
            <a:r>
              <a:rPr lang="en-US" sz="28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 Agent</a:t>
            </a:r>
            <a:br>
              <a:rPr lang="en-US" sz="28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800" b="1" dirty="0" err="1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Ipratropium</a:t>
            </a:r>
            <a:r>
              <a:rPr lang="en-US" sz="2800" b="1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 bromide)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358346" cy="537321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Competitively inhibits the effect of acetylcholine at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muscarinic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receptors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Effectively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block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the contraction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of the airway smooth muscle and the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increase in secretion of mucus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Delivered by inhalation (no systemic toxicity)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Slightly less effective than beta agonists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Effective in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COPD</a:t>
            </a:r>
          </a:p>
        </p:txBody>
      </p:sp>
    </p:spTree>
    <p:extLst>
      <p:ext uri="{BB962C8B-B14F-4D97-AF65-F5344CB8AC3E}">
        <p14:creationId xmlns:p14="http://schemas.microsoft.com/office/powerpoint/2010/main" val="3453243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610600" cy="1143000"/>
          </a:xfrm>
        </p:spPr>
        <p:txBody>
          <a:bodyPr/>
          <a:lstStyle/>
          <a:p>
            <a:pPr algn="ctr" eaLnBrk="1" hangingPunct="1"/>
            <a:r>
              <a:rPr lang="en-US" sz="3000" b="1" u="sng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METHYLXANTHINES</a:t>
            </a:r>
            <a:r>
              <a:rPr lang="en-US" sz="3000" b="1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000" b="1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</a:br>
            <a:r>
              <a:rPr lang="en-US" sz="3000" b="1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(Caffeine, </a:t>
            </a:r>
            <a:r>
              <a:rPr lang="en-US" sz="3000" b="1" dirty="0" err="1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Theophylline</a:t>
            </a:r>
            <a:r>
              <a:rPr lang="en-US" sz="3000" b="1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en-US" sz="3000" b="1" dirty="0" err="1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theobromine</a:t>
            </a:r>
            <a:r>
              <a:rPr lang="en-US" sz="3000" b="1" dirty="0" smtClean="0">
                <a:solidFill>
                  <a:srgbClr val="0B9AC7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9848"/>
            <a:ext cx="7848872" cy="51816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Stimulate respiratory center 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(CNS)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, increases sensitivity of respiratory center to pCO2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Relaxes smooth muscles of the bronchi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Have slower onset of action than inhaled </a:t>
            </a:r>
            <a:r>
              <a:rPr lang="el-GR" sz="28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2-adrenoceptor agonists</a:t>
            </a:r>
          </a:p>
        </p:txBody>
      </p:sp>
    </p:spTree>
    <p:extLst>
      <p:ext uri="{BB962C8B-B14F-4D97-AF65-F5344CB8AC3E}">
        <p14:creationId xmlns:p14="http://schemas.microsoft.com/office/powerpoint/2010/main" val="134778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785794"/>
            <a:ext cx="9001156" cy="58674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Aft>
                <a:spcPct val="25000"/>
              </a:spcAft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Important advantages          low cost &amp; Can be taken orally</a:t>
            </a:r>
          </a:p>
          <a:p>
            <a:pPr>
              <a:lnSpc>
                <a:spcPct val="90000"/>
              </a:lnSpc>
              <a:spcAft>
                <a:spcPct val="25000"/>
              </a:spcAft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Used in chronic asthma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Due to its high risk/benefit ratio, it is used as an second line or additional therapy 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6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Toxicity is dependent on plasma concentration:</a:t>
            </a:r>
          </a:p>
          <a:p>
            <a:pPr lvl="1"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Mild (30 mg/L): nausea, vomiting, headache, insomnia, and nervousness</a:t>
            </a:r>
          </a:p>
          <a:p>
            <a:pPr lvl="1"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Potentially serious (40 mg/L):  sinus </a:t>
            </a: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tachycardia</a:t>
            </a:r>
          </a:p>
          <a:p>
            <a:pPr lvl="1"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Severe (45 mg/L):  cardiac </a:t>
            </a: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arrhythmias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seizures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endParaRPr lang="en-US" sz="2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242" y="-285776"/>
            <a:ext cx="8610600" cy="1143000"/>
          </a:xfrm>
        </p:spPr>
        <p:txBody>
          <a:bodyPr/>
          <a:lstStyle/>
          <a:p>
            <a:pPr eaLnBrk="1" hangingPunct="1"/>
            <a:r>
              <a:rPr lang="en-US" sz="30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METHYLXANTHINES </a:t>
            </a:r>
            <a:r>
              <a:rPr lang="en-US" sz="3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Theophylline</a:t>
            </a:r>
            <a:r>
              <a:rPr lang="en-US" sz="3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180944" y="928670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57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066800"/>
          </a:xfrm>
        </p:spPr>
        <p:txBody>
          <a:bodyPr/>
          <a:lstStyle/>
          <a:p>
            <a:pPr eaLnBrk="1" hangingPunct="1"/>
            <a:r>
              <a:rPr lang="en-US" sz="32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INHALED CORTICOSTEROIDS</a:t>
            </a: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Beclomethasone</a:t>
            </a: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&amp; Fluticasone)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071546"/>
            <a:ext cx="8705880" cy="564357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NOT directly affect airway smooth muscle and usually used in chronic asthma.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Decrease inflammation &amp; edema in respiratory tract 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Inhibit </a:t>
            </a:r>
            <a:r>
              <a:rPr lang="en-US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phospholipase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A2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Block release of </a:t>
            </a:r>
            <a:r>
              <a:rPr lang="en-US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arachidonic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acid and its metabolites (</a:t>
            </a:r>
            <a:r>
              <a:rPr lang="en-US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leukotrienes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Also inhibit production of pro-inflammatory cytokines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Special problems: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oropharyngeal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cadidiasis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04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Advantages of spacers use:</a:t>
            </a:r>
            <a:endParaRPr lang="en-GB" sz="3200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7207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Improve delivery of inhaled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glucocorticoids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(specially children and elderly).</a:t>
            </a:r>
          </a:p>
          <a:p>
            <a:pPr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Decrease deposition of drug in mouth so reduce the problem of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oropharyngeal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candidiasis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Minimize the problem of adrenal suppression (by reducing systemic absorption of corticosteroids).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81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نتيجة بحث الصور عن ‪spacer made from water bottle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266053" cy="649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95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85776"/>
            <a:ext cx="9144000" cy="150017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31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Mast cell stabilizer</a:t>
            </a:r>
            <a:r>
              <a:rPr lang="en-US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Cromolyn</a:t>
            </a: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sodium) &amp; (</a:t>
            </a:r>
            <a:r>
              <a:rPr lang="en-US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Nedocromil</a:t>
            </a: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sodium)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500174"/>
            <a:ext cx="8786874" cy="535782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Stabilizes mast cells &amp; decreases airway responsiveness to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spasmogens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Useful for 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prophylaxis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only. 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Useful in 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allergic rhinitis.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May take up to 4-6 weeks of its treatment to be effective in chronic asthma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Has no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bronchodilating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activity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Has virtually no toxicity (poorly absorbed) , often recommended in children and pregnant women.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68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/>
        </p:nvSpPr>
        <p:spPr>
          <a:xfrm>
            <a:off x="576058" y="1582936"/>
            <a:ext cx="4283974" cy="307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600"/>
              </a:spcBef>
              <a:buClr>
                <a:schemeClr val="dk1"/>
              </a:buClr>
            </a:pP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Extrinsic Asthma</a:t>
            </a:r>
          </a:p>
          <a:p>
            <a:pPr lvl="0">
              <a:spcBef>
                <a:spcPts val="600"/>
              </a:spcBef>
              <a:buClr>
                <a:schemeClr val="dk1"/>
              </a:buClr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>
              <a:spcBef>
                <a:spcPts val="60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Atopic</a:t>
            </a:r>
            <a:r>
              <a:rPr lang="en-US" sz="2800" dirty="0" smtClean="0"/>
              <a:t> disease</a:t>
            </a:r>
          </a:p>
          <a:p>
            <a:pPr marL="342900" lvl="0" indent="-342900">
              <a:spcBef>
                <a:spcPts val="60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Hypersensitivity </a:t>
            </a:r>
            <a:r>
              <a:rPr lang="en-US" sz="2800" dirty="0"/>
              <a:t>reaction </a:t>
            </a:r>
            <a:r>
              <a:rPr lang="en-US" sz="2800" dirty="0" smtClean="0"/>
              <a:t>to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allergens</a:t>
            </a:r>
            <a:r>
              <a:rPr lang="en-US" sz="2800" dirty="0" smtClean="0"/>
              <a:t> (dust </a:t>
            </a:r>
            <a:r>
              <a:rPr lang="en-US" sz="2800" dirty="0"/>
              <a:t>mites, animal </a:t>
            </a:r>
            <a:r>
              <a:rPr lang="en-US" sz="2800" dirty="0" smtClean="0"/>
              <a:t>dander, </a:t>
            </a:r>
            <a:r>
              <a:rPr lang="en-US" sz="2800" dirty="0"/>
              <a:t>pollen, mold </a:t>
            </a:r>
            <a:r>
              <a:rPr lang="en-US" sz="2800" dirty="0" smtClean="0"/>
              <a:t>).</a:t>
            </a:r>
          </a:p>
          <a:p>
            <a:pPr marL="342900" lvl="0" indent="-342900">
              <a:spcBef>
                <a:spcPts val="60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IgE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smtClean="0"/>
              <a:t>mediated </a:t>
            </a:r>
            <a:endParaRPr sz="2800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4860032" y="1582936"/>
            <a:ext cx="3606332" cy="307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600"/>
              </a:spcBef>
              <a:buClr>
                <a:schemeClr val="dk1"/>
              </a:buClr>
            </a:pP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Intrinsic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Asthma</a:t>
            </a:r>
          </a:p>
          <a:p>
            <a:pPr lvl="0">
              <a:spcBef>
                <a:spcPts val="600"/>
              </a:spcBef>
              <a:buClr>
                <a:schemeClr val="dk1"/>
              </a:buClr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lvl="0" indent="-457200">
              <a:spcBef>
                <a:spcPts val="60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No allergens.  </a:t>
            </a:r>
          </a:p>
          <a:p>
            <a:pPr marL="457200" lvl="0" indent="-457200">
              <a:spcBef>
                <a:spcPts val="60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Infection</a:t>
            </a:r>
            <a:r>
              <a:rPr lang="en-US" sz="2800" dirty="0" smtClean="0"/>
              <a:t>, typically viral </a:t>
            </a:r>
          </a:p>
          <a:p>
            <a:pPr marL="457200" lvl="0" indent="-457200">
              <a:spcBef>
                <a:spcPts val="60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Environmental</a:t>
            </a:r>
            <a:r>
              <a:rPr lang="en-US" sz="2800" dirty="0" smtClean="0"/>
              <a:t> stimuli (such as air pollution). </a:t>
            </a:r>
            <a:endParaRPr lang="en-US" sz="2800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595300" y="6333000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6</a:t>
            </a:fld>
            <a:endParaRPr lang="en"/>
          </a:p>
        </p:txBody>
      </p:sp>
      <p:sp>
        <p:nvSpPr>
          <p:cNvPr id="2" name="مربع نص 1"/>
          <p:cNvSpPr txBox="1"/>
          <p:nvPr/>
        </p:nvSpPr>
        <p:spPr>
          <a:xfrm>
            <a:off x="5292080" y="5565139"/>
            <a:ext cx="302433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000" dirty="0" smtClean="0"/>
              <a:t>* Hygiene hypothesis* </a:t>
            </a:r>
            <a:endParaRPr lang="ar-LY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9144000" cy="157160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Leukotriene</a:t>
            </a:r>
            <a:r>
              <a:rPr lang="en-US" sz="28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modifying drugs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Zileuton</a:t>
            </a:r>
            <a:r>
              <a: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Zafirlukast</a:t>
            </a:r>
            <a:r>
              <a: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en-US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montelukast</a:t>
            </a:r>
            <a:endParaRPr lang="en-US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48" y="1772816"/>
            <a:ext cx="9144000" cy="5257800"/>
          </a:xfrm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buNone/>
            </a:pP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Block the action of </a:t>
            </a:r>
            <a:r>
              <a:rPr lang="en-US" sz="2800" b="1" u="sng" dirty="0" err="1" smtClean="0">
                <a:latin typeface="Arial" pitchFamily="34" charset="0"/>
                <a:cs typeface="Arial" pitchFamily="34" charset="0"/>
              </a:rPr>
              <a:t>leukotrienes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 by : 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Inhibition of 5-lipoxygenase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, thereby preventing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leukotriene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synthesis e.g.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zileuton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Zileuton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increasses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plasma concentrations of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theophylline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warfarin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because it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inhibits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cytochrome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P450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enzymes in the liver. 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2400" b="1" u="sng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6024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"/>
            <a:ext cx="900115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SYSTEMIC CORTICOSTEROIDS </a:t>
            </a: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en-US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Methylprednisolone</a:t>
            </a: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i.v</a:t>
            </a: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.) &amp; Prednisone (oral)]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Oral (or injected) steroids are most effective drugs for asthma, unresponsive to bronchodilators and inhaled steroids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  <a:buNone/>
            </a:pPr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Once the patient has improved, the dose of the drug is gradually reduced and discontinued in 1-2 weeks.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  <a:buNone/>
            </a:pPr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Potential adverse effects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: glucose intolerance, sodium and water retention, increased BP, peptic ulcer, osteoporosis, cataract,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immuno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-suppression, ACTH-suppression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  <a:buNone/>
            </a:pPr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endParaRPr lang="en-US" sz="26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21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u="sng" dirty="0" smtClean="0">
                <a:latin typeface="Arial" pitchFamily="34" charset="0"/>
                <a:cs typeface="Arial" pitchFamily="34" charset="0"/>
              </a:rPr>
              <a:t>Other Drugs in the </a:t>
            </a:r>
            <a:br>
              <a:rPr lang="en-US" sz="4000" b="1" u="sng" dirty="0" smtClean="0">
                <a:latin typeface="Arial" pitchFamily="34" charset="0"/>
                <a:cs typeface="Arial" pitchFamily="34" charset="0"/>
              </a:rPr>
            </a:br>
            <a:r>
              <a:rPr lang="en-US" sz="4000" b="1" u="sng" dirty="0" smtClean="0">
                <a:latin typeface="Arial" pitchFamily="34" charset="0"/>
                <a:cs typeface="Arial" pitchFamily="34" charset="0"/>
              </a:rPr>
              <a:t>Treatment of Asthma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74" y="1428760"/>
            <a:ext cx="8972520" cy="5357826"/>
          </a:xfrm>
        </p:spPr>
        <p:txBody>
          <a:bodyPr>
            <a:noAutofit/>
          </a:bodyPr>
          <a:lstStyle/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sz="28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Anti-</a:t>
            </a:r>
            <a:r>
              <a:rPr lang="en-US" sz="2800" b="1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IgE</a:t>
            </a:r>
            <a:r>
              <a:rPr lang="en-US" sz="28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Antibodies: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	- Selectively bind to human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IgE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leading to decreased binding of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IgE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to the surface of mast cells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	- </a:t>
            </a:r>
            <a:r>
              <a:rPr lang="en-US" sz="2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Omalizunab</a:t>
            </a:r>
            <a:r>
              <a:rPr lang="en-US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&gt;&gt;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Very expensive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0258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smtClean="0"/>
          </a:p>
        </p:txBody>
      </p:sp>
      <p:pic>
        <p:nvPicPr>
          <p:cNvPr id="40963" name="Picture 2" descr="C:\Users\waleed\Downloads\ALS-ASTHMA\ashtma\slide-22-63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60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smtClean="0"/>
          </a:p>
        </p:txBody>
      </p:sp>
      <p:pic>
        <p:nvPicPr>
          <p:cNvPr id="43011" name="Picture 2" descr="C:\Users\waleed\Downloads\ALS-ASTHMA\ashtma\slide-24-63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050338" cy="6858000"/>
          </a:xfrm>
        </p:spPr>
      </p:pic>
    </p:spTree>
    <p:extLst>
      <p:ext uri="{BB962C8B-B14F-4D97-AF65-F5344CB8AC3E}">
        <p14:creationId xmlns:p14="http://schemas.microsoft.com/office/powerpoint/2010/main" val="230672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2" r="12443" b="8730"/>
          <a:stretch/>
        </p:blipFill>
        <p:spPr bwMode="auto">
          <a:xfrm>
            <a:off x="0" y="64797"/>
            <a:ext cx="9144000" cy="667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53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3204" y="-37829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cs typeface="Arial" pitchFamily="34" charset="0"/>
              </a:rPr>
              <a:t>(Fluticasone +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</a:rPr>
              <a:t>Salmeterol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)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نتيجة بحث الصور عن ‪seretide disku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799288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66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ar-SA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Prophylaxis</a:t>
            </a:r>
            <a:endParaRPr lang="ar-S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>
              <a:buNone/>
            </a:pPr>
            <a:r>
              <a:rPr lang="en-GB" altLang="ar-SA" sz="3600" b="1" dirty="0" smtClean="0"/>
              <a:t>Preservation of the environment, healthy life-style</a:t>
            </a:r>
            <a:r>
              <a:rPr lang="en-GB" altLang="ar-SA" sz="3600" dirty="0" smtClean="0"/>
              <a:t> (smoking cessation, physical training) – are the basis of primary asthma prophylaxis. </a:t>
            </a:r>
            <a:endParaRPr lang="ar-SA" altLang="ar-SA" sz="3600" dirty="0" smtClean="0"/>
          </a:p>
          <a:p>
            <a:pPr lvl="1" algn="l">
              <a:buNone/>
            </a:pPr>
            <a:r>
              <a:rPr lang="en-GB" altLang="ar-SA" sz="3600" dirty="0" smtClean="0"/>
              <a:t>These measures in combination with adequate drug therapy are effective for secondary prophylaxis.</a:t>
            </a:r>
            <a:r>
              <a:rPr lang="en-GB" altLang="ar-SA" dirty="0" smtClean="0"/>
              <a:t> </a:t>
            </a:r>
          </a:p>
          <a:p>
            <a:pPr lvl="1" algn="l"/>
            <a:endParaRPr lang="en-GB" altLang="ar-SA" dirty="0" smtClean="0"/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801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 txBox="1">
            <a:spLocks noGrp="1"/>
          </p:cNvSpPr>
          <p:nvPr>
            <p:ph type="ctrTitle" idx="4294967295"/>
          </p:nvPr>
        </p:nvSpPr>
        <p:spPr>
          <a:xfrm>
            <a:off x="685800" y="1196752"/>
            <a:ext cx="7772400" cy="15465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 b="1" dirty="0"/>
              <a:t>Thanks!</a:t>
            </a:r>
          </a:p>
        </p:txBody>
      </p:sp>
      <p:sp>
        <p:nvSpPr>
          <p:cNvPr id="376" name="Shape 376"/>
          <p:cNvSpPr txBox="1">
            <a:spLocks noGrp="1"/>
          </p:cNvSpPr>
          <p:nvPr>
            <p:ph type="subTitle" idx="4294967295"/>
          </p:nvPr>
        </p:nvSpPr>
        <p:spPr>
          <a:xfrm>
            <a:off x="755576" y="2636912"/>
            <a:ext cx="6593700" cy="104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>
                <a:cs typeface="+mn-cs"/>
              </a:rPr>
              <a:t>Any questions?</a:t>
            </a:r>
          </a:p>
        </p:txBody>
      </p:sp>
      <p:sp>
        <p:nvSpPr>
          <p:cNvPr id="378" name="Shape 378"/>
          <p:cNvSpPr txBox="1">
            <a:spLocks noGrp="1"/>
          </p:cNvSpPr>
          <p:nvPr>
            <p:ph type="sldNum" idx="12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68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3779838" y="3933627"/>
            <a:ext cx="720725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1331640" y="5084787"/>
            <a:ext cx="1081087" cy="8636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3607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36078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 sz="1800" b="1">
              <a:latin typeface="Tahoma" pitchFamily="34" charset="0"/>
            </a:endParaRPr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1484433" y="5373216"/>
            <a:ext cx="566617" cy="360363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3607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36078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b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134" name="Freeform 14"/>
          <p:cNvSpPr>
            <a:spLocks/>
          </p:cNvSpPr>
          <p:nvPr/>
        </p:nvSpPr>
        <p:spPr bwMode="auto">
          <a:xfrm>
            <a:off x="5865482" y="5558743"/>
            <a:ext cx="358775" cy="449262"/>
          </a:xfrm>
          <a:custGeom>
            <a:avLst/>
            <a:gdLst>
              <a:gd name="T0" fmla="*/ 2147483647 w 226"/>
              <a:gd name="T1" fmla="*/ 2147483647 h 283"/>
              <a:gd name="T2" fmla="*/ 2147483647 w 226"/>
              <a:gd name="T3" fmla="*/ 2147483647 h 283"/>
              <a:gd name="T4" fmla="*/ 2147483647 w 226"/>
              <a:gd name="T5" fmla="*/ 2147483647 h 283"/>
              <a:gd name="T6" fmla="*/ 2147483647 w 226"/>
              <a:gd name="T7" fmla="*/ 2147483647 h 283"/>
              <a:gd name="T8" fmla="*/ 2147483647 w 226"/>
              <a:gd name="T9" fmla="*/ 2147483647 h 283"/>
              <a:gd name="T10" fmla="*/ 2147483647 w 226"/>
              <a:gd name="T11" fmla="*/ 2147483647 h 283"/>
              <a:gd name="T12" fmla="*/ 2147483647 w 226"/>
              <a:gd name="T13" fmla="*/ 2147483647 h 283"/>
              <a:gd name="T14" fmla="*/ 2147483647 w 226"/>
              <a:gd name="T15" fmla="*/ 2147483647 h 283"/>
              <a:gd name="T16" fmla="*/ 2147483647 w 226"/>
              <a:gd name="T17" fmla="*/ 2147483647 h 283"/>
              <a:gd name="T18" fmla="*/ 2147483647 w 226"/>
              <a:gd name="T19" fmla="*/ 2147483647 h 283"/>
              <a:gd name="T20" fmla="*/ 2147483647 w 226"/>
              <a:gd name="T21" fmla="*/ 2147483647 h 283"/>
              <a:gd name="T22" fmla="*/ 2147483647 w 226"/>
              <a:gd name="T23" fmla="*/ 2147483647 h 283"/>
              <a:gd name="T24" fmla="*/ 2147483647 w 226"/>
              <a:gd name="T25" fmla="*/ 2147483647 h 28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26"/>
              <a:gd name="T40" fmla="*/ 0 h 283"/>
              <a:gd name="T41" fmla="*/ 226 w 226"/>
              <a:gd name="T42" fmla="*/ 283 h 28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26" h="283">
                <a:moveTo>
                  <a:pt x="106" y="88"/>
                </a:moveTo>
                <a:cubicBezTo>
                  <a:pt x="86" y="58"/>
                  <a:pt x="52" y="43"/>
                  <a:pt x="18" y="32"/>
                </a:cubicBezTo>
                <a:cubicBezTo>
                  <a:pt x="0" y="85"/>
                  <a:pt x="6" y="86"/>
                  <a:pt x="58" y="96"/>
                </a:cubicBezTo>
                <a:cubicBezTo>
                  <a:pt x="80" y="129"/>
                  <a:pt x="102" y="155"/>
                  <a:pt x="114" y="192"/>
                </a:cubicBezTo>
                <a:cubicBezTo>
                  <a:pt x="117" y="219"/>
                  <a:pt x="107" y="250"/>
                  <a:pt x="122" y="272"/>
                </a:cubicBezTo>
                <a:cubicBezTo>
                  <a:pt x="130" y="283"/>
                  <a:pt x="158" y="277"/>
                  <a:pt x="162" y="264"/>
                </a:cubicBezTo>
                <a:cubicBezTo>
                  <a:pt x="220" y="69"/>
                  <a:pt x="118" y="146"/>
                  <a:pt x="194" y="96"/>
                </a:cubicBezTo>
                <a:cubicBezTo>
                  <a:pt x="199" y="88"/>
                  <a:pt x="206" y="81"/>
                  <a:pt x="210" y="72"/>
                </a:cubicBezTo>
                <a:cubicBezTo>
                  <a:pt x="217" y="57"/>
                  <a:pt x="226" y="24"/>
                  <a:pt x="226" y="24"/>
                </a:cubicBezTo>
                <a:cubicBezTo>
                  <a:pt x="218" y="19"/>
                  <a:pt x="212" y="9"/>
                  <a:pt x="202" y="8"/>
                </a:cubicBezTo>
                <a:cubicBezTo>
                  <a:pt x="149" y="0"/>
                  <a:pt x="183" y="19"/>
                  <a:pt x="162" y="40"/>
                </a:cubicBezTo>
                <a:cubicBezTo>
                  <a:pt x="156" y="46"/>
                  <a:pt x="146" y="45"/>
                  <a:pt x="138" y="48"/>
                </a:cubicBezTo>
                <a:cubicBezTo>
                  <a:pt x="118" y="78"/>
                  <a:pt x="129" y="65"/>
                  <a:pt x="106" y="88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ar-LY"/>
          </a:p>
        </p:txBody>
      </p:sp>
      <p:sp>
        <p:nvSpPr>
          <p:cNvPr id="5135" name="Freeform 15"/>
          <p:cNvSpPr>
            <a:spLocks/>
          </p:cNvSpPr>
          <p:nvPr/>
        </p:nvSpPr>
        <p:spPr bwMode="auto">
          <a:xfrm rot="2956074">
            <a:off x="5766263" y="6234225"/>
            <a:ext cx="358775" cy="449262"/>
          </a:xfrm>
          <a:custGeom>
            <a:avLst/>
            <a:gdLst>
              <a:gd name="T0" fmla="*/ 2147483647 w 226"/>
              <a:gd name="T1" fmla="*/ 2147483647 h 283"/>
              <a:gd name="T2" fmla="*/ 2147483647 w 226"/>
              <a:gd name="T3" fmla="*/ 2147483647 h 283"/>
              <a:gd name="T4" fmla="*/ 2147483647 w 226"/>
              <a:gd name="T5" fmla="*/ 2147483647 h 283"/>
              <a:gd name="T6" fmla="*/ 2147483647 w 226"/>
              <a:gd name="T7" fmla="*/ 2147483647 h 283"/>
              <a:gd name="T8" fmla="*/ 2147483647 w 226"/>
              <a:gd name="T9" fmla="*/ 2147483647 h 283"/>
              <a:gd name="T10" fmla="*/ 2147483647 w 226"/>
              <a:gd name="T11" fmla="*/ 2147483647 h 283"/>
              <a:gd name="T12" fmla="*/ 2147483647 w 226"/>
              <a:gd name="T13" fmla="*/ 2147483647 h 283"/>
              <a:gd name="T14" fmla="*/ 2147483647 w 226"/>
              <a:gd name="T15" fmla="*/ 2147483647 h 283"/>
              <a:gd name="T16" fmla="*/ 2147483647 w 226"/>
              <a:gd name="T17" fmla="*/ 2147483647 h 283"/>
              <a:gd name="T18" fmla="*/ 2147483647 w 226"/>
              <a:gd name="T19" fmla="*/ 2147483647 h 283"/>
              <a:gd name="T20" fmla="*/ 2147483647 w 226"/>
              <a:gd name="T21" fmla="*/ 2147483647 h 283"/>
              <a:gd name="T22" fmla="*/ 2147483647 w 226"/>
              <a:gd name="T23" fmla="*/ 2147483647 h 283"/>
              <a:gd name="T24" fmla="*/ 2147483647 w 226"/>
              <a:gd name="T25" fmla="*/ 2147483647 h 28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26"/>
              <a:gd name="T40" fmla="*/ 0 h 283"/>
              <a:gd name="T41" fmla="*/ 226 w 226"/>
              <a:gd name="T42" fmla="*/ 283 h 28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26" h="283">
                <a:moveTo>
                  <a:pt x="106" y="88"/>
                </a:moveTo>
                <a:cubicBezTo>
                  <a:pt x="86" y="58"/>
                  <a:pt x="52" y="43"/>
                  <a:pt x="18" y="32"/>
                </a:cubicBezTo>
                <a:cubicBezTo>
                  <a:pt x="0" y="85"/>
                  <a:pt x="6" y="86"/>
                  <a:pt x="58" y="96"/>
                </a:cubicBezTo>
                <a:cubicBezTo>
                  <a:pt x="80" y="129"/>
                  <a:pt x="102" y="155"/>
                  <a:pt x="114" y="192"/>
                </a:cubicBezTo>
                <a:cubicBezTo>
                  <a:pt x="117" y="219"/>
                  <a:pt x="107" y="250"/>
                  <a:pt x="122" y="272"/>
                </a:cubicBezTo>
                <a:cubicBezTo>
                  <a:pt x="130" y="283"/>
                  <a:pt x="158" y="277"/>
                  <a:pt x="162" y="264"/>
                </a:cubicBezTo>
                <a:cubicBezTo>
                  <a:pt x="220" y="69"/>
                  <a:pt x="118" y="146"/>
                  <a:pt x="194" y="96"/>
                </a:cubicBezTo>
                <a:cubicBezTo>
                  <a:pt x="199" y="88"/>
                  <a:pt x="206" y="81"/>
                  <a:pt x="210" y="72"/>
                </a:cubicBezTo>
                <a:cubicBezTo>
                  <a:pt x="217" y="57"/>
                  <a:pt x="226" y="24"/>
                  <a:pt x="226" y="24"/>
                </a:cubicBezTo>
                <a:cubicBezTo>
                  <a:pt x="218" y="19"/>
                  <a:pt x="212" y="9"/>
                  <a:pt x="202" y="8"/>
                </a:cubicBezTo>
                <a:cubicBezTo>
                  <a:pt x="149" y="0"/>
                  <a:pt x="183" y="19"/>
                  <a:pt x="162" y="40"/>
                </a:cubicBezTo>
                <a:cubicBezTo>
                  <a:pt x="156" y="46"/>
                  <a:pt x="146" y="45"/>
                  <a:pt x="138" y="48"/>
                </a:cubicBezTo>
                <a:cubicBezTo>
                  <a:pt x="118" y="78"/>
                  <a:pt x="129" y="65"/>
                  <a:pt x="106" y="88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ar-LY"/>
          </a:p>
        </p:txBody>
      </p:sp>
      <p:sp>
        <p:nvSpPr>
          <p:cNvPr id="5136" name="Freeform 16"/>
          <p:cNvSpPr>
            <a:spLocks/>
          </p:cNvSpPr>
          <p:nvPr/>
        </p:nvSpPr>
        <p:spPr bwMode="auto">
          <a:xfrm rot="-3666078">
            <a:off x="6269501" y="6018324"/>
            <a:ext cx="358775" cy="449263"/>
          </a:xfrm>
          <a:custGeom>
            <a:avLst/>
            <a:gdLst>
              <a:gd name="T0" fmla="*/ 2147483647 w 226"/>
              <a:gd name="T1" fmla="*/ 2147483647 h 283"/>
              <a:gd name="T2" fmla="*/ 2147483647 w 226"/>
              <a:gd name="T3" fmla="*/ 2147483647 h 283"/>
              <a:gd name="T4" fmla="*/ 2147483647 w 226"/>
              <a:gd name="T5" fmla="*/ 2147483647 h 283"/>
              <a:gd name="T6" fmla="*/ 2147483647 w 226"/>
              <a:gd name="T7" fmla="*/ 2147483647 h 283"/>
              <a:gd name="T8" fmla="*/ 2147483647 w 226"/>
              <a:gd name="T9" fmla="*/ 2147483647 h 283"/>
              <a:gd name="T10" fmla="*/ 2147483647 w 226"/>
              <a:gd name="T11" fmla="*/ 2147483647 h 283"/>
              <a:gd name="T12" fmla="*/ 2147483647 w 226"/>
              <a:gd name="T13" fmla="*/ 2147483647 h 283"/>
              <a:gd name="T14" fmla="*/ 2147483647 w 226"/>
              <a:gd name="T15" fmla="*/ 2147483647 h 283"/>
              <a:gd name="T16" fmla="*/ 2147483647 w 226"/>
              <a:gd name="T17" fmla="*/ 2147483647 h 283"/>
              <a:gd name="T18" fmla="*/ 2147483647 w 226"/>
              <a:gd name="T19" fmla="*/ 2147483647 h 283"/>
              <a:gd name="T20" fmla="*/ 2147483647 w 226"/>
              <a:gd name="T21" fmla="*/ 2147483647 h 283"/>
              <a:gd name="T22" fmla="*/ 2147483647 w 226"/>
              <a:gd name="T23" fmla="*/ 2147483647 h 283"/>
              <a:gd name="T24" fmla="*/ 2147483647 w 226"/>
              <a:gd name="T25" fmla="*/ 2147483647 h 28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26"/>
              <a:gd name="T40" fmla="*/ 0 h 283"/>
              <a:gd name="T41" fmla="*/ 226 w 226"/>
              <a:gd name="T42" fmla="*/ 283 h 28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26" h="283">
                <a:moveTo>
                  <a:pt x="106" y="88"/>
                </a:moveTo>
                <a:cubicBezTo>
                  <a:pt x="86" y="58"/>
                  <a:pt x="52" y="43"/>
                  <a:pt x="18" y="32"/>
                </a:cubicBezTo>
                <a:cubicBezTo>
                  <a:pt x="0" y="85"/>
                  <a:pt x="6" y="86"/>
                  <a:pt x="58" y="96"/>
                </a:cubicBezTo>
                <a:cubicBezTo>
                  <a:pt x="80" y="129"/>
                  <a:pt x="102" y="155"/>
                  <a:pt x="114" y="192"/>
                </a:cubicBezTo>
                <a:cubicBezTo>
                  <a:pt x="117" y="219"/>
                  <a:pt x="107" y="250"/>
                  <a:pt x="122" y="272"/>
                </a:cubicBezTo>
                <a:cubicBezTo>
                  <a:pt x="130" y="283"/>
                  <a:pt x="158" y="277"/>
                  <a:pt x="162" y="264"/>
                </a:cubicBezTo>
                <a:cubicBezTo>
                  <a:pt x="220" y="69"/>
                  <a:pt x="118" y="146"/>
                  <a:pt x="194" y="96"/>
                </a:cubicBezTo>
                <a:cubicBezTo>
                  <a:pt x="199" y="88"/>
                  <a:pt x="206" y="81"/>
                  <a:pt x="210" y="72"/>
                </a:cubicBezTo>
                <a:cubicBezTo>
                  <a:pt x="217" y="57"/>
                  <a:pt x="226" y="24"/>
                  <a:pt x="226" y="24"/>
                </a:cubicBezTo>
                <a:cubicBezTo>
                  <a:pt x="218" y="19"/>
                  <a:pt x="212" y="9"/>
                  <a:pt x="202" y="8"/>
                </a:cubicBezTo>
                <a:cubicBezTo>
                  <a:pt x="149" y="0"/>
                  <a:pt x="183" y="19"/>
                  <a:pt x="162" y="40"/>
                </a:cubicBezTo>
                <a:cubicBezTo>
                  <a:pt x="156" y="46"/>
                  <a:pt x="146" y="45"/>
                  <a:pt x="138" y="48"/>
                </a:cubicBezTo>
                <a:cubicBezTo>
                  <a:pt x="118" y="78"/>
                  <a:pt x="129" y="65"/>
                  <a:pt x="106" y="88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ar-LY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7020272" y="5977350"/>
            <a:ext cx="649288" cy="360362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fr-FR" altLang="ar-LY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MS PGothic" pitchFamily="34" charset="-128"/>
              </a:rPr>
              <a:t>IgE</a:t>
            </a: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755576" y="4149080"/>
            <a:ext cx="865683" cy="3603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fr-FR" altLang="ar-LY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MS PGothic" pitchFamily="34" charset="-128"/>
              </a:rPr>
              <a:t>IL- </a:t>
            </a:r>
            <a:r>
              <a:rPr lang="fr-FR" altLang="ar-LY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MS PGothic" pitchFamily="34" charset="-128"/>
              </a:rPr>
              <a:t>4 </a:t>
            </a:r>
          </a:p>
          <a:p>
            <a:r>
              <a:rPr lang="fr-FR" altLang="ar-LY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MS PGothic" pitchFamily="34" charset="-128"/>
              </a:rPr>
              <a:t>IL- 5</a:t>
            </a:r>
            <a:endParaRPr lang="fr-FR" altLang="ar-LY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MS PGothic" pitchFamily="34" charset="-128"/>
            </a:endParaRPr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V="1">
            <a:off x="5435600" y="3212902"/>
            <a:ext cx="431800" cy="287337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/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719287" y="1050950"/>
            <a:ext cx="2268537" cy="57785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fr-FR" altLang="ar-LY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MS PGothic" pitchFamily="34" charset="-128"/>
              </a:rPr>
              <a:t>A</a:t>
            </a:r>
            <a:r>
              <a:rPr lang="fr-FR" altLang="ar-LY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MS PGothic" pitchFamily="34" charset="-128"/>
              </a:rPr>
              <a:t>llergen</a:t>
            </a:r>
            <a:endParaRPr lang="fr-FR" altLang="ar-LY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MS PGothic" pitchFamily="34" charset="-128"/>
            </a:endParaRPr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1331913" y="3141464"/>
            <a:ext cx="576262" cy="4318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2051050" y="6884789"/>
            <a:ext cx="273526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endParaRPr lang="ar-LY" altLang="ar-LY">
              <a:solidFill>
                <a:srgbClr val="FFFF00"/>
              </a:solidFill>
              <a:ea typeface="MS PGothic" pitchFamily="34" charset="-128"/>
            </a:endParaRPr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528973" y="2000344"/>
            <a:ext cx="16573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fr-FR" altLang="ar-LY" dirty="0" err="1">
                <a:solidFill>
                  <a:srgbClr val="FF0066"/>
                </a:solidFill>
                <a:latin typeface="Tahoma" pitchFamily="34" charset="0"/>
                <a:ea typeface="MS PGothic" pitchFamily="34" charset="-128"/>
              </a:rPr>
              <a:t>APCs</a:t>
            </a:r>
            <a:endParaRPr lang="fr-FR" altLang="ar-LY" dirty="0">
              <a:solidFill>
                <a:srgbClr val="FF0066"/>
              </a:solidFill>
              <a:latin typeface="Tahoma" pitchFamily="34" charset="0"/>
              <a:ea typeface="MS PGothic" pitchFamily="34" charset="-128"/>
            </a:endParaRPr>
          </a:p>
          <a:p>
            <a:endParaRPr lang="fr-FR" altLang="ar-LY" sz="1600" b="1" dirty="0">
              <a:solidFill>
                <a:srgbClr val="FFFF00"/>
              </a:solidFill>
              <a:ea typeface="MS PGothic" pitchFamily="34" charset="-128"/>
            </a:endParaRP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8172450" y="5157589"/>
            <a:ext cx="0" cy="6477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LY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827584" y="6092403"/>
            <a:ext cx="20177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fr-FR" altLang="ar-LY" dirty="0">
                <a:solidFill>
                  <a:srgbClr val="FF0066"/>
                </a:solidFill>
                <a:latin typeface="Tahoma" pitchFamily="34" charset="0"/>
                <a:ea typeface="MS PGothic" pitchFamily="34" charset="-128"/>
              </a:rPr>
              <a:t>B Lymphocytes</a:t>
            </a:r>
            <a:r>
              <a:rPr lang="fr-FR" altLang="ar-LY" dirty="0">
                <a:solidFill>
                  <a:srgbClr val="FFFF00"/>
                </a:solidFill>
                <a:latin typeface="Tahoma" pitchFamily="34" charset="0"/>
                <a:ea typeface="MS PGothic" pitchFamily="34" charset="-128"/>
              </a:rPr>
              <a:t> </a:t>
            </a:r>
          </a:p>
        </p:txBody>
      </p:sp>
      <p:grpSp>
        <p:nvGrpSpPr>
          <p:cNvPr id="34" name="Group 55"/>
          <p:cNvGrpSpPr>
            <a:grpSpLocks/>
          </p:cNvGrpSpPr>
          <p:nvPr/>
        </p:nvGrpSpPr>
        <p:grpSpPr bwMode="auto">
          <a:xfrm>
            <a:off x="1919910" y="1803995"/>
            <a:ext cx="996873" cy="761207"/>
            <a:chOff x="3548" y="857"/>
            <a:chExt cx="897" cy="535"/>
          </a:xfrm>
        </p:grpSpPr>
        <p:sp>
          <p:nvSpPr>
            <p:cNvPr id="35" name="Freeform 56"/>
            <p:cNvSpPr>
              <a:spLocks/>
            </p:cNvSpPr>
            <p:nvPr/>
          </p:nvSpPr>
          <p:spPr bwMode="auto">
            <a:xfrm>
              <a:off x="3548" y="857"/>
              <a:ext cx="897" cy="535"/>
            </a:xfrm>
            <a:custGeom>
              <a:avLst/>
              <a:gdLst>
                <a:gd name="T0" fmla="*/ 632 w 897"/>
                <a:gd name="T1" fmla="*/ 79 h 535"/>
                <a:gd name="T2" fmla="*/ 588 w 897"/>
                <a:gd name="T3" fmla="*/ 67 h 535"/>
                <a:gd name="T4" fmla="*/ 550 w 897"/>
                <a:gd name="T5" fmla="*/ 56 h 535"/>
                <a:gd name="T6" fmla="*/ 510 w 897"/>
                <a:gd name="T7" fmla="*/ 47 h 535"/>
                <a:gd name="T8" fmla="*/ 456 w 897"/>
                <a:gd name="T9" fmla="*/ 45 h 535"/>
                <a:gd name="T10" fmla="*/ 366 w 897"/>
                <a:gd name="T11" fmla="*/ 40 h 535"/>
                <a:gd name="T12" fmla="*/ 266 w 897"/>
                <a:gd name="T13" fmla="*/ 19 h 535"/>
                <a:gd name="T14" fmla="*/ 166 w 897"/>
                <a:gd name="T15" fmla="*/ 2 h 535"/>
                <a:gd name="T16" fmla="*/ 94 w 897"/>
                <a:gd name="T17" fmla="*/ 6 h 535"/>
                <a:gd name="T18" fmla="*/ 74 w 897"/>
                <a:gd name="T19" fmla="*/ 52 h 535"/>
                <a:gd name="T20" fmla="*/ 104 w 897"/>
                <a:gd name="T21" fmla="*/ 125 h 535"/>
                <a:gd name="T22" fmla="*/ 96 w 897"/>
                <a:gd name="T23" fmla="*/ 155 h 535"/>
                <a:gd name="T24" fmla="*/ 70 w 897"/>
                <a:gd name="T25" fmla="*/ 176 h 535"/>
                <a:gd name="T26" fmla="*/ 37 w 897"/>
                <a:gd name="T27" fmla="*/ 196 h 535"/>
                <a:gd name="T28" fmla="*/ 10 w 897"/>
                <a:gd name="T29" fmla="*/ 225 h 535"/>
                <a:gd name="T30" fmla="*/ 0 w 897"/>
                <a:gd name="T31" fmla="*/ 266 h 535"/>
                <a:gd name="T32" fmla="*/ 13 w 897"/>
                <a:gd name="T33" fmla="*/ 290 h 535"/>
                <a:gd name="T34" fmla="*/ 38 w 897"/>
                <a:gd name="T35" fmla="*/ 310 h 535"/>
                <a:gd name="T36" fmla="*/ 67 w 897"/>
                <a:gd name="T37" fmla="*/ 330 h 535"/>
                <a:gd name="T38" fmla="*/ 96 w 897"/>
                <a:gd name="T39" fmla="*/ 350 h 535"/>
                <a:gd name="T40" fmla="*/ 129 w 897"/>
                <a:gd name="T41" fmla="*/ 383 h 535"/>
                <a:gd name="T42" fmla="*/ 163 w 897"/>
                <a:gd name="T43" fmla="*/ 416 h 535"/>
                <a:gd name="T44" fmla="*/ 193 w 897"/>
                <a:gd name="T45" fmla="*/ 436 h 535"/>
                <a:gd name="T46" fmla="*/ 224 w 897"/>
                <a:gd name="T47" fmla="*/ 448 h 535"/>
                <a:gd name="T48" fmla="*/ 262 w 897"/>
                <a:gd name="T49" fmla="*/ 460 h 535"/>
                <a:gd name="T50" fmla="*/ 312 w 897"/>
                <a:gd name="T51" fmla="*/ 476 h 535"/>
                <a:gd name="T52" fmla="*/ 387 w 897"/>
                <a:gd name="T53" fmla="*/ 504 h 535"/>
                <a:gd name="T54" fmla="*/ 435 w 897"/>
                <a:gd name="T55" fmla="*/ 521 h 535"/>
                <a:gd name="T56" fmla="*/ 477 w 897"/>
                <a:gd name="T57" fmla="*/ 531 h 535"/>
                <a:gd name="T58" fmla="*/ 525 w 897"/>
                <a:gd name="T59" fmla="*/ 534 h 535"/>
                <a:gd name="T60" fmla="*/ 588 w 897"/>
                <a:gd name="T61" fmla="*/ 528 h 535"/>
                <a:gd name="T62" fmla="*/ 684 w 897"/>
                <a:gd name="T63" fmla="*/ 511 h 535"/>
                <a:gd name="T64" fmla="*/ 760 w 897"/>
                <a:gd name="T65" fmla="*/ 492 h 535"/>
                <a:gd name="T66" fmla="*/ 823 w 897"/>
                <a:gd name="T67" fmla="*/ 468 h 535"/>
                <a:gd name="T68" fmla="*/ 869 w 897"/>
                <a:gd name="T69" fmla="*/ 436 h 535"/>
                <a:gd name="T70" fmla="*/ 893 w 897"/>
                <a:gd name="T71" fmla="*/ 397 h 535"/>
                <a:gd name="T72" fmla="*/ 889 w 897"/>
                <a:gd name="T73" fmla="*/ 370 h 535"/>
                <a:gd name="T74" fmla="*/ 868 w 897"/>
                <a:gd name="T75" fmla="*/ 360 h 535"/>
                <a:gd name="T76" fmla="*/ 839 w 897"/>
                <a:gd name="T77" fmla="*/ 352 h 535"/>
                <a:gd name="T78" fmla="*/ 811 w 897"/>
                <a:gd name="T79" fmla="*/ 340 h 535"/>
                <a:gd name="T80" fmla="*/ 790 w 897"/>
                <a:gd name="T81" fmla="*/ 323 h 535"/>
                <a:gd name="T82" fmla="*/ 787 w 897"/>
                <a:gd name="T83" fmla="*/ 291 h 535"/>
                <a:gd name="T84" fmla="*/ 803 w 897"/>
                <a:gd name="T85" fmla="*/ 262 h 535"/>
                <a:gd name="T86" fmla="*/ 828 w 897"/>
                <a:gd name="T87" fmla="*/ 235 h 535"/>
                <a:gd name="T88" fmla="*/ 852 w 897"/>
                <a:gd name="T89" fmla="*/ 210 h 535"/>
                <a:gd name="T90" fmla="*/ 867 w 897"/>
                <a:gd name="T91" fmla="*/ 188 h 535"/>
                <a:gd name="T92" fmla="*/ 863 w 897"/>
                <a:gd name="T93" fmla="*/ 171 h 535"/>
                <a:gd name="T94" fmla="*/ 851 w 897"/>
                <a:gd name="T95" fmla="*/ 170 h 535"/>
                <a:gd name="T96" fmla="*/ 834 w 897"/>
                <a:gd name="T97" fmla="*/ 173 h 535"/>
                <a:gd name="T98" fmla="*/ 817 w 897"/>
                <a:gd name="T99" fmla="*/ 178 h 535"/>
                <a:gd name="T100" fmla="*/ 803 w 897"/>
                <a:gd name="T101" fmla="*/ 179 h 535"/>
                <a:gd name="T102" fmla="*/ 796 w 897"/>
                <a:gd name="T103" fmla="*/ 171 h 535"/>
                <a:gd name="T104" fmla="*/ 804 w 897"/>
                <a:gd name="T105" fmla="*/ 157 h 535"/>
                <a:gd name="T106" fmla="*/ 820 w 897"/>
                <a:gd name="T107" fmla="*/ 141 h 535"/>
                <a:gd name="T108" fmla="*/ 838 w 897"/>
                <a:gd name="T109" fmla="*/ 125 h 535"/>
                <a:gd name="T110" fmla="*/ 852 w 897"/>
                <a:gd name="T111" fmla="*/ 109 h 535"/>
                <a:gd name="T112" fmla="*/ 855 w 897"/>
                <a:gd name="T113" fmla="*/ 96 h 535"/>
                <a:gd name="T114" fmla="*/ 839 w 897"/>
                <a:gd name="T115" fmla="*/ 80 h 535"/>
                <a:gd name="T116" fmla="*/ 814 w 897"/>
                <a:gd name="T117" fmla="*/ 79 h 535"/>
                <a:gd name="T118" fmla="*/ 782 w 897"/>
                <a:gd name="T119" fmla="*/ 83 h 535"/>
                <a:gd name="T120" fmla="*/ 744 w 897"/>
                <a:gd name="T121" fmla="*/ 88 h 535"/>
                <a:gd name="T122" fmla="*/ 701 w 897"/>
                <a:gd name="T123" fmla="*/ 89 h 53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97"/>
                <a:gd name="T187" fmla="*/ 0 h 535"/>
                <a:gd name="T188" fmla="*/ 897 w 897"/>
                <a:gd name="T189" fmla="*/ 535 h 53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97" h="535">
                  <a:moveTo>
                    <a:pt x="694" y="89"/>
                  </a:moveTo>
                  <a:lnTo>
                    <a:pt x="670" y="86"/>
                  </a:lnTo>
                  <a:lnTo>
                    <a:pt x="660" y="84"/>
                  </a:lnTo>
                  <a:lnTo>
                    <a:pt x="650" y="82"/>
                  </a:lnTo>
                  <a:lnTo>
                    <a:pt x="641" y="81"/>
                  </a:lnTo>
                  <a:lnTo>
                    <a:pt x="632" y="79"/>
                  </a:lnTo>
                  <a:lnTo>
                    <a:pt x="624" y="77"/>
                  </a:lnTo>
                  <a:lnTo>
                    <a:pt x="616" y="75"/>
                  </a:lnTo>
                  <a:lnTo>
                    <a:pt x="608" y="73"/>
                  </a:lnTo>
                  <a:lnTo>
                    <a:pt x="601" y="71"/>
                  </a:lnTo>
                  <a:lnTo>
                    <a:pt x="594" y="69"/>
                  </a:lnTo>
                  <a:lnTo>
                    <a:pt x="588" y="67"/>
                  </a:lnTo>
                  <a:lnTo>
                    <a:pt x="581" y="65"/>
                  </a:lnTo>
                  <a:lnTo>
                    <a:pt x="575" y="63"/>
                  </a:lnTo>
                  <a:lnTo>
                    <a:pt x="569" y="61"/>
                  </a:lnTo>
                  <a:lnTo>
                    <a:pt x="563" y="59"/>
                  </a:lnTo>
                  <a:lnTo>
                    <a:pt x="556" y="57"/>
                  </a:lnTo>
                  <a:lnTo>
                    <a:pt x="550" y="56"/>
                  </a:lnTo>
                  <a:lnTo>
                    <a:pt x="544" y="54"/>
                  </a:lnTo>
                  <a:lnTo>
                    <a:pt x="538" y="52"/>
                  </a:lnTo>
                  <a:lnTo>
                    <a:pt x="531" y="51"/>
                  </a:lnTo>
                  <a:lnTo>
                    <a:pt x="524" y="50"/>
                  </a:lnTo>
                  <a:lnTo>
                    <a:pt x="517" y="48"/>
                  </a:lnTo>
                  <a:lnTo>
                    <a:pt x="510" y="47"/>
                  </a:lnTo>
                  <a:lnTo>
                    <a:pt x="502" y="46"/>
                  </a:lnTo>
                  <a:lnTo>
                    <a:pt x="494" y="46"/>
                  </a:lnTo>
                  <a:lnTo>
                    <a:pt x="485" y="45"/>
                  </a:lnTo>
                  <a:lnTo>
                    <a:pt x="476" y="45"/>
                  </a:lnTo>
                  <a:lnTo>
                    <a:pt x="466" y="45"/>
                  </a:lnTo>
                  <a:lnTo>
                    <a:pt x="456" y="45"/>
                  </a:lnTo>
                  <a:lnTo>
                    <a:pt x="445" y="45"/>
                  </a:lnTo>
                  <a:lnTo>
                    <a:pt x="434" y="46"/>
                  </a:lnTo>
                  <a:lnTo>
                    <a:pt x="410" y="46"/>
                  </a:lnTo>
                  <a:lnTo>
                    <a:pt x="396" y="44"/>
                  </a:lnTo>
                  <a:lnTo>
                    <a:pt x="382" y="42"/>
                  </a:lnTo>
                  <a:lnTo>
                    <a:pt x="366" y="40"/>
                  </a:lnTo>
                  <a:lnTo>
                    <a:pt x="351" y="37"/>
                  </a:lnTo>
                  <a:lnTo>
                    <a:pt x="334" y="34"/>
                  </a:lnTo>
                  <a:lnTo>
                    <a:pt x="318" y="30"/>
                  </a:lnTo>
                  <a:lnTo>
                    <a:pt x="300" y="26"/>
                  </a:lnTo>
                  <a:lnTo>
                    <a:pt x="283" y="23"/>
                  </a:lnTo>
                  <a:lnTo>
                    <a:pt x="266" y="19"/>
                  </a:lnTo>
                  <a:lnTo>
                    <a:pt x="248" y="16"/>
                  </a:lnTo>
                  <a:lnTo>
                    <a:pt x="231" y="12"/>
                  </a:lnTo>
                  <a:lnTo>
                    <a:pt x="214" y="9"/>
                  </a:lnTo>
                  <a:lnTo>
                    <a:pt x="197" y="6"/>
                  </a:lnTo>
                  <a:lnTo>
                    <a:pt x="181" y="4"/>
                  </a:lnTo>
                  <a:lnTo>
                    <a:pt x="166" y="2"/>
                  </a:lnTo>
                  <a:lnTo>
                    <a:pt x="151" y="0"/>
                  </a:lnTo>
                  <a:lnTo>
                    <a:pt x="137" y="0"/>
                  </a:lnTo>
                  <a:lnTo>
                    <a:pt x="125" y="0"/>
                  </a:lnTo>
                  <a:lnTo>
                    <a:pt x="113" y="1"/>
                  </a:lnTo>
                  <a:lnTo>
                    <a:pt x="102" y="3"/>
                  </a:lnTo>
                  <a:lnTo>
                    <a:pt x="94" y="6"/>
                  </a:lnTo>
                  <a:lnTo>
                    <a:pt x="86" y="10"/>
                  </a:lnTo>
                  <a:lnTo>
                    <a:pt x="80" y="16"/>
                  </a:lnTo>
                  <a:lnTo>
                    <a:pt x="76" y="22"/>
                  </a:lnTo>
                  <a:lnTo>
                    <a:pt x="73" y="31"/>
                  </a:lnTo>
                  <a:lnTo>
                    <a:pt x="73" y="40"/>
                  </a:lnTo>
                  <a:lnTo>
                    <a:pt x="74" y="52"/>
                  </a:lnTo>
                  <a:lnTo>
                    <a:pt x="78" y="64"/>
                  </a:lnTo>
                  <a:lnTo>
                    <a:pt x="84" y="79"/>
                  </a:lnTo>
                  <a:lnTo>
                    <a:pt x="93" y="96"/>
                  </a:lnTo>
                  <a:lnTo>
                    <a:pt x="100" y="112"/>
                  </a:lnTo>
                  <a:lnTo>
                    <a:pt x="102" y="119"/>
                  </a:lnTo>
                  <a:lnTo>
                    <a:pt x="104" y="125"/>
                  </a:lnTo>
                  <a:lnTo>
                    <a:pt x="104" y="131"/>
                  </a:lnTo>
                  <a:lnTo>
                    <a:pt x="104" y="137"/>
                  </a:lnTo>
                  <a:lnTo>
                    <a:pt x="103" y="142"/>
                  </a:lnTo>
                  <a:lnTo>
                    <a:pt x="101" y="146"/>
                  </a:lnTo>
                  <a:lnTo>
                    <a:pt x="99" y="151"/>
                  </a:lnTo>
                  <a:lnTo>
                    <a:pt x="96" y="155"/>
                  </a:lnTo>
                  <a:lnTo>
                    <a:pt x="93" y="159"/>
                  </a:lnTo>
                  <a:lnTo>
                    <a:pt x="89" y="162"/>
                  </a:lnTo>
                  <a:lnTo>
                    <a:pt x="84" y="166"/>
                  </a:lnTo>
                  <a:lnTo>
                    <a:pt x="80" y="169"/>
                  </a:lnTo>
                  <a:lnTo>
                    <a:pt x="75" y="173"/>
                  </a:lnTo>
                  <a:lnTo>
                    <a:pt x="70" y="176"/>
                  </a:lnTo>
                  <a:lnTo>
                    <a:pt x="65" y="179"/>
                  </a:lnTo>
                  <a:lnTo>
                    <a:pt x="59" y="182"/>
                  </a:lnTo>
                  <a:lnTo>
                    <a:pt x="54" y="186"/>
                  </a:lnTo>
                  <a:lnTo>
                    <a:pt x="48" y="189"/>
                  </a:lnTo>
                  <a:lnTo>
                    <a:pt x="43" y="192"/>
                  </a:lnTo>
                  <a:lnTo>
                    <a:pt x="37" y="196"/>
                  </a:lnTo>
                  <a:lnTo>
                    <a:pt x="32" y="200"/>
                  </a:lnTo>
                  <a:lnTo>
                    <a:pt x="27" y="205"/>
                  </a:lnTo>
                  <a:lnTo>
                    <a:pt x="22" y="209"/>
                  </a:lnTo>
                  <a:lnTo>
                    <a:pt x="18" y="214"/>
                  </a:lnTo>
                  <a:lnTo>
                    <a:pt x="13" y="220"/>
                  </a:lnTo>
                  <a:lnTo>
                    <a:pt x="10" y="225"/>
                  </a:lnTo>
                  <a:lnTo>
                    <a:pt x="6" y="232"/>
                  </a:lnTo>
                  <a:lnTo>
                    <a:pt x="4" y="238"/>
                  </a:lnTo>
                  <a:lnTo>
                    <a:pt x="1" y="246"/>
                  </a:lnTo>
                  <a:lnTo>
                    <a:pt x="0" y="254"/>
                  </a:lnTo>
                  <a:lnTo>
                    <a:pt x="0" y="262"/>
                  </a:lnTo>
                  <a:lnTo>
                    <a:pt x="0" y="266"/>
                  </a:lnTo>
                  <a:lnTo>
                    <a:pt x="2" y="270"/>
                  </a:lnTo>
                  <a:lnTo>
                    <a:pt x="3" y="274"/>
                  </a:lnTo>
                  <a:lnTo>
                    <a:pt x="5" y="278"/>
                  </a:lnTo>
                  <a:lnTo>
                    <a:pt x="8" y="282"/>
                  </a:lnTo>
                  <a:lnTo>
                    <a:pt x="10" y="286"/>
                  </a:lnTo>
                  <a:lnTo>
                    <a:pt x="13" y="290"/>
                  </a:lnTo>
                  <a:lnTo>
                    <a:pt x="17" y="293"/>
                  </a:lnTo>
                  <a:lnTo>
                    <a:pt x="20" y="297"/>
                  </a:lnTo>
                  <a:lnTo>
                    <a:pt x="24" y="300"/>
                  </a:lnTo>
                  <a:lnTo>
                    <a:pt x="28" y="304"/>
                  </a:lnTo>
                  <a:lnTo>
                    <a:pt x="33" y="307"/>
                  </a:lnTo>
                  <a:lnTo>
                    <a:pt x="38" y="310"/>
                  </a:lnTo>
                  <a:lnTo>
                    <a:pt x="42" y="314"/>
                  </a:lnTo>
                  <a:lnTo>
                    <a:pt x="47" y="317"/>
                  </a:lnTo>
                  <a:lnTo>
                    <a:pt x="52" y="320"/>
                  </a:lnTo>
                  <a:lnTo>
                    <a:pt x="57" y="324"/>
                  </a:lnTo>
                  <a:lnTo>
                    <a:pt x="62" y="327"/>
                  </a:lnTo>
                  <a:lnTo>
                    <a:pt x="67" y="330"/>
                  </a:lnTo>
                  <a:lnTo>
                    <a:pt x="72" y="334"/>
                  </a:lnTo>
                  <a:lnTo>
                    <a:pt x="77" y="337"/>
                  </a:lnTo>
                  <a:lnTo>
                    <a:pt x="82" y="340"/>
                  </a:lnTo>
                  <a:lnTo>
                    <a:pt x="87" y="344"/>
                  </a:lnTo>
                  <a:lnTo>
                    <a:pt x="92" y="347"/>
                  </a:lnTo>
                  <a:lnTo>
                    <a:pt x="96" y="350"/>
                  </a:lnTo>
                  <a:lnTo>
                    <a:pt x="100" y="354"/>
                  </a:lnTo>
                  <a:lnTo>
                    <a:pt x="104" y="358"/>
                  </a:lnTo>
                  <a:lnTo>
                    <a:pt x="108" y="361"/>
                  </a:lnTo>
                  <a:lnTo>
                    <a:pt x="112" y="364"/>
                  </a:lnTo>
                  <a:lnTo>
                    <a:pt x="116" y="368"/>
                  </a:lnTo>
                  <a:lnTo>
                    <a:pt x="129" y="383"/>
                  </a:lnTo>
                  <a:lnTo>
                    <a:pt x="135" y="390"/>
                  </a:lnTo>
                  <a:lnTo>
                    <a:pt x="141" y="396"/>
                  </a:lnTo>
                  <a:lnTo>
                    <a:pt x="147" y="402"/>
                  </a:lnTo>
                  <a:lnTo>
                    <a:pt x="152" y="407"/>
                  </a:lnTo>
                  <a:lnTo>
                    <a:pt x="158" y="412"/>
                  </a:lnTo>
                  <a:lnTo>
                    <a:pt x="163" y="416"/>
                  </a:lnTo>
                  <a:lnTo>
                    <a:pt x="168" y="420"/>
                  </a:lnTo>
                  <a:lnTo>
                    <a:pt x="173" y="424"/>
                  </a:lnTo>
                  <a:lnTo>
                    <a:pt x="178" y="427"/>
                  </a:lnTo>
                  <a:lnTo>
                    <a:pt x="183" y="430"/>
                  </a:lnTo>
                  <a:lnTo>
                    <a:pt x="188" y="433"/>
                  </a:lnTo>
                  <a:lnTo>
                    <a:pt x="193" y="436"/>
                  </a:lnTo>
                  <a:lnTo>
                    <a:pt x="198" y="438"/>
                  </a:lnTo>
                  <a:lnTo>
                    <a:pt x="203" y="441"/>
                  </a:lnTo>
                  <a:lnTo>
                    <a:pt x="208" y="443"/>
                  </a:lnTo>
                  <a:lnTo>
                    <a:pt x="214" y="445"/>
                  </a:lnTo>
                  <a:lnTo>
                    <a:pt x="219" y="447"/>
                  </a:lnTo>
                  <a:lnTo>
                    <a:pt x="224" y="448"/>
                  </a:lnTo>
                  <a:lnTo>
                    <a:pt x="230" y="450"/>
                  </a:lnTo>
                  <a:lnTo>
                    <a:pt x="236" y="452"/>
                  </a:lnTo>
                  <a:lnTo>
                    <a:pt x="242" y="454"/>
                  </a:lnTo>
                  <a:lnTo>
                    <a:pt x="248" y="456"/>
                  </a:lnTo>
                  <a:lnTo>
                    <a:pt x="255" y="458"/>
                  </a:lnTo>
                  <a:lnTo>
                    <a:pt x="262" y="460"/>
                  </a:lnTo>
                  <a:lnTo>
                    <a:pt x="269" y="462"/>
                  </a:lnTo>
                  <a:lnTo>
                    <a:pt x="277" y="464"/>
                  </a:lnTo>
                  <a:lnTo>
                    <a:pt x="285" y="467"/>
                  </a:lnTo>
                  <a:lnTo>
                    <a:pt x="294" y="470"/>
                  </a:lnTo>
                  <a:lnTo>
                    <a:pt x="302" y="472"/>
                  </a:lnTo>
                  <a:lnTo>
                    <a:pt x="312" y="476"/>
                  </a:lnTo>
                  <a:lnTo>
                    <a:pt x="336" y="485"/>
                  </a:lnTo>
                  <a:lnTo>
                    <a:pt x="348" y="489"/>
                  </a:lnTo>
                  <a:lnTo>
                    <a:pt x="358" y="493"/>
                  </a:lnTo>
                  <a:lnTo>
                    <a:pt x="368" y="497"/>
                  </a:lnTo>
                  <a:lnTo>
                    <a:pt x="378" y="500"/>
                  </a:lnTo>
                  <a:lnTo>
                    <a:pt x="387" y="504"/>
                  </a:lnTo>
                  <a:lnTo>
                    <a:pt x="396" y="507"/>
                  </a:lnTo>
                  <a:lnTo>
                    <a:pt x="404" y="510"/>
                  </a:lnTo>
                  <a:lnTo>
                    <a:pt x="412" y="513"/>
                  </a:lnTo>
                  <a:lnTo>
                    <a:pt x="420" y="516"/>
                  </a:lnTo>
                  <a:lnTo>
                    <a:pt x="428" y="519"/>
                  </a:lnTo>
                  <a:lnTo>
                    <a:pt x="435" y="521"/>
                  </a:lnTo>
                  <a:lnTo>
                    <a:pt x="442" y="523"/>
                  </a:lnTo>
                  <a:lnTo>
                    <a:pt x="449" y="525"/>
                  </a:lnTo>
                  <a:lnTo>
                    <a:pt x="456" y="527"/>
                  </a:lnTo>
                  <a:lnTo>
                    <a:pt x="463" y="528"/>
                  </a:lnTo>
                  <a:lnTo>
                    <a:pt x="470" y="530"/>
                  </a:lnTo>
                  <a:lnTo>
                    <a:pt x="477" y="531"/>
                  </a:lnTo>
                  <a:lnTo>
                    <a:pt x="484" y="532"/>
                  </a:lnTo>
                  <a:lnTo>
                    <a:pt x="492" y="533"/>
                  </a:lnTo>
                  <a:lnTo>
                    <a:pt x="500" y="533"/>
                  </a:lnTo>
                  <a:lnTo>
                    <a:pt x="508" y="534"/>
                  </a:lnTo>
                  <a:lnTo>
                    <a:pt x="516" y="534"/>
                  </a:lnTo>
                  <a:lnTo>
                    <a:pt x="525" y="534"/>
                  </a:lnTo>
                  <a:lnTo>
                    <a:pt x="534" y="533"/>
                  </a:lnTo>
                  <a:lnTo>
                    <a:pt x="544" y="532"/>
                  </a:lnTo>
                  <a:lnTo>
                    <a:pt x="554" y="532"/>
                  </a:lnTo>
                  <a:lnTo>
                    <a:pt x="564" y="530"/>
                  </a:lnTo>
                  <a:lnTo>
                    <a:pt x="576" y="529"/>
                  </a:lnTo>
                  <a:lnTo>
                    <a:pt x="588" y="528"/>
                  </a:lnTo>
                  <a:lnTo>
                    <a:pt x="601" y="526"/>
                  </a:lnTo>
                  <a:lnTo>
                    <a:pt x="629" y="522"/>
                  </a:lnTo>
                  <a:lnTo>
                    <a:pt x="643" y="519"/>
                  </a:lnTo>
                  <a:lnTo>
                    <a:pt x="657" y="517"/>
                  </a:lnTo>
                  <a:lnTo>
                    <a:pt x="670" y="514"/>
                  </a:lnTo>
                  <a:lnTo>
                    <a:pt x="684" y="511"/>
                  </a:lnTo>
                  <a:lnTo>
                    <a:pt x="697" y="508"/>
                  </a:lnTo>
                  <a:lnTo>
                    <a:pt x="710" y="506"/>
                  </a:lnTo>
                  <a:lnTo>
                    <a:pt x="723" y="502"/>
                  </a:lnTo>
                  <a:lnTo>
                    <a:pt x="736" y="499"/>
                  </a:lnTo>
                  <a:lnTo>
                    <a:pt x="748" y="496"/>
                  </a:lnTo>
                  <a:lnTo>
                    <a:pt x="760" y="492"/>
                  </a:lnTo>
                  <a:lnTo>
                    <a:pt x="771" y="488"/>
                  </a:lnTo>
                  <a:lnTo>
                    <a:pt x="782" y="485"/>
                  </a:lnTo>
                  <a:lnTo>
                    <a:pt x="793" y="481"/>
                  </a:lnTo>
                  <a:lnTo>
                    <a:pt x="804" y="476"/>
                  </a:lnTo>
                  <a:lnTo>
                    <a:pt x="814" y="472"/>
                  </a:lnTo>
                  <a:lnTo>
                    <a:pt x="823" y="468"/>
                  </a:lnTo>
                  <a:lnTo>
                    <a:pt x="832" y="463"/>
                  </a:lnTo>
                  <a:lnTo>
                    <a:pt x="841" y="458"/>
                  </a:lnTo>
                  <a:lnTo>
                    <a:pt x="848" y="453"/>
                  </a:lnTo>
                  <a:lnTo>
                    <a:pt x="856" y="448"/>
                  </a:lnTo>
                  <a:lnTo>
                    <a:pt x="863" y="442"/>
                  </a:lnTo>
                  <a:lnTo>
                    <a:pt x="869" y="436"/>
                  </a:lnTo>
                  <a:lnTo>
                    <a:pt x="875" y="430"/>
                  </a:lnTo>
                  <a:lnTo>
                    <a:pt x="880" y="424"/>
                  </a:lnTo>
                  <a:lnTo>
                    <a:pt x="884" y="418"/>
                  </a:lnTo>
                  <a:lnTo>
                    <a:pt x="888" y="411"/>
                  </a:lnTo>
                  <a:lnTo>
                    <a:pt x="891" y="404"/>
                  </a:lnTo>
                  <a:lnTo>
                    <a:pt x="893" y="397"/>
                  </a:lnTo>
                  <a:lnTo>
                    <a:pt x="895" y="390"/>
                  </a:lnTo>
                  <a:lnTo>
                    <a:pt x="896" y="383"/>
                  </a:lnTo>
                  <a:lnTo>
                    <a:pt x="894" y="377"/>
                  </a:lnTo>
                  <a:lnTo>
                    <a:pt x="893" y="374"/>
                  </a:lnTo>
                  <a:lnTo>
                    <a:pt x="891" y="372"/>
                  </a:lnTo>
                  <a:lnTo>
                    <a:pt x="889" y="370"/>
                  </a:lnTo>
                  <a:lnTo>
                    <a:pt x="886" y="368"/>
                  </a:lnTo>
                  <a:lnTo>
                    <a:pt x="883" y="366"/>
                  </a:lnTo>
                  <a:lnTo>
                    <a:pt x="880" y="365"/>
                  </a:lnTo>
                  <a:lnTo>
                    <a:pt x="876" y="363"/>
                  </a:lnTo>
                  <a:lnTo>
                    <a:pt x="872" y="362"/>
                  </a:lnTo>
                  <a:lnTo>
                    <a:pt x="868" y="360"/>
                  </a:lnTo>
                  <a:lnTo>
                    <a:pt x="864" y="359"/>
                  </a:lnTo>
                  <a:lnTo>
                    <a:pt x="859" y="357"/>
                  </a:lnTo>
                  <a:lnTo>
                    <a:pt x="854" y="356"/>
                  </a:lnTo>
                  <a:lnTo>
                    <a:pt x="849" y="354"/>
                  </a:lnTo>
                  <a:lnTo>
                    <a:pt x="844" y="353"/>
                  </a:lnTo>
                  <a:lnTo>
                    <a:pt x="839" y="352"/>
                  </a:lnTo>
                  <a:lnTo>
                    <a:pt x="834" y="350"/>
                  </a:lnTo>
                  <a:lnTo>
                    <a:pt x="830" y="348"/>
                  </a:lnTo>
                  <a:lnTo>
                    <a:pt x="825" y="347"/>
                  </a:lnTo>
                  <a:lnTo>
                    <a:pt x="820" y="345"/>
                  </a:lnTo>
                  <a:lnTo>
                    <a:pt x="815" y="343"/>
                  </a:lnTo>
                  <a:lnTo>
                    <a:pt x="811" y="340"/>
                  </a:lnTo>
                  <a:lnTo>
                    <a:pt x="807" y="338"/>
                  </a:lnTo>
                  <a:lnTo>
                    <a:pt x="803" y="336"/>
                  </a:lnTo>
                  <a:lnTo>
                    <a:pt x="799" y="333"/>
                  </a:lnTo>
                  <a:lnTo>
                    <a:pt x="796" y="330"/>
                  </a:lnTo>
                  <a:lnTo>
                    <a:pt x="793" y="327"/>
                  </a:lnTo>
                  <a:lnTo>
                    <a:pt x="790" y="323"/>
                  </a:lnTo>
                  <a:lnTo>
                    <a:pt x="788" y="320"/>
                  </a:lnTo>
                  <a:lnTo>
                    <a:pt x="787" y="315"/>
                  </a:lnTo>
                  <a:lnTo>
                    <a:pt x="786" y="311"/>
                  </a:lnTo>
                  <a:lnTo>
                    <a:pt x="785" y="301"/>
                  </a:lnTo>
                  <a:lnTo>
                    <a:pt x="786" y="296"/>
                  </a:lnTo>
                  <a:lnTo>
                    <a:pt x="787" y="291"/>
                  </a:lnTo>
                  <a:lnTo>
                    <a:pt x="788" y="286"/>
                  </a:lnTo>
                  <a:lnTo>
                    <a:pt x="790" y="281"/>
                  </a:lnTo>
                  <a:lnTo>
                    <a:pt x="793" y="276"/>
                  </a:lnTo>
                  <a:lnTo>
                    <a:pt x="796" y="272"/>
                  </a:lnTo>
                  <a:lnTo>
                    <a:pt x="799" y="267"/>
                  </a:lnTo>
                  <a:lnTo>
                    <a:pt x="803" y="262"/>
                  </a:lnTo>
                  <a:lnTo>
                    <a:pt x="806" y="258"/>
                  </a:lnTo>
                  <a:lnTo>
                    <a:pt x="810" y="253"/>
                  </a:lnTo>
                  <a:lnTo>
                    <a:pt x="814" y="248"/>
                  </a:lnTo>
                  <a:lnTo>
                    <a:pt x="819" y="244"/>
                  </a:lnTo>
                  <a:lnTo>
                    <a:pt x="823" y="240"/>
                  </a:lnTo>
                  <a:lnTo>
                    <a:pt x="828" y="235"/>
                  </a:lnTo>
                  <a:lnTo>
                    <a:pt x="832" y="231"/>
                  </a:lnTo>
                  <a:lnTo>
                    <a:pt x="836" y="227"/>
                  </a:lnTo>
                  <a:lnTo>
                    <a:pt x="840" y="222"/>
                  </a:lnTo>
                  <a:lnTo>
                    <a:pt x="844" y="218"/>
                  </a:lnTo>
                  <a:lnTo>
                    <a:pt x="848" y="214"/>
                  </a:lnTo>
                  <a:lnTo>
                    <a:pt x="852" y="210"/>
                  </a:lnTo>
                  <a:lnTo>
                    <a:pt x="855" y="206"/>
                  </a:lnTo>
                  <a:lnTo>
                    <a:pt x="858" y="203"/>
                  </a:lnTo>
                  <a:lnTo>
                    <a:pt x="861" y="199"/>
                  </a:lnTo>
                  <a:lnTo>
                    <a:pt x="863" y="195"/>
                  </a:lnTo>
                  <a:lnTo>
                    <a:pt x="865" y="192"/>
                  </a:lnTo>
                  <a:lnTo>
                    <a:pt x="867" y="188"/>
                  </a:lnTo>
                  <a:lnTo>
                    <a:pt x="868" y="184"/>
                  </a:lnTo>
                  <a:lnTo>
                    <a:pt x="868" y="181"/>
                  </a:lnTo>
                  <a:lnTo>
                    <a:pt x="868" y="178"/>
                  </a:lnTo>
                  <a:lnTo>
                    <a:pt x="867" y="175"/>
                  </a:lnTo>
                  <a:lnTo>
                    <a:pt x="865" y="172"/>
                  </a:lnTo>
                  <a:lnTo>
                    <a:pt x="863" y="171"/>
                  </a:lnTo>
                  <a:lnTo>
                    <a:pt x="862" y="170"/>
                  </a:lnTo>
                  <a:lnTo>
                    <a:pt x="860" y="170"/>
                  </a:lnTo>
                  <a:lnTo>
                    <a:pt x="858" y="170"/>
                  </a:lnTo>
                  <a:lnTo>
                    <a:pt x="856" y="170"/>
                  </a:lnTo>
                  <a:lnTo>
                    <a:pt x="854" y="170"/>
                  </a:lnTo>
                  <a:lnTo>
                    <a:pt x="851" y="170"/>
                  </a:lnTo>
                  <a:lnTo>
                    <a:pt x="848" y="170"/>
                  </a:lnTo>
                  <a:lnTo>
                    <a:pt x="846" y="171"/>
                  </a:lnTo>
                  <a:lnTo>
                    <a:pt x="843" y="171"/>
                  </a:lnTo>
                  <a:lnTo>
                    <a:pt x="840" y="172"/>
                  </a:lnTo>
                  <a:lnTo>
                    <a:pt x="837" y="173"/>
                  </a:lnTo>
                  <a:lnTo>
                    <a:pt x="834" y="173"/>
                  </a:lnTo>
                  <a:lnTo>
                    <a:pt x="831" y="174"/>
                  </a:lnTo>
                  <a:lnTo>
                    <a:pt x="828" y="175"/>
                  </a:lnTo>
                  <a:lnTo>
                    <a:pt x="826" y="176"/>
                  </a:lnTo>
                  <a:lnTo>
                    <a:pt x="822" y="176"/>
                  </a:lnTo>
                  <a:lnTo>
                    <a:pt x="820" y="177"/>
                  </a:lnTo>
                  <a:lnTo>
                    <a:pt x="817" y="178"/>
                  </a:lnTo>
                  <a:lnTo>
                    <a:pt x="814" y="178"/>
                  </a:lnTo>
                  <a:lnTo>
                    <a:pt x="812" y="179"/>
                  </a:lnTo>
                  <a:lnTo>
                    <a:pt x="809" y="179"/>
                  </a:lnTo>
                  <a:lnTo>
                    <a:pt x="807" y="179"/>
                  </a:lnTo>
                  <a:lnTo>
                    <a:pt x="805" y="179"/>
                  </a:lnTo>
                  <a:lnTo>
                    <a:pt x="803" y="179"/>
                  </a:lnTo>
                  <a:lnTo>
                    <a:pt x="802" y="178"/>
                  </a:lnTo>
                  <a:lnTo>
                    <a:pt x="800" y="178"/>
                  </a:lnTo>
                  <a:lnTo>
                    <a:pt x="799" y="177"/>
                  </a:lnTo>
                  <a:lnTo>
                    <a:pt x="798" y="176"/>
                  </a:lnTo>
                  <a:lnTo>
                    <a:pt x="797" y="175"/>
                  </a:lnTo>
                  <a:lnTo>
                    <a:pt x="796" y="171"/>
                  </a:lnTo>
                  <a:lnTo>
                    <a:pt x="797" y="168"/>
                  </a:lnTo>
                  <a:lnTo>
                    <a:pt x="798" y="166"/>
                  </a:lnTo>
                  <a:lnTo>
                    <a:pt x="799" y="164"/>
                  </a:lnTo>
                  <a:lnTo>
                    <a:pt x="800" y="162"/>
                  </a:lnTo>
                  <a:lnTo>
                    <a:pt x="802" y="159"/>
                  </a:lnTo>
                  <a:lnTo>
                    <a:pt x="804" y="157"/>
                  </a:lnTo>
                  <a:lnTo>
                    <a:pt x="806" y="154"/>
                  </a:lnTo>
                  <a:lnTo>
                    <a:pt x="809" y="152"/>
                  </a:lnTo>
                  <a:lnTo>
                    <a:pt x="811" y="149"/>
                  </a:lnTo>
                  <a:lnTo>
                    <a:pt x="814" y="146"/>
                  </a:lnTo>
                  <a:lnTo>
                    <a:pt x="817" y="144"/>
                  </a:lnTo>
                  <a:lnTo>
                    <a:pt x="820" y="141"/>
                  </a:lnTo>
                  <a:lnTo>
                    <a:pt x="823" y="138"/>
                  </a:lnTo>
                  <a:lnTo>
                    <a:pt x="826" y="136"/>
                  </a:lnTo>
                  <a:lnTo>
                    <a:pt x="829" y="133"/>
                  </a:lnTo>
                  <a:lnTo>
                    <a:pt x="832" y="130"/>
                  </a:lnTo>
                  <a:lnTo>
                    <a:pt x="835" y="127"/>
                  </a:lnTo>
                  <a:lnTo>
                    <a:pt x="838" y="125"/>
                  </a:lnTo>
                  <a:lnTo>
                    <a:pt x="840" y="122"/>
                  </a:lnTo>
                  <a:lnTo>
                    <a:pt x="843" y="119"/>
                  </a:lnTo>
                  <a:lnTo>
                    <a:pt x="846" y="117"/>
                  </a:lnTo>
                  <a:lnTo>
                    <a:pt x="848" y="114"/>
                  </a:lnTo>
                  <a:lnTo>
                    <a:pt x="850" y="112"/>
                  </a:lnTo>
                  <a:lnTo>
                    <a:pt x="852" y="109"/>
                  </a:lnTo>
                  <a:lnTo>
                    <a:pt x="853" y="107"/>
                  </a:lnTo>
                  <a:lnTo>
                    <a:pt x="854" y="104"/>
                  </a:lnTo>
                  <a:lnTo>
                    <a:pt x="855" y="102"/>
                  </a:lnTo>
                  <a:lnTo>
                    <a:pt x="855" y="100"/>
                  </a:lnTo>
                  <a:lnTo>
                    <a:pt x="855" y="98"/>
                  </a:lnTo>
                  <a:lnTo>
                    <a:pt x="855" y="96"/>
                  </a:lnTo>
                  <a:lnTo>
                    <a:pt x="852" y="90"/>
                  </a:lnTo>
                  <a:lnTo>
                    <a:pt x="850" y="87"/>
                  </a:lnTo>
                  <a:lnTo>
                    <a:pt x="848" y="85"/>
                  </a:lnTo>
                  <a:lnTo>
                    <a:pt x="845" y="83"/>
                  </a:lnTo>
                  <a:lnTo>
                    <a:pt x="842" y="82"/>
                  </a:lnTo>
                  <a:lnTo>
                    <a:pt x="839" y="80"/>
                  </a:lnTo>
                  <a:lnTo>
                    <a:pt x="836" y="80"/>
                  </a:lnTo>
                  <a:lnTo>
                    <a:pt x="832" y="79"/>
                  </a:lnTo>
                  <a:lnTo>
                    <a:pt x="828" y="79"/>
                  </a:lnTo>
                  <a:lnTo>
                    <a:pt x="824" y="78"/>
                  </a:lnTo>
                  <a:lnTo>
                    <a:pt x="819" y="79"/>
                  </a:lnTo>
                  <a:lnTo>
                    <a:pt x="814" y="79"/>
                  </a:lnTo>
                  <a:lnTo>
                    <a:pt x="810" y="80"/>
                  </a:lnTo>
                  <a:lnTo>
                    <a:pt x="805" y="80"/>
                  </a:lnTo>
                  <a:lnTo>
                    <a:pt x="800" y="81"/>
                  </a:lnTo>
                  <a:lnTo>
                    <a:pt x="794" y="82"/>
                  </a:lnTo>
                  <a:lnTo>
                    <a:pt x="788" y="82"/>
                  </a:lnTo>
                  <a:lnTo>
                    <a:pt x="782" y="83"/>
                  </a:lnTo>
                  <a:lnTo>
                    <a:pt x="776" y="84"/>
                  </a:lnTo>
                  <a:lnTo>
                    <a:pt x="770" y="85"/>
                  </a:lnTo>
                  <a:lnTo>
                    <a:pt x="764" y="86"/>
                  </a:lnTo>
                  <a:lnTo>
                    <a:pt x="757" y="87"/>
                  </a:lnTo>
                  <a:lnTo>
                    <a:pt x="751" y="88"/>
                  </a:lnTo>
                  <a:lnTo>
                    <a:pt x="744" y="88"/>
                  </a:lnTo>
                  <a:lnTo>
                    <a:pt x="737" y="89"/>
                  </a:lnTo>
                  <a:lnTo>
                    <a:pt x="730" y="90"/>
                  </a:lnTo>
                  <a:lnTo>
                    <a:pt x="723" y="90"/>
                  </a:lnTo>
                  <a:lnTo>
                    <a:pt x="716" y="90"/>
                  </a:lnTo>
                  <a:lnTo>
                    <a:pt x="708" y="90"/>
                  </a:lnTo>
                  <a:lnTo>
                    <a:pt x="701" y="89"/>
                  </a:lnTo>
                  <a:lnTo>
                    <a:pt x="694" y="89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LY"/>
            </a:p>
          </p:txBody>
        </p:sp>
        <p:sp>
          <p:nvSpPr>
            <p:cNvPr id="36" name="Freeform 57"/>
            <p:cNvSpPr>
              <a:spLocks/>
            </p:cNvSpPr>
            <p:nvPr/>
          </p:nvSpPr>
          <p:spPr bwMode="auto">
            <a:xfrm>
              <a:off x="3678" y="952"/>
              <a:ext cx="401" cy="366"/>
            </a:xfrm>
            <a:custGeom>
              <a:avLst/>
              <a:gdLst>
                <a:gd name="T0" fmla="*/ 220 w 401"/>
                <a:gd name="T1" fmla="*/ 11 h 366"/>
                <a:gd name="T2" fmla="*/ 197 w 401"/>
                <a:gd name="T3" fmla="*/ 5 h 366"/>
                <a:gd name="T4" fmla="*/ 177 w 401"/>
                <a:gd name="T5" fmla="*/ 0 h 366"/>
                <a:gd name="T6" fmla="*/ 154 w 401"/>
                <a:gd name="T7" fmla="*/ 2 h 366"/>
                <a:gd name="T8" fmla="*/ 112 w 401"/>
                <a:gd name="T9" fmla="*/ 16 h 366"/>
                <a:gd name="T10" fmla="*/ 80 w 401"/>
                <a:gd name="T11" fmla="*/ 31 h 366"/>
                <a:gd name="T12" fmla="*/ 56 w 401"/>
                <a:gd name="T13" fmla="*/ 49 h 366"/>
                <a:gd name="T14" fmla="*/ 35 w 401"/>
                <a:gd name="T15" fmla="*/ 75 h 366"/>
                <a:gd name="T16" fmla="*/ 15 w 401"/>
                <a:gd name="T17" fmla="*/ 115 h 366"/>
                <a:gd name="T18" fmla="*/ 5 w 401"/>
                <a:gd name="T19" fmla="*/ 138 h 366"/>
                <a:gd name="T20" fmla="*/ 1 w 401"/>
                <a:gd name="T21" fmla="*/ 157 h 366"/>
                <a:gd name="T22" fmla="*/ 0 w 401"/>
                <a:gd name="T23" fmla="*/ 174 h 366"/>
                <a:gd name="T24" fmla="*/ 5 w 401"/>
                <a:gd name="T25" fmla="*/ 193 h 366"/>
                <a:gd name="T26" fmla="*/ 18 w 401"/>
                <a:gd name="T27" fmla="*/ 215 h 366"/>
                <a:gd name="T28" fmla="*/ 32 w 401"/>
                <a:gd name="T29" fmla="*/ 226 h 366"/>
                <a:gd name="T30" fmla="*/ 48 w 401"/>
                <a:gd name="T31" fmla="*/ 230 h 366"/>
                <a:gd name="T32" fmla="*/ 68 w 401"/>
                <a:gd name="T33" fmla="*/ 235 h 366"/>
                <a:gd name="T34" fmla="*/ 100 w 401"/>
                <a:gd name="T35" fmla="*/ 250 h 366"/>
                <a:gd name="T36" fmla="*/ 127 w 401"/>
                <a:gd name="T37" fmla="*/ 266 h 366"/>
                <a:gd name="T38" fmla="*/ 147 w 401"/>
                <a:gd name="T39" fmla="*/ 279 h 366"/>
                <a:gd name="T40" fmla="*/ 166 w 401"/>
                <a:gd name="T41" fmla="*/ 290 h 366"/>
                <a:gd name="T42" fmla="*/ 194 w 401"/>
                <a:gd name="T43" fmla="*/ 304 h 366"/>
                <a:gd name="T44" fmla="*/ 229 w 401"/>
                <a:gd name="T45" fmla="*/ 317 h 366"/>
                <a:gd name="T46" fmla="*/ 249 w 401"/>
                <a:gd name="T47" fmla="*/ 324 h 366"/>
                <a:gd name="T48" fmla="*/ 266 w 401"/>
                <a:gd name="T49" fmla="*/ 328 h 366"/>
                <a:gd name="T50" fmla="*/ 288 w 401"/>
                <a:gd name="T51" fmla="*/ 332 h 366"/>
                <a:gd name="T52" fmla="*/ 321 w 401"/>
                <a:gd name="T53" fmla="*/ 341 h 366"/>
                <a:gd name="T54" fmla="*/ 346 w 401"/>
                <a:gd name="T55" fmla="*/ 351 h 366"/>
                <a:gd name="T56" fmla="*/ 367 w 401"/>
                <a:gd name="T57" fmla="*/ 360 h 366"/>
                <a:gd name="T58" fmla="*/ 383 w 401"/>
                <a:gd name="T59" fmla="*/ 365 h 366"/>
                <a:gd name="T60" fmla="*/ 394 w 401"/>
                <a:gd name="T61" fmla="*/ 360 h 366"/>
                <a:gd name="T62" fmla="*/ 400 w 401"/>
                <a:gd name="T63" fmla="*/ 333 h 366"/>
                <a:gd name="T64" fmla="*/ 394 w 401"/>
                <a:gd name="T65" fmla="*/ 297 h 366"/>
                <a:gd name="T66" fmla="*/ 378 w 401"/>
                <a:gd name="T67" fmla="*/ 259 h 366"/>
                <a:gd name="T68" fmla="*/ 354 w 401"/>
                <a:gd name="T69" fmla="*/ 228 h 366"/>
                <a:gd name="T70" fmla="*/ 327 w 401"/>
                <a:gd name="T71" fmla="*/ 212 h 366"/>
                <a:gd name="T72" fmla="*/ 310 w 401"/>
                <a:gd name="T73" fmla="*/ 217 h 366"/>
                <a:gd name="T74" fmla="*/ 293 w 401"/>
                <a:gd name="T75" fmla="*/ 230 h 366"/>
                <a:gd name="T76" fmla="*/ 274 w 401"/>
                <a:gd name="T77" fmla="*/ 242 h 366"/>
                <a:gd name="T78" fmla="*/ 252 w 401"/>
                <a:gd name="T79" fmla="*/ 244 h 366"/>
                <a:gd name="T80" fmla="*/ 223 w 401"/>
                <a:gd name="T81" fmla="*/ 236 h 366"/>
                <a:gd name="T82" fmla="*/ 203 w 401"/>
                <a:gd name="T83" fmla="*/ 225 h 366"/>
                <a:gd name="T84" fmla="*/ 188 w 401"/>
                <a:gd name="T85" fmla="*/ 210 h 366"/>
                <a:gd name="T86" fmla="*/ 178 w 401"/>
                <a:gd name="T87" fmla="*/ 190 h 366"/>
                <a:gd name="T88" fmla="*/ 175 w 401"/>
                <a:gd name="T89" fmla="*/ 158 h 366"/>
                <a:gd name="T90" fmla="*/ 183 w 401"/>
                <a:gd name="T91" fmla="*/ 133 h 366"/>
                <a:gd name="T92" fmla="*/ 198 w 401"/>
                <a:gd name="T93" fmla="*/ 111 h 366"/>
                <a:gd name="T94" fmla="*/ 220 w 401"/>
                <a:gd name="T95" fmla="*/ 85 h 366"/>
                <a:gd name="T96" fmla="*/ 243 w 401"/>
                <a:gd name="T97" fmla="*/ 53 h 366"/>
                <a:gd name="T98" fmla="*/ 254 w 401"/>
                <a:gd name="T99" fmla="*/ 41 h 366"/>
                <a:gd name="T100" fmla="*/ 264 w 401"/>
                <a:gd name="T101" fmla="*/ 31 h 366"/>
                <a:gd name="T102" fmla="*/ 272 w 401"/>
                <a:gd name="T103" fmla="*/ 24 h 366"/>
                <a:gd name="T104" fmla="*/ 274 w 401"/>
                <a:gd name="T105" fmla="*/ 16 h 366"/>
                <a:gd name="T106" fmla="*/ 272 w 401"/>
                <a:gd name="T107" fmla="*/ 13 h 366"/>
                <a:gd name="T108" fmla="*/ 268 w 401"/>
                <a:gd name="T109" fmla="*/ 12 h 366"/>
                <a:gd name="T110" fmla="*/ 263 w 401"/>
                <a:gd name="T111" fmla="*/ 13 h 366"/>
                <a:gd name="T112" fmla="*/ 256 w 401"/>
                <a:gd name="T113" fmla="*/ 14 h 3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1"/>
                <a:gd name="T172" fmla="*/ 0 h 366"/>
                <a:gd name="T173" fmla="*/ 401 w 401"/>
                <a:gd name="T174" fmla="*/ 366 h 3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1" h="366">
                  <a:moveTo>
                    <a:pt x="252" y="15"/>
                  </a:moveTo>
                  <a:lnTo>
                    <a:pt x="241" y="14"/>
                  </a:lnTo>
                  <a:lnTo>
                    <a:pt x="236" y="14"/>
                  </a:lnTo>
                  <a:lnTo>
                    <a:pt x="232" y="13"/>
                  </a:lnTo>
                  <a:lnTo>
                    <a:pt x="228" y="12"/>
                  </a:lnTo>
                  <a:lnTo>
                    <a:pt x="224" y="12"/>
                  </a:lnTo>
                  <a:lnTo>
                    <a:pt x="220" y="11"/>
                  </a:lnTo>
                  <a:lnTo>
                    <a:pt x="216" y="10"/>
                  </a:lnTo>
                  <a:lnTo>
                    <a:pt x="213" y="9"/>
                  </a:lnTo>
                  <a:lnTo>
                    <a:pt x="210" y="8"/>
                  </a:lnTo>
                  <a:lnTo>
                    <a:pt x="206" y="7"/>
                  </a:lnTo>
                  <a:lnTo>
                    <a:pt x="203" y="6"/>
                  </a:lnTo>
                  <a:lnTo>
                    <a:pt x="200" y="6"/>
                  </a:lnTo>
                  <a:lnTo>
                    <a:pt x="197" y="5"/>
                  </a:lnTo>
                  <a:lnTo>
                    <a:pt x="194" y="4"/>
                  </a:lnTo>
                  <a:lnTo>
                    <a:pt x="192" y="3"/>
                  </a:lnTo>
                  <a:lnTo>
                    <a:pt x="189" y="2"/>
                  </a:lnTo>
                  <a:lnTo>
                    <a:pt x="186" y="2"/>
                  </a:lnTo>
                  <a:lnTo>
                    <a:pt x="183" y="1"/>
                  </a:lnTo>
                  <a:lnTo>
                    <a:pt x="180" y="1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1" y="0"/>
                  </a:lnTo>
                  <a:lnTo>
                    <a:pt x="168" y="0"/>
                  </a:lnTo>
                  <a:lnTo>
                    <a:pt x="164" y="0"/>
                  </a:lnTo>
                  <a:lnTo>
                    <a:pt x="161" y="1"/>
                  </a:lnTo>
                  <a:lnTo>
                    <a:pt x="157" y="1"/>
                  </a:lnTo>
                  <a:lnTo>
                    <a:pt x="154" y="2"/>
                  </a:lnTo>
                  <a:lnTo>
                    <a:pt x="149" y="3"/>
                  </a:lnTo>
                  <a:lnTo>
                    <a:pt x="145" y="4"/>
                  </a:lnTo>
                  <a:lnTo>
                    <a:pt x="140" y="6"/>
                  </a:lnTo>
                  <a:lnTo>
                    <a:pt x="136" y="8"/>
                  </a:lnTo>
                  <a:lnTo>
                    <a:pt x="124" y="12"/>
                  </a:lnTo>
                  <a:lnTo>
                    <a:pt x="118" y="14"/>
                  </a:lnTo>
                  <a:lnTo>
                    <a:pt x="112" y="16"/>
                  </a:lnTo>
                  <a:lnTo>
                    <a:pt x="107" y="18"/>
                  </a:lnTo>
                  <a:lnTo>
                    <a:pt x="102" y="20"/>
                  </a:lnTo>
                  <a:lnTo>
                    <a:pt x="98" y="22"/>
                  </a:lnTo>
                  <a:lnTo>
                    <a:pt x="93" y="24"/>
                  </a:lnTo>
                  <a:lnTo>
                    <a:pt x="88" y="26"/>
                  </a:lnTo>
                  <a:lnTo>
                    <a:pt x="84" y="28"/>
                  </a:lnTo>
                  <a:lnTo>
                    <a:pt x="80" y="31"/>
                  </a:lnTo>
                  <a:lnTo>
                    <a:pt x="76" y="33"/>
                  </a:lnTo>
                  <a:lnTo>
                    <a:pt x="73" y="35"/>
                  </a:lnTo>
                  <a:lnTo>
                    <a:pt x="69" y="38"/>
                  </a:lnTo>
                  <a:lnTo>
                    <a:pt x="66" y="40"/>
                  </a:lnTo>
                  <a:lnTo>
                    <a:pt x="62" y="43"/>
                  </a:lnTo>
                  <a:lnTo>
                    <a:pt x="59" y="46"/>
                  </a:lnTo>
                  <a:lnTo>
                    <a:pt x="56" y="49"/>
                  </a:lnTo>
                  <a:lnTo>
                    <a:pt x="53" y="52"/>
                  </a:lnTo>
                  <a:lnTo>
                    <a:pt x="50" y="55"/>
                  </a:lnTo>
                  <a:lnTo>
                    <a:pt x="47" y="59"/>
                  </a:lnTo>
                  <a:lnTo>
                    <a:pt x="44" y="62"/>
                  </a:lnTo>
                  <a:lnTo>
                    <a:pt x="41" y="66"/>
                  </a:lnTo>
                  <a:lnTo>
                    <a:pt x="38" y="71"/>
                  </a:lnTo>
                  <a:lnTo>
                    <a:pt x="35" y="75"/>
                  </a:lnTo>
                  <a:lnTo>
                    <a:pt x="32" y="80"/>
                  </a:lnTo>
                  <a:lnTo>
                    <a:pt x="30" y="85"/>
                  </a:lnTo>
                  <a:lnTo>
                    <a:pt x="26" y="90"/>
                  </a:lnTo>
                  <a:lnTo>
                    <a:pt x="24" y="96"/>
                  </a:lnTo>
                  <a:lnTo>
                    <a:pt x="21" y="102"/>
                  </a:lnTo>
                  <a:lnTo>
                    <a:pt x="18" y="108"/>
                  </a:lnTo>
                  <a:lnTo>
                    <a:pt x="15" y="115"/>
                  </a:lnTo>
                  <a:lnTo>
                    <a:pt x="12" y="121"/>
                  </a:lnTo>
                  <a:lnTo>
                    <a:pt x="10" y="124"/>
                  </a:lnTo>
                  <a:lnTo>
                    <a:pt x="9" y="127"/>
                  </a:lnTo>
                  <a:lnTo>
                    <a:pt x="8" y="130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5" y="138"/>
                  </a:lnTo>
                  <a:lnTo>
                    <a:pt x="4" y="141"/>
                  </a:lnTo>
                  <a:lnTo>
                    <a:pt x="3" y="144"/>
                  </a:lnTo>
                  <a:lnTo>
                    <a:pt x="3" y="146"/>
                  </a:lnTo>
                  <a:lnTo>
                    <a:pt x="2" y="149"/>
                  </a:lnTo>
                  <a:lnTo>
                    <a:pt x="2" y="152"/>
                  </a:lnTo>
                  <a:lnTo>
                    <a:pt x="1" y="154"/>
                  </a:lnTo>
                  <a:lnTo>
                    <a:pt x="1" y="157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1" y="177"/>
                  </a:lnTo>
                  <a:lnTo>
                    <a:pt x="1" y="180"/>
                  </a:lnTo>
                  <a:lnTo>
                    <a:pt x="2" y="182"/>
                  </a:lnTo>
                  <a:lnTo>
                    <a:pt x="2" y="185"/>
                  </a:lnTo>
                  <a:lnTo>
                    <a:pt x="3" y="188"/>
                  </a:lnTo>
                  <a:lnTo>
                    <a:pt x="4" y="190"/>
                  </a:lnTo>
                  <a:lnTo>
                    <a:pt x="5" y="193"/>
                  </a:lnTo>
                  <a:lnTo>
                    <a:pt x="6" y="196"/>
                  </a:lnTo>
                  <a:lnTo>
                    <a:pt x="7" y="198"/>
                  </a:lnTo>
                  <a:lnTo>
                    <a:pt x="9" y="201"/>
                  </a:lnTo>
                  <a:lnTo>
                    <a:pt x="12" y="208"/>
                  </a:lnTo>
                  <a:lnTo>
                    <a:pt x="14" y="210"/>
                  </a:lnTo>
                  <a:lnTo>
                    <a:pt x="16" y="213"/>
                  </a:lnTo>
                  <a:lnTo>
                    <a:pt x="18" y="215"/>
                  </a:lnTo>
                  <a:lnTo>
                    <a:pt x="20" y="217"/>
                  </a:lnTo>
                  <a:lnTo>
                    <a:pt x="21" y="219"/>
                  </a:lnTo>
                  <a:lnTo>
                    <a:pt x="23" y="221"/>
                  </a:lnTo>
                  <a:lnTo>
                    <a:pt x="25" y="222"/>
                  </a:lnTo>
                  <a:lnTo>
                    <a:pt x="27" y="223"/>
                  </a:lnTo>
                  <a:lnTo>
                    <a:pt x="30" y="224"/>
                  </a:lnTo>
                  <a:lnTo>
                    <a:pt x="32" y="226"/>
                  </a:lnTo>
                  <a:lnTo>
                    <a:pt x="34" y="226"/>
                  </a:lnTo>
                  <a:lnTo>
                    <a:pt x="36" y="227"/>
                  </a:lnTo>
                  <a:lnTo>
                    <a:pt x="38" y="228"/>
                  </a:lnTo>
                  <a:lnTo>
                    <a:pt x="41" y="228"/>
                  </a:lnTo>
                  <a:lnTo>
                    <a:pt x="43" y="229"/>
                  </a:lnTo>
                  <a:lnTo>
                    <a:pt x="46" y="230"/>
                  </a:lnTo>
                  <a:lnTo>
                    <a:pt x="48" y="230"/>
                  </a:lnTo>
                  <a:lnTo>
                    <a:pt x="51" y="231"/>
                  </a:lnTo>
                  <a:lnTo>
                    <a:pt x="54" y="231"/>
                  </a:lnTo>
                  <a:lnTo>
                    <a:pt x="56" y="232"/>
                  </a:lnTo>
                  <a:lnTo>
                    <a:pt x="59" y="232"/>
                  </a:lnTo>
                  <a:lnTo>
                    <a:pt x="62" y="233"/>
                  </a:lnTo>
                  <a:lnTo>
                    <a:pt x="65" y="234"/>
                  </a:lnTo>
                  <a:lnTo>
                    <a:pt x="68" y="235"/>
                  </a:lnTo>
                  <a:lnTo>
                    <a:pt x="72" y="236"/>
                  </a:lnTo>
                  <a:lnTo>
                    <a:pt x="75" y="237"/>
                  </a:lnTo>
                  <a:lnTo>
                    <a:pt x="78" y="238"/>
                  </a:lnTo>
                  <a:lnTo>
                    <a:pt x="82" y="240"/>
                  </a:lnTo>
                  <a:lnTo>
                    <a:pt x="86" y="242"/>
                  </a:lnTo>
                  <a:lnTo>
                    <a:pt x="90" y="244"/>
                  </a:lnTo>
                  <a:lnTo>
                    <a:pt x="100" y="250"/>
                  </a:lnTo>
                  <a:lnTo>
                    <a:pt x="104" y="252"/>
                  </a:lnTo>
                  <a:lnTo>
                    <a:pt x="108" y="255"/>
                  </a:lnTo>
                  <a:lnTo>
                    <a:pt x="113" y="257"/>
                  </a:lnTo>
                  <a:lnTo>
                    <a:pt x="116" y="259"/>
                  </a:lnTo>
                  <a:lnTo>
                    <a:pt x="120" y="262"/>
                  </a:lnTo>
                  <a:lnTo>
                    <a:pt x="124" y="264"/>
                  </a:lnTo>
                  <a:lnTo>
                    <a:pt x="127" y="266"/>
                  </a:lnTo>
                  <a:lnTo>
                    <a:pt x="130" y="268"/>
                  </a:lnTo>
                  <a:lnTo>
                    <a:pt x="133" y="270"/>
                  </a:lnTo>
                  <a:lnTo>
                    <a:pt x="136" y="272"/>
                  </a:lnTo>
                  <a:lnTo>
                    <a:pt x="138" y="274"/>
                  </a:lnTo>
                  <a:lnTo>
                    <a:pt x="141" y="275"/>
                  </a:lnTo>
                  <a:lnTo>
                    <a:pt x="144" y="277"/>
                  </a:lnTo>
                  <a:lnTo>
                    <a:pt x="147" y="279"/>
                  </a:lnTo>
                  <a:lnTo>
                    <a:pt x="149" y="280"/>
                  </a:lnTo>
                  <a:lnTo>
                    <a:pt x="152" y="282"/>
                  </a:lnTo>
                  <a:lnTo>
                    <a:pt x="155" y="284"/>
                  </a:lnTo>
                  <a:lnTo>
                    <a:pt x="158" y="286"/>
                  </a:lnTo>
                  <a:lnTo>
                    <a:pt x="160" y="287"/>
                  </a:lnTo>
                  <a:lnTo>
                    <a:pt x="164" y="289"/>
                  </a:lnTo>
                  <a:lnTo>
                    <a:pt x="166" y="290"/>
                  </a:lnTo>
                  <a:lnTo>
                    <a:pt x="170" y="292"/>
                  </a:lnTo>
                  <a:lnTo>
                    <a:pt x="174" y="294"/>
                  </a:lnTo>
                  <a:lnTo>
                    <a:pt x="177" y="296"/>
                  </a:lnTo>
                  <a:lnTo>
                    <a:pt x="181" y="298"/>
                  </a:lnTo>
                  <a:lnTo>
                    <a:pt x="185" y="300"/>
                  </a:lnTo>
                  <a:lnTo>
                    <a:pt x="190" y="302"/>
                  </a:lnTo>
                  <a:lnTo>
                    <a:pt x="194" y="304"/>
                  </a:lnTo>
                  <a:lnTo>
                    <a:pt x="200" y="306"/>
                  </a:lnTo>
                  <a:lnTo>
                    <a:pt x="205" y="308"/>
                  </a:lnTo>
                  <a:lnTo>
                    <a:pt x="214" y="312"/>
                  </a:lnTo>
                  <a:lnTo>
                    <a:pt x="218" y="313"/>
                  </a:lnTo>
                  <a:lnTo>
                    <a:pt x="222" y="315"/>
                  </a:lnTo>
                  <a:lnTo>
                    <a:pt x="225" y="316"/>
                  </a:lnTo>
                  <a:lnTo>
                    <a:pt x="229" y="317"/>
                  </a:lnTo>
                  <a:lnTo>
                    <a:pt x="232" y="318"/>
                  </a:lnTo>
                  <a:lnTo>
                    <a:pt x="235" y="320"/>
                  </a:lnTo>
                  <a:lnTo>
                    <a:pt x="238" y="320"/>
                  </a:lnTo>
                  <a:lnTo>
                    <a:pt x="241" y="321"/>
                  </a:lnTo>
                  <a:lnTo>
                    <a:pt x="244" y="322"/>
                  </a:lnTo>
                  <a:lnTo>
                    <a:pt x="246" y="323"/>
                  </a:lnTo>
                  <a:lnTo>
                    <a:pt x="249" y="324"/>
                  </a:lnTo>
                  <a:lnTo>
                    <a:pt x="251" y="324"/>
                  </a:lnTo>
                  <a:lnTo>
                    <a:pt x="254" y="325"/>
                  </a:lnTo>
                  <a:lnTo>
                    <a:pt x="256" y="325"/>
                  </a:lnTo>
                  <a:lnTo>
                    <a:pt x="259" y="326"/>
                  </a:lnTo>
                  <a:lnTo>
                    <a:pt x="261" y="326"/>
                  </a:lnTo>
                  <a:lnTo>
                    <a:pt x="264" y="327"/>
                  </a:lnTo>
                  <a:lnTo>
                    <a:pt x="266" y="328"/>
                  </a:lnTo>
                  <a:lnTo>
                    <a:pt x="269" y="328"/>
                  </a:lnTo>
                  <a:lnTo>
                    <a:pt x="272" y="328"/>
                  </a:lnTo>
                  <a:lnTo>
                    <a:pt x="275" y="329"/>
                  </a:lnTo>
                  <a:lnTo>
                    <a:pt x="278" y="330"/>
                  </a:lnTo>
                  <a:lnTo>
                    <a:pt x="281" y="330"/>
                  </a:lnTo>
                  <a:lnTo>
                    <a:pt x="284" y="331"/>
                  </a:lnTo>
                  <a:lnTo>
                    <a:pt x="288" y="332"/>
                  </a:lnTo>
                  <a:lnTo>
                    <a:pt x="292" y="333"/>
                  </a:lnTo>
                  <a:lnTo>
                    <a:pt x="296" y="334"/>
                  </a:lnTo>
                  <a:lnTo>
                    <a:pt x="300" y="335"/>
                  </a:lnTo>
                  <a:lnTo>
                    <a:pt x="304" y="336"/>
                  </a:lnTo>
                  <a:lnTo>
                    <a:pt x="309" y="338"/>
                  </a:lnTo>
                  <a:lnTo>
                    <a:pt x="317" y="340"/>
                  </a:lnTo>
                  <a:lnTo>
                    <a:pt x="321" y="341"/>
                  </a:lnTo>
                  <a:lnTo>
                    <a:pt x="325" y="342"/>
                  </a:lnTo>
                  <a:lnTo>
                    <a:pt x="328" y="344"/>
                  </a:lnTo>
                  <a:lnTo>
                    <a:pt x="332" y="345"/>
                  </a:lnTo>
                  <a:lnTo>
                    <a:pt x="336" y="347"/>
                  </a:lnTo>
                  <a:lnTo>
                    <a:pt x="339" y="348"/>
                  </a:lnTo>
                  <a:lnTo>
                    <a:pt x="342" y="350"/>
                  </a:lnTo>
                  <a:lnTo>
                    <a:pt x="346" y="351"/>
                  </a:lnTo>
                  <a:lnTo>
                    <a:pt x="349" y="352"/>
                  </a:lnTo>
                  <a:lnTo>
                    <a:pt x="352" y="354"/>
                  </a:lnTo>
                  <a:lnTo>
                    <a:pt x="355" y="356"/>
                  </a:lnTo>
                  <a:lnTo>
                    <a:pt x="358" y="357"/>
                  </a:lnTo>
                  <a:lnTo>
                    <a:pt x="361" y="358"/>
                  </a:lnTo>
                  <a:lnTo>
                    <a:pt x="364" y="360"/>
                  </a:lnTo>
                  <a:lnTo>
                    <a:pt x="367" y="360"/>
                  </a:lnTo>
                  <a:lnTo>
                    <a:pt x="369" y="362"/>
                  </a:lnTo>
                  <a:lnTo>
                    <a:pt x="372" y="362"/>
                  </a:lnTo>
                  <a:lnTo>
                    <a:pt x="374" y="363"/>
                  </a:lnTo>
                  <a:lnTo>
                    <a:pt x="377" y="364"/>
                  </a:lnTo>
                  <a:lnTo>
                    <a:pt x="379" y="364"/>
                  </a:lnTo>
                  <a:lnTo>
                    <a:pt x="381" y="365"/>
                  </a:lnTo>
                  <a:lnTo>
                    <a:pt x="383" y="365"/>
                  </a:lnTo>
                  <a:lnTo>
                    <a:pt x="385" y="365"/>
                  </a:lnTo>
                  <a:lnTo>
                    <a:pt x="387" y="365"/>
                  </a:lnTo>
                  <a:lnTo>
                    <a:pt x="388" y="364"/>
                  </a:lnTo>
                  <a:lnTo>
                    <a:pt x="390" y="364"/>
                  </a:lnTo>
                  <a:lnTo>
                    <a:pt x="392" y="363"/>
                  </a:lnTo>
                  <a:lnTo>
                    <a:pt x="393" y="362"/>
                  </a:lnTo>
                  <a:lnTo>
                    <a:pt x="394" y="360"/>
                  </a:lnTo>
                  <a:lnTo>
                    <a:pt x="396" y="359"/>
                  </a:lnTo>
                  <a:lnTo>
                    <a:pt x="398" y="353"/>
                  </a:lnTo>
                  <a:lnTo>
                    <a:pt x="399" y="349"/>
                  </a:lnTo>
                  <a:lnTo>
                    <a:pt x="400" y="346"/>
                  </a:lnTo>
                  <a:lnTo>
                    <a:pt x="400" y="341"/>
                  </a:lnTo>
                  <a:lnTo>
                    <a:pt x="400" y="337"/>
                  </a:lnTo>
                  <a:lnTo>
                    <a:pt x="400" y="333"/>
                  </a:lnTo>
                  <a:lnTo>
                    <a:pt x="400" y="328"/>
                  </a:lnTo>
                  <a:lnTo>
                    <a:pt x="400" y="323"/>
                  </a:lnTo>
                  <a:lnTo>
                    <a:pt x="399" y="318"/>
                  </a:lnTo>
                  <a:lnTo>
                    <a:pt x="398" y="313"/>
                  </a:lnTo>
                  <a:lnTo>
                    <a:pt x="397" y="308"/>
                  </a:lnTo>
                  <a:lnTo>
                    <a:pt x="395" y="302"/>
                  </a:lnTo>
                  <a:lnTo>
                    <a:pt x="394" y="297"/>
                  </a:lnTo>
                  <a:lnTo>
                    <a:pt x="392" y="291"/>
                  </a:lnTo>
                  <a:lnTo>
                    <a:pt x="390" y="286"/>
                  </a:lnTo>
                  <a:lnTo>
                    <a:pt x="388" y="280"/>
                  </a:lnTo>
                  <a:lnTo>
                    <a:pt x="386" y="275"/>
                  </a:lnTo>
                  <a:lnTo>
                    <a:pt x="383" y="270"/>
                  </a:lnTo>
                  <a:lnTo>
                    <a:pt x="380" y="264"/>
                  </a:lnTo>
                  <a:lnTo>
                    <a:pt x="378" y="259"/>
                  </a:lnTo>
                  <a:lnTo>
                    <a:pt x="375" y="254"/>
                  </a:lnTo>
                  <a:lnTo>
                    <a:pt x="372" y="249"/>
                  </a:lnTo>
                  <a:lnTo>
                    <a:pt x="368" y="244"/>
                  </a:lnTo>
                  <a:lnTo>
                    <a:pt x="365" y="240"/>
                  </a:lnTo>
                  <a:lnTo>
                    <a:pt x="362" y="236"/>
                  </a:lnTo>
                  <a:lnTo>
                    <a:pt x="358" y="232"/>
                  </a:lnTo>
                  <a:lnTo>
                    <a:pt x="354" y="228"/>
                  </a:lnTo>
                  <a:lnTo>
                    <a:pt x="350" y="224"/>
                  </a:lnTo>
                  <a:lnTo>
                    <a:pt x="346" y="221"/>
                  </a:lnTo>
                  <a:lnTo>
                    <a:pt x="342" y="218"/>
                  </a:lnTo>
                  <a:lnTo>
                    <a:pt x="338" y="216"/>
                  </a:lnTo>
                  <a:lnTo>
                    <a:pt x="332" y="213"/>
                  </a:lnTo>
                  <a:lnTo>
                    <a:pt x="329" y="212"/>
                  </a:lnTo>
                  <a:lnTo>
                    <a:pt x="327" y="212"/>
                  </a:lnTo>
                  <a:lnTo>
                    <a:pt x="324" y="212"/>
                  </a:lnTo>
                  <a:lnTo>
                    <a:pt x="322" y="212"/>
                  </a:lnTo>
                  <a:lnTo>
                    <a:pt x="319" y="213"/>
                  </a:lnTo>
                  <a:lnTo>
                    <a:pt x="316" y="214"/>
                  </a:lnTo>
                  <a:lnTo>
                    <a:pt x="314" y="214"/>
                  </a:lnTo>
                  <a:lnTo>
                    <a:pt x="312" y="216"/>
                  </a:lnTo>
                  <a:lnTo>
                    <a:pt x="310" y="217"/>
                  </a:lnTo>
                  <a:lnTo>
                    <a:pt x="307" y="219"/>
                  </a:lnTo>
                  <a:lnTo>
                    <a:pt x="305" y="220"/>
                  </a:lnTo>
                  <a:lnTo>
                    <a:pt x="302" y="222"/>
                  </a:lnTo>
                  <a:lnTo>
                    <a:pt x="300" y="224"/>
                  </a:lnTo>
                  <a:lnTo>
                    <a:pt x="298" y="226"/>
                  </a:lnTo>
                  <a:lnTo>
                    <a:pt x="295" y="228"/>
                  </a:lnTo>
                  <a:lnTo>
                    <a:pt x="293" y="230"/>
                  </a:lnTo>
                  <a:lnTo>
                    <a:pt x="290" y="232"/>
                  </a:lnTo>
                  <a:lnTo>
                    <a:pt x="288" y="234"/>
                  </a:lnTo>
                  <a:lnTo>
                    <a:pt x="285" y="236"/>
                  </a:lnTo>
                  <a:lnTo>
                    <a:pt x="283" y="238"/>
                  </a:lnTo>
                  <a:lnTo>
                    <a:pt x="280" y="239"/>
                  </a:lnTo>
                  <a:lnTo>
                    <a:pt x="277" y="240"/>
                  </a:lnTo>
                  <a:lnTo>
                    <a:pt x="274" y="242"/>
                  </a:lnTo>
                  <a:lnTo>
                    <a:pt x="272" y="243"/>
                  </a:lnTo>
                  <a:lnTo>
                    <a:pt x="268" y="244"/>
                  </a:lnTo>
                  <a:lnTo>
                    <a:pt x="265" y="244"/>
                  </a:lnTo>
                  <a:lnTo>
                    <a:pt x="262" y="245"/>
                  </a:lnTo>
                  <a:lnTo>
                    <a:pt x="259" y="245"/>
                  </a:lnTo>
                  <a:lnTo>
                    <a:pt x="255" y="244"/>
                  </a:lnTo>
                  <a:lnTo>
                    <a:pt x="252" y="244"/>
                  </a:lnTo>
                  <a:lnTo>
                    <a:pt x="244" y="242"/>
                  </a:lnTo>
                  <a:lnTo>
                    <a:pt x="240" y="241"/>
                  </a:lnTo>
                  <a:lnTo>
                    <a:pt x="237" y="240"/>
                  </a:lnTo>
                  <a:lnTo>
                    <a:pt x="233" y="239"/>
                  </a:lnTo>
                  <a:lnTo>
                    <a:pt x="230" y="238"/>
                  </a:lnTo>
                  <a:lnTo>
                    <a:pt x="226" y="237"/>
                  </a:lnTo>
                  <a:lnTo>
                    <a:pt x="223" y="236"/>
                  </a:lnTo>
                  <a:lnTo>
                    <a:pt x="220" y="234"/>
                  </a:lnTo>
                  <a:lnTo>
                    <a:pt x="217" y="233"/>
                  </a:lnTo>
                  <a:lnTo>
                    <a:pt x="214" y="232"/>
                  </a:lnTo>
                  <a:lnTo>
                    <a:pt x="211" y="230"/>
                  </a:lnTo>
                  <a:lnTo>
                    <a:pt x="208" y="228"/>
                  </a:lnTo>
                  <a:lnTo>
                    <a:pt x="206" y="227"/>
                  </a:lnTo>
                  <a:lnTo>
                    <a:pt x="203" y="225"/>
                  </a:lnTo>
                  <a:lnTo>
                    <a:pt x="201" y="223"/>
                  </a:lnTo>
                  <a:lnTo>
                    <a:pt x="198" y="221"/>
                  </a:lnTo>
                  <a:lnTo>
                    <a:pt x="196" y="219"/>
                  </a:lnTo>
                  <a:lnTo>
                    <a:pt x="194" y="217"/>
                  </a:lnTo>
                  <a:lnTo>
                    <a:pt x="192" y="215"/>
                  </a:lnTo>
                  <a:lnTo>
                    <a:pt x="190" y="213"/>
                  </a:lnTo>
                  <a:lnTo>
                    <a:pt x="188" y="210"/>
                  </a:lnTo>
                  <a:lnTo>
                    <a:pt x="186" y="208"/>
                  </a:lnTo>
                  <a:lnTo>
                    <a:pt x="185" y="205"/>
                  </a:lnTo>
                  <a:lnTo>
                    <a:pt x="183" y="202"/>
                  </a:lnTo>
                  <a:lnTo>
                    <a:pt x="182" y="200"/>
                  </a:lnTo>
                  <a:lnTo>
                    <a:pt x="180" y="196"/>
                  </a:lnTo>
                  <a:lnTo>
                    <a:pt x="180" y="193"/>
                  </a:lnTo>
                  <a:lnTo>
                    <a:pt x="178" y="190"/>
                  </a:lnTo>
                  <a:lnTo>
                    <a:pt x="178" y="187"/>
                  </a:lnTo>
                  <a:lnTo>
                    <a:pt x="177" y="183"/>
                  </a:lnTo>
                  <a:lnTo>
                    <a:pt x="176" y="180"/>
                  </a:lnTo>
                  <a:lnTo>
                    <a:pt x="175" y="170"/>
                  </a:lnTo>
                  <a:lnTo>
                    <a:pt x="175" y="166"/>
                  </a:lnTo>
                  <a:lnTo>
                    <a:pt x="175" y="162"/>
                  </a:lnTo>
                  <a:lnTo>
                    <a:pt x="175" y="158"/>
                  </a:lnTo>
                  <a:lnTo>
                    <a:pt x="176" y="154"/>
                  </a:lnTo>
                  <a:lnTo>
                    <a:pt x="176" y="150"/>
                  </a:lnTo>
                  <a:lnTo>
                    <a:pt x="178" y="147"/>
                  </a:lnTo>
                  <a:lnTo>
                    <a:pt x="178" y="143"/>
                  </a:lnTo>
                  <a:lnTo>
                    <a:pt x="180" y="140"/>
                  </a:lnTo>
                  <a:lnTo>
                    <a:pt x="181" y="136"/>
                  </a:lnTo>
                  <a:lnTo>
                    <a:pt x="183" y="133"/>
                  </a:lnTo>
                  <a:lnTo>
                    <a:pt x="185" y="130"/>
                  </a:lnTo>
                  <a:lnTo>
                    <a:pt x="187" y="127"/>
                  </a:lnTo>
                  <a:lnTo>
                    <a:pt x="189" y="124"/>
                  </a:lnTo>
                  <a:lnTo>
                    <a:pt x="191" y="120"/>
                  </a:lnTo>
                  <a:lnTo>
                    <a:pt x="193" y="117"/>
                  </a:lnTo>
                  <a:lnTo>
                    <a:pt x="196" y="114"/>
                  </a:lnTo>
                  <a:lnTo>
                    <a:pt x="198" y="111"/>
                  </a:lnTo>
                  <a:lnTo>
                    <a:pt x="201" y="107"/>
                  </a:lnTo>
                  <a:lnTo>
                    <a:pt x="204" y="104"/>
                  </a:lnTo>
                  <a:lnTo>
                    <a:pt x="207" y="100"/>
                  </a:lnTo>
                  <a:lnTo>
                    <a:pt x="210" y="97"/>
                  </a:lnTo>
                  <a:lnTo>
                    <a:pt x="213" y="93"/>
                  </a:lnTo>
                  <a:lnTo>
                    <a:pt x="216" y="89"/>
                  </a:lnTo>
                  <a:lnTo>
                    <a:pt x="220" y="85"/>
                  </a:lnTo>
                  <a:lnTo>
                    <a:pt x="223" y="81"/>
                  </a:lnTo>
                  <a:lnTo>
                    <a:pt x="226" y="77"/>
                  </a:lnTo>
                  <a:lnTo>
                    <a:pt x="230" y="72"/>
                  </a:lnTo>
                  <a:lnTo>
                    <a:pt x="233" y="68"/>
                  </a:lnTo>
                  <a:lnTo>
                    <a:pt x="236" y="62"/>
                  </a:lnTo>
                  <a:lnTo>
                    <a:pt x="240" y="58"/>
                  </a:lnTo>
                  <a:lnTo>
                    <a:pt x="243" y="53"/>
                  </a:lnTo>
                  <a:lnTo>
                    <a:pt x="244" y="51"/>
                  </a:lnTo>
                  <a:lnTo>
                    <a:pt x="246" y="49"/>
                  </a:lnTo>
                  <a:lnTo>
                    <a:pt x="247" y="48"/>
                  </a:lnTo>
                  <a:lnTo>
                    <a:pt x="249" y="46"/>
                  </a:lnTo>
                  <a:lnTo>
                    <a:pt x="250" y="44"/>
                  </a:lnTo>
                  <a:lnTo>
                    <a:pt x="252" y="42"/>
                  </a:lnTo>
                  <a:lnTo>
                    <a:pt x="254" y="41"/>
                  </a:lnTo>
                  <a:lnTo>
                    <a:pt x="255" y="39"/>
                  </a:lnTo>
                  <a:lnTo>
                    <a:pt x="257" y="38"/>
                  </a:lnTo>
                  <a:lnTo>
                    <a:pt x="258" y="36"/>
                  </a:lnTo>
                  <a:lnTo>
                    <a:pt x="260" y="35"/>
                  </a:lnTo>
                  <a:lnTo>
                    <a:pt x="261" y="34"/>
                  </a:lnTo>
                  <a:lnTo>
                    <a:pt x="263" y="32"/>
                  </a:lnTo>
                  <a:lnTo>
                    <a:pt x="264" y="31"/>
                  </a:lnTo>
                  <a:lnTo>
                    <a:pt x="265" y="30"/>
                  </a:lnTo>
                  <a:lnTo>
                    <a:pt x="266" y="29"/>
                  </a:lnTo>
                  <a:lnTo>
                    <a:pt x="268" y="28"/>
                  </a:lnTo>
                  <a:lnTo>
                    <a:pt x="269" y="27"/>
                  </a:lnTo>
                  <a:lnTo>
                    <a:pt x="270" y="26"/>
                  </a:lnTo>
                  <a:lnTo>
                    <a:pt x="271" y="25"/>
                  </a:lnTo>
                  <a:lnTo>
                    <a:pt x="272" y="24"/>
                  </a:lnTo>
                  <a:lnTo>
                    <a:pt x="272" y="22"/>
                  </a:lnTo>
                  <a:lnTo>
                    <a:pt x="273" y="22"/>
                  </a:lnTo>
                  <a:lnTo>
                    <a:pt x="274" y="20"/>
                  </a:lnTo>
                  <a:lnTo>
                    <a:pt x="274" y="18"/>
                  </a:lnTo>
                  <a:lnTo>
                    <a:pt x="274" y="16"/>
                  </a:lnTo>
                  <a:lnTo>
                    <a:pt x="274" y="15"/>
                  </a:lnTo>
                  <a:lnTo>
                    <a:pt x="274" y="14"/>
                  </a:lnTo>
                  <a:lnTo>
                    <a:pt x="274" y="13"/>
                  </a:lnTo>
                  <a:lnTo>
                    <a:pt x="273" y="13"/>
                  </a:lnTo>
                  <a:lnTo>
                    <a:pt x="272" y="13"/>
                  </a:lnTo>
                  <a:lnTo>
                    <a:pt x="272" y="12"/>
                  </a:lnTo>
                  <a:lnTo>
                    <a:pt x="271" y="12"/>
                  </a:lnTo>
                  <a:lnTo>
                    <a:pt x="270" y="12"/>
                  </a:lnTo>
                  <a:lnTo>
                    <a:pt x="269" y="12"/>
                  </a:lnTo>
                  <a:lnTo>
                    <a:pt x="268" y="12"/>
                  </a:lnTo>
                  <a:lnTo>
                    <a:pt x="267" y="13"/>
                  </a:lnTo>
                  <a:lnTo>
                    <a:pt x="266" y="13"/>
                  </a:lnTo>
                  <a:lnTo>
                    <a:pt x="265" y="13"/>
                  </a:lnTo>
                  <a:lnTo>
                    <a:pt x="264" y="13"/>
                  </a:lnTo>
                  <a:lnTo>
                    <a:pt x="263" y="13"/>
                  </a:lnTo>
                  <a:lnTo>
                    <a:pt x="262" y="14"/>
                  </a:lnTo>
                  <a:lnTo>
                    <a:pt x="261" y="14"/>
                  </a:lnTo>
                  <a:lnTo>
                    <a:pt x="260" y="14"/>
                  </a:lnTo>
                  <a:lnTo>
                    <a:pt x="258" y="14"/>
                  </a:lnTo>
                  <a:lnTo>
                    <a:pt x="256" y="14"/>
                  </a:lnTo>
                  <a:lnTo>
                    <a:pt x="254" y="14"/>
                  </a:lnTo>
                  <a:lnTo>
                    <a:pt x="254" y="15"/>
                  </a:lnTo>
                  <a:lnTo>
                    <a:pt x="252" y="15"/>
                  </a:lnTo>
                </a:path>
              </a:pathLst>
            </a:custGeom>
            <a:solidFill>
              <a:srgbClr val="FFFF00"/>
            </a:solidFill>
            <a:ln w="2159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LY"/>
            </a:p>
          </p:txBody>
        </p:sp>
        <p:sp>
          <p:nvSpPr>
            <p:cNvPr id="37" name="Oval 58"/>
            <p:cNvSpPr>
              <a:spLocks noChangeArrowheads="1"/>
            </p:cNvSpPr>
            <p:nvPr/>
          </p:nvSpPr>
          <p:spPr bwMode="auto">
            <a:xfrm flipV="1">
              <a:off x="4080" y="967"/>
              <a:ext cx="69" cy="28"/>
            </a:xfrm>
            <a:prstGeom prst="ellipse">
              <a:avLst/>
            </a:prstGeom>
            <a:noFill/>
            <a:ln w="2159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endParaRPr lang="ar-LY" altLang="ar-LY" sz="1800">
                <a:solidFill>
                  <a:srgbClr val="FF0000"/>
                </a:solidFill>
              </a:endParaRPr>
            </a:p>
          </p:txBody>
        </p:sp>
        <p:sp>
          <p:nvSpPr>
            <p:cNvPr id="38" name="Oval 59"/>
            <p:cNvSpPr>
              <a:spLocks noChangeArrowheads="1"/>
            </p:cNvSpPr>
            <p:nvPr/>
          </p:nvSpPr>
          <p:spPr bwMode="auto">
            <a:xfrm flipV="1">
              <a:off x="3988" y="1032"/>
              <a:ext cx="69" cy="53"/>
            </a:xfrm>
            <a:prstGeom prst="ellipse">
              <a:avLst/>
            </a:prstGeom>
            <a:noFill/>
            <a:ln w="2159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endParaRPr lang="ar-LY" altLang="ar-LY" sz="1800">
                <a:solidFill>
                  <a:srgbClr val="FF0000"/>
                </a:solidFill>
              </a:endParaRPr>
            </a:p>
          </p:txBody>
        </p:sp>
        <p:sp>
          <p:nvSpPr>
            <p:cNvPr id="39" name="Oval 60"/>
            <p:cNvSpPr>
              <a:spLocks noChangeArrowheads="1"/>
            </p:cNvSpPr>
            <p:nvPr/>
          </p:nvSpPr>
          <p:spPr bwMode="auto">
            <a:xfrm flipV="1">
              <a:off x="4162" y="1073"/>
              <a:ext cx="70" cy="29"/>
            </a:xfrm>
            <a:prstGeom prst="ellipse">
              <a:avLst/>
            </a:prstGeom>
            <a:noFill/>
            <a:ln w="2159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endParaRPr lang="ar-LY" altLang="ar-LY" sz="1800">
                <a:solidFill>
                  <a:srgbClr val="FF0000"/>
                </a:solidFill>
              </a:endParaRPr>
            </a:p>
          </p:txBody>
        </p:sp>
        <p:sp>
          <p:nvSpPr>
            <p:cNvPr id="40" name="Oval 61"/>
            <p:cNvSpPr>
              <a:spLocks noChangeArrowheads="1"/>
            </p:cNvSpPr>
            <p:nvPr/>
          </p:nvSpPr>
          <p:spPr bwMode="auto">
            <a:xfrm flipV="1">
              <a:off x="4129" y="1229"/>
              <a:ext cx="69" cy="28"/>
            </a:xfrm>
            <a:prstGeom prst="ellipse">
              <a:avLst/>
            </a:prstGeom>
            <a:noFill/>
            <a:ln w="2159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endParaRPr lang="ar-LY" altLang="ar-LY" sz="1800">
                <a:solidFill>
                  <a:srgbClr val="FF0000"/>
                </a:solidFill>
              </a:endParaRPr>
            </a:p>
          </p:txBody>
        </p:sp>
        <p:sp>
          <p:nvSpPr>
            <p:cNvPr id="41" name="Oval 62"/>
            <p:cNvSpPr>
              <a:spLocks noChangeArrowheads="1"/>
            </p:cNvSpPr>
            <p:nvPr/>
          </p:nvSpPr>
          <p:spPr bwMode="auto">
            <a:xfrm flipV="1">
              <a:off x="4268" y="985"/>
              <a:ext cx="70" cy="14"/>
            </a:xfrm>
            <a:prstGeom prst="ellipse">
              <a:avLst/>
            </a:prstGeom>
            <a:noFill/>
            <a:ln w="2159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endParaRPr lang="ar-LY" altLang="ar-LY" sz="1800">
                <a:solidFill>
                  <a:srgbClr val="FF0000"/>
                </a:solidFill>
              </a:endParaRPr>
            </a:p>
          </p:txBody>
        </p:sp>
        <p:sp>
          <p:nvSpPr>
            <p:cNvPr id="42" name="Oval 63"/>
            <p:cNvSpPr>
              <a:spLocks noChangeArrowheads="1"/>
            </p:cNvSpPr>
            <p:nvPr/>
          </p:nvSpPr>
          <p:spPr bwMode="auto">
            <a:xfrm flipV="1">
              <a:off x="4287" y="1224"/>
              <a:ext cx="69" cy="29"/>
            </a:xfrm>
            <a:prstGeom prst="ellipse">
              <a:avLst/>
            </a:prstGeom>
            <a:noFill/>
            <a:ln w="2159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endParaRPr lang="ar-LY" altLang="ar-LY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43" name="Group 52"/>
          <p:cNvGrpSpPr>
            <a:grpSpLocks/>
          </p:cNvGrpSpPr>
          <p:nvPr/>
        </p:nvGrpSpPr>
        <p:grpSpPr bwMode="auto">
          <a:xfrm>
            <a:off x="2119496" y="3231964"/>
            <a:ext cx="781072" cy="823119"/>
            <a:chOff x="2223" y="891"/>
            <a:chExt cx="571" cy="528"/>
          </a:xfrm>
        </p:grpSpPr>
        <p:sp>
          <p:nvSpPr>
            <p:cNvPr id="44" name="Oval 53"/>
            <p:cNvSpPr>
              <a:spLocks noChangeArrowheads="1"/>
            </p:cNvSpPr>
            <p:nvPr/>
          </p:nvSpPr>
          <p:spPr bwMode="auto">
            <a:xfrm flipV="1">
              <a:off x="2223" y="891"/>
              <a:ext cx="571" cy="528"/>
            </a:xfrm>
            <a:prstGeom prst="ellipse">
              <a:avLst/>
            </a:prstGeom>
            <a:solidFill>
              <a:srgbClr val="4D45BF"/>
            </a:solidFill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endParaRPr lang="ar-LY" altLang="ar-LY" sz="1800">
                <a:solidFill>
                  <a:srgbClr val="FF0000"/>
                </a:solidFill>
              </a:endParaRPr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2260" y="945"/>
              <a:ext cx="397" cy="411"/>
            </a:xfrm>
            <a:custGeom>
              <a:avLst/>
              <a:gdLst>
                <a:gd name="T0" fmla="*/ 130 w 397"/>
                <a:gd name="T1" fmla="*/ 34 h 411"/>
                <a:gd name="T2" fmla="*/ 115 w 397"/>
                <a:gd name="T3" fmla="*/ 40 h 411"/>
                <a:gd name="T4" fmla="*/ 94 w 397"/>
                <a:gd name="T5" fmla="*/ 50 h 411"/>
                <a:gd name="T6" fmla="*/ 70 w 397"/>
                <a:gd name="T7" fmla="*/ 63 h 411"/>
                <a:gd name="T8" fmla="*/ 48 w 397"/>
                <a:gd name="T9" fmla="*/ 81 h 411"/>
                <a:gd name="T10" fmla="*/ 28 w 397"/>
                <a:gd name="T11" fmla="*/ 103 h 411"/>
                <a:gd name="T12" fmla="*/ 12 w 397"/>
                <a:gd name="T13" fmla="*/ 133 h 411"/>
                <a:gd name="T14" fmla="*/ 4 w 397"/>
                <a:gd name="T15" fmla="*/ 155 h 411"/>
                <a:gd name="T16" fmla="*/ 0 w 397"/>
                <a:gd name="T17" fmla="*/ 176 h 411"/>
                <a:gd name="T18" fmla="*/ 1 w 397"/>
                <a:gd name="T19" fmla="*/ 197 h 411"/>
                <a:gd name="T20" fmla="*/ 6 w 397"/>
                <a:gd name="T21" fmla="*/ 218 h 411"/>
                <a:gd name="T22" fmla="*/ 15 w 397"/>
                <a:gd name="T23" fmla="*/ 242 h 411"/>
                <a:gd name="T24" fmla="*/ 30 w 397"/>
                <a:gd name="T25" fmla="*/ 273 h 411"/>
                <a:gd name="T26" fmla="*/ 42 w 397"/>
                <a:gd name="T27" fmla="*/ 293 h 411"/>
                <a:gd name="T28" fmla="*/ 54 w 397"/>
                <a:gd name="T29" fmla="*/ 308 h 411"/>
                <a:gd name="T30" fmla="*/ 68 w 397"/>
                <a:gd name="T31" fmla="*/ 320 h 411"/>
                <a:gd name="T32" fmla="*/ 86 w 397"/>
                <a:gd name="T33" fmla="*/ 330 h 411"/>
                <a:gd name="T34" fmla="*/ 108 w 397"/>
                <a:gd name="T35" fmla="*/ 341 h 411"/>
                <a:gd name="T36" fmla="*/ 149 w 397"/>
                <a:gd name="T37" fmla="*/ 360 h 411"/>
                <a:gd name="T38" fmla="*/ 194 w 397"/>
                <a:gd name="T39" fmla="*/ 380 h 411"/>
                <a:gd name="T40" fmla="*/ 236 w 397"/>
                <a:gd name="T41" fmla="*/ 397 h 411"/>
                <a:gd name="T42" fmla="*/ 275 w 397"/>
                <a:gd name="T43" fmla="*/ 407 h 411"/>
                <a:gd name="T44" fmla="*/ 310 w 397"/>
                <a:gd name="T45" fmla="*/ 410 h 411"/>
                <a:gd name="T46" fmla="*/ 343 w 397"/>
                <a:gd name="T47" fmla="*/ 404 h 411"/>
                <a:gd name="T48" fmla="*/ 375 w 397"/>
                <a:gd name="T49" fmla="*/ 388 h 411"/>
                <a:gd name="T50" fmla="*/ 388 w 397"/>
                <a:gd name="T51" fmla="*/ 373 h 411"/>
                <a:gd name="T52" fmla="*/ 394 w 397"/>
                <a:gd name="T53" fmla="*/ 359 h 411"/>
                <a:gd name="T54" fmla="*/ 396 w 397"/>
                <a:gd name="T55" fmla="*/ 344 h 411"/>
                <a:gd name="T56" fmla="*/ 395 w 397"/>
                <a:gd name="T57" fmla="*/ 326 h 411"/>
                <a:gd name="T58" fmla="*/ 390 w 397"/>
                <a:gd name="T59" fmla="*/ 307 h 411"/>
                <a:gd name="T60" fmla="*/ 383 w 397"/>
                <a:gd name="T61" fmla="*/ 288 h 411"/>
                <a:gd name="T62" fmla="*/ 364 w 397"/>
                <a:gd name="T63" fmla="*/ 258 h 411"/>
                <a:gd name="T64" fmla="*/ 344 w 397"/>
                <a:gd name="T65" fmla="*/ 241 h 411"/>
                <a:gd name="T66" fmla="*/ 322 w 397"/>
                <a:gd name="T67" fmla="*/ 230 h 411"/>
                <a:gd name="T68" fmla="*/ 298 w 397"/>
                <a:gd name="T69" fmla="*/ 220 h 411"/>
                <a:gd name="T70" fmla="*/ 276 w 397"/>
                <a:gd name="T71" fmla="*/ 207 h 411"/>
                <a:gd name="T72" fmla="*/ 256 w 397"/>
                <a:gd name="T73" fmla="*/ 185 h 411"/>
                <a:gd name="T74" fmla="*/ 240 w 397"/>
                <a:gd name="T75" fmla="*/ 149 h 411"/>
                <a:gd name="T76" fmla="*/ 238 w 397"/>
                <a:gd name="T77" fmla="*/ 120 h 411"/>
                <a:gd name="T78" fmla="*/ 243 w 397"/>
                <a:gd name="T79" fmla="*/ 94 h 411"/>
                <a:gd name="T80" fmla="*/ 250 w 397"/>
                <a:gd name="T81" fmla="*/ 69 h 411"/>
                <a:gd name="T82" fmla="*/ 252 w 397"/>
                <a:gd name="T83" fmla="*/ 46 h 411"/>
                <a:gd name="T84" fmla="*/ 245 w 397"/>
                <a:gd name="T85" fmla="*/ 25 h 411"/>
                <a:gd name="T86" fmla="*/ 228 w 397"/>
                <a:gd name="T87" fmla="*/ 9 h 411"/>
                <a:gd name="T88" fmla="*/ 216 w 397"/>
                <a:gd name="T89" fmla="*/ 3 h 411"/>
                <a:gd name="T90" fmla="*/ 204 w 397"/>
                <a:gd name="T91" fmla="*/ 1 h 411"/>
                <a:gd name="T92" fmla="*/ 190 w 397"/>
                <a:gd name="T93" fmla="*/ 1 h 411"/>
                <a:gd name="T94" fmla="*/ 176 w 397"/>
                <a:gd name="T95" fmla="*/ 3 h 411"/>
                <a:gd name="T96" fmla="*/ 161 w 397"/>
                <a:gd name="T97" fmla="*/ 8 h 411"/>
                <a:gd name="T98" fmla="*/ 145 w 397"/>
                <a:gd name="T99" fmla="*/ 16 h 411"/>
                <a:gd name="T100" fmla="*/ 138 w 397"/>
                <a:gd name="T101" fmla="*/ 22 h 411"/>
                <a:gd name="T102" fmla="*/ 132 w 397"/>
                <a:gd name="T103" fmla="*/ 29 h 411"/>
                <a:gd name="T104" fmla="*/ 128 w 397"/>
                <a:gd name="T105" fmla="*/ 37 h 411"/>
                <a:gd name="T106" fmla="*/ 124 w 397"/>
                <a:gd name="T107" fmla="*/ 44 h 411"/>
                <a:gd name="T108" fmla="*/ 123 w 397"/>
                <a:gd name="T109" fmla="*/ 49 h 411"/>
                <a:gd name="T110" fmla="*/ 122 w 397"/>
                <a:gd name="T111" fmla="*/ 51 h 411"/>
                <a:gd name="T112" fmla="*/ 125 w 397"/>
                <a:gd name="T113" fmla="*/ 47 h 411"/>
                <a:gd name="T114" fmla="*/ 127 w 397"/>
                <a:gd name="T115" fmla="*/ 44 h 411"/>
                <a:gd name="T116" fmla="*/ 129 w 397"/>
                <a:gd name="T117" fmla="*/ 41 h 411"/>
                <a:gd name="T118" fmla="*/ 131 w 397"/>
                <a:gd name="T119" fmla="*/ 39 h 411"/>
                <a:gd name="T120" fmla="*/ 133 w 397"/>
                <a:gd name="T121" fmla="*/ 35 h 411"/>
                <a:gd name="T122" fmla="*/ 135 w 397"/>
                <a:gd name="T123" fmla="*/ 33 h 4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97"/>
                <a:gd name="T187" fmla="*/ 0 h 411"/>
                <a:gd name="T188" fmla="*/ 397 w 397"/>
                <a:gd name="T189" fmla="*/ 411 h 4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97" h="411">
                  <a:moveTo>
                    <a:pt x="136" y="32"/>
                  </a:moveTo>
                  <a:lnTo>
                    <a:pt x="134" y="32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27" y="35"/>
                  </a:lnTo>
                  <a:lnTo>
                    <a:pt x="125" y="36"/>
                  </a:lnTo>
                  <a:lnTo>
                    <a:pt x="122" y="37"/>
                  </a:lnTo>
                  <a:lnTo>
                    <a:pt x="118" y="39"/>
                  </a:lnTo>
                  <a:lnTo>
                    <a:pt x="115" y="40"/>
                  </a:lnTo>
                  <a:lnTo>
                    <a:pt x="111" y="41"/>
                  </a:lnTo>
                  <a:lnTo>
                    <a:pt x="107" y="43"/>
                  </a:lnTo>
                  <a:lnTo>
                    <a:pt x="103" y="45"/>
                  </a:lnTo>
                  <a:lnTo>
                    <a:pt x="98" y="47"/>
                  </a:lnTo>
                  <a:lnTo>
                    <a:pt x="94" y="50"/>
                  </a:lnTo>
                  <a:lnTo>
                    <a:pt x="90" y="52"/>
                  </a:lnTo>
                  <a:lnTo>
                    <a:pt x="85" y="55"/>
                  </a:lnTo>
                  <a:lnTo>
                    <a:pt x="80" y="57"/>
                  </a:lnTo>
                  <a:lnTo>
                    <a:pt x="75" y="61"/>
                  </a:lnTo>
                  <a:lnTo>
                    <a:pt x="70" y="63"/>
                  </a:lnTo>
                  <a:lnTo>
                    <a:pt x="66" y="67"/>
                  </a:lnTo>
                  <a:lnTo>
                    <a:pt x="61" y="70"/>
                  </a:lnTo>
                  <a:lnTo>
                    <a:pt x="56" y="73"/>
                  </a:lnTo>
                  <a:lnTo>
                    <a:pt x="52" y="77"/>
                  </a:lnTo>
                  <a:lnTo>
                    <a:pt x="48" y="81"/>
                  </a:lnTo>
                  <a:lnTo>
                    <a:pt x="43" y="85"/>
                  </a:lnTo>
                  <a:lnTo>
                    <a:pt x="39" y="89"/>
                  </a:lnTo>
                  <a:lnTo>
                    <a:pt x="36" y="93"/>
                  </a:lnTo>
                  <a:lnTo>
                    <a:pt x="32" y="98"/>
                  </a:lnTo>
                  <a:lnTo>
                    <a:pt x="28" y="103"/>
                  </a:lnTo>
                  <a:lnTo>
                    <a:pt x="25" y="107"/>
                  </a:lnTo>
                  <a:lnTo>
                    <a:pt x="23" y="112"/>
                  </a:lnTo>
                  <a:lnTo>
                    <a:pt x="17" y="123"/>
                  </a:lnTo>
                  <a:lnTo>
                    <a:pt x="14" y="128"/>
                  </a:lnTo>
                  <a:lnTo>
                    <a:pt x="12" y="133"/>
                  </a:lnTo>
                  <a:lnTo>
                    <a:pt x="10" y="137"/>
                  </a:lnTo>
                  <a:lnTo>
                    <a:pt x="8" y="142"/>
                  </a:lnTo>
                  <a:lnTo>
                    <a:pt x="7" y="147"/>
                  </a:lnTo>
                  <a:lnTo>
                    <a:pt x="5" y="151"/>
                  </a:lnTo>
                  <a:lnTo>
                    <a:pt x="4" y="155"/>
                  </a:lnTo>
                  <a:lnTo>
                    <a:pt x="3" y="160"/>
                  </a:lnTo>
                  <a:lnTo>
                    <a:pt x="2" y="164"/>
                  </a:lnTo>
                  <a:lnTo>
                    <a:pt x="1" y="168"/>
                  </a:lnTo>
                  <a:lnTo>
                    <a:pt x="0" y="172"/>
                  </a:lnTo>
                  <a:lnTo>
                    <a:pt x="0" y="176"/>
                  </a:lnTo>
                  <a:lnTo>
                    <a:pt x="0" y="180"/>
                  </a:lnTo>
                  <a:lnTo>
                    <a:pt x="0" y="184"/>
                  </a:lnTo>
                  <a:lnTo>
                    <a:pt x="0" y="189"/>
                  </a:lnTo>
                  <a:lnTo>
                    <a:pt x="0" y="193"/>
                  </a:lnTo>
                  <a:lnTo>
                    <a:pt x="1" y="197"/>
                  </a:lnTo>
                  <a:lnTo>
                    <a:pt x="2" y="201"/>
                  </a:lnTo>
                  <a:lnTo>
                    <a:pt x="2" y="205"/>
                  </a:lnTo>
                  <a:lnTo>
                    <a:pt x="3" y="209"/>
                  </a:lnTo>
                  <a:lnTo>
                    <a:pt x="4" y="214"/>
                  </a:lnTo>
                  <a:lnTo>
                    <a:pt x="6" y="218"/>
                  </a:lnTo>
                  <a:lnTo>
                    <a:pt x="7" y="223"/>
                  </a:lnTo>
                  <a:lnTo>
                    <a:pt x="9" y="227"/>
                  </a:lnTo>
                  <a:lnTo>
                    <a:pt x="11" y="232"/>
                  </a:lnTo>
                  <a:lnTo>
                    <a:pt x="13" y="237"/>
                  </a:lnTo>
                  <a:lnTo>
                    <a:pt x="15" y="242"/>
                  </a:lnTo>
                  <a:lnTo>
                    <a:pt x="18" y="248"/>
                  </a:lnTo>
                  <a:lnTo>
                    <a:pt x="20" y="253"/>
                  </a:lnTo>
                  <a:lnTo>
                    <a:pt x="23" y="259"/>
                  </a:lnTo>
                  <a:lnTo>
                    <a:pt x="28" y="269"/>
                  </a:lnTo>
                  <a:lnTo>
                    <a:pt x="30" y="273"/>
                  </a:lnTo>
                  <a:lnTo>
                    <a:pt x="32" y="278"/>
                  </a:lnTo>
                  <a:lnTo>
                    <a:pt x="34" y="282"/>
                  </a:lnTo>
                  <a:lnTo>
                    <a:pt x="37" y="286"/>
                  </a:lnTo>
                  <a:lnTo>
                    <a:pt x="39" y="290"/>
                  </a:lnTo>
                  <a:lnTo>
                    <a:pt x="42" y="293"/>
                  </a:lnTo>
                  <a:lnTo>
                    <a:pt x="44" y="296"/>
                  </a:lnTo>
                  <a:lnTo>
                    <a:pt x="46" y="299"/>
                  </a:lnTo>
                  <a:lnTo>
                    <a:pt x="49" y="303"/>
                  </a:lnTo>
                  <a:lnTo>
                    <a:pt x="51" y="305"/>
                  </a:lnTo>
                  <a:lnTo>
                    <a:pt x="54" y="308"/>
                  </a:lnTo>
                  <a:lnTo>
                    <a:pt x="56" y="311"/>
                  </a:lnTo>
                  <a:lnTo>
                    <a:pt x="59" y="313"/>
                  </a:lnTo>
                  <a:lnTo>
                    <a:pt x="62" y="315"/>
                  </a:lnTo>
                  <a:lnTo>
                    <a:pt x="65" y="318"/>
                  </a:lnTo>
                  <a:lnTo>
                    <a:pt x="68" y="320"/>
                  </a:lnTo>
                  <a:lnTo>
                    <a:pt x="71" y="322"/>
                  </a:lnTo>
                  <a:lnTo>
                    <a:pt x="75" y="324"/>
                  </a:lnTo>
                  <a:lnTo>
                    <a:pt x="78" y="326"/>
                  </a:lnTo>
                  <a:lnTo>
                    <a:pt x="82" y="328"/>
                  </a:lnTo>
                  <a:lnTo>
                    <a:pt x="86" y="330"/>
                  </a:lnTo>
                  <a:lnTo>
                    <a:pt x="90" y="333"/>
                  </a:lnTo>
                  <a:lnTo>
                    <a:pt x="94" y="335"/>
                  </a:lnTo>
                  <a:lnTo>
                    <a:pt x="98" y="337"/>
                  </a:lnTo>
                  <a:lnTo>
                    <a:pt x="103" y="339"/>
                  </a:lnTo>
                  <a:lnTo>
                    <a:pt x="108" y="341"/>
                  </a:lnTo>
                  <a:lnTo>
                    <a:pt x="112" y="343"/>
                  </a:lnTo>
                  <a:lnTo>
                    <a:pt x="118" y="346"/>
                  </a:lnTo>
                  <a:lnTo>
                    <a:pt x="123" y="348"/>
                  </a:lnTo>
                  <a:lnTo>
                    <a:pt x="129" y="351"/>
                  </a:lnTo>
                  <a:lnTo>
                    <a:pt x="149" y="360"/>
                  </a:lnTo>
                  <a:lnTo>
                    <a:pt x="158" y="364"/>
                  </a:lnTo>
                  <a:lnTo>
                    <a:pt x="168" y="368"/>
                  </a:lnTo>
                  <a:lnTo>
                    <a:pt x="177" y="373"/>
                  </a:lnTo>
                  <a:lnTo>
                    <a:pt x="186" y="377"/>
                  </a:lnTo>
                  <a:lnTo>
                    <a:pt x="194" y="380"/>
                  </a:lnTo>
                  <a:lnTo>
                    <a:pt x="203" y="384"/>
                  </a:lnTo>
                  <a:lnTo>
                    <a:pt x="212" y="387"/>
                  </a:lnTo>
                  <a:lnTo>
                    <a:pt x="220" y="391"/>
                  </a:lnTo>
                  <a:lnTo>
                    <a:pt x="228" y="394"/>
                  </a:lnTo>
                  <a:lnTo>
                    <a:pt x="236" y="397"/>
                  </a:lnTo>
                  <a:lnTo>
                    <a:pt x="244" y="399"/>
                  </a:lnTo>
                  <a:lnTo>
                    <a:pt x="252" y="401"/>
                  </a:lnTo>
                  <a:lnTo>
                    <a:pt x="260" y="404"/>
                  </a:lnTo>
                  <a:lnTo>
                    <a:pt x="268" y="405"/>
                  </a:lnTo>
                  <a:lnTo>
                    <a:pt x="275" y="407"/>
                  </a:lnTo>
                  <a:lnTo>
                    <a:pt x="282" y="408"/>
                  </a:lnTo>
                  <a:lnTo>
                    <a:pt x="289" y="409"/>
                  </a:lnTo>
                  <a:lnTo>
                    <a:pt x="296" y="410"/>
                  </a:lnTo>
                  <a:lnTo>
                    <a:pt x="303" y="410"/>
                  </a:lnTo>
                  <a:lnTo>
                    <a:pt x="310" y="410"/>
                  </a:lnTo>
                  <a:lnTo>
                    <a:pt x="317" y="410"/>
                  </a:lnTo>
                  <a:lnTo>
                    <a:pt x="324" y="409"/>
                  </a:lnTo>
                  <a:lnTo>
                    <a:pt x="330" y="408"/>
                  </a:lnTo>
                  <a:lnTo>
                    <a:pt x="337" y="406"/>
                  </a:lnTo>
                  <a:lnTo>
                    <a:pt x="343" y="404"/>
                  </a:lnTo>
                  <a:lnTo>
                    <a:pt x="350" y="402"/>
                  </a:lnTo>
                  <a:lnTo>
                    <a:pt x="356" y="399"/>
                  </a:lnTo>
                  <a:lnTo>
                    <a:pt x="362" y="396"/>
                  </a:lnTo>
                  <a:lnTo>
                    <a:pt x="368" y="392"/>
                  </a:lnTo>
                  <a:lnTo>
                    <a:pt x="375" y="388"/>
                  </a:lnTo>
                  <a:lnTo>
                    <a:pt x="380" y="383"/>
                  </a:lnTo>
                  <a:lnTo>
                    <a:pt x="382" y="381"/>
                  </a:lnTo>
                  <a:lnTo>
                    <a:pt x="384" y="379"/>
                  </a:lnTo>
                  <a:lnTo>
                    <a:pt x="386" y="376"/>
                  </a:lnTo>
                  <a:lnTo>
                    <a:pt x="388" y="373"/>
                  </a:lnTo>
                  <a:lnTo>
                    <a:pt x="390" y="371"/>
                  </a:lnTo>
                  <a:lnTo>
                    <a:pt x="391" y="368"/>
                  </a:lnTo>
                  <a:lnTo>
                    <a:pt x="392" y="365"/>
                  </a:lnTo>
                  <a:lnTo>
                    <a:pt x="393" y="363"/>
                  </a:lnTo>
                  <a:lnTo>
                    <a:pt x="394" y="359"/>
                  </a:lnTo>
                  <a:lnTo>
                    <a:pt x="395" y="357"/>
                  </a:lnTo>
                  <a:lnTo>
                    <a:pt x="395" y="353"/>
                  </a:lnTo>
                  <a:lnTo>
                    <a:pt x="396" y="350"/>
                  </a:lnTo>
                  <a:lnTo>
                    <a:pt x="396" y="347"/>
                  </a:lnTo>
                  <a:lnTo>
                    <a:pt x="396" y="344"/>
                  </a:lnTo>
                  <a:lnTo>
                    <a:pt x="396" y="340"/>
                  </a:lnTo>
                  <a:lnTo>
                    <a:pt x="396" y="337"/>
                  </a:lnTo>
                  <a:lnTo>
                    <a:pt x="396" y="333"/>
                  </a:lnTo>
                  <a:lnTo>
                    <a:pt x="395" y="330"/>
                  </a:lnTo>
                  <a:lnTo>
                    <a:pt x="395" y="326"/>
                  </a:lnTo>
                  <a:lnTo>
                    <a:pt x="394" y="323"/>
                  </a:lnTo>
                  <a:lnTo>
                    <a:pt x="393" y="319"/>
                  </a:lnTo>
                  <a:lnTo>
                    <a:pt x="392" y="315"/>
                  </a:lnTo>
                  <a:lnTo>
                    <a:pt x="391" y="311"/>
                  </a:lnTo>
                  <a:lnTo>
                    <a:pt x="390" y="307"/>
                  </a:lnTo>
                  <a:lnTo>
                    <a:pt x="389" y="303"/>
                  </a:lnTo>
                  <a:lnTo>
                    <a:pt x="388" y="300"/>
                  </a:lnTo>
                  <a:lnTo>
                    <a:pt x="386" y="296"/>
                  </a:lnTo>
                  <a:lnTo>
                    <a:pt x="384" y="292"/>
                  </a:lnTo>
                  <a:lnTo>
                    <a:pt x="383" y="288"/>
                  </a:lnTo>
                  <a:lnTo>
                    <a:pt x="381" y="284"/>
                  </a:lnTo>
                  <a:lnTo>
                    <a:pt x="375" y="272"/>
                  </a:lnTo>
                  <a:lnTo>
                    <a:pt x="372" y="267"/>
                  </a:lnTo>
                  <a:lnTo>
                    <a:pt x="368" y="262"/>
                  </a:lnTo>
                  <a:lnTo>
                    <a:pt x="364" y="258"/>
                  </a:lnTo>
                  <a:lnTo>
                    <a:pt x="361" y="254"/>
                  </a:lnTo>
                  <a:lnTo>
                    <a:pt x="357" y="250"/>
                  </a:lnTo>
                  <a:lnTo>
                    <a:pt x="353" y="247"/>
                  </a:lnTo>
                  <a:lnTo>
                    <a:pt x="348" y="244"/>
                  </a:lnTo>
                  <a:lnTo>
                    <a:pt x="344" y="241"/>
                  </a:lnTo>
                  <a:lnTo>
                    <a:pt x="340" y="239"/>
                  </a:lnTo>
                  <a:lnTo>
                    <a:pt x="335" y="237"/>
                  </a:lnTo>
                  <a:lnTo>
                    <a:pt x="331" y="234"/>
                  </a:lnTo>
                  <a:lnTo>
                    <a:pt x="326" y="232"/>
                  </a:lnTo>
                  <a:lnTo>
                    <a:pt x="322" y="230"/>
                  </a:lnTo>
                  <a:lnTo>
                    <a:pt x="317" y="229"/>
                  </a:lnTo>
                  <a:lnTo>
                    <a:pt x="312" y="227"/>
                  </a:lnTo>
                  <a:lnTo>
                    <a:pt x="308" y="225"/>
                  </a:lnTo>
                  <a:lnTo>
                    <a:pt x="303" y="222"/>
                  </a:lnTo>
                  <a:lnTo>
                    <a:pt x="298" y="220"/>
                  </a:lnTo>
                  <a:lnTo>
                    <a:pt x="294" y="218"/>
                  </a:lnTo>
                  <a:lnTo>
                    <a:pt x="289" y="215"/>
                  </a:lnTo>
                  <a:lnTo>
                    <a:pt x="285" y="213"/>
                  </a:lnTo>
                  <a:lnTo>
                    <a:pt x="280" y="210"/>
                  </a:lnTo>
                  <a:lnTo>
                    <a:pt x="276" y="207"/>
                  </a:lnTo>
                  <a:lnTo>
                    <a:pt x="272" y="203"/>
                  </a:lnTo>
                  <a:lnTo>
                    <a:pt x="267" y="199"/>
                  </a:lnTo>
                  <a:lnTo>
                    <a:pt x="263" y="195"/>
                  </a:lnTo>
                  <a:lnTo>
                    <a:pt x="259" y="190"/>
                  </a:lnTo>
                  <a:lnTo>
                    <a:pt x="256" y="185"/>
                  </a:lnTo>
                  <a:lnTo>
                    <a:pt x="252" y="179"/>
                  </a:lnTo>
                  <a:lnTo>
                    <a:pt x="248" y="173"/>
                  </a:lnTo>
                  <a:lnTo>
                    <a:pt x="243" y="161"/>
                  </a:lnTo>
                  <a:lnTo>
                    <a:pt x="241" y="155"/>
                  </a:lnTo>
                  <a:lnTo>
                    <a:pt x="240" y="149"/>
                  </a:lnTo>
                  <a:lnTo>
                    <a:pt x="238" y="143"/>
                  </a:lnTo>
                  <a:lnTo>
                    <a:pt x="238" y="137"/>
                  </a:lnTo>
                  <a:lnTo>
                    <a:pt x="238" y="131"/>
                  </a:lnTo>
                  <a:lnTo>
                    <a:pt x="238" y="126"/>
                  </a:lnTo>
                  <a:lnTo>
                    <a:pt x="238" y="120"/>
                  </a:lnTo>
                  <a:lnTo>
                    <a:pt x="239" y="115"/>
                  </a:lnTo>
                  <a:lnTo>
                    <a:pt x="240" y="109"/>
                  </a:lnTo>
                  <a:lnTo>
                    <a:pt x="241" y="104"/>
                  </a:lnTo>
                  <a:lnTo>
                    <a:pt x="242" y="99"/>
                  </a:lnTo>
                  <a:lnTo>
                    <a:pt x="243" y="94"/>
                  </a:lnTo>
                  <a:lnTo>
                    <a:pt x="245" y="89"/>
                  </a:lnTo>
                  <a:lnTo>
                    <a:pt x="246" y="83"/>
                  </a:lnTo>
                  <a:lnTo>
                    <a:pt x="247" y="79"/>
                  </a:lnTo>
                  <a:lnTo>
                    <a:pt x="248" y="74"/>
                  </a:lnTo>
                  <a:lnTo>
                    <a:pt x="250" y="69"/>
                  </a:lnTo>
                  <a:lnTo>
                    <a:pt x="250" y="64"/>
                  </a:lnTo>
                  <a:lnTo>
                    <a:pt x="251" y="60"/>
                  </a:lnTo>
                  <a:lnTo>
                    <a:pt x="252" y="55"/>
                  </a:lnTo>
                  <a:lnTo>
                    <a:pt x="252" y="51"/>
                  </a:lnTo>
                  <a:lnTo>
                    <a:pt x="252" y="46"/>
                  </a:lnTo>
                  <a:lnTo>
                    <a:pt x="251" y="42"/>
                  </a:lnTo>
                  <a:lnTo>
                    <a:pt x="250" y="38"/>
                  </a:lnTo>
                  <a:lnTo>
                    <a:pt x="249" y="33"/>
                  </a:lnTo>
                  <a:lnTo>
                    <a:pt x="248" y="29"/>
                  </a:lnTo>
                  <a:lnTo>
                    <a:pt x="245" y="25"/>
                  </a:lnTo>
                  <a:lnTo>
                    <a:pt x="242" y="21"/>
                  </a:lnTo>
                  <a:lnTo>
                    <a:pt x="239" y="18"/>
                  </a:lnTo>
                  <a:lnTo>
                    <a:pt x="235" y="14"/>
                  </a:lnTo>
                  <a:lnTo>
                    <a:pt x="230" y="11"/>
                  </a:lnTo>
                  <a:lnTo>
                    <a:pt x="228" y="9"/>
                  </a:lnTo>
                  <a:lnTo>
                    <a:pt x="226" y="7"/>
                  </a:lnTo>
                  <a:lnTo>
                    <a:pt x="224" y="6"/>
                  </a:lnTo>
                  <a:lnTo>
                    <a:pt x="221" y="5"/>
                  </a:lnTo>
                  <a:lnTo>
                    <a:pt x="219" y="4"/>
                  </a:lnTo>
                  <a:lnTo>
                    <a:pt x="216" y="3"/>
                  </a:lnTo>
                  <a:lnTo>
                    <a:pt x="214" y="2"/>
                  </a:lnTo>
                  <a:lnTo>
                    <a:pt x="212" y="2"/>
                  </a:lnTo>
                  <a:lnTo>
                    <a:pt x="209" y="1"/>
                  </a:lnTo>
                  <a:lnTo>
                    <a:pt x="206" y="1"/>
                  </a:lnTo>
                  <a:lnTo>
                    <a:pt x="204" y="1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6" y="0"/>
                  </a:lnTo>
                  <a:lnTo>
                    <a:pt x="193" y="0"/>
                  </a:lnTo>
                  <a:lnTo>
                    <a:pt x="190" y="1"/>
                  </a:lnTo>
                  <a:lnTo>
                    <a:pt x="187" y="1"/>
                  </a:lnTo>
                  <a:lnTo>
                    <a:pt x="184" y="1"/>
                  </a:lnTo>
                  <a:lnTo>
                    <a:pt x="182" y="2"/>
                  </a:lnTo>
                  <a:lnTo>
                    <a:pt x="179" y="3"/>
                  </a:lnTo>
                  <a:lnTo>
                    <a:pt x="176" y="3"/>
                  </a:lnTo>
                  <a:lnTo>
                    <a:pt x="173" y="4"/>
                  </a:lnTo>
                  <a:lnTo>
                    <a:pt x="170" y="5"/>
                  </a:lnTo>
                  <a:lnTo>
                    <a:pt x="167" y="6"/>
                  </a:lnTo>
                  <a:lnTo>
                    <a:pt x="164" y="7"/>
                  </a:lnTo>
                  <a:lnTo>
                    <a:pt x="161" y="8"/>
                  </a:lnTo>
                  <a:lnTo>
                    <a:pt x="158" y="10"/>
                  </a:lnTo>
                  <a:lnTo>
                    <a:pt x="155" y="11"/>
                  </a:lnTo>
                  <a:lnTo>
                    <a:pt x="152" y="13"/>
                  </a:lnTo>
                  <a:lnTo>
                    <a:pt x="149" y="14"/>
                  </a:lnTo>
                  <a:lnTo>
                    <a:pt x="145" y="16"/>
                  </a:lnTo>
                  <a:lnTo>
                    <a:pt x="144" y="17"/>
                  </a:lnTo>
                  <a:lnTo>
                    <a:pt x="142" y="18"/>
                  </a:lnTo>
                  <a:lnTo>
                    <a:pt x="140" y="19"/>
                  </a:lnTo>
                  <a:lnTo>
                    <a:pt x="139" y="21"/>
                  </a:lnTo>
                  <a:lnTo>
                    <a:pt x="138" y="22"/>
                  </a:lnTo>
                  <a:lnTo>
                    <a:pt x="136" y="23"/>
                  </a:lnTo>
                  <a:lnTo>
                    <a:pt x="135" y="25"/>
                  </a:lnTo>
                  <a:lnTo>
                    <a:pt x="134" y="27"/>
                  </a:lnTo>
                  <a:lnTo>
                    <a:pt x="133" y="28"/>
                  </a:lnTo>
                  <a:lnTo>
                    <a:pt x="132" y="29"/>
                  </a:lnTo>
                  <a:lnTo>
                    <a:pt x="131" y="31"/>
                  </a:lnTo>
                  <a:lnTo>
                    <a:pt x="130" y="33"/>
                  </a:lnTo>
                  <a:lnTo>
                    <a:pt x="129" y="34"/>
                  </a:lnTo>
                  <a:lnTo>
                    <a:pt x="128" y="36"/>
                  </a:lnTo>
                  <a:lnTo>
                    <a:pt x="128" y="37"/>
                  </a:lnTo>
                  <a:lnTo>
                    <a:pt x="127" y="39"/>
                  </a:lnTo>
                  <a:lnTo>
                    <a:pt x="126" y="40"/>
                  </a:lnTo>
                  <a:lnTo>
                    <a:pt x="126" y="41"/>
                  </a:lnTo>
                  <a:lnTo>
                    <a:pt x="125" y="43"/>
                  </a:lnTo>
                  <a:lnTo>
                    <a:pt x="124" y="44"/>
                  </a:lnTo>
                  <a:lnTo>
                    <a:pt x="124" y="45"/>
                  </a:lnTo>
                  <a:lnTo>
                    <a:pt x="124" y="46"/>
                  </a:lnTo>
                  <a:lnTo>
                    <a:pt x="123" y="47"/>
                  </a:lnTo>
                  <a:lnTo>
                    <a:pt x="123" y="48"/>
                  </a:lnTo>
                  <a:lnTo>
                    <a:pt x="123" y="49"/>
                  </a:lnTo>
                  <a:lnTo>
                    <a:pt x="122" y="49"/>
                  </a:lnTo>
                  <a:lnTo>
                    <a:pt x="122" y="50"/>
                  </a:lnTo>
                  <a:lnTo>
                    <a:pt x="122" y="51"/>
                  </a:lnTo>
                  <a:lnTo>
                    <a:pt x="123" y="49"/>
                  </a:lnTo>
                  <a:lnTo>
                    <a:pt x="124" y="49"/>
                  </a:lnTo>
                  <a:lnTo>
                    <a:pt x="124" y="48"/>
                  </a:lnTo>
                  <a:lnTo>
                    <a:pt x="124" y="47"/>
                  </a:lnTo>
                  <a:lnTo>
                    <a:pt x="125" y="47"/>
                  </a:lnTo>
                  <a:lnTo>
                    <a:pt x="126" y="46"/>
                  </a:lnTo>
                  <a:lnTo>
                    <a:pt x="126" y="45"/>
                  </a:lnTo>
                  <a:lnTo>
                    <a:pt x="127" y="44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9" y="41"/>
                  </a:lnTo>
                  <a:lnTo>
                    <a:pt x="130" y="40"/>
                  </a:lnTo>
                  <a:lnTo>
                    <a:pt x="130" y="39"/>
                  </a:lnTo>
                  <a:lnTo>
                    <a:pt x="131" y="39"/>
                  </a:lnTo>
                  <a:lnTo>
                    <a:pt x="131" y="38"/>
                  </a:lnTo>
                  <a:lnTo>
                    <a:pt x="132" y="37"/>
                  </a:lnTo>
                  <a:lnTo>
                    <a:pt x="132" y="36"/>
                  </a:lnTo>
                  <a:lnTo>
                    <a:pt x="133" y="35"/>
                  </a:lnTo>
                  <a:lnTo>
                    <a:pt x="134" y="34"/>
                  </a:lnTo>
                  <a:lnTo>
                    <a:pt x="134" y="33"/>
                  </a:lnTo>
                  <a:lnTo>
                    <a:pt x="135" y="33"/>
                  </a:lnTo>
                  <a:lnTo>
                    <a:pt x="136" y="32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ar-LY"/>
            </a:p>
          </p:txBody>
        </p:sp>
      </p:grpSp>
      <p:sp>
        <p:nvSpPr>
          <p:cNvPr id="46" name="Text Box 67"/>
          <p:cNvSpPr txBox="1">
            <a:spLocks noChangeArrowheads="1"/>
          </p:cNvSpPr>
          <p:nvPr/>
        </p:nvSpPr>
        <p:spPr bwMode="auto">
          <a:xfrm>
            <a:off x="809943" y="3298937"/>
            <a:ext cx="1254441" cy="46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692" tIns="47846" rIns="95692" bIns="47846">
            <a:spAutoFit/>
          </a:bodyPr>
          <a:lstStyle>
            <a:lvl1pPr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72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altLang="ar-LY" dirty="0">
                <a:solidFill>
                  <a:srgbClr val="FF0066"/>
                </a:solidFill>
                <a:latin typeface="Tahoma" pitchFamily="34" charset="0"/>
                <a:ea typeface="MS PGothic" pitchFamily="34" charset="-128"/>
              </a:rPr>
              <a:t>Th2 cell</a:t>
            </a:r>
          </a:p>
        </p:txBody>
      </p:sp>
      <p:sp>
        <p:nvSpPr>
          <p:cNvPr id="47" name="Rectangle 20"/>
          <p:cNvSpPr>
            <a:spLocks noChangeArrowheads="1"/>
          </p:cNvSpPr>
          <p:nvPr/>
        </p:nvSpPr>
        <p:spPr bwMode="auto">
          <a:xfrm>
            <a:off x="3707358" y="3404532"/>
            <a:ext cx="865683" cy="3603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fr-FR" altLang="ar-LY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MS PGothic" pitchFamily="34" charset="-128"/>
              </a:rPr>
              <a:t>IL- 13</a:t>
            </a:r>
            <a:endParaRPr lang="fr-FR" altLang="ar-LY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MS PGothic" pitchFamily="34" charset="-12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5470034" y="3231964"/>
            <a:ext cx="254457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FF0066"/>
                </a:solidFill>
                <a:latin typeface="Tahoma" pitchFamily="34" charset="0"/>
                <a:ea typeface="MS PGothic" pitchFamily="34" charset="-128"/>
                <a:cs typeface="Arial" pitchFamily="34" charset="0"/>
              </a:rPr>
              <a:t>Stimulates</a:t>
            </a:r>
          </a:p>
          <a:p>
            <a:pPr algn="ctr"/>
            <a:r>
              <a:rPr lang="en-US" sz="2400" dirty="0" smtClean="0">
                <a:solidFill>
                  <a:srgbClr val="FF0066"/>
                </a:solidFill>
                <a:latin typeface="Tahoma" pitchFamily="34" charset="0"/>
                <a:ea typeface="MS PGothic" pitchFamily="34" charset="-128"/>
                <a:cs typeface="Arial" pitchFamily="34" charset="0"/>
              </a:rPr>
              <a:t>Mucus </a:t>
            </a:r>
            <a:r>
              <a:rPr lang="en-US" sz="2400" dirty="0">
                <a:solidFill>
                  <a:srgbClr val="FF0066"/>
                </a:solidFill>
                <a:latin typeface="Tahoma" pitchFamily="34" charset="0"/>
                <a:ea typeface="MS PGothic" pitchFamily="34" charset="-128"/>
                <a:cs typeface="Arial" pitchFamily="34" charset="0"/>
              </a:rPr>
              <a:t>production</a:t>
            </a:r>
            <a:endParaRPr lang="ar-LY" sz="2400" dirty="0">
              <a:solidFill>
                <a:srgbClr val="FF0066"/>
              </a:solidFill>
              <a:latin typeface="Tahoma" pitchFamily="34" charset="0"/>
              <a:ea typeface="MS PGothic" pitchFamily="34" charset="-128"/>
              <a:cs typeface="Arial" pitchFamily="34" charset="0"/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>
            <a:off x="3418681" y="3933627"/>
            <a:ext cx="205135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كسهم مستقيم 51"/>
          <p:cNvCxnSpPr/>
          <p:nvPr/>
        </p:nvCxnSpPr>
        <p:spPr>
          <a:xfrm>
            <a:off x="3384247" y="6253858"/>
            <a:ext cx="205135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رابط كسهم مستقيم 52"/>
          <p:cNvCxnSpPr/>
          <p:nvPr/>
        </p:nvCxnSpPr>
        <p:spPr>
          <a:xfrm>
            <a:off x="1620044" y="2510731"/>
            <a:ext cx="8771" cy="6307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رابط كسهم مستقيم 55"/>
          <p:cNvCxnSpPr/>
          <p:nvPr/>
        </p:nvCxnSpPr>
        <p:spPr>
          <a:xfrm>
            <a:off x="1611273" y="3764097"/>
            <a:ext cx="4385" cy="11770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Shape 97"/>
          <p:cNvSpPr txBox="1">
            <a:spLocks/>
          </p:cNvSpPr>
          <p:nvPr/>
        </p:nvSpPr>
        <p:spPr>
          <a:xfrm>
            <a:off x="-324544" y="-531440"/>
            <a:ext cx="9466857" cy="15465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 defTabSz="895350"/>
            <a:r>
              <a:rPr lang="en" sz="3600" b="1" dirty="0" smtClean="0">
                <a:solidFill>
                  <a:schemeClr val="accent1">
                    <a:lumMod val="75000"/>
                  </a:schemeClr>
                </a:solidFill>
                <a:latin typeface="Roboto Slab"/>
                <a:ea typeface="Roboto Slab"/>
                <a:cs typeface="Roboto Slab"/>
              </a:rPr>
              <a:t>1</a:t>
            </a:r>
            <a:r>
              <a:rPr lang="en" sz="3600" b="1" dirty="0" smtClean="0">
                <a:solidFill>
                  <a:schemeClr val="accent1">
                    <a:lumMod val="75000"/>
                  </a:schemeClr>
                </a:solidFill>
                <a:latin typeface="Roboto Slab"/>
                <a:ea typeface="Roboto Slab"/>
                <a:cs typeface="Roboto Slab"/>
                <a:sym typeface="Roboto Slab"/>
              </a:rPr>
              <a:t>. Pathogenesis </a:t>
            </a: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Roboto Slab"/>
                <a:ea typeface="Roboto Slab"/>
                <a:cs typeface="Roboto Slab"/>
                <a:sym typeface="Roboto Slab"/>
              </a:rPr>
              <a:t>of exntrinsic </a:t>
            </a:r>
            <a:r>
              <a:rPr lang="en" sz="3600" b="1" dirty="0" smtClean="0">
                <a:solidFill>
                  <a:schemeClr val="accent1">
                    <a:lumMod val="75000"/>
                  </a:schemeClr>
                </a:solidFill>
                <a:latin typeface="Roboto Slab"/>
                <a:ea typeface="Roboto Slab"/>
                <a:cs typeface="Roboto Slab"/>
                <a:sym typeface="Roboto Slab"/>
              </a:rPr>
              <a:t>asthma</a:t>
            </a: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Roboto Slab"/>
                <a:ea typeface="Roboto Slab"/>
                <a:cs typeface="Roboto Slab"/>
                <a:sym typeface="Roboto Slab"/>
              </a:rPr>
              <a:t/>
            </a:r>
            <a:b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 sz="2400" b="1" dirty="0" smtClean="0">
                <a:solidFill>
                  <a:schemeClr val="accent1">
                    <a:lumMod val="75000"/>
                  </a:schemeClr>
                </a:solidFill>
                <a:latin typeface="Roboto Slab"/>
                <a:ea typeface="Roboto Slab"/>
                <a:cs typeface="Roboto Slab"/>
                <a:sym typeface="Roboto Slab"/>
              </a:rPr>
              <a:t>Type 1 (immediate) hypersensitivity</a:t>
            </a:r>
            <a:endParaRPr lang="en" sz="2400" b="1" dirty="0">
              <a:solidFill>
                <a:schemeClr val="accent1">
                  <a:lumMod val="75000"/>
                </a:schemeClr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011002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8</a:t>
            </a:fld>
            <a:endParaRPr lang="en"/>
          </a:p>
        </p:txBody>
      </p:sp>
      <p:pic>
        <p:nvPicPr>
          <p:cNvPr id="1026" name="Picture 2" descr="C:\Users\home\Desktop\slide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2" t="11837" r="27848" b="7958"/>
          <a:stretch/>
        </p:blipFill>
        <p:spPr bwMode="auto">
          <a:xfrm>
            <a:off x="2553934" y="44624"/>
            <a:ext cx="4898386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539552" y="2824840"/>
            <a:ext cx="295232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Sensitisation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580112" y="2591326"/>
            <a:ext cx="576064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100" b="1" dirty="0" smtClean="0">
                <a:solidFill>
                  <a:schemeClr val="tx2">
                    <a:lumMod val="50000"/>
                  </a:schemeClr>
                </a:solidFill>
              </a:rPr>
              <a:t> IL-5</a:t>
            </a:r>
            <a:endParaRPr lang="ar-LY" sz="11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9</a:t>
            </a:fld>
            <a:endParaRPr lang="en"/>
          </a:p>
        </p:txBody>
      </p:sp>
      <p:pic>
        <p:nvPicPr>
          <p:cNvPr id="2050" name="Picture 2" descr="C:\Users\home\Desktop\slide_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4" t="17886" r="11713" b="14832"/>
          <a:stretch/>
        </p:blipFill>
        <p:spPr bwMode="auto">
          <a:xfrm>
            <a:off x="827584" y="1227050"/>
            <a:ext cx="7104186" cy="461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39552" y="1628800"/>
            <a:ext cx="295232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Degranulation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150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2219</Words>
  <Application>Microsoft Office PowerPoint</Application>
  <PresentationFormat>عرض على الشاشة (3:4)‏</PresentationFormat>
  <Paragraphs>476</Paragraphs>
  <Slides>68</Slides>
  <Notes>23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14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68</vt:i4>
      </vt:variant>
    </vt:vector>
  </HeadingPairs>
  <TitlesOfParts>
    <vt:vector size="84" baseType="lpstr">
      <vt:lpstr>Roboto Slab</vt:lpstr>
      <vt:lpstr>MS PGothic</vt:lpstr>
      <vt:lpstr>Arial</vt:lpstr>
      <vt:lpstr>Wingdings 2</vt:lpstr>
      <vt:lpstr>Times New Roman</vt:lpstr>
      <vt:lpstr>Source Sans Pro</vt:lpstr>
      <vt:lpstr>Wingdings</vt:lpstr>
      <vt:lpstr>Baskerville Old Face</vt:lpstr>
      <vt:lpstr>Arial Unicode MS</vt:lpstr>
      <vt:lpstr>Symbol</vt:lpstr>
      <vt:lpstr>Tahoma</vt:lpstr>
      <vt:lpstr>Calibri</vt:lpstr>
      <vt:lpstr>Georgia</vt:lpstr>
      <vt:lpstr>Wingdings 3</vt:lpstr>
      <vt:lpstr>Cordelia template</vt:lpstr>
      <vt:lpstr>Photo Editor Photo</vt:lpstr>
      <vt:lpstr>Bronchial Asthma </vt:lpstr>
      <vt:lpstr>عرض تقديمي في PowerPoint</vt:lpstr>
      <vt:lpstr>Tips!</vt:lpstr>
      <vt:lpstr>عرض تقديمي في PowerPoint</vt:lpstr>
      <vt:lpstr>Atopy!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Neutrophilis BA</vt:lpstr>
      <vt:lpstr>2. Pathogenesis of intrinsic asthma </vt:lpstr>
      <vt:lpstr>Precipitating factors:</vt:lpstr>
      <vt:lpstr>Classification of bronchial asthma </vt:lpstr>
      <vt:lpstr>عرض تقديمي في PowerPoint</vt:lpstr>
      <vt:lpstr>عرض تقديمي في PowerPoint</vt:lpstr>
      <vt:lpstr>عرض تقديمي في PowerPoint</vt:lpstr>
      <vt:lpstr> ALLERGENS</vt:lpstr>
      <vt:lpstr>Allergens ( Inhalation)  </vt:lpstr>
      <vt:lpstr>Asthma subtypes</vt:lpstr>
      <vt:lpstr>Occupational asthma</vt:lpstr>
      <vt:lpstr>Drug induce asthma </vt:lpstr>
      <vt:lpstr>عرض تقديمي في PowerPoint</vt:lpstr>
      <vt:lpstr>Relevant question in diagnosis of asthma  </vt:lpstr>
      <vt:lpstr>عرض تقديمي في PowerPoint</vt:lpstr>
      <vt:lpstr>Relevant question in diagnosis of asthma  </vt:lpstr>
      <vt:lpstr>عرض تقديمي في PowerPoint</vt:lpstr>
      <vt:lpstr>عرض تقديمي في PowerPoint</vt:lpstr>
      <vt:lpstr>عرض تقديمي في PowerPoint</vt:lpstr>
      <vt:lpstr>Differential diagnosis</vt:lpstr>
      <vt:lpstr> INVESTIGATION</vt:lpstr>
      <vt:lpstr>Spirometry</vt:lpstr>
      <vt:lpstr>Obstructive Pattern</vt:lpstr>
      <vt:lpstr> Peak Flow Meters </vt:lpstr>
      <vt:lpstr>عرض تقديمي في PowerPoint</vt:lpstr>
      <vt:lpstr>عرض تقديمي في PowerPoint</vt:lpstr>
      <vt:lpstr>CXR</vt:lpstr>
      <vt:lpstr>عرض تقديمي في PowerPoint</vt:lpstr>
      <vt:lpstr>SKIN PRICK TEST</vt:lpstr>
      <vt:lpstr> Complications</vt:lpstr>
      <vt:lpstr>Acute severe asthma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Approaches to Treatment</vt:lpstr>
      <vt:lpstr>عرض تقديمي في PowerPoint</vt:lpstr>
      <vt:lpstr>Bronchodilators</vt:lpstr>
      <vt:lpstr>Anti-inflammatory Agents</vt:lpstr>
      <vt:lpstr>-ADRENERGIC AGONISTS</vt:lpstr>
      <vt:lpstr>-ADRENERGIC AGONISTS, con’t.</vt:lpstr>
      <vt:lpstr>Anti-Muscarinic Agent (Ipratropium bromide)</vt:lpstr>
      <vt:lpstr>METHYLXANTHINES (Caffeine, Theophylline &amp; theobromine)</vt:lpstr>
      <vt:lpstr>METHYLXANTHINES (Theophylline)</vt:lpstr>
      <vt:lpstr>INHALED CORTICOSTEROIDS (Beclomethasone &amp; Fluticasone)</vt:lpstr>
      <vt:lpstr>Advantages of spacers use:</vt:lpstr>
      <vt:lpstr>عرض تقديمي في PowerPoint</vt:lpstr>
      <vt:lpstr> Mast cell stabilizer (Cromolyn sodium) &amp; (Nedocromil sodium)</vt:lpstr>
      <vt:lpstr>Leukotriene modifying drugs Zileuton, Zafirlukast &amp; montelukast</vt:lpstr>
      <vt:lpstr>SYSTEMIC CORTICOSTEROIDS [Methylprednisolone (i.v.) &amp; Prednisone (oral)]</vt:lpstr>
      <vt:lpstr>Other Drugs in the  Treatment of Asthma</vt:lpstr>
      <vt:lpstr>عرض تقديمي في PowerPoint</vt:lpstr>
      <vt:lpstr>عرض تقديمي في PowerPoint</vt:lpstr>
      <vt:lpstr>عرض تقديمي في PowerPoint</vt:lpstr>
      <vt:lpstr>(Fluticasone + Salmeterol)</vt:lpstr>
      <vt:lpstr>Prophylaxis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Bronchial Asthma</dc:title>
  <dc:creator>ELSHREF__A</dc:creator>
  <cp:lastModifiedBy>home</cp:lastModifiedBy>
  <cp:revision>33</cp:revision>
  <dcterms:modified xsi:type="dcterms:W3CDTF">2002-01-01T01:27:20Z</dcterms:modified>
</cp:coreProperties>
</file>