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79" r:id="rId1"/>
  </p:sldMasterIdLst>
  <p:notesMasterIdLst>
    <p:notesMasterId r:id="rId12"/>
  </p:notesMasterIdLst>
  <p:sldIdLst>
    <p:sldId id="256" r:id="rId2"/>
    <p:sldId id="262" r:id="rId3"/>
    <p:sldId id="265" r:id="rId4"/>
    <p:sldId id="257" r:id="rId5"/>
    <p:sldId id="258" r:id="rId6"/>
    <p:sldId id="259" r:id="rId7"/>
    <p:sldId id="260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D3"/>
    <a:srgbClr val="88CFCB"/>
    <a:srgbClr val="8BB5DD"/>
    <a:srgbClr val="A2D7D5"/>
    <a:srgbClr val="FFFFFF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A10DA-B8D7-4C50-8226-FE4C7F21B402}" v="330" dt="2022-03-12T15:59:09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5047" autoAdjust="0"/>
  </p:normalViewPr>
  <p:slideViewPr>
    <p:cSldViewPr snapToGrid="0">
      <p:cViewPr varScale="1">
        <p:scale>
          <a:sx n="58" d="100"/>
          <a:sy n="58" d="100"/>
        </p:scale>
        <p:origin x="892" y="56"/>
      </p:cViewPr>
      <p:guideLst>
        <p:guide orient="horz" pos="2178"/>
        <p:guide pos="384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07FF68-6026-1F41-A1C8-7F33315D0936}" type="datetimeFigureOut">
              <a:rPr lang="ar-US" smtClean="0"/>
              <a:t>04/18/2022</a:t>
            </a:fld>
            <a:endParaRPr lang="ar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8F72B8F-AD57-E141-869E-3980037634CB}" type="slidenum">
              <a:rPr lang="ar-US" smtClean="0"/>
              <a:t>‹#›</a:t>
            </a:fld>
            <a:endParaRPr lang="ar-US"/>
          </a:p>
        </p:txBody>
      </p:sp>
    </p:spTree>
    <p:extLst>
      <p:ext uri="{BB962C8B-B14F-4D97-AF65-F5344CB8AC3E}">
        <p14:creationId xmlns:p14="http://schemas.microsoft.com/office/powerpoint/2010/main" val="281033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F72B8F-AD57-E141-869E-3980037634CB}" type="slidenum">
              <a:rPr lang="ar-US" smtClean="0"/>
              <a:t>3</a:t>
            </a:fld>
            <a:endParaRPr lang="ar-US"/>
          </a:p>
        </p:txBody>
      </p:sp>
    </p:spTree>
    <p:extLst>
      <p:ext uri="{BB962C8B-B14F-4D97-AF65-F5344CB8AC3E}">
        <p14:creationId xmlns:p14="http://schemas.microsoft.com/office/powerpoint/2010/main" val="3714514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ar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F72B8F-AD57-E141-869E-3980037634CB}" type="slidenum">
              <a:rPr lang="ar-US" smtClean="0"/>
              <a:t>4</a:t>
            </a:fld>
            <a:endParaRPr lang="ar-US"/>
          </a:p>
        </p:txBody>
      </p:sp>
    </p:spTree>
    <p:extLst>
      <p:ext uri="{BB962C8B-B14F-4D97-AF65-F5344CB8AC3E}">
        <p14:creationId xmlns:p14="http://schemas.microsoft.com/office/powerpoint/2010/main" val="281427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9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390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3169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9330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9707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7468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1128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4639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2213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2022/4/18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1194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470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665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91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782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958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558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645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736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656" r:id="rId18"/>
    <p:sldLayoutId id="2147483658" r:id="rId19"/>
    <p:sldLayoutId id="2147483659" r:id="rId20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5" Type="http://schemas.openxmlformats.org/officeDocument/2006/relationships/hyperlink" Target="https://gradcoach.com/what-is-research-methodology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8" name="Google Shape;2128;p38"/>
          <p:cNvSpPr txBox="1">
            <a:spLocks noGrp="1"/>
          </p:cNvSpPr>
          <p:nvPr>
            <p:ph type="ctrTitle"/>
          </p:nvPr>
        </p:nvSpPr>
        <p:spPr>
          <a:xfrm>
            <a:off x="2710089" y="807539"/>
            <a:ext cx="6161769" cy="15638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8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Bodoni MT Black" panose="02070A03080606020203" charset="0"/>
              </a:rPr>
              <a:t>Libyan International</a:t>
            </a:r>
            <a:br>
              <a:rPr lang="en-US" altLang="en-GB" sz="18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Bodoni MT Black" panose="02070A03080606020203" charset="0"/>
              </a:rPr>
            </a:br>
            <a:r>
              <a:rPr lang="en-US" altLang="en-GB" sz="1800" dirty="0">
                <a:solidFill>
                  <a:schemeClr val="bg1"/>
                </a:solidFill>
                <a:latin typeface="Batang" pitchFamily="18" charset="-127"/>
                <a:ea typeface="Batang" pitchFamily="18" charset="-127"/>
                <a:cs typeface="Bodoni MT Black" panose="02070A03080606020203" charset="0"/>
              </a:rPr>
              <a:t>Medical University</a:t>
            </a:r>
            <a:r>
              <a:rPr lang="en-US" altLang="en-GB" sz="1800" dirty="0">
                <a:solidFill>
                  <a:schemeClr val="bg1"/>
                </a:solidFill>
                <a:latin typeface="Bodoni MT Black" panose="02070A03080606020203" charset="0"/>
                <a:cs typeface="Bodoni MT Black" panose="02070A03080606020203" charset="0"/>
              </a:rPr>
              <a:t/>
            </a:r>
            <a:br>
              <a:rPr lang="en-US" altLang="en-GB" sz="1800" dirty="0">
                <a:solidFill>
                  <a:schemeClr val="bg1"/>
                </a:solidFill>
                <a:latin typeface="Bodoni MT Black" panose="02070A03080606020203" charset="0"/>
                <a:cs typeface="Bodoni MT Black" panose="02070A03080606020203" charset="0"/>
              </a:rPr>
            </a:br>
            <a:r>
              <a:rPr lang="en-US" altLang="en-GB" sz="18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  <a:cs typeface="Bodoni MT Black" panose="02070A03080606020203" charset="0"/>
              </a:rPr>
              <a:t>Libyan International Medical University</a:t>
            </a:r>
            <a:br>
              <a:rPr lang="en-US" altLang="en-GB" sz="18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  <a:cs typeface="Bodoni MT Black" panose="02070A03080606020203" charset="0"/>
              </a:rPr>
            </a:br>
            <a:r>
              <a:rPr lang="en-US" altLang="en-GB" sz="18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  <a:cs typeface="Bodoni MT Black" panose="02070A03080606020203" charset="0"/>
              </a:rPr>
              <a:t>Faculty of Business Administration</a:t>
            </a:r>
            <a:br>
              <a:rPr lang="en-US" altLang="en-GB" sz="18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  <a:cs typeface="Bodoni MT Black" panose="02070A03080606020203" charset="0"/>
              </a:rPr>
            </a:br>
            <a:endParaRPr lang="en-US" altLang="en-GB" sz="1800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  <a:cs typeface="Bodoni MT Black" panose="02070A03080606020203" charset="0"/>
            </a:endParaRPr>
          </a:p>
        </p:txBody>
      </p:sp>
      <p:sp>
        <p:nvSpPr>
          <p:cNvPr id="2129" name="Google Shape;2129;p38"/>
          <p:cNvSpPr txBox="1">
            <a:spLocks noGrp="1"/>
          </p:cNvSpPr>
          <p:nvPr>
            <p:ph type="subTitle" idx="1"/>
          </p:nvPr>
        </p:nvSpPr>
        <p:spPr>
          <a:xfrm>
            <a:off x="2244000" y="3371465"/>
            <a:ext cx="7704000" cy="8039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en-GB" sz="3200" b="1" cap="none" dirty="0">
                <a:solidFill>
                  <a:schemeClr val="bg1"/>
                </a:solidFill>
              </a:rPr>
              <a:t>Research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cap="none" dirty="0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469" y="661670"/>
            <a:ext cx="1443831" cy="14630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91" y="574488"/>
            <a:ext cx="1371600" cy="137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58128" y="4487566"/>
            <a:ext cx="4096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By: </a:t>
            </a:r>
            <a:r>
              <a:rPr lang="en-US" sz="2000" b="1" dirty="0">
                <a:solidFill>
                  <a:schemeClr val="bg1"/>
                </a:solidFill>
              </a:rPr>
              <a:t>Dania </a:t>
            </a:r>
            <a:r>
              <a:rPr lang="en-US" sz="2000" b="1" dirty="0" smtClean="0">
                <a:solidFill>
                  <a:schemeClr val="bg1"/>
                </a:solidFill>
              </a:rPr>
              <a:t>Gamal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ID </a:t>
            </a:r>
            <a:r>
              <a:rPr lang="en-US" sz="2000" b="1" dirty="0">
                <a:solidFill>
                  <a:schemeClr val="bg1"/>
                </a:solidFill>
              </a:rPr>
              <a:t>: 3731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DATE:22/3/2022</a:t>
            </a:r>
          </a:p>
        </p:txBody>
      </p:sp>
    </p:spTree>
    <p:custDataLst>
      <p:tags r:id="rId1"/>
    </p:custDataLst>
  </p:cSld>
  <p:clrMapOvr>
    <a:masterClrMapping/>
  </p:clrMapOvr>
  <p:transition advTm="3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31761" y="646112"/>
            <a:ext cx="6884035" cy="6210300"/>
            <a:chOff x="2593" y="2740"/>
            <a:chExt cx="10841" cy="9780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93" y="1074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4740" y="2740"/>
              <a:ext cx="8694" cy="6431"/>
              <a:chOff x="4680" y="6375"/>
              <a:chExt cx="8694" cy="643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680" y="1198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8664" y="-27623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86887" y="5336715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219347" y="-82620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3025661" y="2091341"/>
            <a:ext cx="62210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solidFill>
                <a:schemeClr val="bg1"/>
              </a:solidFill>
              <a:latin typeface="Algerian" pitchFamily="82" charset="0"/>
            </a:endParaRPr>
          </a:p>
        </p:txBody>
      </p:sp>
      <p:grpSp>
        <p:nvGrpSpPr>
          <p:cNvPr id="36" name="组合 53"/>
          <p:cNvGrpSpPr/>
          <p:nvPr/>
        </p:nvGrpSpPr>
        <p:grpSpPr>
          <a:xfrm>
            <a:off x="10590867" y="5297351"/>
            <a:ext cx="2569210" cy="2351405"/>
            <a:chOff x="5036" y="964"/>
            <a:chExt cx="4046" cy="3703"/>
          </a:xfrm>
        </p:grpSpPr>
        <p:pic>
          <p:nvPicPr>
            <p:cNvPr id="37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39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0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1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 flipH="1">
            <a:off x="7159601" y="2379649"/>
            <a:ext cx="2639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30666" y="786060"/>
            <a:ext cx="60446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92" y="1911733"/>
            <a:ext cx="4448642" cy="40233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6BC7EA-0DC4-4EA4-8912-445A9811230A}"/>
              </a:ext>
            </a:extLst>
          </p:cNvPr>
          <p:cNvSpPr txBox="1"/>
          <p:nvPr/>
        </p:nvSpPr>
        <p:spPr>
          <a:xfrm>
            <a:off x="11051094" y="5617190"/>
            <a:ext cx="75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433739"/>
      </p:ext>
    </p:extLst>
  </p:cSld>
  <p:clrMapOvr>
    <a:masterClrMapping/>
  </p:clrMapOvr>
  <p:transition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980938" y="7276339"/>
            <a:ext cx="2618105" cy="1420495"/>
            <a:chOff x="4747" y="2430"/>
            <a:chExt cx="4123" cy="2237"/>
          </a:xfrm>
        </p:grpSpPr>
        <p:pic>
          <p:nvPicPr>
            <p:cNvPr id="3481" name="Google Shape;3481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47" y="2430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" name="组合 23"/>
            <p:cNvGrpSpPr/>
            <p:nvPr/>
          </p:nvGrpSpPr>
          <p:grpSpPr>
            <a:xfrm>
              <a:off x="5274" y="2831"/>
              <a:ext cx="3596" cy="1836"/>
              <a:chOff x="9851" y="6375"/>
              <a:chExt cx="3596" cy="183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0682" y="6375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851" y="657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306405" y="122236"/>
            <a:ext cx="3195320" cy="1555115"/>
            <a:chOff x="8402" y="2127"/>
            <a:chExt cx="5032" cy="2449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2" y="2127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8508" y="2693"/>
              <a:ext cx="4926" cy="1883"/>
              <a:chOff x="8448" y="6328"/>
              <a:chExt cx="4926" cy="188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48" y="6328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1313782" y="-98695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59954" y="5739959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ستطيل 1"/>
          <p:cNvSpPr/>
          <p:nvPr/>
        </p:nvSpPr>
        <p:spPr>
          <a:xfrm>
            <a:off x="4288882" y="1169400"/>
            <a:ext cx="39228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Table of content </a:t>
            </a:r>
            <a:endParaRPr lang="ar-LY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66237" y="2429928"/>
            <a:ext cx="560240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Principals of Management.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 Research Methodology.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the Main Data Analysis Methods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conclusion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References </a:t>
            </a:r>
          </a:p>
          <a:p>
            <a:endParaRPr lang="en-US" sz="2400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DD81F7-7E3C-410E-A7DA-992AAFAD9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2034" y="5350170"/>
            <a:ext cx="2572735" cy="23532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6753E6-975C-4FF2-997B-6C3F4EEB04E0}"/>
              </a:ext>
            </a:extLst>
          </p:cNvPr>
          <p:cNvSpPr txBox="1"/>
          <p:nvPr/>
        </p:nvSpPr>
        <p:spPr>
          <a:xfrm>
            <a:off x="11097604" y="5569249"/>
            <a:ext cx="43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1148738"/>
      </p:ext>
    </p:extLst>
  </p:cSld>
  <p:clrMapOvr>
    <a:masterClrMapping/>
  </p:clrMapOvr>
  <p:transition advTm="3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54C88-C549-4146-90E2-25C2A9566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5191" y="947920"/>
            <a:ext cx="2981617" cy="72848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70CD2-E5DC-4C19-8722-15735CA71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By the end of this presentation you will be able to :</a:t>
            </a:r>
          </a:p>
          <a:p>
            <a:endParaRPr lang="en-US" dirty="0"/>
          </a:p>
          <a:p>
            <a:r>
              <a:rPr lang="en-US" dirty="0"/>
              <a:t>Explain Research Methodology :</a:t>
            </a:r>
          </a:p>
          <a:p>
            <a:r>
              <a:rPr lang="en-US" dirty="0"/>
              <a:t>  list the methods of Methodology :</a:t>
            </a:r>
          </a:p>
          <a:p>
            <a:r>
              <a:rPr lang="en-US" dirty="0"/>
              <a:t>Differentiate between Quantitative, Qualitative, and Mixed-Method methodology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0D58D-6FAF-4624-9CEA-B0866A277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232" y="5822884"/>
            <a:ext cx="2572735" cy="23532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E6750D-DABF-4446-B69F-40886AD95070}"/>
              </a:ext>
            </a:extLst>
          </p:cNvPr>
          <p:cNvSpPr txBox="1"/>
          <p:nvPr/>
        </p:nvSpPr>
        <p:spPr>
          <a:xfrm>
            <a:off x="11473543" y="601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1230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980938" y="7276339"/>
            <a:ext cx="2618105" cy="1420495"/>
            <a:chOff x="4747" y="2430"/>
            <a:chExt cx="4123" cy="2237"/>
          </a:xfrm>
        </p:grpSpPr>
        <p:pic>
          <p:nvPicPr>
            <p:cNvPr id="3481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47" y="2430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" name="组合 23"/>
            <p:cNvGrpSpPr/>
            <p:nvPr/>
          </p:nvGrpSpPr>
          <p:grpSpPr>
            <a:xfrm>
              <a:off x="5274" y="2831"/>
              <a:ext cx="3596" cy="1836"/>
              <a:chOff x="9851" y="6375"/>
              <a:chExt cx="3596" cy="183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0682" y="6375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851" y="657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59954" y="109382"/>
            <a:ext cx="3195320" cy="1555115"/>
            <a:chOff x="8402" y="2127"/>
            <a:chExt cx="5032" cy="2449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02" y="2127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8508" y="2693"/>
              <a:ext cx="4926" cy="1883"/>
              <a:chOff x="8448" y="6328"/>
              <a:chExt cx="4926" cy="188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48" y="6328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1313782" y="-98695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91469" y="5340392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59954" y="5739959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ستطيل 1"/>
          <p:cNvSpPr/>
          <p:nvPr/>
        </p:nvSpPr>
        <p:spPr>
          <a:xfrm>
            <a:off x="3123300" y="1326880"/>
            <a:ext cx="5397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Research Methodology</a:t>
            </a:r>
            <a:endParaRPr lang="ar-LY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477386" y="2238653"/>
            <a:ext cx="7024492" cy="33475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>Research methodology refers to the practical “how” of any given piece of research. More specifically, it’s about how a researcher systematically designs a study to ensure valid and reliable results that address the research aims and objectives.</a:t>
            </a:r>
            <a:endParaRPr lang="ar-LY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1042541" y="5613100"/>
            <a:ext cx="326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</a:p>
          <a:p>
            <a:endParaRPr lang="en-US" sz="2400" b="1" dirty="0"/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0784528" y="5321727"/>
            <a:ext cx="2618105" cy="1420495"/>
            <a:chOff x="4747" y="2430"/>
            <a:chExt cx="4123" cy="2237"/>
          </a:xfrm>
        </p:grpSpPr>
        <p:pic>
          <p:nvPicPr>
            <p:cNvPr id="3481" name="Google Shape;3481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47" y="2430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" name="组合 23"/>
            <p:cNvGrpSpPr/>
            <p:nvPr/>
          </p:nvGrpSpPr>
          <p:grpSpPr>
            <a:xfrm>
              <a:off x="5274" y="2831"/>
              <a:ext cx="3596" cy="1836"/>
              <a:chOff x="9851" y="6375"/>
              <a:chExt cx="3596" cy="183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0682" y="6375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851" y="657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87184" y="-14850"/>
            <a:ext cx="3195320" cy="1555115"/>
            <a:chOff x="8402" y="2127"/>
            <a:chExt cx="5032" cy="2449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2" y="2127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8508" y="2693"/>
              <a:ext cx="4926" cy="1883"/>
              <a:chOff x="8448" y="6328"/>
              <a:chExt cx="4926" cy="188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48" y="6328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0" y="5702727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267433" y="10257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3" name="مربع نص 2"/>
          <p:cNvSpPr txBox="1"/>
          <p:nvPr/>
        </p:nvSpPr>
        <p:spPr>
          <a:xfrm>
            <a:off x="2016647" y="2422408"/>
            <a:ext cx="7427574" cy="29320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bg1"/>
                </a:solidFill>
              </a:rPr>
              <a:t>Qualitative, quantitative, and mixed-methods are different types of methodologies, distinguished by whether they focus on words, numbers, or both. </a:t>
            </a:r>
            <a:endParaRPr lang="ar-LY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93017" y="733753"/>
            <a:ext cx="7151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Qualitative, Quantitative and Mixed-Method Methodologies</a:t>
            </a:r>
          </a:p>
        </p:txBody>
      </p:sp>
      <p:sp>
        <p:nvSpPr>
          <p:cNvPr id="45" name="TextBox 44"/>
          <p:cNvSpPr txBox="1"/>
          <p:nvPr/>
        </p:nvSpPr>
        <p:spPr>
          <a:xfrm flipH="1">
            <a:off x="11042541" y="5613100"/>
            <a:ext cx="32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464191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05423" y="5692498"/>
            <a:ext cx="3195320" cy="1555115"/>
            <a:chOff x="8402" y="2127"/>
            <a:chExt cx="5032" cy="2449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02" y="2127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8508" y="2693"/>
              <a:ext cx="4926" cy="1883"/>
              <a:chOff x="8448" y="6328"/>
              <a:chExt cx="4926" cy="188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48" y="6328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5853" y="-68488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84652" y="5303079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219970" y="0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4" name="مربع نص 3"/>
          <p:cNvSpPr txBox="1"/>
          <p:nvPr/>
        </p:nvSpPr>
        <p:spPr>
          <a:xfrm>
            <a:off x="1295413" y="2456073"/>
            <a:ext cx="9289239" cy="22395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What data to collect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 Who to collect it from (sampling design)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How to collect it (data collection methods)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How to analyze it (data analysis methods)</a:t>
            </a:r>
            <a:endParaRPr lang="ar-LY" sz="2400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11042541" y="5613100"/>
            <a:ext cx="32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2880584" y="1366238"/>
            <a:ext cx="6885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Researchers must decide 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8165236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12147" y="43814"/>
            <a:ext cx="3195320" cy="1555115"/>
            <a:chOff x="8402" y="2127"/>
            <a:chExt cx="5032" cy="2449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02" y="2127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8508" y="2693"/>
              <a:ext cx="4926" cy="1883"/>
              <a:chOff x="8448" y="6328"/>
              <a:chExt cx="4926" cy="188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48" y="6328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12147" y="5723890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90867" y="5297351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189989" y="72389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1103056" y="1829896"/>
            <a:ext cx="8666113" cy="44555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Popular data analysis methods in qualitative research include: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Qualitative content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 Thematic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Discourse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Narrative analysis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Grounded theory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IPA</a:t>
            </a:r>
            <a:endParaRPr lang="ar-LY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4974" y="674957"/>
            <a:ext cx="5994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The main data analysis methods?</a:t>
            </a:r>
          </a:p>
        </p:txBody>
      </p:sp>
      <p:sp>
        <p:nvSpPr>
          <p:cNvPr id="45" name="TextBox 44"/>
          <p:cNvSpPr txBox="1"/>
          <p:nvPr/>
        </p:nvSpPr>
        <p:spPr>
          <a:xfrm flipH="1">
            <a:off x="11042541" y="5613100"/>
            <a:ext cx="32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2716257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31761" y="646112"/>
            <a:ext cx="6884035" cy="6210300"/>
            <a:chOff x="2593" y="2740"/>
            <a:chExt cx="10841" cy="9780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93" y="1074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4740" y="2740"/>
              <a:ext cx="8694" cy="6431"/>
              <a:chOff x="4680" y="6375"/>
              <a:chExt cx="8694" cy="643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680" y="1198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8664" y="-27623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86887" y="5336715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219347" y="-82620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3046334" y="1627187"/>
            <a:ext cx="6221014" cy="27921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>Designing your research and working out your methodology is a large topic.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> the key takeaway is that you should always start with your research aims and objectives. </a:t>
            </a:r>
          </a:p>
        </p:txBody>
      </p:sp>
      <p:grpSp>
        <p:nvGrpSpPr>
          <p:cNvPr id="36" name="组合 53"/>
          <p:cNvGrpSpPr/>
          <p:nvPr/>
        </p:nvGrpSpPr>
        <p:grpSpPr>
          <a:xfrm>
            <a:off x="10590867" y="5297351"/>
            <a:ext cx="2569210" cy="2351405"/>
            <a:chOff x="5036" y="964"/>
            <a:chExt cx="4046" cy="3703"/>
          </a:xfrm>
        </p:grpSpPr>
        <p:pic>
          <p:nvPicPr>
            <p:cNvPr id="37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39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0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1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 flipH="1">
            <a:off x="11042541" y="5613100"/>
            <a:ext cx="32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A47F3-F77F-4F91-A6C7-A2483DDFDE31}"/>
              </a:ext>
            </a:extLst>
          </p:cNvPr>
          <p:cNvSpPr txBox="1"/>
          <p:nvPr/>
        </p:nvSpPr>
        <p:spPr>
          <a:xfrm>
            <a:off x="4081790" y="716686"/>
            <a:ext cx="60089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Conclusion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8683080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26862" y="749430"/>
            <a:ext cx="6884035" cy="6210300"/>
            <a:chOff x="2593" y="2740"/>
            <a:chExt cx="10841" cy="9780"/>
          </a:xfrm>
        </p:grpSpPr>
        <p:pic>
          <p:nvPicPr>
            <p:cNvPr id="34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93" y="1074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4740" y="2740"/>
              <a:ext cx="8694" cy="6431"/>
              <a:chOff x="4680" y="6375"/>
              <a:chExt cx="8694" cy="643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216" y="6375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680" y="1198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8664" y="-27623"/>
            <a:ext cx="2724785" cy="2268220"/>
            <a:chOff x="9164" y="962"/>
            <a:chExt cx="4291" cy="3572"/>
          </a:xfrm>
        </p:grpSpPr>
        <p:pic>
          <p:nvPicPr>
            <p:cNvPr id="49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4" y="962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9313" y="1529"/>
              <a:ext cx="4142" cy="3005"/>
              <a:chOff x="9253" y="5164"/>
              <a:chExt cx="4142" cy="300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76" y="5274"/>
                <a:ext cx="276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630" y="7587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253" y="5164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0586887" y="5336715"/>
            <a:ext cx="2569210" cy="2351405"/>
            <a:chOff x="5036" y="964"/>
            <a:chExt cx="4046" cy="3703"/>
          </a:xfrm>
        </p:grpSpPr>
        <p:pic>
          <p:nvPicPr>
            <p:cNvPr id="55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1219347" y="-82620"/>
            <a:ext cx="3088005" cy="2200910"/>
            <a:chOff x="8571" y="1110"/>
            <a:chExt cx="4863" cy="3466"/>
          </a:xfrm>
        </p:grpSpPr>
        <p:pic>
          <p:nvPicPr>
            <p:cNvPr id="73" name="Google Shape;3483;p71"/>
            <p:cNvPicPr preferRelativeResize="0"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71" y="1110"/>
              <a:ext cx="1505" cy="177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4" name="组合 73"/>
            <p:cNvGrpSpPr/>
            <p:nvPr/>
          </p:nvGrpSpPr>
          <p:grpSpPr>
            <a:xfrm>
              <a:off x="8678" y="1656"/>
              <a:ext cx="4756" cy="2920"/>
              <a:chOff x="8618" y="5291"/>
              <a:chExt cx="4756" cy="292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0174" y="5358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8618" y="5291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2207514" y="2114867"/>
            <a:ext cx="6859484" cy="23461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bg1"/>
                </a:solidFill>
              </a:rPr>
              <a:t>Grad Coach. 2022. </a:t>
            </a:r>
            <a:r>
              <a:rPr lang="en-US" sz="2000" i="1" dirty="0">
                <a:solidFill>
                  <a:schemeClr val="bg1"/>
                </a:solidFill>
              </a:rPr>
              <a:t>What Is Research Methodology? Definition + Examples - Grad Coach</a:t>
            </a:r>
            <a:r>
              <a:rPr lang="en-US" sz="2000" dirty="0">
                <a:solidFill>
                  <a:schemeClr val="bg1"/>
                </a:solidFill>
              </a:rPr>
              <a:t>. [online] Available at: </a:t>
            </a:r>
            <a:r>
              <a:rPr lang="en-US" sz="20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https://gradcoach.com/what-is-research-methodology/</a:t>
            </a:r>
            <a:r>
              <a:rPr lang="en-US" sz="2000" dirty="0">
                <a:solidFill>
                  <a:schemeClr val="bg1"/>
                </a:solidFill>
              </a:rPr>
              <a:t> [Accessed 22 March 2022].</a:t>
            </a:r>
            <a:endParaRPr lang="en-US" sz="2000" dirty="0">
              <a:solidFill>
                <a:schemeClr val="bg1"/>
              </a:solidFill>
              <a:latin typeface="Algerian" pitchFamily="82" charset="0"/>
            </a:endParaRPr>
          </a:p>
        </p:txBody>
      </p:sp>
      <p:grpSp>
        <p:nvGrpSpPr>
          <p:cNvPr id="36" name="组合 53"/>
          <p:cNvGrpSpPr/>
          <p:nvPr/>
        </p:nvGrpSpPr>
        <p:grpSpPr>
          <a:xfrm>
            <a:off x="10590867" y="5297351"/>
            <a:ext cx="2569210" cy="2351405"/>
            <a:chOff x="5036" y="964"/>
            <a:chExt cx="4046" cy="3703"/>
          </a:xfrm>
        </p:grpSpPr>
        <p:pic>
          <p:nvPicPr>
            <p:cNvPr id="37" name="Google Shape;3481;p71"/>
            <p:cNvPicPr preferRelativeResize="0"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7" y="964"/>
              <a:ext cx="1185" cy="14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" name="组合 55"/>
            <p:cNvGrpSpPr/>
            <p:nvPr/>
          </p:nvGrpSpPr>
          <p:grpSpPr>
            <a:xfrm>
              <a:off x="5036" y="1662"/>
              <a:ext cx="4046" cy="3005"/>
              <a:chOff x="9613" y="5206"/>
              <a:chExt cx="4046" cy="3005"/>
            </a:xfrm>
          </p:grpSpPr>
          <p:sp>
            <p:nvSpPr>
              <p:cNvPr id="39" name="文本框 56"/>
              <p:cNvSpPr txBox="1"/>
              <p:nvPr/>
            </p:nvSpPr>
            <p:spPr>
              <a:xfrm>
                <a:off x="10894" y="5337"/>
                <a:ext cx="2765" cy="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altLang="en-US" sz="2400" b="1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0" name="文本框 57"/>
              <p:cNvSpPr txBox="1"/>
              <p:nvPr/>
            </p:nvSpPr>
            <p:spPr>
              <a:xfrm>
                <a:off x="10609" y="7629"/>
                <a:ext cx="2765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altLang="en-US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  <p:sp>
            <p:nvSpPr>
              <p:cNvPr id="41" name="文本框 58"/>
              <p:cNvSpPr txBox="1"/>
              <p:nvPr/>
            </p:nvSpPr>
            <p:spPr>
              <a:xfrm>
                <a:off x="9613" y="5206"/>
                <a:ext cx="131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en-GB" sz="2800" dirty="0">
                  <a:latin typeface="Bodoni MT Black" panose="02070A03080606020203" charset="0"/>
                  <a:cs typeface="Bodoni MT Black" panose="02070A03080606020203" charset="0"/>
                  <a:sym typeface="+mn-ea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 flipH="1">
            <a:off x="11038114" y="5613100"/>
            <a:ext cx="330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9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4455329" y="979617"/>
            <a:ext cx="3255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References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8570686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20728851</TotalTime>
  <Words>256</Words>
  <Application>Microsoft Office PowerPoint</Application>
  <PresentationFormat>Widescreen</PresentationFormat>
  <Paragraphs>52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宋体</vt:lpstr>
      <vt:lpstr>Algerian</vt:lpstr>
      <vt:lpstr>Arial</vt:lpstr>
      <vt:lpstr>Batang</vt:lpstr>
      <vt:lpstr>Bodoni MT Black</vt:lpstr>
      <vt:lpstr>Calibri</vt:lpstr>
      <vt:lpstr>Century Gothic</vt:lpstr>
      <vt:lpstr>Wingdings</vt:lpstr>
      <vt:lpstr>Wingdings 3</vt:lpstr>
      <vt:lpstr>Ion Boardroom</vt:lpstr>
      <vt:lpstr>Libyan International Medical University Libyan International Medical University Faculty of Business Administration </vt:lpstr>
      <vt:lpstr>PowerPoint Presentation</vt:lpstr>
      <vt:lpstr>OBJECTIVES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WPCC</dc:creator>
  <cp:lastModifiedBy>Maher Fattouh</cp:lastModifiedBy>
  <cp:revision>282</cp:revision>
  <dcterms:created xsi:type="dcterms:W3CDTF">2019-06-19T02:08:00Z</dcterms:created>
  <dcterms:modified xsi:type="dcterms:W3CDTF">2022-04-18T08:06:48Z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D27CDC184D9141DD887CC5F40963AEC4</vt:lpwstr>
  </property>
</Properties>
</file>