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7"/>
  </p:notesMasterIdLst>
  <p:sldIdLst>
    <p:sldId id="259" r:id="rId2"/>
    <p:sldId id="258" r:id="rId3"/>
    <p:sldId id="261" r:id="rId4"/>
    <p:sldId id="262" r:id="rId5"/>
    <p:sldId id="271" r:id="rId6"/>
    <p:sldId id="264" r:id="rId7"/>
    <p:sldId id="273" r:id="rId8"/>
    <p:sldId id="272" r:id="rId9"/>
    <p:sldId id="263" r:id="rId10"/>
    <p:sldId id="266" r:id="rId11"/>
    <p:sldId id="267" r:id="rId12"/>
    <p:sldId id="269" r:id="rId13"/>
    <p:sldId id="270" r:id="rId14"/>
    <p:sldId id="274" r:id="rId15"/>
    <p:sldId id="268" r:id="rId1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48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044" autoAdjust="0"/>
    <p:restoredTop sz="94660"/>
  </p:normalViewPr>
  <p:slideViewPr>
    <p:cSldViewPr snapToGrid="0">
      <p:cViewPr varScale="1">
        <p:scale>
          <a:sx n="75" d="100"/>
          <a:sy n="75" d="100"/>
        </p:scale>
        <p:origin x="90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38A556-92FB-4571-B4AC-F25E8F410ADC}" type="doc">
      <dgm:prSet loTypeId="urn:microsoft.com/office/officeart/2005/8/layout/hList7" loCatId="list" qsTypeId="urn:microsoft.com/office/officeart/2005/8/quickstyle/simple1" qsCatId="simple" csTypeId="urn:microsoft.com/office/officeart/2005/8/colors/accent1_2" csCatId="accent1" phldr="1"/>
      <dgm:spPr/>
      <dgm:t>
        <a:bodyPr/>
        <a:lstStyle/>
        <a:p>
          <a:pPr rtl="1"/>
          <a:endParaRPr lang="ar-SA"/>
        </a:p>
      </dgm:t>
    </dgm:pt>
    <dgm:pt modelId="{E6E8915F-D74B-4EA8-B4AF-FC4787AE3BDA}">
      <dgm:prSet/>
      <dgm:spPr/>
      <dgm:t>
        <a:bodyPr/>
        <a:lstStyle/>
        <a:p>
          <a:pPr rtl="1"/>
          <a:endParaRPr lang="en-US" dirty="0" smtClean="0"/>
        </a:p>
        <a:p>
          <a:pPr rtl="1"/>
          <a:r>
            <a:rPr lang="en-US" dirty="0" smtClean="0"/>
            <a:t>Surgery</a:t>
          </a:r>
        </a:p>
      </dgm:t>
    </dgm:pt>
    <dgm:pt modelId="{2464169B-A757-4869-BC9A-D5459647FDD9}" type="parTrans" cxnId="{5CAF931F-D3FA-46C6-A90F-9AC54D9E97D1}">
      <dgm:prSet/>
      <dgm:spPr/>
      <dgm:t>
        <a:bodyPr/>
        <a:lstStyle/>
        <a:p>
          <a:pPr rtl="1"/>
          <a:endParaRPr lang="ar-SA"/>
        </a:p>
      </dgm:t>
    </dgm:pt>
    <dgm:pt modelId="{EF42527A-38E7-4B82-80C4-BED33D881FA3}" type="sibTrans" cxnId="{5CAF931F-D3FA-46C6-A90F-9AC54D9E97D1}">
      <dgm:prSet/>
      <dgm:spPr/>
      <dgm:t>
        <a:bodyPr/>
        <a:lstStyle/>
        <a:p>
          <a:pPr rtl="1"/>
          <a:endParaRPr lang="ar-SA"/>
        </a:p>
      </dgm:t>
    </dgm:pt>
    <dgm:pt modelId="{C2506A52-1FCA-4AB4-8428-0CCC0EEA4C0C}">
      <dgm:prSet/>
      <dgm:spPr/>
      <dgm:t>
        <a:bodyPr/>
        <a:lstStyle/>
        <a:p>
          <a:pPr rtl="1"/>
          <a:endParaRPr lang="en-US" dirty="0" smtClean="0"/>
        </a:p>
        <a:p>
          <a:pPr rtl="1"/>
          <a:r>
            <a:rPr lang="en-US" dirty="0" smtClean="0"/>
            <a:t>Chemotherapy</a:t>
          </a:r>
          <a:endParaRPr lang="ar-SA" dirty="0"/>
        </a:p>
      </dgm:t>
    </dgm:pt>
    <dgm:pt modelId="{B137DF31-A73F-4C9B-A298-4D37409D3A1C}" type="parTrans" cxnId="{B56AF7B8-4E59-40AD-9036-D02E8D6B8D51}">
      <dgm:prSet/>
      <dgm:spPr/>
      <dgm:t>
        <a:bodyPr/>
        <a:lstStyle/>
        <a:p>
          <a:pPr rtl="1"/>
          <a:endParaRPr lang="ar-SA"/>
        </a:p>
      </dgm:t>
    </dgm:pt>
    <dgm:pt modelId="{089A43F9-FA89-4E99-A2C7-CBD721D04477}" type="sibTrans" cxnId="{B56AF7B8-4E59-40AD-9036-D02E8D6B8D51}">
      <dgm:prSet/>
      <dgm:spPr/>
      <dgm:t>
        <a:bodyPr/>
        <a:lstStyle/>
        <a:p>
          <a:pPr rtl="1"/>
          <a:endParaRPr lang="ar-SA"/>
        </a:p>
      </dgm:t>
    </dgm:pt>
    <dgm:pt modelId="{736A6598-52EE-4A27-9EC2-2A4C3DCAAFBE}">
      <dgm:prSet/>
      <dgm:spPr/>
      <dgm:t>
        <a:bodyPr/>
        <a:lstStyle/>
        <a:p>
          <a:pPr rtl="1"/>
          <a:endParaRPr lang="en-US" dirty="0" smtClean="0"/>
        </a:p>
        <a:p>
          <a:pPr rtl="1"/>
          <a:r>
            <a:rPr lang="en-US" dirty="0" smtClean="0"/>
            <a:t>Radiotherapy</a:t>
          </a:r>
          <a:endParaRPr lang="ar-SA" dirty="0"/>
        </a:p>
      </dgm:t>
    </dgm:pt>
    <dgm:pt modelId="{8002B61D-7FB0-4237-A4C1-EEF21807FD69}" type="parTrans" cxnId="{EB9C5D1D-C95F-4B9C-A94C-80C8822AD314}">
      <dgm:prSet/>
      <dgm:spPr/>
      <dgm:t>
        <a:bodyPr/>
        <a:lstStyle/>
        <a:p>
          <a:pPr rtl="1"/>
          <a:endParaRPr lang="ar-SA"/>
        </a:p>
      </dgm:t>
    </dgm:pt>
    <dgm:pt modelId="{32BBC712-5961-40D4-B508-8981656A8865}" type="sibTrans" cxnId="{EB9C5D1D-C95F-4B9C-A94C-80C8822AD314}">
      <dgm:prSet/>
      <dgm:spPr/>
      <dgm:t>
        <a:bodyPr/>
        <a:lstStyle/>
        <a:p>
          <a:pPr rtl="1"/>
          <a:endParaRPr lang="ar-SA"/>
        </a:p>
      </dgm:t>
    </dgm:pt>
    <dgm:pt modelId="{6CFA5C95-BE62-465A-B68A-D2F2F115B885}" type="pres">
      <dgm:prSet presAssocID="{4138A556-92FB-4571-B4AC-F25E8F410ADC}" presName="Name0" presStyleCnt="0">
        <dgm:presLayoutVars>
          <dgm:dir/>
          <dgm:resizeHandles val="exact"/>
        </dgm:presLayoutVars>
      </dgm:prSet>
      <dgm:spPr/>
      <dgm:t>
        <a:bodyPr/>
        <a:lstStyle/>
        <a:p>
          <a:pPr rtl="1"/>
          <a:endParaRPr lang="ar-SA"/>
        </a:p>
      </dgm:t>
    </dgm:pt>
    <dgm:pt modelId="{C7F482AC-B72C-4FE1-A039-78A3CBD71F2F}" type="pres">
      <dgm:prSet presAssocID="{4138A556-92FB-4571-B4AC-F25E8F410ADC}" presName="fgShape" presStyleLbl="fgShp" presStyleIdx="0" presStyleCnt="1"/>
      <dgm:spPr/>
    </dgm:pt>
    <dgm:pt modelId="{0297D096-3FA7-47C3-930F-1A61FAC4145C}" type="pres">
      <dgm:prSet presAssocID="{4138A556-92FB-4571-B4AC-F25E8F410ADC}" presName="linComp" presStyleCnt="0"/>
      <dgm:spPr/>
    </dgm:pt>
    <dgm:pt modelId="{6502B590-1673-41E8-BC23-28BEAB74AFB5}" type="pres">
      <dgm:prSet presAssocID="{E6E8915F-D74B-4EA8-B4AF-FC4787AE3BDA}" presName="compNode" presStyleCnt="0"/>
      <dgm:spPr/>
    </dgm:pt>
    <dgm:pt modelId="{0854D7B7-85C0-4646-B5DE-60AA34A5B465}" type="pres">
      <dgm:prSet presAssocID="{E6E8915F-D74B-4EA8-B4AF-FC4787AE3BDA}" presName="bkgdShape" presStyleLbl="node1" presStyleIdx="0" presStyleCnt="3"/>
      <dgm:spPr/>
      <dgm:t>
        <a:bodyPr/>
        <a:lstStyle/>
        <a:p>
          <a:pPr rtl="1"/>
          <a:endParaRPr lang="ar-SA"/>
        </a:p>
      </dgm:t>
    </dgm:pt>
    <dgm:pt modelId="{1C197133-909D-415E-8053-3F1BBFBC21D9}" type="pres">
      <dgm:prSet presAssocID="{E6E8915F-D74B-4EA8-B4AF-FC4787AE3BDA}" presName="nodeTx" presStyleLbl="node1" presStyleIdx="0" presStyleCnt="3">
        <dgm:presLayoutVars>
          <dgm:bulletEnabled val="1"/>
        </dgm:presLayoutVars>
      </dgm:prSet>
      <dgm:spPr/>
      <dgm:t>
        <a:bodyPr/>
        <a:lstStyle/>
        <a:p>
          <a:pPr rtl="1"/>
          <a:endParaRPr lang="ar-SA"/>
        </a:p>
      </dgm:t>
    </dgm:pt>
    <dgm:pt modelId="{C5B22EDA-6417-4CD2-BEAD-E946E86D0631}" type="pres">
      <dgm:prSet presAssocID="{E6E8915F-D74B-4EA8-B4AF-FC4787AE3BDA}" presName="invisiNode" presStyleLbl="node1" presStyleIdx="0" presStyleCnt="3"/>
      <dgm:spPr/>
    </dgm:pt>
    <dgm:pt modelId="{B778BD82-A7AF-4B5B-B9A4-CDD013D34C70}" type="pres">
      <dgm:prSet presAssocID="{E6E8915F-D74B-4EA8-B4AF-FC4787AE3BDA}" presName="imagNode" presStyleLbl="fgImgPlace1" presStyleIdx="0" presStyleCnt="3" custScaleX="167838" custScaleY="170861" custLinFactNeighborY="2071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dgm:spPr>
    </dgm:pt>
    <dgm:pt modelId="{5BE37873-F652-40ED-81B4-AF81EC19FDEE}" type="pres">
      <dgm:prSet presAssocID="{EF42527A-38E7-4B82-80C4-BED33D881FA3}" presName="sibTrans" presStyleLbl="sibTrans2D1" presStyleIdx="0" presStyleCnt="0"/>
      <dgm:spPr/>
      <dgm:t>
        <a:bodyPr/>
        <a:lstStyle/>
        <a:p>
          <a:pPr rtl="1"/>
          <a:endParaRPr lang="ar-SA"/>
        </a:p>
      </dgm:t>
    </dgm:pt>
    <dgm:pt modelId="{D01E7120-54CE-472D-988A-8C446EB66FAF}" type="pres">
      <dgm:prSet presAssocID="{C2506A52-1FCA-4AB4-8428-0CCC0EEA4C0C}" presName="compNode" presStyleCnt="0"/>
      <dgm:spPr/>
    </dgm:pt>
    <dgm:pt modelId="{E476885E-D401-4C35-80C6-D6D467AA15FB}" type="pres">
      <dgm:prSet presAssocID="{C2506A52-1FCA-4AB4-8428-0CCC0EEA4C0C}" presName="bkgdShape" presStyleLbl="node1" presStyleIdx="1" presStyleCnt="3"/>
      <dgm:spPr/>
      <dgm:t>
        <a:bodyPr/>
        <a:lstStyle/>
        <a:p>
          <a:pPr rtl="1"/>
          <a:endParaRPr lang="ar-SA"/>
        </a:p>
      </dgm:t>
    </dgm:pt>
    <dgm:pt modelId="{20B288A1-8D00-46B4-951D-D7B098F11BA0}" type="pres">
      <dgm:prSet presAssocID="{C2506A52-1FCA-4AB4-8428-0CCC0EEA4C0C}" presName="nodeTx" presStyleLbl="node1" presStyleIdx="1" presStyleCnt="3">
        <dgm:presLayoutVars>
          <dgm:bulletEnabled val="1"/>
        </dgm:presLayoutVars>
      </dgm:prSet>
      <dgm:spPr/>
      <dgm:t>
        <a:bodyPr/>
        <a:lstStyle/>
        <a:p>
          <a:pPr rtl="1"/>
          <a:endParaRPr lang="ar-SA"/>
        </a:p>
      </dgm:t>
    </dgm:pt>
    <dgm:pt modelId="{26AC1878-BD4C-4546-8F5B-539973B1B7C8}" type="pres">
      <dgm:prSet presAssocID="{C2506A52-1FCA-4AB4-8428-0CCC0EEA4C0C}" presName="invisiNode" presStyleLbl="node1" presStyleIdx="1" presStyleCnt="3"/>
      <dgm:spPr/>
    </dgm:pt>
    <dgm:pt modelId="{68BB8156-CFCB-476B-9EC7-13AD152B4AA1}" type="pres">
      <dgm:prSet presAssocID="{C2506A52-1FCA-4AB4-8428-0CCC0EEA4C0C}" presName="imagNode" presStyleLbl="fgImgPlace1" presStyleIdx="1" presStyleCnt="3" custScaleX="183123" custScaleY="173585" custLinFactNeighborX="1090" custLinFactNeighborY="25070"/>
      <dgm:spPr>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dgm:spPr>
    </dgm:pt>
    <dgm:pt modelId="{9F71B791-8C24-4E6A-8497-C7000C3FE5AC}" type="pres">
      <dgm:prSet presAssocID="{089A43F9-FA89-4E99-A2C7-CBD721D04477}" presName="sibTrans" presStyleLbl="sibTrans2D1" presStyleIdx="0" presStyleCnt="0"/>
      <dgm:spPr/>
      <dgm:t>
        <a:bodyPr/>
        <a:lstStyle/>
        <a:p>
          <a:pPr rtl="1"/>
          <a:endParaRPr lang="ar-SA"/>
        </a:p>
      </dgm:t>
    </dgm:pt>
    <dgm:pt modelId="{333199AE-E6B9-4EC4-9467-16B089967DB8}" type="pres">
      <dgm:prSet presAssocID="{736A6598-52EE-4A27-9EC2-2A4C3DCAAFBE}" presName="compNode" presStyleCnt="0"/>
      <dgm:spPr/>
    </dgm:pt>
    <dgm:pt modelId="{DB14982C-F462-46F1-B41F-9A97C876778C}" type="pres">
      <dgm:prSet presAssocID="{736A6598-52EE-4A27-9EC2-2A4C3DCAAFBE}" presName="bkgdShape" presStyleLbl="node1" presStyleIdx="2" presStyleCnt="3"/>
      <dgm:spPr/>
      <dgm:t>
        <a:bodyPr/>
        <a:lstStyle/>
        <a:p>
          <a:pPr rtl="1"/>
          <a:endParaRPr lang="ar-SA"/>
        </a:p>
      </dgm:t>
    </dgm:pt>
    <dgm:pt modelId="{90E95812-3017-4767-B55C-83E1F074AD63}" type="pres">
      <dgm:prSet presAssocID="{736A6598-52EE-4A27-9EC2-2A4C3DCAAFBE}" presName="nodeTx" presStyleLbl="node1" presStyleIdx="2" presStyleCnt="3">
        <dgm:presLayoutVars>
          <dgm:bulletEnabled val="1"/>
        </dgm:presLayoutVars>
      </dgm:prSet>
      <dgm:spPr/>
      <dgm:t>
        <a:bodyPr/>
        <a:lstStyle/>
        <a:p>
          <a:pPr rtl="1"/>
          <a:endParaRPr lang="ar-SA"/>
        </a:p>
      </dgm:t>
    </dgm:pt>
    <dgm:pt modelId="{3BEEC54A-9FAE-47CD-B9E2-D0E947425DA5}" type="pres">
      <dgm:prSet presAssocID="{736A6598-52EE-4A27-9EC2-2A4C3DCAAFBE}" presName="invisiNode" presStyleLbl="node1" presStyleIdx="2" presStyleCnt="3"/>
      <dgm:spPr/>
    </dgm:pt>
    <dgm:pt modelId="{BB8D60B3-9C40-429A-9442-CACFD9C5B55A}" type="pres">
      <dgm:prSet presAssocID="{736A6598-52EE-4A27-9EC2-2A4C3DCAAFBE}" presName="imagNode" presStyleLbl="fgImgPlace1" presStyleIdx="2" presStyleCnt="3" custScaleX="180968" custScaleY="173599" custLinFactNeighborX="-3270" custLinFactNeighborY="27846"/>
      <dgm:spPr>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dgm:spPr>
    </dgm:pt>
  </dgm:ptLst>
  <dgm:cxnLst>
    <dgm:cxn modelId="{5CAF931F-D3FA-46C6-A90F-9AC54D9E97D1}" srcId="{4138A556-92FB-4571-B4AC-F25E8F410ADC}" destId="{E6E8915F-D74B-4EA8-B4AF-FC4787AE3BDA}" srcOrd="0" destOrd="0" parTransId="{2464169B-A757-4869-BC9A-D5459647FDD9}" sibTransId="{EF42527A-38E7-4B82-80C4-BED33D881FA3}"/>
    <dgm:cxn modelId="{25BAFCE8-8458-4E58-B3AB-820D660A898D}" type="presOf" srcId="{E6E8915F-D74B-4EA8-B4AF-FC4787AE3BDA}" destId="{0854D7B7-85C0-4646-B5DE-60AA34A5B465}" srcOrd="0" destOrd="0" presId="urn:microsoft.com/office/officeart/2005/8/layout/hList7"/>
    <dgm:cxn modelId="{EB9C5D1D-C95F-4B9C-A94C-80C8822AD314}" srcId="{4138A556-92FB-4571-B4AC-F25E8F410ADC}" destId="{736A6598-52EE-4A27-9EC2-2A4C3DCAAFBE}" srcOrd="2" destOrd="0" parTransId="{8002B61D-7FB0-4237-A4C1-EEF21807FD69}" sibTransId="{32BBC712-5961-40D4-B508-8981656A8865}"/>
    <dgm:cxn modelId="{D6385320-9863-4C89-ABFF-1F3CB23A92EF}" type="presOf" srcId="{C2506A52-1FCA-4AB4-8428-0CCC0EEA4C0C}" destId="{20B288A1-8D00-46B4-951D-D7B098F11BA0}" srcOrd="1" destOrd="0" presId="urn:microsoft.com/office/officeart/2005/8/layout/hList7"/>
    <dgm:cxn modelId="{C5D30F2D-15C7-4C7F-8D6B-BC9FE5E3FADD}" type="presOf" srcId="{4138A556-92FB-4571-B4AC-F25E8F410ADC}" destId="{6CFA5C95-BE62-465A-B68A-D2F2F115B885}" srcOrd="0" destOrd="0" presId="urn:microsoft.com/office/officeart/2005/8/layout/hList7"/>
    <dgm:cxn modelId="{BF976542-4DB9-4529-AD29-299B7FC9EFEC}" type="presOf" srcId="{089A43F9-FA89-4E99-A2C7-CBD721D04477}" destId="{9F71B791-8C24-4E6A-8497-C7000C3FE5AC}" srcOrd="0" destOrd="0" presId="urn:microsoft.com/office/officeart/2005/8/layout/hList7"/>
    <dgm:cxn modelId="{C6D773F3-23DA-469F-BAE9-600E0653C41F}" type="presOf" srcId="{E6E8915F-D74B-4EA8-B4AF-FC4787AE3BDA}" destId="{1C197133-909D-415E-8053-3F1BBFBC21D9}" srcOrd="1" destOrd="0" presId="urn:microsoft.com/office/officeart/2005/8/layout/hList7"/>
    <dgm:cxn modelId="{16398541-8AC1-44A5-BB03-2FFC828D8EA3}" type="presOf" srcId="{736A6598-52EE-4A27-9EC2-2A4C3DCAAFBE}" destId="{DB14982C-F462-46F1-B41F-9A97C876778C}" srcOrd="0" destOrd="0" presId="urn:microsoft.com/office/officeart/2005/8/layout/hList7"/>
    <dgm:cxn modelId="{8E22FFA0-B9CE-4029-88AC-22DA09586F6D}" type="presOf" srcId="{C2506A52-1FCA-4AB4-8428-0CCC0EEA4C0C}" destId="{E476885E-D401-4C35-80C6-D6D467AA15FB}" srcOrd="0" destOrd="0" presId="urn:microsoft.com/office/officeart/2005/8/layout/hList7"/>
    <dgm:cxn modelId="{46664A73-F90F-4B59-9BB4-53C713D0E544}" type="presOf" srcId="{EF42527A-38E7-4B82-80C4-BED33D881FA3}" destId="{5BE37873-F652-40ED-81B4-AF81EC19FDEE}" srcOrd="0" destOrd="0" presId="urn:microsoft.com/office/officeart/2005/8/layout/hList7"/>
    <dgm:cxn modelId="{5247DBA3-78EC-4BA3-A67A-3B4EA3AC2942}" type="presOf" srcId="{736A6598-52EE-4A27-9EC2-2A4C3DCAAFBE}" destId="{90E95812-3017-4767-B55C-83E1F074AD63}" srcOrd="1" destOrd="0" presId="urn:microsoft.com/office/officeart/2005/8/layout/hList7"/>
    <dgm:cxn modelId="{B56AF7B8-4E59-40AD-9036-D02E8D6B8D51}" srcId="{4138A556-92FB-4571-B4AC-F25E8F410ADC}" destId="{C2506A52-1FCA-4AB4-8428-0CCC0EEA4C0C}" srcOrd="1" destOrd="0" parTransId="{B137DF31-A73F-4C9B-A298-4D37409D3A1C}" sibTransId="{089A43F9-FA89-4E99-A2C7-CBD721D04477}"/>
    <dgm:cxn modelId="{149D14CF-B043-45FB-8E64-D80117414615}" type="presParOf" srcId="{6CFA5C95-BE62-465A-B68A-D2F2F115B885}" destId="{C7F482AC-B72C-4FE1-A039-78A3CBD71F2F}" srcOrd="0" destOrd="0" presId="urn:microsoft.com/office/officeart/2005/8/layout/hList7"/>
    <dgm:cxn modelId="{B6691B7A-13F5-43A7-9BBD-C6ADDD54BAA0}" type="presParOf" srcId="{6CFA5C95-BE62-465A-B68A-D2F2F115B885}" destId="{0297D096-3FA7-47C3-930F-1A61FAC4145C}" srcOrd="1" destOrd="0" presId="urn:microsoft.com/office/officeart/2005/8/layout/hList7"/>
    <dgm:cxn modelId="{B199B0BE-313D-463C-993F-627C04D99BEE}" type="presParOf" srcId="{0297D096-3FA7-47C3-930F-1A61FAC4145C}" destId="{6502B590-1673-41E8-BC23-28BEAB74AFB5}" srcOrd="0" destOrd="0" presId="urn:microsoft.com/office/officeart/2005/8/layout/hList7"/>
    <dgm:cxn modelId="{C8436A7E-34EE-4450-9E4D-47724E4791DD}" type="presParOf" srcId="{6502B590-1673-41E8-BC23-28BEAB74AFB5}" destId="{0854D7B7-85C0-4646-B5DE-60AA34A5B465}" srcOrd="0" destOrd="0" presId="urn:microsoft.com/office/officeart/2005/8/layout/hList7"/>
    <dgm:cxn modelId="{1097F0D5-23F2-4C70-8A63-5EF83B01C4CD}" type="presParOf" srcId="{6502B590-1673-41E8-BC23-28BEAB74AFB5}" destId="{1C197133-909D-415E-8053-3F1BBFBC21D9}" srcOrd="1" destOrd="0" presId="urn:microsoft.com/office/officeart/2005/8/layout/hList7"/>
    <dgm:cxn modelId="{3DB70459-AF9A-4E15-AA67-A958099EA3E6}" type="presParOf" srcId="{6502B590-1673-41E8-BC23-28BEAB74AFB5}" destId="{C5B22EDA-6417-4CD2-BEAD-E946E86D0631}" srcOrd="2" destOrd="0" presId="urn:microsoft.com/office/officeart/2005/8/layout/hList7"/>
    <dgm:cxn modelId="{77E16499-5219-473B-AB5C-750002ADBBE6}" type="presParOf" srcId="{6502B590-1673-41E8-BC23-28BEAB74AFB5}" destId="{B778BD82-A7AF-4B5B-B9A4-CDD013D34C70}" srcOrd="3" destOrd="0" presId="urn:microsoft.com/office/officeart/2005/8/layout/hList7"/>
    <dgm:cxn modelId="{2CF0A4EE-793F-48C7-816D-6C01A268D562}" type="presParOf" srcId="{0297D096-3FA7-47C3-930F-1A61FAC4145C}" destId="{5BE37873-F652-40ED-81B4-AF81EC19FDEE}" srcOrd="1" destOrd="0" presId="urn:microsoft.com/office/officeart/2005/8/layout/hList7"/>
    <dgm:cxn modelId="{06E4ACFF-E0C3-4828-B269-76960B6DCA80}" type="presParOf" srcId="{0297D096-3FA7-47C3-930F-1A61FAC4145C}" destId="{D01E7120-54CE-472D-988A-8C446EB66FAF}" srcOrd="2" destOrd="0" presId="urn:microsoft.com/office/officeart/2005/8/layout/hList7"/>
    <dgm:cxn modelId="{A5F47EF5-E145-4B3E-A548-DB35BE69464B}" type="presParOf" srcId="{D01E7120-54CE-472D-988A-8C446EB66FAF}" destId="{E476885E-D401-4C35-80C6-D6D467AA15FB}" srcOrd="0" destOrd="0" presId="urn:microsoft.com/office/officeart/2005/8/layout/hList7"/>
    <dgm:cxn modelId="{F6844595-4647-46DF-8932-A9C6C5B67399}" type="presParOf" srcId="{D01E7120-54CE-472D-988A-8C446EB66FAF}" destId="{20B288A1-8D00-46B4-951D-D7B098F11BA0}" srcOrd="1" destOrd="0" presId="urn:microsoft.com/office/officeart/2005/8/layout/hList7"/>
    <dgm:cxn modelId="{646419A4-6CC0-4435-B8EF-2F7C0E565BB1}" type="presParOf" srcId="{D01E7120-54CE-472D-988A-8C446EB66FAF}" destId="{26AC1878-BD4C-4546-8F5B-539973B1B7C8}" srcOrd="2" destOrd="0" presId="urn:microsoft.com/office/officeart/2005/8/layout/hList7"/>
    <dgm:cxn modelId="{FE83C493-1E22-42F9-9C35-DC9B6522AC9E}" type="presParOf" srcId="{D01E7120-54CE-472D-988A-8C446EB66FAF}" destId="{68BB8156-CFCB-476B-9EC7-13AD152B4AA1}" srcOrd="3" destOrd="0" presId="urn:microsoft.com/office/officeart/2005/8/layout/hList7"/>
    <dgm:cxn modelId="{820DD2D5-FB30-4E67-BBCD-5C318DBC38FA}" type="presParOf" srcId="{0297D096-3FA7-47C3-930F-1A61FAC4145C}" destId="{9F71B791-8C24-4E6A-8497-C7000C3FE5AC}" srcOrd="3" destOrd="0" presId="urn:microsoft.com/office/officeart/2005/8/layout/hList7"/>
    <dgm:cxn modelId="{5460C503-A334-40D1-A1AE-29AB93F64652}" type="presParOf" srcId="{0297D096-3FA7-47C3-930F-1A61FAC4145C}" destId="{333199AE-E6B9-4EC4-9467-16B089967DB8}" srcOrd="4" destOrd="0" presId="urn:microsoft.com/office/officeart/2005/8/layout/hList7"/>
    <dgm:cxn modelId="{D8050507-319E-4FA7-B08D-F70EF15DA6F0}" type="presParOf" srcId="{333199AE-E6B9-4EC4-9467-16B089967DB8}" destId="{DB14982C-F462-46F1-B41F-9A97C876778C}" srcOrd="0" destOrd="0" presId="urn:microsoft.com/office/officeart/2005/8/layout/hList7"/>
    <dgm:cxn modelId="{D83EB423-89D2-42C4-9BC7-589FD8ED8B14}" type="presParOf" srcId="{333199AE-E6B9-4EC4-9467-16B089967DB8}" destId="{90E95812-3017-4767-B55C-83E1F074AD63}" srcOrd="1" destOrd="0" presId="urn:microsoft.com/office/officeart/2005/8/layout/hList7"/>
    <dgm:cxn modelId="{7CCFC58E-9EB5-4FEF-B9C1-F5428DEE3C21}" type="presParOf" srcId="{333199AE-E6B9-4EC4-9467-16B089967DB8}" destId="{3BEEC54A-9FAE-47CD-B9E2-D0E947425DA5}" srcOrd="2" destOrd="0" presId="urn:microsoft.com/office/officeart/2005/8/layout/hList7"/>
    <dgm:cxn modelId="{625176E5-46E5-4C18-8183-EA9F30A38843}" type="presParOf" srcId="{333199AE-E6B9-4EC4-9467-16B089967DB8}" destId="{BB8D60B3-9C40-429A-9442-CACFD9C5B55A}"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3C50B2-84AC-4A86-AAE9-A526EBB424B2}" type="doc">
      <dgm:prSet loTypeId="urn:microsoft.com/office/officeart/2005/8/layout/hList1" loCatId="list" qsTypeId="urn:microsoft.com/office/officeart/2005/8/quickstyle/simple1" qsCatId="simple" csTypeId="urn:microsoft.com/office/officeart/2005/8/colors/accent1_2" csCatId="accent1"/>
      <dgm:spPr/>
      <dgm:t>
        <a:bodyPr/>
        <a:lstStyle/>
        <a:p>
          <a:pPr rtl="1"/>
          <a:endParaRPr lang="ar-SA"/>
        </a:p>
      </dgm:t>
    </dgm:pt>
    <dgm:pt modelId="{5EF30524-A81B-490F-BEA4-BD24BAD653B0}">
      <dgm:prSet/>
      <dgm:spPr/>
      <dgm:t>
        <a:bodyPr/>
        <a:lstStyle/>
        <a:p>
          <a:pPr rtl="1"/>
          <a:r>
            <a:rPr lang="en-US" b="1" dirty="0" smtClean="0"/>
            <a:t>Conclusion</a:t>
          </a:r>
          <a:endParaRPr lang="ar-SA" dirty="0"/>
        </a:p>
      </dgm:t>
    </dgm:pt>
    <dgm:pt modelId="{B6DFE752-3225-4E79-A82F-129CB87673CB}" type="parTrans" cxnId="{E2C9E97E-A2F8-4882-BD81-349B89BF8720}">
      <dgm:prSet/>
      <dgm:spPr/>
      <dgm:t>
        <a:bodyPr/>
        <a:lstStyle/>
        <a:p>
          <a:pPr rtl="1"/>
          <a:endParaRPr lang="ar-SA"/>
        </a:p>
      </dgm:t>
    </dgm:pt>
    <dgm:pt modelId="{3008F680-62C9-4A88-AF50-7073AA1D359B}" type="sibTrans" cxnId="{E2C9E97E-A2F8-4882-BD81-349B89BF8720}">
      <dgm:prSet/>
      <dgm:spPr/>
      <dgm:t>
        <a:bodyPr/>
        <a:lstStyle/>
        <a:p>
          <a:pPr rtl="1"/>
          <a:endParaRPr lang="ar-SA"/>
        </a:p>
      </dgm:t>
    </dgm:pt>
    <dgm:pt modelId="{B493B69D-88D8-4338-9121-B2F41D1919D3}" type="pres">
      <dgm:prSet presAssocID="{DD3C50B2-84AC-4A86-AAE9-A526EBB424B2}" presName="Name0" presStyleCnt="0">
        <dgm:presLayoutVars>
          <dgm:dir/>
          <dgm:animLvl val="lvl"/>
          <dgm:resizeHandles val="exact"/>
        </dgm:presLayoutVars>
      </dgm:prSet>
      <dgm:spPr/>
      <dgm:t>
        <a:bodyPr/>
        <a:lstStyle/>
        <a:p>
          <a:pPr rtl="1"/>
          <a:endParaRPr lang="ar-SA"/>
        </a:p>
      </dgm:t>
    </dgm:pt>
    <dgm:pt modelId="{A1B92CB2-A5F3-4C2B-B4B3-80C299F87126}" type="pres">
      <dgm:prSet presAssocID="{5EF30524-A81B-490F-BEA4-BD24BAD653B0}" presName="composite" presStyleCnt="0"/>
      <dgm:spPr/>
    </dgm:pt>
    <dgm:pt modelId="{B5F77E74-3E36-495E-8372-617641FE552C}" type="pres">
      <dgm:prSet presAssocID="{5EF30524-A81B-490F-BEA4-BD24BAD653B0}" presName="parTx" presStyleLbl="alignNode1" presStyleIdx="0" presStyleCnt="1" custLinFactNeighborX="116" custLinFactNeighborY="-66908">
        <dgm:presLayoutVars>
          <dgm:chMax val="0"/>
          <dgm:chPref val="0"/>
          <dgm:bulletEnabled val="1"/>
        </dgm:presLayoutVars>
      </dgm:prSet>
      <dgm:spPr/>
      <dgm:t>
        <a:bodyPr/>
        <a:lstStyle/>
        <a:p>
          <a:pPr rtl="1"/>
          <a:endParaRPr lang="ar-SA"/>
        </a:p>
      </dgm:t>
    </dgm:pt>
    <dgm:pt modelId="{F4F3435E-3828-436C-89F8-7351A81245DD}" type="pres">
      <dgm:prSet presAssocID="{5EF30524-A81B-490F-BEA4-BD24BAD653B0}" presName="desTx" presStyleLbl="alignAccFollowNode1" presStyleIdx="0" presStyleCnt="1" custLinFactNeighborY="5615">
        <dgm:presLayoutVars>
          <dgm:bulletEnabled val="1"/>
        </dgm:presLayoutVars>
      </dgm:prSet>
      <dgm:spPr/>
    </dgm:pt>
  </dgm:ptLst>
  <dgm:cxnLst>
    <dgm:cxn modelId="{3219A511-8980-431C-9E9E-296C820C0F1B}" type="presOf" srcId="{DD3C50B2-84AC-4A86-AAE9-A526EBB424B2}" destId="{B493B69D-88D8-4338-9121-B2F41D1919D3}" srcOrd="0" destOrd="0" presId="urn:microsoft.com/office/officeart/2005/8/layout/hList1"/>
    <dgm:cxn modelId="{ED26E8EC-5523-4295-8D4B-D9FB42E46D08}" type="presOf" srcId="{5EF30524-A81B-490F-BEA4-BD24BAD653B0}" destId="{B5F77E74-3E36-495E-8372-617641FE552C}" srcOrd="0" destOrd="0" presId="urn:microsoft.com/office/officeart/2005/8/layout/hList1"/>
    <dgm:cxn modelId="{E2C9E97E-A2F8-4882-BD81-349B89BF8720}" srcId="{DD3C50B2-84AC-4A86-AAE9-A526EBB424B2}" destId="{5EF30524-A81B-490F-BEA4-BD24BAD653B0}" srcOrd="0" destOrd="0" parTransId="{B6DFE752-3225-4E79-A82F-129CB87673CB}" sibTransId="{3008F680-62C9-4A88-AF50-7073AA1D359B}"/>
    <dgm:cxn modelId="{8C978951-40EA-45C0-B467-8643A5CDB56F}" type="presParOf" srcId="{B493B69D-88D8-4338-9121-B2F41D1919D3}" destId="{A1B92CB2-A5F3-4C2B-B4B3-80C299F87126}" srcOrd="0" destOrd="0" presId="urn:microsoft.com/office/officeart/2005/8/layout/hList1"/>
    <dgm:cxn modelId="{26D6884D-A003-4E40-A22F-22A7241D1F24}" type="presParOf" srcId="{A1B92CB2-A5F3-4C2B-B4B3-80C299F87126}" destId="{B5F77E74-3E36-495E-8372-617641FE552C}" srcOrd="0" destOrd="0" presId="urn:microsoft.com/office/officeart/2005/8/layout/hList1"/>
    <dgm:cxn modelId="{9AFF3197-7448-490C-97F4-D75944936662}" type="presParOf" srcId="{A1B92CB2-A5F3-4C2B-B4B3-80C299F87126}" destId="{F4F3435E-3828-436C-89F8-7351A81245D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4D7B7-85C0-4646-B5DE-60AA34A5B465}">
      <dsp:nvSpPr>
        <dsp:cNvPr id="0" name=""/>
        <dsp:cNvSpPr/>
      </dsp:nvSpPr>
      <dsp:spPr>
        <a:xfrm>
          <a:off x="1695" y="101437"/>
          <a:ext cx="2638499" cy="349885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endParaRPr lang="en-US" sz="2400" kern="1200" dirty="0" smtClean="0"/>
        </a:p>
        <a:p>
          <a:pPr lvl="0" algn="ctr" defTabSz="1066800" rtl="1">
            <a:lnSpc>
              <a:spcPct val="90000"/>
            </a:lnSpc>
            <a:spcBef>
              <a:spcPct val="0"/>
            </a:spcBef>
            <a:spcAft>
              <a:spcPct val="35000"/>
            </a:spcAft>
          </a:pPr>
          <a:r>
            <a:rPr lang="en-US" sz="2400" kern="1200" dirty="0" smtClean="0"/>
            <a:t>Surgery</a:t>
          </a:r>
        </a:p>
      </dsp:txBody>
      <dsp:txXfrm>
        <a:off x="1695" y="1500977"/>
        <a:ext cx="2638499" cy="1399540"/>
      </dsp:txXfrm>
    </dsp:sp>
    <dsp:sp modelId="{B778BD82-A7AF-4B5B-B9A4-CDD013D34C70}">
      <dsp:nvSpPr>
        <dsp:cNvPr id="0" name=""/>
        <dsp:cNvSpPr/>
      </dsp:nvSpPr>
      <dsp:spPr>
        <a:xfrm>
          <a:off x="343191" y="139857"/>
          <a:ext cx="1955509" cy="199073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7000" r="-2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476885E-D401-4C35-80C6-D6D467AA15FB}">
      <dsp:nvSpPr>
        <dsp:cNvPr id="0" name=""/>
        <dsp:cNvSpPr/>
      </dsp:nvSpPr>
      <dsp:spPr>
        <a:xfrm>
          <a:off x="2719350" y="109372"/>
          <a:ext cx="2638499" cy="349885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endParaRPr lang="en-US" sz="2400" kern="1200" dirty="0" smtClean="0"/>
        </a:p>
        <a:p>
          <a:pPr lvl="0" algn="ctr" defTabSz="1066800" rtl="1">
            <a:lnSpc>
              <a:spcPct val="90000"/>
            </a:lnSpc>
            <a:spcBef>
              <a:spcPct val="0"/>
            </a:spcBef>
            <a:spcAft>
              <a:spcPct val="35000"/>
            </a:spcAft>
          </a:pPr>
          <a:r>
            <a:rPr lang="en-US" sz="2400" kern="1200" dirty="0" smtClean="0"/>
            <a:t>Chemotherapy</a:t>
          </a:r>
          <a:endParaRPr lang="ar-SA" sz="2400" kern="1200" dirty="0"/>
        </a:p>
      </dsp:txBody>
      <dsp:txXfrm>
        <a:off x="2719350" y="1508912"/>
        <a:ext cx="2638499" cy="1399540"/>
      </dsp:txXfrm>
    </dsp:sp>
    <dsp:sp modelId="{68BB8156-CFCB-476B-9EC7-13AD152B4AA1}">
      <dsp:nvSpPr>
        <dsp:cNvPr id="0" name=""/>
        <dsp:cNvSpPr/>
      </dsp:nvSpPr>
      <dsp:spPr>
        <a:xfrm>
          <a:off x="2984501" y="182722"/>
          <a:ext cx="2133597" cy="202246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3000" r="-13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14982C-F462-46F1-B41F-9A97C876778C}">
      <dsp:nvSpPr>
        <dsp:cNvPr id="0" name=""/>
        <dsp:cNvSpPr/>
      </dsp:nvSpPr>
      <dsp:spPr>
        <a:xfrm>
          <a:off x="5437004" y="109413"/>
          <a:ext cx="2638499" cy="3498850"/>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endParaRPr lang="en-US" sz="2400" kern="1200" dirty="0" smtClean="0"/>
        </a:p>
        <a:p>
          <a:pPr lvl="0" algn="ctr" defTabSz="1066800" rtl="1">
            <a:lnSpc>
              <a:spcPct val="90000"/>
            </a:lnSpc>
            <a:spcBef>
              <a:spcPct val="0"/>
            </a:spcBef>
            <a:spcAft>
              <a:spcPct val="35000"/>
            </a:spcAft>
          </a:pPr>
          <a:r>
            <a:rPr lang="en-US" sz="2400" kern="1200" dirty="0" smtClean="0"/>
            <a:t>Radiotherapy</a:t>
          </a:r>
          <a:endParaRPr lang="ar-SA" sz="2400" kern="1200" dirty="0"/>
        </a:p>
      </dsp:txBody>
      <dsp:txXfrm>
        <a:off x="5437004" y="1508953"/>
        <a:ext cx="2638499" cy="1399540"/>
      </dsp:txXfrm>
    </dsp:sp>
    <dsp:sp modelId="{BB8D60B3-9C40-429A-9442-CACFD9C5B55A}">
      <dsp:nvSpPr>
        <dsp:cNvPr id="0" name=""/>
        <dsp:cNvSpPr/>
      </dsp:nvSpPr>
      <dsp:spPr>
        <a:xfrm>
          <a:off x="5663910" y="215025"/>
          <a:ext cx="2108489" cy="202263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1000" r="-21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F482AC-B72C-4FE1-A039-78A3CBD71F2F}">
      <dsp:nvSpPr>
        <dsp:cNvPr id="0" name=""/>
        <dsp:cNvSpPr/>
      </dsp:nvSpPr>
      <dsp:spPr>
        <a:xfrm>
          <a:off x="323087" y="2799080"/>
          <a:ext cx="7431024" cy="524827"/>
        </a:xfrm>
        <a:prstGeom prst="leftRightArrow">
          <a:avLst/>
        </a:prstGeom>
        <a:solidFill>
          <a:schemeClr val="accent1">
            <a:tint val="6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F77E74-3E36-495E-8372-617641FE552C}">
      <dsp:nvSpPr>
        <dsp:cNvPr id="0" name=""/>
        <dsp:cNvSpPr/>
      </dsp:nvSpPr>
      <dsp:spPr>
        <a:xfrm>
          <a:off x="0" y="0"/>
          <a:ext cx="10972800" cy="1872000"/>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264160" rIns="462280" bIns="264160" numCol="1" spcCol="1270" anchor="ctr" anchorCtr="0">
          <a:noAutofit/>
        </a:bodyPr>
        <a:lstStyle/>
        <a:p>
          <a:pPr lvl="0" algn="ctr" defTabSz="2889250" rtl="1">
            <a:lnSpc>
              <a:spcPct val="90000"/>
            </a:lnSpc>
            <a:spcBef>
              <a:spcPct val="0"/>
            </a:spcBef>
            <a:spcAft>
              <a:spcPct val="35000"/>
            </a:spcAft>
          </a:pPr>
          <a:r>
            <a:rPr lang="en-US" sz="6500" b="1" kern="1200" dirty="0" smtClean="0"/>
            <a:t>Conclusion</a:t>
          </a:r>
          <a:endParaRPr lang="ar-SA" sz="6500" kern="1200" dirty="0"/>
        </a:p>
      </dsp:txBody>
      <dsp:txXfrm>
        <a:off x="0" y="0"/>
        <a:ext cx="10972800" cy="1872000"/>
      </dsp:txXfrm>
    </dsp:sp>
    <dsp:sp modelId="{F4F3435E-3828-436C-89F8-7351A81245DD}">
      <dsp:nvSpPr>
        <dsp:cNvPr id="0" name=""/>
        <dsp:cNvSpPr/>
      </dsp:nvSpPr>
      <dsp:spPr>
        <a:xfrm>
          <a:off x="0" y="2774047"/>
          <a:ext cx="10972800" cy="2854800"/>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702EC62-26BA-4F7C-9384-7D85A55A71D2}" type="datetimeFigureOut">
              <a:rPr lang="ar-SA" smtClean="0"/>
              <a:t>07/11/1443</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EC3B547-DE7D-4165-B5D8-E03CBC3D747B}" type="slidenum">
              <a:rPr lang="ar-SA" smtClean="0"/>
              <a:t>‹#›</a:t>
            </a:fld>
            <a:endParaRPr lang="ar-SA"/>
          </a:p>
        </p:txBody>
      </p:sp>
    </p:spTree>
    <p:extLst>
      <p:ext uri="{BB962C8B-B14F-4D97-AF65-F5344CB8AC3E}">
        <p14:creationId xmlns:p14="http://schemas.microsoft.com/office/powerpoint/2010/main" val="39280190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2EC3B547-DE7D-4165-B5D8-E03CBC3D747B}" type="slidenum">
              <a:rPr lang="ar-SA" smtClean="0"/>
              <a:t>2</a:t>
            </a:fld>
            <a:endParaRPr lang="ar-SA"/>
          </a:p>
        </p:txBody>
      </p:sp>
    </p:spTree>
    <p:extLst>
      <p:ext uri="{BB962C8B-B14F-4D97-AF65-F5344CB8AC3E}">
        <p14:creationId xmlns:p14="http://schemas.microsoft.com/office/powerpoint/2010/main" val="2472567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All living things are made up of cells. They are the smallest units of life.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Cancer is a disease that starts in our cells. Our bodies are made up of millions of cells, grouped together to form tissues and organs such as muscles and bones, the lungs and the liver. Genes inside each cell order it to grow, work, reproduce and die. Normally, our cells obey these orders and we remain healthy. But sometimes the instructions get mixed up, causing the cells to form lumps or </a:t>
            </a:r>
            <a:r>
              <a:rPr lang="en-US" sz="1200" kern="1200" dirty="0" err="1" smtClean="0">
                <a:solidFill>
                  <a:schemeClr val="tx1"/>
                </a:solidFill>
                <a:effectLst/>
                <a:latin typeface="+mn-lt"/>
                <a:ea typeface="+mn-ea"/>
                <a:cs typeface="+mn-cs"/>
              </a:rPr>
              <a:t>tumours</a:t>
            </a:r>
            <a:r>
              <a:rPr lang="en-US" sz="1200" kern="1200" dirty="0" smtClean="0">
                <a:solidFill>
                  <a:schemeClr val="tx1"/>
                </a:solidFill>
                <a:effectLst/>
                <a:latin typeface="+mn-lt"/>
                <a:ea typeface="+mn-ea"/>
                <a:cs typeface="+mn-cs"/>
              </a:rPr>
              <a:t>, or spread through the bloodstream and lymphatic system to other parts of the body.</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Tumours</a:t>
            </a:r>
            <a:r>
              <a:rPr lang="en-US" sz="1200" kern="1200" dirty="0" smtClean="0">
                <a:solidFill>
                  <a:schemeClr val="tx1"/>
                </a:solidFill>
                <a:effectLst/>
                <a:latin typeface="+mn-lt"/>
                <a:ea typeface="+mn-ea"/>
                <a:cs typeface="+mn-cs"/>
              </a:rPr>
              <a:t> can be either benign (non-cancerous) or malignant (cancerous). Benign </a:t>
            </a:r>
            <a:r>
              <a:rPr lang="en-US" sz="1200" kern="1200" dirty="0" err="1" smtClean="0">
                <a:solidFill>
                  <a:schemeClr val="tx1"/>
                </a:solidFill>
                <a:effectLst/>
                <a:latin typeface="+mn-lt"/>
                <a:ea typeface="+mn-ea"/>
                <a:cs typeface="+mn-cs"/>
              </a:rPr>
              <a:t>tumour</a:t>
            </a:r>
            <a:r>
              <a:rPr lang="en-US" sz="1200" kern="1200" dirty="0" smtClean="0">
                <a:solidFill>
                  <a:schemeClr val="tx1"/>
                </a:solidFill>
                <a:effectLst/>
                <a:latin typeface="+mn-lt"/>
                <a:ea typeface="+mn-ea"/>
                <a:cs typeface="+mn-cs"/>
              </a:rPr>
              <a:t> cells stay in one place in the body and are not usually life-threatening.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Malignant </a:t>
            </a:r>
            <a:r>
              <a:rPr lang="en-US" sz="1200" kern="1200" dirty="0" err="1" smtClean="0">
                <a:solidFill>
                  <a:schemeClr val="tx1"/>
                </a:solidFill>
                <a:effectLst/>
                <a:latin typeface="+mn-lt"/>
                <a:ea typeface="+mn-ea"/>
                <a:cs typeface="+mn-cs"/>
              </a:rPr>
              <a:t>tumour</a:t>
            </a:r>
            <a:r>
              <a:rPr lang="en-US" sz="1200" kern="1200" dirty="0" smtClean="0">
                <a:solidFill>
                  <a:schemeClr val="tx1"/>
                </a:solidFill>
                <a:effectLst/>
                <a:latin typeface="+mn-lt"/>
                <a:ea typeface="+mn-ea"/>
                <a:cs typeface="+mn-cs"/>
              </a:rPr>
              <a:t> cells are able to invade nearby tissues and spread to other parts of the body. Cancer cells that spread to other parts of the body are called metastases.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first sign that a malignant </a:t>
            </a:r>
            <a:r>
              <a:rPr lang="en-US" sz="1200" kern="1200" dirty="0" err="1" smtClean="0">
                <a:solidFill>
                  <a:schemeClr val="tx1"/>
                </a:solidFill>
                <a:effectLst/>
                <a:latin typeface="+mn-lt"/>
                <a:ea typeface="+mn-ea"/>
                <a:cs typeface="+mn-cs"/>
              </a:rPr>
              <a:t>tumour</a:t>
            </a:r>
            <a:r>
              <a:rPr lang="en-US" sz="1200" kern="1200" dirty="0" smtClean="0">
                <a:solidFill>
                  <a:schemeClr val="tx1"/>
                </a:solidFill>
                <a:effectLst/>
                <a:latin typeface="+mn-lt"/>
                <a:ea typeface="+mn-ea"/>
                <a:cs typeface="+mn-cs"/>
              </a:rPr>
              <a:t> has spread (metastasized) is often swelling of nearby lymph nodes (organs in the immune system), but cancer can metastasize to almost any part of the body. It is important to find malignant </a:t>
            </a:r>
            <a:r>
              <a:rPr lang="en-US" sz="1200" kern="1200" dirty="0" err="1" smtClean="0">
                <a:solidFill>
                  <a:schemeClr val="tx1"/>
                </a:solidFill>
                <a:effectLst/>
                <a:latin typeface="+mn-lt"/>
                <a:ea typeface="+mn-ea"/>
                <a:cs typeface="+mn-cs"/>
              </a:rPr>
              <a:t>tumours</a:t>
            </a:r>
            <a:r>
              <a:rPr lang="en-US" sz="1200" kern="1200" dirty="0" smtClean="0">
                <a:solidFill>
                  <a:schemeClr val="tx1"/>
                </a:solidFill>
                <a:effectLst/>
                <a:latin typeface="+mn-lt"/>
                <a:ea typeface="+mn-ea"/>
                <a:cs typeface="+mn-cs"/>
              </a:rPr>
              <a:t> as early as possible.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Cancers are named after the part of the body where they start. For example, cancer that starts in the bladder but spreads to the lung is called bladder cancer with lung metastases.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Cancers are caused by damage to our DNA. This accumulates over time, so cancer is generally a disease of old age. </a:t>
            </a:r>
            <a:endParaRPr lang="en-US" dirty="0"/>
          </a:p>
        </p:txBody>
      </p:sp>
      <p:sp>
        <p:nvSpPr>
          <p:cNvPr id="4" name="Slide Number Placeholder 3"/>
          <p:cNvSpPr>
            <a:spLocks noGrp="1"/>
          </p:cNvSpPr>
          <p:nvPr>
            <p:ph type="sldNum" sz="quarter" idx="10"/>
          </p:nvPr>
        </p:nvSpPr>
        <p:spPr/>
        <p:txBody>
          <a:bodyPr/>
          <a:lstStyle/>
          <a:p>
            <a:fld id="{9BDB06E4-D905-4871-A3E2-B23DB836BBF1}" type="slidenum">
              <a:rPr lang="en-CA" smtClean="0"/>
              <a:pPr/>
              <a:t>3</a:t>
            </a:fld>
            <a:endParaRPr lang="en-CA"/>
          </a:p>
        </p:txBody>
      </p:sp>
    </p:spTree>
    <p:extLst>
      <p:ext uri="{BB962C8B-B14F-4D97-AF65-F5344CB8AC3E}">
        <p14:creationId xmlns:p14="http://schemas.microsoft.com/office/powerpoint/2010/main" val="3108835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r>
              <a:rPr lang="en-US" altLang="en-US" smtClean="0">
                <a:solidFill>
                  <a:srgbClr val="00AD00"/>
                </a:solidFill>
                <a:latin typeface="Arial" panose="020B0604020202020204" pitchFamily="34" charset="0"/>
                <a:ea typeface="ＭＳ Ｐゴシック" panose="020B0600070205080204" pitchFamily="34" charset="-128"/>
              </a:rPr>
              <a:t>Ethnicity: for example, African-Caribbean men are three times more likely than white men to develop prostate cancer. Use this fact to explore how ethnicity can increase risk of getting cancer.</a:t>
            </a:r>
          </a:p>
          <a:p>
            <a:pPr eaLnBrk="1" hangingPunct="1">
              <a:spcBef>
                <a:spcPct val="0"/>
              </a:spcBef>
              <a:buFontTx/>
              <a:buChar char="•"/>
            </a:pPr>
            <a:r>
              <a:rPr lang="en-US" altLang="en-US" smtClean="0">
                <a:solidFill>
                  <a:srgbClr val="00AD00"/>
                </a:solidFill>
                <a:latin typeface="Arial" panose="020B0604020202020204" pitchFamily="34" charset="0"/>
                <a:ea typeface="ＭＳ Ｐゴシック" panose="020B0600070205080204" pitchFamily="34" charset="-128"/>
              </a:rPr>
              <a:t>There is evidence that physical activity can reduce the risk of developing cancer.</a:t>
            </a:r>
          </a:p>
          <a:p>
            <a:pPr eaLnBrk="1" hangingPunct="1">
              <a:spcBef>
                <a:spcPct val="0"/>
              </a:spcBef>
              <a:buFontTx/>
              <a:buChar char="•"/>
            </a:pPr>
            <a:endParaRPr lang="en-US" altLang="en-US" smtClean="0">
              <a:solidFill>
                <a:srgbClr val="00AD00"/>
              </a:solidFill>
              <a:latin typeface="Arial" panose="020B0604020202020204" pitchFamily="34" charset="0"/>
              <a:ea typeface="ＭＳ Ｐゴシック" panose="020B0600070205080204" pitchFamily="34" charset="-128"/>
            </a:endParaRPr>
          </a:p>
          <a:p>
            <a:pPr eaLnBrk="1" hangingPunct="1">
              <a:spcBef>
                <a:spcPct val="0"/>
              </a:spcBef>
            </a:pPr>
            <a:r>
              <a:rPr lang="en-US" altLang="en-US" smtClean="0">
                <a:solidFill>
                  <a:srgbClr val="00AD00"/>
                </a:solidFill>
                <a:latin typeface="Arial" panose="020B0604020202020204" pitchFamily="34" charset="0"/>
                <a:ea typeface="ＭＳ Ｐゴシック" panose="020B0600070205080204" pitchFamily="34" charset="-128"/>
              </a:rPr>
              <a:t>Reference: World Cancer Research Fund (2007)</a:t>
            </a:r>
          </a:p>
        </p:txBody>
      </p:sp>
    </p:spTree>
    <p:extLst>
      <p:ext uri="{BB962C8B-B14F-4D97-AF65-F5344CB8AC3E}">
        <p14:creationId xmlns:p14="http://schemas.microsoft.com/office/powerpoint/2010/main" val="3564594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that we know a little about the causes of cancer,</a:t>
            </a:r>
            <a:r>
              <a:rPr lang="en-US" baseline="0" dirty="0" smtClean="0"/>
              <a:t> what do you think we can do to lower our chances of getting cancer?</a:t>
            </a:r>
          </a:p>
          <a:p>
            <a:endParaRPr lang="en-US" baseline="0" dirty="0" smtClean="0"/>
          </a:p>
          <a:p>
            <a:r>
              <a:rPr lang="en-US" baseline="0" dirty="0" smtClean="0"/>
              <a:t>Discussion about healthy living to prevent cancer and other chronic disease.</a:t>
            </a:r>
            <a:endParaRPr lang="en-US" dirty="0"/>
          </a:p>
        </p:txBody>
      </p:sp>
      <p:sp>
        <p:nvSpPr>
          <p:cNvPr id="4" name="Slide Number Placeholder 3"/>
          <p:cNvSpPr>
            <a:spLocks noGrp="1"/>
          </p:cNvSpPr>
          <p:nvPr>
            <p:ph type="sldNum" sz="quarter" idx="10"/>
          </p:nvPr>
        </p:nvSpPr>
        <p:spPr/>
        <p:txBody>
          <a:bodyPr/>
          <a:lstStyle/>
          <a:p>
            <a:fld id="{9BDB06E4-D905-4871-A3E2-B23DB836BBF1}" type="slidenum">
              <a:rPr lang="en-CA" smtClean="0"/>
              <a:pPr/>
              <a:t>9</a:t>
            </a:fld>
            <a:endParaRPr lang="en-CA"/>
          </a:p>
        </p:txBody>
      </p:sp>
    </p:spTree>
    <p:extLst>
      <p:ext uri="{BB962C8B-B14F-4D97-AF65-F5344CB8AC3E}">
        <p14:creationId xmlns:p14="http://schemas.microsoft.com/office/powerpoint/2010/main" val="1877850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endParaRPr lang="en-US" altLang="en-US" smtClean="0">
              <a:solidFill>
                <a:srgbClr val="006C44"/>
              </a:solidFill>
              <a:latin typeface="Arial" panose="020B0604020202020204" pitchFamily="34" charset="0"/>
              <a:ea typeface="ＭＳ Ｐゴシック" panose="020B0600070205080204" pitchFamily="34" charset="-128"/>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685800" indent="-263525">
              <a:spcBef>
                <a:spcPct val="30000"/>
              </a:spcBef>
              <a:defRPr sz="1200">
                <a:solidFill>
                  <a:schemeClr val="tx1"/>
                </a:solidFill>
                <a:latin typeface="Calibri" panose="020F0502020204030204" pitchFamily="34" charset="0"/>
              </a:defRPr>
            </a:lvl2pPr>
            <a:lvl3pPr marL="1054100" indent="-209550">
              <a:spcBef>
                <a:spcPct val="30000"/>
              </a:spcBef>
              <a:defRPr sz="1200">
                <a:solidFill>
                  <a:schemeClr val="tx1"/>
                </a:solidFill>
                <a:latin typeface="Calibri" panose="020F0502020204030204" pitchFamily="34" charset="0"/>
              </a:defRPr>
            </a:lvl3pPr>
            <a:lvl4pPr marL="1476375" indent="-209550">
              <a:spcBef>
                <a:spcPct val="30000"/>
              </a:spcBef>
              <a:defRPr sz="1200">
                <a:solidFill>
                  <a:schemeClr val="tx1"/>
                </a:solidFill>
                <a:latin typeface="Calibri" panose="020F0502020204030204" pitchFamily="34" charset="0"/>
              </a:defRPr>
            </a:lvl4pPr>
            <a:lvl5pPr marL="1898650" indent="-209550">
              <a:spcBef>
                <a:spcPct val="30000"/>
              </a:spcBef>
              <a:defRPr sz="1200">
                <a:solidFill>
                  <a:schemeClr val="tx1"/>
                </a:solidFill>
                <a:latin typeface="Calibri" panose="020F0502020204030204" pitchFamily="34" charset="0"/>
              </a:defRPr>
            </a:lvl5pPr>
            <a:lvl6pPr marL="2355850" indent="-209550" algn="l" defTabSz="457200" rtl="0" eaLnBrk="0" fontAlgn="base" hangingPunct="0">
              <a:spcBef>
                <a:spcPct val="30000"/>
              </a:spcBef>
              <a:spcAft>
                <a:spcPct val="0"/>
              </a:spcAft>
              <a:defRPr sz="1200">
                <a:solidFill>
                  <a:schemeClr val="tx1"/>
                </a:solidFill>
                <a:latin typeface="Calibri" panose="020F0502020204030204" pitchFamily="34" charset="0"/>
              </a:defRPr>
            </a:lvl6pPr>
            <a:lvl7pPr marL="2813050" indent="-209550" algn="l" defTabSz="457200" rtl="0" eaLnBrk="0" fontAlgn="base" hangingPunct="0">
              <a:spcBef>
                <a:spcPct val="30000"/>
              </a:spcBef>
              <a:spcAft>
                <a:spcPct val="0"/>
              </a:spcAft>
              <a:defRPr sz="1200">
                <a:solidFill>
                  <a:schemeClr val="tx1"/>
                </a:solidFill>
                <a:latin typeface="Calibri" panose="020F0502020204030204" pitchFamily="34" charset="0"/>
              </a:defRPr>
            </a:lvl7pPr>
            <a:lvl8pPr marL="3270250" indent="-209550" algn="l" defTabSz="457200" rtl="0" eaLnBrk="0" fontAlgn="base" hangingPunct="0">
              <a:spcBef>
                <a:spcPct val="30000"/>
              </a:spcBef>
              <a:spcAft>
                <a:spcPct val="0"/>
              </a:spcAft>
              <a:defRPr sz="1200">
                <a:solidFill>
                  <a:schemeClr val="tx1"/>
                </a:solidFill>
                <a:latin typeface="Calibri" panose="020F0502020204030204" pitchFamily="34" charset="0"/>
              </a:defRPr>
            </a:lvl8pPr>
            <a:lvl9pPr marL="3727450" indent="-209550" algn="l" defTabSz="457200" rtl="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AEF8C01-4134-4554-8699-E6EECF1F8DC4}" type="slidenum">
              <a:rPr lang="en-GB" altLang="en-US" sz="1100">
                <a:latin typeface="Times New Roman" panose="02020603050405020304" pitchFamily="18" charset="0"/>
                <a:ea typeface="ＭＳ Ｐゴシック" panose="020B0600070205080204" pitchFamily="34" charset="-128"/>
              </a:rPr>
              <a:pPr>
                <a:spcBef>
                  <a:spcPct val="0"/>
                </a:spcBef>
              </a:pPr>
              <a:t>10</a:t>
            </a:fld>
            <a:endParaRPr lang="en-GB" altLang="en-US" sz="110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13669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1812012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3754701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BABD8D-0B80-4E95-B992-CAC65CAF4EFB}"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74023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18278593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BABD8D-0B80-4E95-B992-CAC65CAF4EFB}"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83151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25495343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357355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2875185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2F2927B9-5086-49A9-9B59-4D7CC1F6B982}" type="datetimeFigureOut">
              <a:rPr lang="en-US" smtClean="0"/>
              <a:pPr/>
              <a:t>6/6/2022</a:t>
            </a:fld>
            <a:endParaRPr lang="en-US"/>
          </a:p>
        </p:txBody>
      </p:sp>
      <p:sp>
        <p:nvSpPr>
          <p:cNvPr id="6" name="Footer Placeholder 4"/>
          <p:cNvSpPr>
            <a:spLocks noGrp="1"/>
          </p:cNvSpPr>
          <p:nvPr>
            <p:ph type="ftr" sz="quarter" idx="11"/>
          </p:nvPr>
        </p:nvSpPr>
        <p:spPr/>
        <p:txBody>
          <a:bodyPr/>
          <a:lstStyle>
            <a:lvl1pPr>
              <a:defRPr/>
            </a:lvl1pPr>
          </a:lstStyle>
          <a:p>
            <a:endParaRPr lang="ar-SA"/>
          </a:p>
        </p:txBody>
      </p:sp>
      <p:sp>
        <p:nvSpPr>
          <p:cNvPr id="7" name="Slide Number Placeholder 5"/>
          <p:cNvSpPr>
            <a:spLocks noGrp="1"/>
          </p:cNvSpPr>
          <p:nvPr>
            <p:ph type="sldNum" sz="quarter" idx="12"/>
          </p:nvPr>
        </p:nvSpPr>
        <p:spPr/>
        <p:txBody>
          <a:bodyPr/>
          <a:lstStyle>
            <a:lvl1pPr>
              <a:defRPr/>
            </a:lvl1pPr>
          </a:lstStyle>
          <a:p>
            <a:fld id="{10A993CC-F1CC-4189-9AC1-98D3E2884BA6}" type="slidenum">
              <a:rPr lang="en-US" altLang="en-US"/>
              <a:pPr/>
              <a:t>‹#›</a:t>
            </a:fld>
            <a:endParaRPr lang="en-US" altLang="en-US"/>
          </a:p>
        </p:txBody>
      </p:sp>
    </p:spTree>
    <p:extLst>
      <p:ext uri="{BB962C8B-B14F-4D97-AF65-F5344CB8AC3E}">
        <p14:creationId xmlns:p14="http://schemas.microsoft.com/office/powerpoint/2010/main" val="18605101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419201"/>
            <a:ext cx="10972800" cy="3706963"/>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7" name="Title 1"/>
          <p:cNvSpPr>
            <a:spLocks noGrp="1"/>
          </p:cNvSpPr>
          <p:nvPr>
            <p:ph type="title"/>
          </p:nvPr>
        </p:nvSpPr>
        <p:spPr>
          <a:xfrm>
            <a:off x="609600" y="1200960"/>
            <a:ext cx="10972800" cy="1062720"/>
          </a:xfrm>
          <a:prstGeom prst="rect">
            <a:avLst/>
          </a:prstGeom>
        </p:spPr>
        <p:txBody>
          <a:bodyPr/>
          <a:lstStyle>
            <a:lvl1pPr>
              <a:lnSpc>
                <a:spcPts val="4000"/>
              </a:lnSpc>
              <a:defRPr sz="3600" b="1">
                <a:solidFill>
                  <a:srgbClr val="007AC2"/>
                </a:solidFill>
                <a:latin typeface="Arial"/>
                <a:cs typeface="Arial"/>
              </a:defRPr>
            </a:lvl1pPr>
          </a:lstStyle>
          <a:p>
            <a:r>
              <a:rPr lang="en-GB" dirty="0"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fld id="{567D1F5D-6EE0-4619-B364-C984B67903BC}" type="datetimeFigureOut">
              <a:rPr lang="en-US" smtClean="0"/>
              <a:pPr/>
              <a:t>6/6/2022</a:t>
            </a:fld>
            <a:endParaRPr lang="en-US"/>
          </a:p>
        </p:txBody>
      </p:sp>
      <p:sp>
        <p:nvSpPr>
          <p:cNvPr id="5" name="Footer Placeholder 4"/>
          <p:cNvSpPr>
            <a:spLocks noGrp="1"/>
          </p:cNvSpPr>
          <p:nvPr>
            <p:ph type="ftr" sz="quarter" idx="11"/>
          </p:nvPr>
        </p:nvSpPr>
        <p:spPr/>
        <p:txBody>
          <a:bodyPr/>
          <a:lstStyle>
            <a:lvl1pPr>
              <a:defRPr/>
            </a:lvl1pPr>
          </a:lstStyle>
          <a:p>
            <a:endParaRPr lang="ar-SA"/>
          </a:p>
        </p:txBody>
      </p:sp>
      <p:sp>
        <p:nvSpPr>
          <p:cNvPr id="6" name="Slide Number Placeholder 5"/>
          <p:cNvSpPr>
            <a:spLocks noGrp="1"/>
          </p:cNvSpPr>
          <p:nvPr>
            <p:ph type="sldNum" sz="quarter" idx="12"/>
          </p:nvPr>
        </p:nvSpPr>
        <p:spPr/>
        <p:txBody>
          <a:bodyPr/>
          <a:lstStyle>
            <a:lvl1pPr>
              <a:defRPr/>
            </a:lvl1pPr>
          </a:lstStyle>
          <a:p>
            <a:fld id="{D8802C9D-752F-47EF-AF9C-08723E4D1DB5}" type="slidenum">
              <a:rPr lang="en-US" altLang="en-US"/>
              <a:pPr/>
              <a:t>‹#›</a:t>
            </a:fld>
            <a:endParaRPr lang="en-US" altLang="en-US"/>
          </a:p>
        </p:txBody>
      </p:sp>
    </p:spTree>
    <p:extLst>
      <p:ext uri="{BB962C8B-B14F-4D97-AF65-F5344CB8AC3E}">
        <p14:creationId xmlns:p14="http://schemas.microsoft.com/office/powerpoint/2010/main" val="379955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1036519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08856BD-1EA0-4CDD-AF54-B4C47A78F753}" type="datetimeFigureOut">
              <a:rPr lang="ar-SA" smtClean="0"/>
              <a:t>07/11/1443</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27069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2512533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08856BD-1EA0-4CDD-AF54-B4C47A78F753}" type="datetimeFigureOut">
              <a:rPr lang="ar-SA" smtClean="0"/>
              <a:t>07/11/1443</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1034301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08856BD-1EA0-4CDD-AF54-B4C47A78F753}" type="datetimeFigureOut">
              <a:rPr lang="ar-SA" smtClean="0"/>
              <a:t>07/11/1443</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3715697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856BD-1EA0-4CDD-AF54-B4C47A78F753}" type="datetimeFigureOut">
              <a:rPr lang="ar-SA" smtClean="0"/>
              <a:t>07/11/1443</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183089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894817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08856BD-1EA0-4CDD-AF54-B4C47A78F753}" type="datetimeFigureOut">
              <a:rPr lang="ar-SA" smtClean="0"/>
              <a:t>07/11/1443</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EBABD8D-0B80-4E95-B992-CAC65CAF4EFB}" type="slidenum">
              <a:rPr lang="ar-SA" smtClean="0"/>
              <a:t>‹#›</a:t>
            </a:fld>
            <a:endParaRPr lang="ar-SA"/>
          </a:p>
        </p:txBody>
      </p:sp>
    </p:spTree>
    <p:extLst>
      <p:ext uri="{BB962C8B-B14F-4D97-AF65-F5344CB8AC3E}">
        <p14:creationId xmlns:p14="http://schemas.microsoft.com/office/powerpoint/2010/main" val="32911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7000">
              <a:schemeClr val="bg2">
                <a:tint val="90000"/>
                <a:satMod val="92000"/>
                <a:alpha val="19000"/>
                <a:lumMod val="87000"/>
                <a:lumOff val="13000"/>
              </a:schemeClr>
            </a:gs>
            <a:gs pos="100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08856BD-1EA0-4CDD-AF54-B4C47A78F753}" type="datetimeFigureOut">
              <a:rPr lang="ar-SA" smtClean="0"/>
              <a:t>07/11/1443</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EBABD8D-0B80-4E95-B992-CAC65CAF4EFB}" type="slidenum">
              <a:rPr lang="ar-SA" smtClean="0"/>
              <a:t>‹#›</a:t>
            </a:fld>
            <a:endParaRPr lang="ar-SA"/>
          </a:p>
        </p:txBody>
      </p:sp>
    </p:spTree>
    <p:extLst>
      <p:ext uri="{BB962C8B-B14F-4D97-AF65-F5344CB8AC3E}">
        <p14:creationId xmlns:p14="http://schemas.microsoft.com/office/powerpoint/2010/main" val="17994625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0" y="-95869"/>
            <a:ext cx="12623800" cy="711896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عنوان فرعي 2"/>
          <p:cNvSpPr>
            <a:spLocks noGrp="1"/>
          </p:cNvSpPr>
          <p:nvPr>
            <p:ph type="subTitle" idx="1"/>
          </p:nvPr>
        </p:nvSpPr>
        <p:spPr>
          <a:xfrm>
            <a:off x="7055431" y="4090718"/>
            <a:ext cx="4819069" cy="2373581"/>
          </a:xfrm>
          <a:ln/>
        </p:spPr>
        <p:style>
          <a:lnRef idx="1">
            <a:schemeClr val="accent1"/>
          </a:lnRef>
          <a:fillRef idx="3">
            <a:schemeClr val="accent1"/>
          </a:fillRef>
          <a:effectRef idx="2">
            <a:schemeClr val="accent1"/>
          </a:effectRef>
          <a:fontRef idx="minor">
            <a:schemeClr val="lt1"/>
          </a:fontRef>
        </p:style>
        <p:txBody>
          <a:bodyPr>
            <a:noAutofit/>
          </a:bodyPr>
          <a:lstStyle/>
          <a:p>
            <a:r>
              <a:rPr lang="en-US" sz="2800" b="1" dirty="0">
                <a:latin typeface="Brush Script MT" panose="03060802040406070304" pitchFamily="66" charset="0"/>
                <a:cs typeface="Andalus" panose="02020603050405020304" pitchFamily="18" charset="-78"/>
              </a:rPr>
              <a:t> </a:t>
            </a:r>
            <a:r>
              <a:rPr lang="en-US" sz="2800" b="1" dirty="0">
                <a:solidFill>
                  <a:schemeClr val="accent1">
                    <a:lumMod val="40000"/>
                    <a:lumOff val="60000"/>
                  </a:schemeClr>
                </a:solidFill>
                <a:latin typeface="Brush Script MT" panose="03060802040406070304" pitchFamily="66" charset="0"/>
                <a:cs typeface="Andalus" panose="02020603050405020304" pitchFamily="18" charset="-78"/>
              </a:rPr>
              <a:t>Mohammed </a:t>
            </a:r>
            <a:r>
              <a:rPr lang="en-US" sz="2800" b="1" dirty="0" err="1">
                <a:solidFill>
                  <a:schemeClr val="accent1">
                    <a:lumMod val="40000"/>
                    <a:lumOff val="60000"/>
                  </a:schemeClr>
                </a:solidFill>
                <a:latin typeface="Brush Script MT" panose="03060802040406070304" pitchFamily="66" charset="0"/>
                <a:cs typeface="Andalus" panose="02020603050405020304" pitchFamily="18" charset="-78"/>
              </a:rPr>
              <a:t>mahmoued</a:t>
            </a:r>
            <a:r>
              <a:rPr lang="en-US" sz="2800" b="1" dirty="0">
                <a:solidFill>
                  <a:schemeClr val="accent1">
                    <a:lumMod val="40000"/>
                    <a:lumOff val="60000"/>
                  </a:schemeClr>
                </a:solidFill>
                <a:latin typeface="Brush Script MT" panose="03060802040406070304" pitchFamily="66" charset="0"/>
                <a:cs typeface="Andalus" panose="02020603050405020304" pitchFamily="18" charset="-78"/>
              </a:rPr>
              <a:t> </a:t>
            </a:r>
            <a:r>
              <a:rPr lang="en-US" sz="2800" b="1" dirty="0" err="1">
                <a:solidFill>
                  <a:schemeClr val="accent1">
                    <a:lumMod val="40000"/>
                    <a:lumOff val="60000"/>
                  </a:schemeClr>
                </a:solidFill>
                <a:latin typeface="Brush Script MT" panose="03060802040406070304" pitchFamily="66" charset="0"/>
                <a:cs typeface="Andalus" panose="02020603050405020304" pitchFamily="18" charset="-78"/>
              </a:rPr>
              <a:t>alsoce</a:t>
            </a:r>
            <a:r>
              <a:rPr lang="en-US" sz="2800" b="1" dirty="0">
                <a:solidFill>
                  <a:schemeClr val="accent1">
                    <a:lumMod val="40000"/>
                    <a:lumOff val="60000"/>
                  </a:schemeClr>
                </a:solidFill>
                <a:latin typeface="Brush Script MT" panose="03060802040406070304" pitchFamily="66" charset="0"/>
                <a:cs typeface="Andalus" panose="02020603050405020304" pitchFamily="18" charset="-78"/>
              </a:rPr>
              <a:t> </a:t>
            </a:r>
          </a:p>
          <a:p>
            <a:r>
              <a:rPr lang="en-US" sz="2800" b="1" dirty="0">
                <a:solidFill>
                  <a:schemeClr val="accent1">
                    <a:lumMod val="40000"/>
                    <a:lumOff val="60000"/>
                  </a:schemeClr>
                </a:solidFill>
                <a:latin typeface="Brush Script MT" panose="03060802040406070304" pitchFamily="66" charset="0"/>
                <a:cs typeface="Andalus" panose="02020603050405020304" pitchFamily="18" charset="-78"/>
              </a:rPr>
              <a:t> Student number : 2889  </a:t>
            </a:r>
          </a:p>
          <a:p>
            <a:r>
              <a:rPr lang="en-US" sz="2800" b="1" dirty="0">
                <a:solidFill>
                  <a:schemeClr val="accent1">
                    <a:lumMod val="40000"/>
                    <a:lumOff val="60000"/>
                  </a:schemeClr>
                </a:solidFill>
                <a:latin typeface="Brush Script MT" panose="03060802040406070304" pitchFamily="66" charset="0"/>
                <a:cs typeface="Andalus" panose="02020603050405020304" pitchFamily="18" charset="-78"/>
              </a:rPr>
              <a:t> Block : </a:t>
            </a:r>
            <a:r>
              <a:rPr lang="en-US" sz="2800" b="1" dirty="0" smtClean="0">
                <a:solidFill>
                  <a:schemeClr val="accent1">
                    <a:lumMod val="40000"/>
                    <a:lumOff val="60000"/>
                  </a:schemeClr>
                </a:solidFill>
                <a:latin typeface="Brush Script MT" panose="03060802040406070304" pitchFamily="66" charset="0"/>
                <a:cs typeface="Andalus" panose="02020603050405020304" pitchFamily="18" charset="-78"/>
              </a:rPr>
              <a:t>BTS</a:t>
            </a:r>
          </a:p>
          <a:p>
            <a:pPr algn="r"/>
            <a:r>
              <a:rPr lang="en-US" sz="2000" b="1" dirty="0">
                <a:solidFill>
                  <a:schemeClr val="tx1">
                    <a:lumMod val="85000"/>
                    <a:lumOff val="15000"/>
                  </a:schemeClr>
                </a:solidFill>
                <a:latin typeface="Agency FB" panose="020B0503020202020204" pitchFamily="34" charset="0"/>
                <a:cs typeface="Andalus" panose="02020603050405020304" pitchFamily="18" charset="-78"/>
              </a:rPr>
              <a:t>  </a:t>
            </a:r>
            <a:r>
              <a:rPr lang="en-US" sz="2000" b="1" dirty="0" smtClean="0">
                <a:solidFill>
                  <a:schemeClr val="tx1">
                    <a:lumMod val="85000"/>
                    <a:lumOff val="15000"/>
                  </a:schemeClr>
                </a:solidFill>
                <a:latin typeface="Agency FB" panose="020B0503020202020204" pitchFamily="34" charset="0"/>
                <a:cs typeface="Andalus" panose="02020603050405020304" pitchFamily="18" charset="-78"/>
              </a:rPr>
              <a:t>      </a:t>
            </a:r>
            <a:r>
              <a:rPr lang="en-US" sz="2000" b="1" dirty="0">
                <a:solidFill>
                  <a:schemeClr val="tx1">
                    <a:lumMod val="85000"/>
                    <a:lumOff val="15000"/>
                  </a:schemeClr>
                </a:solidFill>
                <a:latin typeface="Agency FB" panose="020B0503020202020204" pitchFamily="34" charset="0"/>
                <a:cs typeface="Andalus" panose="02020603050405020304" pitchFamily="18" charset="-78"/>
              </a:rPr>
              <a:t>1</a:t>
            </a:r>
            <a:r>
              <a:rPr lang="en-US" sz="2000" b="1" baseline="30000" dirty="0">
                <a:solidFill>
                  <a:schemeClr val="tx1">
                    <a:lumMod val="85000"/>
                    <a:lumOff val="15000"/>
                  </a:schemeClr>
                </a:solidFill>
                <a:latin typeface="Agency FB" panose="020B0503020202020204" pitchFamily="34" charset="0"/>
                <a:cs typeface="Andalus" panose="02020603050405020304" pitchFamily="18" charset="-78"/>
              </a:rPr>
              <a:t>st</a:t>
            </a:r>
            <a:r>
              <a:rPr lang="en-US" sz="2000" b="1" dirty="0">
                <a:solidFill>
                  <a:schemeClr val="tx1">
                    <a:lumMod val="85000"/>
                    <a:lumOff val="15000"/>
                  </a:schemeClr>
                </a:solidFill>
                <a:latin typeface="Agency FB" panose="020B0503020202020204" pitchFamily="34" charset="0"/>
                <a:cs typeface="Andalus" panose="02020603050405020304" pitchFamily="18" charset="-78"/>
              </a:rPr>
              <a:t> year medical </a:t>
            </a:r>
            <a:r>
              <a:rPr lang="en-US" sz="2000" b="1" dirty="0" smtClean="0">
                <a:solidFill>
                  <a:schemeClr val="tx1">
                    <a:lumMod val="85000"/>
                    <a:lumOff val="15000"/>
                  </a:schemeClr>
                </a:solidFill>
                <a:latin typeface="Agency FB" panose="020B0503020202020204" pitchFamily="34" charset="0"/>
                <a:cs typeface="Andalus" panose="02020603050405020304" pitchFamily="18" charset="-78"/>
              </a:rPr>
              <a:t>student</a:t>
            </a:r>
            <a:endParaRPr lang="ar-LY" sz="2000" b="1" dirty="0" smtClean="0">
              <a:solidFill>
                <a:schemeClr val="tx1">
                  <a:lumMod val="85000"/>
                  <a:lumOff val="15000"/>
                </a:schemeClr>
              </a:solidFill>
              <a:latin typeface="Agency FB" panose="020B0503020202020204" pitchFamily="34" charset="0"/>
              <a:cs typeface="Andalus" panose="02020603050405020304" pitchFamily="18" charset="-78"/>
            </a:endParaRPr>
          </a:p>
          <a:p>
            <a:pPr algn="r"/>
            <a:r>
              <a:rPr lang="ar-LY" sz="1600" b="1" dirty="0" smtClean="0">
                <a:solidFill>
                  <a:schemeClr val="tx1">
                    <a:lumMod val="85000"/>
                    <a:lumOff val="15000"/>
                  </a:schemeClr>
                </a:solidFill>
                <a:latin typeface="Agency FB" panose="020B0503020202020204" pitchFamily="34" charset="0"/>
                <a:cs typeface="Andalus" panose="02020603050405020304" pitchFamily="18" charset="-78"/>
              </a:rPr>
              <a:t>     </a:t>
            </a:r>
            <a:r>
              <a:rPr lang="ar-LY" sz="1600" b="1" dirty="0" smtClean="0">
                <a:solidFill>
                  <a:schemeClr val="tx1">
                    <a:lumMod val="85000"/>
                    <a:lumOff val="15000"/>
                  </a:schemeClr>
                </a:solidFill>
                <a:latin typeface="Agency FB" panose="020B0503020202020204" pitchFamily="34" charset="0"/>
              </a:rPr>
              <a:t>2022/5/31    </a:t>
            </a:r>
          </a:p>
          <a:p>
            <a:endParaRPr lang="ar-SA" sz="2800" dirty="0"/>
          </a:p>
          <a:p>
            <a:pPr algn="l"/>
            <a:endParaRPr lang="ar-SA" sz="2800" dirty="0"/>
          </a:p>
        </p:txBody>
      </p:sp>
      <p:sp>
        <p:nvSpPr>
          <p:cNvPr id="5" name="مربع نص 4"/>
          <p:cNvSpPr txBox="1"/>
          <p:nvPr/>
        </p:nvSpPr>
        <p:spPr>
          <a:xfrm>
            <a:off x="7155869" y="508000"/>
            <a:ext cx="184731" cy="369332"/>
          </a:xfrm>
          <a:prstGeom prst="rect">
            <a:avLst/>
          </a:prstGeom>
          <a:noFill/>
        </p:spPr>
        <p:txBody>
          <a:bodyPr wrap="none" rtlCol="1">
            <a:spAutoFit/>
          </a:bodyPr>
          <a:lstStyle/>
          <a:p>
            <a:endParaRPr lang="ar-SA" dirty="0"/>
          </a:p>
        </p:txBody>
      </p:sp>
      <p:sp>
        <p:nvSpPr>
          <p:cNvPr id="6" name="مربع نص 5"/>
          <p:cNvSpPr txBox="1"/>
          <p:nvPr/>
        </p:nvSpPr>
        <p:spPr>
          <a:xfrm>
            <a:off x="800101" y="2767280"/>
            <a:ext cx="3302000" cy="1323439"/>
          </a:xfrm>
          <a:prstGeom prst="rect">
            <a:avLst/>
          </a:prstGeom>
          <a:noFill/>
        </p:spPr>
        <p:txBody>
          <a:bodyPr wrap="square" rtlCol="1">
            <a:spAutoFit/>
          </a:bodyPr>
          <a:lstStyle/>
          <a:p>
            <a:r>
              <a:rPr lang="en-US" sz="8000" b="1" dirty="0" smtClean="0">
                <a:solidFill>
                  <a:schemeClr val="bg1"/>
                </a:solidFill>
              </a:rPr>
              <a:t>Effect   </a:t>
            </a:r>
            <a:endParaRPr lang="ar-SA" sz="8000" b="1" dirty="0">
              <a:solidFill>
                <a:schemeClr val="bg1"/>
              </a:solidFill>
            </a:endParaRPr>
          </a:p>
        </p:txBody>
      </p:sp>
      <p:pic>
        <p:nvPicPr>
          <p:cNvPr id="7" name="صورة 6"/>
          <p:cNvPicPr>
            <a:picLocks noChangeAspect="1"/>
          </p:cNvPicPr>
          <p:nvPr/>
        </p:nvPicPr>
        <p:blipFill rotWithShape="1">
          <a:blip r:embed="rId3">
            <a:extLst>
              <a:ext uri="{BEBA8EAE-BF5A-486C-A8C5-ECC9F3942E4B}">
                <a14:imgProps xmlns:a14="http://schemas.microsoft.com/office/drawing/2010/main">
                  <a14:imgLayer r:embed="rId4">
                    <a14:imgEffect>
                      <a14:artisticMosiaicBubbles/>
                    </a14:imgEffect>
                  </a14:imgLayer>
                </a14:imgProps>
              </a:ext>
            </a:extLst>
          </a:blip>
          <a:srcRect t="1868"/>
          <a:stretch/>
        </p:blipFill>
        <p:spPr>
          <a:xfrm>
            <a:off x="10617200" y="1"/>
            <a:ext cx="1676400" cy="1435099"/>
          </a:xfrm>
          <a:prstGeom prst="rect">
            <a:avLst/>
          </a:prstGeom>
        </p:spPr>
      </p:pic>
      <p:pic>
        <p:nvPicPr>
          <p:cNvPr id="2" name="صورة 1"/>
          <p:cNvPicPr>
            <a:picLocks noChangeAspect="1"/>
          </p:cNvPicPr>
          <p:nvPr/>
        </p:nvPicPr>
        <p:blipFill>
          <a:blip r:embed="rId5" cstate="print">
            <a:extLst>
              <a:ext uri="{BEBA8EAE-BF5A-486C-A8C5-ECC9F3942E4B}">
                <a14:imgProps xmlns:a14="http://schemas.microsoft.com/office/drawing/2010/main">
                  <a14:imgLayer r:embed="rId6">
                    <a14:imgEffect>
                      <a14:artisticMosiaicBubbles/>
                    </a14:imgEffect>
                  </a14:imgLayer>
                </a14:imgProps>
              </a:ext>
              <a:ext uri="{28A0092B-C50C-407E-A947-70E740481C1C}">
                <a14:useLocalDpi xmlns:a14="http://schemas.microsoft.com/office/drawing/2010/main" val="0"/>
              </a:ext>
            </a:extLst>
          </a:blip>
          <a:stretch>
            <a:fillRect/>
          </a:stretch>
        </p:blipFill>
        <p:spPr>
          <a:xfrm>
            <a:off x="-158749" y="0"/>
            <a:ext cx="1809749" cy="1435100"/>
          </a:xfrm>
          <a:prstGeom prst="rect">
            <a:avLst/>
          </a:prstGeom>
        </p:spPr>
      </p:pic>
      <p:sp>
        <p:nvSpPr>
          <p:cNvPr id="8" name="مربع نص 7"/>
          <p:cNvSpPr txBox="1"/>
          <p:nvPr/>
        </p:nvSpPr>
        <p:spPr>
          <a:xfrm>
            <a:off x="647700" y="1530969"/>
            <a:ext cx="3987800" cy="2862322"/>
          </a:xfrm>
          <a:prstGeom prst="rect">
            <a:avLst/>
          </a:prstGeom>
          <a:ln>
            <a:solidFill>
              <a:schemeClr val="accent1">
                <a:lumMod val="50000"/>
              </a:schemeClr>
            </a:solidFill>
          </a:ln>
        </p:spPr>
        <p:style>
          <a:lnRef idx="1">
            <a:schemeClr val="accent1"/>
          </a:lnRef>
          <a:fillRef idx="2">
            <a:schemeClr val="accent1"/>
          </a:fillRef>
          <a:effectRef idx="1">
            <a:schemeClr val="accent1"/>
          </a:effectRef>
          <a:fontRef idx="minor">
            <a:schemeClr val="dk1"/>
          </a:fontRef>
        </p:style>
        <p:txBody>
          <a:bodyPr wrap="square" rtlCol="1">
            <a:spAutoFit/>
          </a:bodyPr>
          <a:lstStyle/>
          <a:p>
            <a:pPr algn="ctr"/>
            <a:r>
              <a:rPr lang="en-US" sz="6000" dirty="0" smtClean="0"/>
              <a:t>Over view on cancer</a:t>
            </a:r>
            <a:endParaRPr lang="ar-SA" sz="6000" dirty="0"/>
          </a:p>
        </p:txBody>
      </p:sp>
    </p:spTree>
    <p:extLst>
      <p:ext uri="{BB962C8B-B14F-4D97-AF65-F5344CB8AC3E}">
        <p14:creationId xmlns:p14="http://schemas.microsoft.com/office/powerpoint/2010/main" val="192656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bwMode="auto">
          <a:xfrm>
            <a:off x="1981200" y="1201739"/>
            <a:ext cx="8229600" cy="1062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0000"/>
          </a:bodyPr>
          <a:lstStyle/>
          <a:p>
            <a:pPr eaLnBrk="1" hangingPunct="1"/>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Cancer treatments</a:t>
            </a:r>
            <a:r>
              <a:rPr lang="en-US" altLang="en-US" baseline="30000" dirty="0" smtClean="0">
                <a:latin typeface="Arial" panose="020B0604020202020204" pitchFamily="34" charset="0"/>
                <a:ea typeface="ＭＳ Ｐゴシック" panose="020B0600070205080204" pitchFamily="34" charset="-128"/>
                <a:cs typeface="Arial" panose="020B0604020202020204" pitchFamily="34" charset="0"/>
              </a:rPr>
              <a:t/>
            </a:r>
            <a:br>
              <a:rPr lang="en-US" altLang="en-US" baseline="30000" dirty="0" smtClean="0">
                <a:latin typeface="Arial" panose="020B0604020202020204" pitchFamily="34" charset="0"/>
                <a:ea typeface="ＭＳ Ｐゴシック" panose="020B0600070205080204" pitchFamily="34" charset="-128"/>
                <a:cs typeface="Arial" panose="020B0604020202020204" pitchFamily="34" charset="0"/>
              </a:rPr>
            </a:br>
            <a:endParaRPr lang="en-US" altLang="en-US" baseline="30000" dirty="0" smtClean="0">
              <a:latin typeface="Arial" panose="020B0604020202020204" pitchFamily="34" charset="0"/>
              <a:ea typeface="ＭＳ Ｐゴシック" panose="020B0600070205080204" pitchFamily="34" charset="-128"/>
              <a:cs typeface="Arial" panose="020B0604020202020204" pitchFamily="34" charset="0"/>
            </a:endParaRPr>
          </a:p>
        </p:txBody>
      </p:sp>
      <p:graphicFrame>
        <p:nvGraphicFramePr>
          <p:cNvPr id="2" name="عنصر نائب للمحتوى 1"/>
          <p:cNvGraphicFramePr>
            <a:graphicFrameLocks noGrp="1"/>
          </p:cNvGraphicFramePr>
          <p:nvPr>
            <p:ph idx="1"/>
            <p:extLst>
              <p:ext uri="{D42A27DB-BD31-4B8C-83A1-F6EECF244321}">
                <p14:modId xmlns:p14="http://schemas.microsoft.com/office/powerpoint/2010/main" val="3025007495"/>
              </p:ext>
            </p:extLst>
          </p:nvPr>
        </p:nvGraphicFramePr>
        <p:xfrm>
          <a:off x="2273300" y="2263776"/>
          <a:ext cx="8077200" cy="3498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عنصر نائب لرقم الشريحة 4"/>
          <p:cNvSpPr>
            <a:spLocks noGrp="1"/>
          </p:cNvSpPr>
          <p:nvPr>
            <p:ph type="sldNum" sz="quarter" idx="12"/>
          </p:nvPr>
        </p:nvSpPr>
        <p:spPr/>
        <p:txBody>
          <a:bodyPr/>
          <a:lstStyle/>
          <a:p>
            <a:fld id="{D8802C9D-752F-47EF-AF9C-08723E4D1DB5}" type="slidenum">
              <a:rPr lang="en-US" altLang="en-US" smtClean="0"/>
              <a:pPr/>
              <a:t>10</a:t>
            </a:fld>
            <a:endParaRPr lang="en-US" altLang="en-US"/>
          </a:p>
        </p:txBody>
      </p:sp>
    </p:spTree>
    <p:extLst>
      <p:ext uri="{BB962C8B-B14F-4D97-AF65-F5344CB8AC3E}">
        <p14:creationId xmlns:p14="http://schemas.microsoft.com/office/powerpoint/2010/main" val="54907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2"/>
          <p:cNvSpPr>
            <a:spLocks noGrp="1"/>
          </p:cNvSpPr>
          <p:nvPr>
            <p:ph type="title"/>
          </p:nvPr>
        </p:nvSpPr>
        <p:spPr bwMode="auto">
          <a:xfrm>
            <a:off x="1600200" y="630239"/>
            <a:ext cx="8229600" cy="1062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Cure Rate Comparisons</a:t>
            </a:r>
            <a:endParaRPr lang="en-GB" altLang="en-US" dirty="0" smtClean="0">
              <a:latin typeface="Arial" panose="020B0604020202020204" pitchFamily="34" charset="0"/>
              <a:ea typeface="ＭＳ Ｐゴシック" panose="020B0600070205080204" pitchFamily="34" charset="-128"/>
              <a:cs typeface="Arial" panose="020B0604020202020204" pitchFamily="34" charset="0"/>
            </a:endParaRPr>
          </a:p>
        </p:txBody>
      </p:sp>
      <p:pic>
        <p:nvPicPr>
          <p:cNvPr id="430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86012" y="1692276"/>
            <a:ext cx="8777287" cy="5011737"/>
          </a:xfrm>
          <a:noFill/>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عنصر نائب لرقم الشريحة 3"/>
          <p:cNvSpPr>
            <a:spLocks noGrp="1"/>
          </p:cNvSpPr>
          <p:nvPr>
            <p:ph type="sldNum" sz="quarter" idx="12"/>
          </p:nvPr>
        </p:nvSpPr>
        <p:spPr/>
        <p:txBody>
          <a:bodyPr/>
          <a:lstStyle/>
          <a:p>
            <a:fld id="{D8802C9D-752F-47EF-AF9C-08723E4D1DB5}" type="slidenum">
              <a:rPr lang="en-US" altLang="en-US" smtClean="0"/>
              <a:pPr/>
              <a:t>11</a:t>
            </a:fld>
            <a:endParaRPr lang="en-US" altLang="en-US"/>
          </a:p>
        </p:txBody>
      </p:sp>
    </p:spTree>
    <p:extLst>
      <p:ext uri="{BB962C8B-B14F-4D97-AF65-F5344CB8AC3E}">
        <p14:creationId xmlns:p14="http://schemas.microsoft.com/office/powerpoint/2010/main" val="1309802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extLst>
              <p:ext uri="{D42A27DB-BD31-4B8C-83A1-F6EECF244321}">
                <p14:modId xmlns:p14="http://schemas.microsoft.com/office/powerpoint/2010/main" val="4031335287"/>
              </p:ext>
            </p:extLst>
          </p:nvPr>
        </p:nvGraphicFramePr>
        <p:xfrm>
          <a:off x="609600" y="317500"/>
          <a:ext cx="10972800" cy="6210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1692729" y="3091543"/>
            <a:ext cx="8636000" cy="4247317"/>
          </a:xfrm>
          <a:prstGeom prst="rect">
            <a:avLst/>
          </a:prstGeom>
          <a:noFill/>
        </p:spPr>
        <p:txBody>
          <a:bodyPr wrap="square" rtlCol="1">
            <a:spAutoFit/>
          </a:bodyPr>
          <a:lstStyle/>
          <a:p>
            <a:pPr algn="ctr">
              <a:lnSpc>
                <a:spcPct val="250000"/>
              </a:lnSpc>
            </a:pPr>
            <a:r>
              <a:rPr lang="en-US" dirty="0" smtClean="0"/>
              <a:t>Cancer cells divide without control and are able to invade other tissues </a:t>
            </a:r>
          </a:p>
          <a:p>
            <a:pPr algn="ctr">
              <a:lnSpc>
                <a:spcPct val="250000"/>
              </a:lnSpc>
            </a:pPr>
            <a:r>
              <a:rPr lang="en-US" dirty="0"/>
              <a:t>Knowing about this disease can help people become more aware of it and understand what is wrong with them.</a:t>
            </a:r>
            <a:r>
              <a:rPr lang="en-US" dirty="0" smtClean="0"/>
              <a:t> </a:t>
            </a:r>
          </a:p>
          <a:p>
            <a:pPr algn="ctr">
              <a:lnSpc>
                <a:spcPct val="250000"/>
              </a:lnSpc>
            </a:pPr>
            <a:r>
              <a:rPr lang="en-US" dirty="0" smtClean="0"/>
              <a:t>That’s why we should help making it easy to understand  it .</a:t>
            </a:r>
          </a:p>
          <a:p>
            <a:pPr algn="ctr">
              <a:lnSpc>
                <a:spcPct val="250000"/>
              </a:lnSpc>
            </a:pPr>
            <a:endParaRPr lang="en-US" dirty="0" smtClean="0"/>
          </a:p>
          <a:p>
            <a:pPr algn="ctr">
              <a:lnSpc>
                <a:spcPct val="250000"/>
              </a:lnSpc>
            </a:pPr>
            <a:endParaRPr lang="ar-SA" b="1" dirty="0"/>
          </a:p>
        </p:txBody>
      </p:sp>
      <p:sp>
        <p:nvSpPr>
          <p:cNvPr id="4" name="عنصر نائب لرقم الشريحة 3"/>
          <p:cNvSpPr>
            <a:spLocks noGrp="1"/>
          </p:cNvSpPr>
          <p:nvPr>
            <p:ph type="sldNum" sz="quarter" idx="12"/>
          </p:nvPr>
        </p:nvSpPr>
        <p:spPr/>
        <p:txBody>
          <a:bodyPr/>
          <a:lstStyle/>
          <a:p>
            <a:fld id="{D8802C9D-752F-47EF-AF9C-08723E4D1DB5}" type="slidenum">
              <a:rPr lang="en-US" altLang="en-US" smtClean="0"/>
              <a:pPr/>
              <a:t>12</a:t>
            </a:fld>
            <a:endParaRPr lang="en-US" altLang="en-US"/>
          </a:p>
        </p:txBody>
      </p:sp>
    </p:spTree>
    <p:extLst>
      <p:ext uri="{BB962C8B-B14F-4D97-AF65-F5344CB8AC3E}">
        <p14:creationId xmlns:p14="http://schemas.microsoft.com/office/powerpoint/2010/main" val="2563451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References </a:t>
            </a:r>
            <a:endParaRPr lang="ar-SA" dirty="0"/>
          </a:p>
        </p:txBody>
      </p:sp>
      <p:sp>
        <p:nvSpPr>
          <p:cNvPr id="3" name="عنصر نائب للمحتوى 2"/>
          <p:cNvSpPr>
            <a:spLocks noGrp="1"/>
          </p:cNvSpPr>
          <p:nvPr>
            <p:ph idx="1"/>
          </p:nvPr>
        </p:nvSpPr>
        <p:spPr>
          <a:xfrm>
            <a:off x="2208212" y="2044700"/>
            <a:ext cx="8915400" cy="4356100"/>
          </a:xfrm>
        </p:spPr>
        <p:txBody>
          <a:bodyPr>
            <a:normAutofit/>
          </a:bodyPr>
          <a:lstStyle/>
          <a:p>
            <a:pPr lvl="1" algn="l" rtl="0"/>
            <a:r>
              <a:rPr lang="en-US" dirty="0" smtClean="0"/>
              <a:t>1-</a:t>
            </a:r>
            <a:r>
              <a:rPr lang="en-US" dirty="0"/>
              <a:t> Coates, A., Abraham, S., Kaye, S. B., </a:t>
            </a:r>
            <a:r>
              <a:rPr lang="en-US" dirty="0" err="1"/>
              <a:t>Sowerbutts</a:t>
            </a:r>
            <a:r>
              <a:rPr lang="en-US" dirty="0"/>
              <a:t>, T., Frewin, C., Fox, R. M., &amp; Tattersall, M. H. N. (1983). On the receiving end—patient perception of the side-effects of cancer chemotherapy. </a:t>
            </a:r>
            <a:r>
              <a:rPr lang="en-US" i="1" dirty="0"/>
              <a:t>European Journal of Cancer and Clinical Oncology</a:t>
            </a:r>
            <a:r>
              <a:rPr lang="en-US" dirty="0"/>
              <a:t>, </a:t>
            </a:r>
            <a:r>
              <a:rPr lang="en-US" i="1" dirty="0"/>
              <a:t>19</a:t>
            </a:r>
            <a:r>
              <a:rPr lang="en-US" dirty="0"/>
              <a:t>(2), 203-208.</a:t>
            </a:r>
            <a:r>
              <a:rPr lang="en-US" dirty="0" smtClean="0"/>
              <a:t>‏</a:t>
            </a:r>
          </a:p>
          <a:p>
            <a:pPr lvl="1" algn="l" rtl="0"/>
            <a:endParaRPr lang="en-US" dirty="0" smtClean="0"/>
          </a:p>
          <a:p>
            <a:pPr lvl="1" algn="l" rtl="0"/>
            <a:r>
              <a:rPr lang="en-US" dirty="0" smtClean="0"/>
              <a:t>2- </a:t>
            </a:r>
            <a:r>
              <a:rPr lang="en-US" dirty="0" err="1"/>
              <a:t>Fakoor</a:t>
            </a:r>
            <a:r>
              <a:rPr lang="en-US" dirty="0"/>
              <a:t>, R., </a:t>
            </a:r>
            <a:r>
              <a:rPr lang="en-US" dirty="0" err="1"/>
              <a:t>Ladhak</a:t>
            </a:r>
            <a:r>
              <a:rPr lang="en-US" dirty="0"/>
              <a:t>, F., Nazi, A., &amp; Huber, M. (2013, June). Using deep learning to enhance cancer diagnosis and classification. In </a:t>
            </a:r>
            <a:r>
              <a:rPr lang="en-US" i="1" dirty="0"/>
              <a:t>Proceedings of the international conference on machine learning</a:t>
            </a:r>
            <a:r>
              <a:rPr lang="en-US" dirty="0"/>
              <a:t> (Vol. 28, pp. 3937-3949). </a:t>
            </a:r>
            <a:endParaRPr lang="en-US" dirty="0" smtClean="0"/>
          </a:p>
          <a:p>
            <a:pPr lvl="1" algn="l" rtl="0"/>
            <a:endParaRPr lang="en-US" dirty="0"/>
          </a:p>
          <a:p>
            <a:pPr lvl="1" algn="l" rtl="0"/>
            <a:r>
              <a:rPr lang="en-US" dirty="0" smtClean="0"/>
              <a:t>3 - </a:t>
            </a:r>
            <a:r>
              <a:rPr lang="en-US" dirty="0" err="1"/>
              <a:t>Fakoor</a:t>
            </a:r>
            <a:r>
              <a:rPr lang="en-US" dirty="0"/>
              <a:t>, R., </a:t>
            </a:r>
            <a:r>
              <a:rPr lang="en-US" dirty="0" err="1"/>
              <a:t>Ladhak</a:t>
            </a:r>
            <a:r>
              <a:rPr lang="en-US" dirty="0"/>
              <a:t>, F., Nazi, A., &amp; Huber, M. (2013, June). Using deep learning to enhance cancer diagnosis and classification. In </a:t>
            </a:r>
            <a:r>
              <a:rPr lang="en-US" i="1" dirty="0"/>
              <a:t>Proceedings of the international conference on machine learning</a:t>
            </a:r>
            <a:r>
              <a:rPr lang="en-US" dirty="0"/>
              <a:t> (Vol. 28, pp. </a:t>
            </a:r>
            <a:r>
              <a:rPr lang="en-US" dirty="0" smtClean="0"/>
              <a:t>3937-3949</a:t>
            </a:r>
            <a:endParaRPr lang="ar-SA" dirty="0"/>
          </a:p>
        </p:txBody>
      </p:sp>
      <p:sp>
        <p:nvSpPr>
          <p:cNvPr id="6" name="عنصر نائب لرقم الشريحة 5"/>
          <p:cNvSpPr>
            <a:spLocks noGrp="1"/>
          </p:cNvSpPr>
          <p:nvPr>
            <p:ph type="sldNum" sz="quarter" idx="12"/>
          </p:nvPr>
        </p:nvSpPr>
        <p:spPr/>
        <p:txBody>
          <a:bodyPr/>
          <a:lstStyle/>
          <a:p>
            <a:fld id="{3EBABD8D-0B80-4E95-B992-CAC65CAF4EFB}" type="slidenum">
              <a:rPr lang="ar-SA" smtClean="0"/>
              <a:t>13</a:t>
            </a:fld>
            <a:endParaRPr lang="ar-SA"/>
          </a:p>
        </p:txBody>
      </p:sp>
    </p:spTree>
    <p:extLst>
      <p:ext uri="{BB962C8B-B14F-4D97-AF65-F5344CB8AC3E}">
        <p14:creationId xmlns:p14="http://schemas.microsoft.com/office/powerpoint/2010/main" val="3578799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9100" y="0"/>
            <a:ext cx="11772900" cy="6858000"/>
          </a:xfrm>
        </p:spPr>
      </p:pic>
    </p:spTree>
    <p:extLst>
      <p:ext uri="{BB962C8B-B14F-4D97-AF65-F5344CB8AC3E}">
        <p14:creationId xmlns:p14="http://schemas.microsoft.com/office/powerpoint/2010/main" val="214424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3"/>
          <p:cNvSpPr>
            <a:spLocks noGrp="1"/>
          </p:cNvSpPr>
          <p:nvPr>
            <p:ph type="title"/>
          </p:nvPr>
        </p:nvSpPr>
        <p:spPr bwMode="auto">
          <a:xfrm>
            <a:off x="1981200" y="1315244"/>
            <a:ext cx="8229600" cy="1062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eaLnBrk="1" hangingPunct="1"/>
            <a:r>
              <a:rPr lang="en-GB" altLang="en-US" dirty="0" smtClean="0">
                <a:latin typeface="Arial" panose="020B0604020202020204" pitchFamily="34" charset="0"/>
                <a:cs typeface="Arial" panose="020B0604020202020204" pitchFamily="34" charset="0"/>
              </a:rPr>
              <a:t>Any Questions?</a:t>
            </a:r>
          </a:p>
        </p:txBody>
      </p:sp>
      <p:pic>
        <p:nvPicPr>
          <p:cNvPr id="79874" name="Picture 2" descr="C:\Users\Stevefreedman\AppData\Local\Microsoft\Windows\Temporary Internet Files\Content.IE5\VMI1K6N0\Ask-questions[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96000" y="1846263"/>
            <a:ext cx="3200400" cy="3657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434418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69025" y="852710"/>
            <a:ext cx="8911687" cy="1280890"/>
          </a:xfrm>
        </p:spPr>
        <p:txBody>
          <a:bodyPr>
            <a:normAutofit/>
          </a:bodyPr>
          <a:lstStyle/>
          <a:p>
            <a:r>
              <a:rPr lang="en-US" sz="5400" dirty="0">
                <a:solidFill>
                  <a:schemeClr val="accent2">
                    <a:lumMod val="75000"/>
                  </a:schemeClr>
                </a:solidFill>
              </a:rPr>
              <a:t>Objectives</a:t>
            </a:r>
            <a:endParaRPr lang="ar-SA" sz="5400" dirty="0"/>
          </a:p>
        </p:txBody>
      </p:sp>
      <p:sp>
        <p:nvSpPr>
          <p:cNvPr id="3" name="عنصر نائب للمحتوى 2"/>
          <p:cNvSpPr>
            <a:spLocks noGrp="1"/>
          </p:cNvSpPr>
          <p:nvPr>
            <p:ph idx="1"/>
          </p:nvPr>
        </p:nvSpPr>
        <p:spPr>
          <a:xfrm>
            <a:off x="2855912" y="2133600"/>
            <a:ext cx="9336088" cy="4368800"/>
          </a:xfrm>
        </p:spPr>
        <p:txBody>
          <a:bodyPr>
            <a:normAutofit/>
          </a:bodyPr>
          <a:lstStyle/>
          <a:p>
            <a:pPr algn="l" rtl="0"/>
            <a:r>
              <a:rPr lang="en-US" sz="2800" dirty="0" smtClean="0"/>
              <a:t> </a:t>
            </a:r>
            <a:r>
              <a:rPr lang="en-US" sz="2800" dirty="0"/>
              <a:t>D</a:t>
            </a:r>
            <a:r>
              <a:rPr lang="en-US" sz="2800" dirty="0" smtClean="0"/>
              <a:t>escribe meaning of </a:t>
            </a:r>
            <a:r>
              <a:rPr lang="en-US" sz="2800" dirty="0"/>
              <a:t>cancer .</a:t>
            </a:r>
          </a:p>
          <a:p>
            <a:pPr algn="l" rtl="0"/>
            <a:endParaRPr lang="en-US" sz="2800" dirty="0"/>
          </a:p>
          <a:p>
            <a:pPr algn="l" rtl="0"/>
            <a:r>
              <a:rPr lang="en-US" sz="2800" dirty="0" smtClean="0"/>
              <a:t> </a:t>
            </a:r>
            <a:r>
              <a:rPr lang="en-US" sz="2800" dirty="0"/>
              <a:t>Discuses the perception  to  </a:t>
            </a:r>
            <a:r>
              <a:rPr lang="en-US" sz="2800" dirty="0" smtClean="0"/>
              <a:t>cancer.</a:t>
            </a:r>
            <a:endParaRPr lang="ar-LY" sz="2800" dirty="0"/>
          </a:p>
          <a:p>
            <a:pPr algn="l" rtl="0"/>
            <a:endParaRPr lang="en-US" sz="2800" dirty="0"/>
          </a:p>
          <a:p>
            <a:pPr algn="l" rtl="0"/>
            <a:r>
              <a:rPr lang="en-US" sz="2800" dirty="0" smtClean="0"/>
              <a:t> </a:t>
            </a:r>
            <a:r>
              <a:rPr lang="en-US" sz="2800" dirty="0"/>
              <a:t>Discuses The importance of education </a:t>
            </a:r>
            <a:r>
              <a:rPr lang="en-US" sz="2800" dirty="0" smtClean="0"/>
              <a:t>on                                the  causes</a:t>
            </a:r>
            <a:r>
              <a:rPr lang="en-US" sz="2800" dirty="0" smtClean="0"/>
              <a:t>. </a:t>
            </a:r>
            <a:endParaRPr lang="en-US" sz="2800" dirty="0"/>
          </a:p>
          <a:p>
            <a:pPr marL="0" indent="0" algn="l" rtl="0">
              <a:lnSpc>
                <a:spcPct val="70000"/>
              </a:lnSpc>
              <a:buNone/>
            </a:pPr>
            <a:endParaRPr lang="en-US" sz="2800" dirty="0"/>
          </a:p>
          <a:p>
            <a:pPr algn="l" rtl="0">
              <a:lnSpc>
                <a:spcPct val="70000"/>
              </a:lnSpc>
            </a:pPr>
            <a:r>
              <a:rPr lang="en-US" sz="2800" dirty="0" smtClean="0"/>
              <a:t>Discuses </a:t>
            </a:r>
            <a:r>
              <a:rPr lang="en-US" sz="2800" dirty="0"/>
              <a:t>some types of solutions </a:t>
            </a:r>
            <a:r>
              <a:rPr lang="en-US" sz="2800" dirty="0" smtClean="0"/>
              <a:t>.</a:t>
            </a:r>
            <a:endParaRPr lang="ar-SA" sz="2800" dirty="0"/>
          </a:p>
          <a:p>
            <a:pPr algn="l" rtl="0"/>
            <a:endParaRPr lang="ar-SA" sz="2400" dirty="0"/>
          </a:p>
        </p:txBody>
      </p:sp>
      <p:sp>
        <p:nvSpPr>
          <p:cNvPr id="6" name="عنصر نائب لرقم الشريحة 5"/>
          <p:cNvSpPr>
            <a:spLocks noGrp="1"/>
          </p:cNvSpPr>
          <p:nvPr>
            <p:ph type="sldNum" sz="quarter" idx="12"/>
          </p:nvPr>
        </p:nvSpPr>
        <p:spPr/>
        <p:txBody>
          <a:bodyPr/>
          <a:lstStyle/>
          <a:p>
            <a:fld id="{3EBABD8D-0B80-4E95-B992-CAC65CAF4EFB}" type="slidenum">
              <a:rPr lang="ar-SA" smtClean="0"/>
              <a:t>2</a:t>
            </a:fld>
            <a:endParaRPr lang="ar-SA"/>
          </a:p>
        </p:txBody>
      </p:sp>
    </p:spTree>
    <p:extLst>
      <p:ext uri="{BB962C8B-B14F-4D97-AF65-F5344CB8AC3E}">
        <p14:creationId xmlns:p14="http://schemas.microsoft.com/office/powerpoint/2010/main" val="210291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ular Callout 8"/>
          <p:cNvSpPr/>
          <p:nvPr/>
        </p:nvSpPr>
        <p:spPr>
          <a:xfrm>
            <a:off x="4114800" y="228601"/>
            <a:ext cx="5715000" cy="3186223"/>
          </a:xfrm>
          <a:prstGeom prst="wedgeRoundRectCallout">
            <a:avLst>
              <a:gd name="adj1" fmla="val -38592"/>
              <a:gd name="adj2" fmla="val 63081"/>
              <a:gd name="adj3" fmla="val 16667"/>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343400" y="537107"/>
            <a:ext cx="5257800" cy="2585323"/>
          </a:xfrm>
          <a:prstGeom prst="rect">
            <a:avLst/>
          </a:prstGeom>
          <a:noFill/>
        </p:spPr>
        <p:txBody>
          <a:bodyPr wrap="square" rtlCol="0">
            <a:spAutoFit/>
          </a:bodyPr>
          <a:lstStyle/>
          <a:p>
            <a:pPr algn="ctr"/>
            <a:r>
              <a:rPr lang="en-GB" sz="5400" b="1" dirty="0">
                <a:solidFill>
                  <a:schemeClr val="accent3"/>
                </a:solidFill>
              </a:rPr>
              <a:t>What do we know about </a:t>
            </a:r>
            <a:r>
              <a:rPr lang="en-GB" sz="5400" b="1" dirty="0">
                <a:solidFill>
                  <a:schemeClr val="accent4"/>
                </a:solidFill>
              </a:rPr>
              <a:t>CANCER?</a:t>
            </a:r>
          </a:p>
        </p:txBody>
      </p:sp>
      <p:pic>
        <p:nvPicPr>
          <p:cNvPr id="5" name="Picture 6" descr="C:\Users\Christina_Leeson\AppData\Local\Microsoft\Windows\Temporary Internet Files\Content.IE5\JNM3KKDZ\question_mark_serious_thinker_500_clr[1].gif"/>
          <p:cNvPicPr>
            <a:picLocks noChangeAspect="1" noChangeArrowheads="1" noCrop="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81200" y="2209800"/>
            <a:ext cx="3718560" cy="4648200"/>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1612900" y="695981"/>
            <a:ext cx="2387600" cy="523220"/>
          </a:xfrm>
          <a:prstGeom prst="rect">
            <a:avLst/>
          </a:prstGeom>
          <a:noFill/>
        </p:spPr>
        <p:txBody>
          <a:bodyPr wrap="square" rtlCol="1">
            <a:spAutoFit/>
          </a:bodyPr>
          <a:lstStyle/>
          <a:p>
            <a:r>
              <a:rPr lang="en-US" sz="2800" dirty="0" smtClean="0"/>
              <a:t>Introduction </a:t>
            </a:r>
            <a:endParaRPr lang="ar-SA" sz="2800" dirty="0"/>
          </a:p>
        </p:txBody>
      </p:sp>
      <p:sp>
        <p:nvSpPr>
          <p:cNvPr id="8" name="عنصر نائب للمحتوى 2"/>
          <p:cNvSpPr>
            <a:spLocks noGrp="1"/>
          </p:cNvSpPr>
          <p:nvPr>
            <p:ph idx="1"/>
          </p:nvPr>
        </p:nvSpPr>
        <p:spPr>
          <a:xfrm>
            <a:off x="2084925" y="1739900"/>
            <a:ext cx="8915400" cy="3777622"/>
          </a:xfrm>
        </p:spPr>
        <p:txBody>
          <a:bodyPr>
            <a:normAutofit/>
          </a:bodyPr>
          <a:lstStyle/>
          <a:p>
            <a:pPr marL="457200" lvl="1" indent="0" algn="ctr" rtl="0">
              <a:spcBef>
                <a:spcPct val="0"/>
              </a:spcBef>
              <a:buNone/>
            </a:pPr>
            <a:r>
              <a:rPr lang="en-US" altLang="en-US" sz="2400" dirty="0">
                <a:latin typeface="Arial" panose="020B0604020202020204" pitchFamily="34" charset="0"/>
                <a:ea typeface="ＭＳ Ｐゴシック" panose="020B0600070205080204" pitchFamily="34" charset="-128"/>
                <a:cs typeface="Arial" panose="020B0604020202020204" pitchFamily="34" charset="0"/>
              </a:rPr>
              <a:t> </a:t>
            </a:r>
            <a:endParaRPr lang="en-US" altLang="en-US" sz="2400" dirty="0" smtClean="0">
              <a:latin typeface="Arial" panose="020B0604020202020204" pitchFamily="34" charset="0"/>
              <a:ea typeface="ＭＳ Ｐゴシック" panose="020B0600070205080204" pitchFamily="34" charset="-128"/>
              <a:cs typeface="Arial" panose="020B0604020202020204" pitchFamily="34" charset="0"/>
            </a:endParaRPr>
          </a:p>
          <a:p>
            <a:pPr marL="457200" lvl="1" indent="0" algn="ctr" rtl="0">
              <a:spcBef>
                <a:spcPct val="0"/>
              </a:spcBef>
              <a:buNone/>
            </a:pPr>
            <a:endParaRPr lang="en-US" altLang="en-US" sz="2400" dirty="0">
              <a:latin typeface="Arial" panose="020B0604020202020204" pitchFamily="34" charset="0"/>
              <a:ea typeface="ＭＳ Ｐゴシック" panose="020B0600070205080204" pitchFamily="34" charset="-128"/>
              <a:cs typeface="Arial" panose="020B0604020202020204" pitchFamily="34" charset="0"/>
            </a:endParaRPr>
          </a:p>
          <a:p>
            <a:pPr marL="457200" lvl="1" indent="0" algn="ctr" rtl="0">
              <a:spcBef>
                <a:spcPct val="0"/>
              </a:spcBef>
              <a:buNone/>
            </a:pPr>
            <a:r>
              <a:rPr lang="en-GB" altLang="en-US" sz="2800" b="1" dirty="0" smtClean="0">
                <a:latin typeface="Arial" panose="020B0604020202020204" pitchFamily="34" charset="0"/>
                <a:ea typeface="ＭＳ Ｐゴシック" panose="020B0600070205080204" pitchFamily="34" charset="-128"/>
                <a:cs typeface="Arial" panose="020B0604020202020204" pitchFamily="34" charset="0"/>
              </a:rPr>
              <a:t>C</a:t>
            </a:r>
            <a:r>
              <a:rPr lang="en-GB" altLang="en-US" sz="2800" dirty="0" smtClean="0">
                <a:latin typeface="Arial" panose="020B0604020202020204" pitchFamily="34" charset="0"/>
                <a:ea typeface="ＭＳ Ｐゴシック" panose="020B0600070205080204" pitchFamily="34" charset="-128"/>
                <a:cs typeface="Arial" panose="020B0604020202020204" pitchFamily="34" charset="0"/>
              </a:rPr>
              <a:t>ancer is a condition </a:t>
            </a:r>
            <a:r>
              <a:rPr lang="en-GB" altLang="en-US" sz="2800" dirty="0">
                <a:latin typeface="Arial" panose="020B0604020202020204" pitchFamily="34" charset="0"/>
                <a:ea typeface="ＭＳ Ｐゴシック" panose="020B0600070205080204" pitchFamily="34" charset="-128"/>
                <a:cs typeface="Arial" panose="020B0604020202020204" pitchFamily="34" charset="0"/>
              </a:rPr>
              <a:t>where cells in a specific part of the body grow and reproduce </a:t>
            </a:r>
            <a:r>
              <a:rPr lang="en-GB" altLang="en-US" sz="2800" dirty="0" smtClean="0">
                <a:latin typeface="Arial" panose="020B0604020202020204" pitchFamily="34" charset="0"/>
                <a:ea typeface="ＭＳ Ｐゴシック" panose="020B0600070205080204" pitchFamily="34" charset="-128"/>
                <a:cs typeface="Arial" panose="020B0604020202020204" pitchFamily="34" charset="0"/>
              </a:rPr>
              <a:t>uncontrollably</a:t>
            </a:r>
            <a:r>
              <a:rPr lang="en-US" altLang="en-US" sz="2800" dirty="0" smtClean="0">
                <a:latin typeface="Arial" panose="020B0604020202020204" pitchFamily="34" charset="0"/>
                <a:ea typeface="ＭＳ Ｐゴシック" panose="020B0600070205080204" pitchFamily="34" charset="-128"/>
                <a:cs typeface="Arial" panose="020B0604020202020204" pitchFamily="34" charset="0"/>
              </a:rPr>
              <a:t>,</a:t>
            </a:r>
            <a:endParaRPr lang="en-GB" altLang="en-US" sz="2800" dirty="0" smtClean="0">
              <a:latin typeface="Arial" panose="020B0604020202020204" pitchFamily="34" charset="0"/>
              <a:ea typeface="ＭＳ Ｐゴシック" panose="020B0600070205080204" pitchFamily="34" charset="-128"/>
              <a:cs typeface="Arial" panose="020B0604020202020204" pitchFamily="34" charset="0"/>
            </a:endParaRPr>
          </a:p>
          <a:p>
            <a:pPr marL="457200" lvl="1" indent="0" algn="ctr" rtl="0">
              <a:spcBef>
                <a:spcPct val="0"/>
              </a:spcBef>
              <a:buNone/>
            </a:pPr>
            <a:r>
              <a:rPr lang="en-GB" altLang="en-US" sz="2800" dirty="0" smtClean="0">
                <a:latin typeface="Arial" panose="020B0604020202020204" pitchFamily="34" charset="0"/>
                <a:ea typeface="ＭＳ Ｐゴシック" panose="020B0600070205080204" pitchFamily="34" charset="-128"/>
                <a:cs typeface="Arial" panose="020B0604020202020204" pitchFamily="34" charset="0"/>
              </a:rPr>
              <a:t> </a:t>
            </a:r>
            <a:endParaRPr lang="en-GB" altLang="en-US" sz="2800" dirty="0">
              <a:latin typeface="Arial" panose="020B0604020202020204" pitchFamily="34" charset="0"/>
              <a:ea typeface="ＭＳ Ｐゴシック" panose="020B0600070205080204" pitchFamily="34" charset="-128"/>
              <a:cs typeface="Arial" panose="020B0604020202020204" pitchFamily="34" charset="0"/>
            </a:endParaRPr>
          </a:p>
          <a:p>
            <a:pPr marL="457200" lvl="1" indent="0" algn="ctr" rtl="0">
              <a:spcBef>
                <a:spcPct val="0"/>
              </a:spcBef>
              <a:buNone/>
            </a:pPr>
            <a:r>
              <a:rPr lang="en-GB" altLang="en-US" sz="2800" dirty="0">
                <a:latin typeface="Arial" panose="020B0604020202020204" pitchFamily="34" charset="0"/>
                <a:ea typeface="ＭＳ Ｐゴシック" panose="020B0600070205080204" pitchFamily="34" charset="-128"/>
                <a:cs typeface="Arial" panose="020B0604020202020204" pitchFamily="34" charset="0"/>
              </a:rPr>
              <a:t>The cancerous cells can invade and destroy surrounding healthy tissue, including organs.</a:t>
            </a:r>
          </a:p>
          <a:p>
            <a:pPr marL="457200" lvl="1" indent="0" algn="ctr" rtl="0">
              <a:buNone/>
            </a:pPr>
            <a:endParaRPr lang="ar-SA" sz="2400" dirty="0"/>
          </a:p>
        </p:txBody>
      </p:sp>
      <p:sp>
        <p:nvSpPr>
          <p:cNvPr id="6" name="عنصر نائب لرقم الشريحة 5"/>
          <p:cNvSpPr>
            <a:spLocks noGrp="1"/>
          </p:cNvSpPr>
          <p:nvPr>
            <p:ph type="sldNum" sz="quarter" idx="12"/>
          </p:nvPr>
        </p:nvSpPr>
        <p:spPr/>
        <p:txBody>
          <a:bodyPr/>
          <a:lstStyle/>
          <a:p>
            <a:fld id="{3EBABD8D-0B80-4E95-B992-CAC65CAF4EFB}" type="slidenum">
              <a:rPr lang="ar-SA" smtClean="0"/>
              <a:t>3</a:t>
            </a:fld>
            <a:endParaRPr lang="ar-SA"/>
          </a:p>
        </p:txBody>
      </p:sp>
    </p:spTree>
    <p:extLst>
      <p:ext uri="{BB962C8B-B14F-4D97-AF65-F5344CB8AC3E}">
        <p14:creationId xmlns:p14="http://schemas.microsoft.com/office/powerpoint/2010/main" val="255649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6" presetClass="entr" presetSubtype="21"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arn(inVertic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22" presetClass="exit" presetSubtype="4" fill="hold" grpId="1" nodeType="withEffect">
                                  <p:stCondLst>
                                    <p:cond delay="0"/>
                                  </p:stCondLst>
                                  <p:childTnLst>
                                    <p:animEffect transition="out" filter="wipe(down)">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8">
                                            <p:txEl>
                                              <p:pRg st="3" end="3"/>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7" grpId="0"/>
      <p:bldP spid="7" grpId="1"/>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صر نائب للمحتوى 5"/>
          <p:cNvSpPr>
            <a:spLocks noGrp="1"/>
          </p:cNvSpPr>
          <p:nvPr>
            <p:ph idx="1"/>
          </p:nvPr>
        </p:nvSpPr>
        <p:spPr>
          <a:xfrm>
            <a:off x="2271712" y="2413000"/>
            <a:ext cx="8915400" cy="2209800"/>
          </a:xfrm>
        </p:spPr>
        <p:txBody>
          <a:bodyPr>
            <a:normAutofit/>
          </a:bodyPr>
          <a:lstStyle/>
          <a:p>
            <a:pPr marL="457200" lvl="1" indent="0" algn="ctr" rtl="0">
              <a:buNone/>
            </a:pPr>
            <a:r>
              <a:rPr lang="en-US" sz="2400" dirty="0"/>
              <a:t>	All cancers derive from single cells that have acquired the characteristics of continually dividing in an unrestrained manner and invading surrounding tissues</a:t>
            </a:r>
            <a:r>
              <a:rPr lang="en-US" sz="2400" dirty="0" smtClean="0"/>
              <a:t>.</a:t>
            </a:r>
          </a:p>
          <a:p>
            <a:pPr marL="457200" lvl="1" indent="0" algn="l" rtl="0">
              <a:buNone/>
            </a:pPr>
            <a:endParaRPr lang="en-US" dirty="0"/>
          </a:p>
          <a:p>
            <a:pPr marL="457200" lvl="1" indent="0" algn="l" rtl="0">
              <a:buNone/>
            </a:pPr>
            <a:endParaRPr lang="en-US" dirty="0" smtClean="0"/>
          </a:p>
          <a:p>
            <a:pPr marL="457200" lvl="1" indent="0" algn="l" rtl="0">
              <a:buNone/>
            </a:pPr>
            <a:endParaRPr lang="en-US" dirty="0"/>
          </a:p>
          <a:p>
            <a:pPr marL="457200" lvl="1" indent="0" algn="l" rtl="0">
              <a:buNone/>
            </a:pPr>
            <a:endParaRPr lang="en-US" dirty="0"/>
          </a:p>
          <a:p>
            <a:pPr marL="457200" lvl="1" indent="0" algn="l" rtl="0">
              <a:buNone/>
            </a:pPr>
            <a:endParaRPr lang="ar-SA" dirty="0"/>
          </a:p>
        </p:txBody>
      </p:sp>
      <p:sp>
        <p:nvSpPr>
          <p:cNvPr id="7" name="مربع نص 6"/>
          <p:cNvSpPr txBox="1"/>
          <p:nvPr/>
        </p:nvSpPr>
        <p:spPr>
          <a:xfrm>
            <a:off x="2995612" y="3733800"/>
            <a:ext cx="7467600" cy="2308324"/>
          </a:xfrm>
          <a:prstGeom prst="rect">
            <a:avLst/>
          </a:prstGeom>
          <a:noFill/>
        </p:spPr>
        <p:txBody>
          <a:bodyPr wrap="square" rtlCol="1">
            <a:spAutoFit/>
          </a:bodyPr>
          <a:lstStyle/>
          <a:p>
            <a:pPr marL="0" lvl="1" algn="ctr"/>
            <a:r>
              <a:rPr lang="en-US" sz="2400" dirty="0" smtClean="0"/>
              <a:t>	          Cancer cells behave in this abnormal manner because of changes in the DNA sequence of key genes, which are known as cancer genes, Therefore all cancers are genetic diseases.</a:t>
            </a:r>
          </a:p>
          <a:p>
            <a:pPr algn="ctr"/>
            <a:endParaRPr lang="ar-SA" sz="2400" dirty="0"/>
          </a:p>
        </p:txBody>
      </p:sp>
      <p:sp>
        <p:nvSpPr>
          <p:cNvPr id="4" name="عنصر نائب لرقم الشريحة 3"/>
          <p:cNvSpPr>
            <a:spLocks noGrp="1"/>
          </p:cNvSpPr>
          <p:nvPr>
            <p:ph type="sldNum" sz="quarter" idx="12"/>
          </p:nvPr>
        </p:nvSpPr>
        <p:spPr/>
        <p:txBody>
          <a:bodyPr/>
          <a:lstStyle/>
          <a:p>
            <a:fld id="{3EBABD8D-0B80-4E95-B992-CAC65CAF4EFB}" type="slidenum">
              <a:rPr lang="ar-SA" smtClean="0"/>
              <a:t>4</a:t>
            </a:fld>
            <a:endParaRPr lang="ar-SA"/>
          </a:p>
        </p:txBody>
      </p:sp>
    </p:spTree>
    <p:extLst>
      <p:ext uri="{BB962C8B-B14F-4D97-AF65-F5344CB8AC3E}">
        <p14:creationId xmlns:p14="http://schemas.microsoft.com/office/powerpoint/2010/main" val="369410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6">
                                            <p:txEl>
                                              <p:pRg st="0" end="0"/>
                                            </p:txEl>
                                          </p:spTgt>
                                        </p:tgtEl>
                                      </p:cBhvr>
                                    </p:animEffect>
                                    <p:set>
                                      <p:cBhvr>
                                        <p:cTn id="11" dur="1" fill="hold">
                                          <p:stCondLst>
                                            <p:cond delay="499"/>
                                          </p:stCondLst>
                                        </p:cTn>
                                        <p:tgtEl>
                                          <p:spTgt spid="6">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6" grpId="1" build="p"/>
      <p:bldP spid="7" grpId="0"/>
      <p:bldP spid="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3"/>
          <p:cNvSpPr>
            <a:spLocks noGrp="1"/>
          </p:cNvSpPr>
          <p:nvPr>
            <p:ph idx="1"/>
          </p:nvPr>
        </p:nvSpPr>
        <p:spPr>
          <a:xfrm>
            <a:off x="2229983" y="2411186"/>
            <a:ext cx="9602788" cy="4136572"/>
          </a:xfrm>
        </p:spPr>
        <p:txBody>
          <a:bodyPr>
            <a:normAutofit/>
          </a:bodyPr>
          <a:lstStyle/>
          <a:p>
            <a:pPr marL="0" indent="0" algn="ctr" rtl="0">
              <a:lnSpc>
                <a:spcPct val="200000"/>
              </a:lnSpc>
              <a:buNone/>
            </a:pPr>
            <a:r>
              <a:rPr lang="en-US" sz="2000" dirty="0"/>
              <a:t>Cancer is </a:t>
            </a:r>
            <a:r>
              <a:rPr lang="en-US" sz="2000" dirty="0">
                <a:solidFill>
                  <a:srgbClr val="FFC000"/>
                </a:solidFill>
              </a:rPr>
              <a:t>caused</a:t>
            </a:r>
            <a:r>
              <a:rPr lang="en-US" sz="2000" dirty="0"/>
              <a:t> by changes (</a:t>
            </a:r>
            <a:r>
              <a:rPr lang="en-US" sz="2000" dirty="0">
                <a:solidFill>
                  <a:srgbClr val="FF0000"/>
                </a:solidFill>
              </a:rPr>
              <a:t>mutations</a:t>
            </a:r>
            <a:r>
              <a:rPr lang="en-US" sz="2000" dirty="0"/>
              <a:t>) to the DNA within cells. The DNA inside a cell is packaged into a large number of individual genes, each of which contains a set of instructions telling the cell what functions to perform, as well as how to grow and divide. Errors in the instructions can cause the cell to stop its normal function and may allow a cell to become cancerous.</a:t>
            </a:r>
            <a:endParaRPr lang="ar-SA" sz="2000" dirty="0"/>
          </a:p>
        </p:txBody>
      </p:sp>
      <p:sp>
        <p:nvSpPr>
          <p:cNvPr id="6" name="مربع نص 5"/>
          <p:cNvSpPr txBox="1"/>
          <p:nvPr/>
        </p:nvSpPr>
        <p:spPr>
          <a:xfrm>
            <a:off x="2738084" y="555170"/>
            <a:ext cx="3434116" cy="769441"/>
          </a:xfrm>
          <a:prstGeom prst="rect">
            <a:avLst/>
          </a:prstGeom>
          <a:noFill/>
        </p:spPr>
        <p:txBody>
          <a:bodyPr wrap="square" rtlCol="1">
            <a:spAutoFit/>
          </a:bodyPr>
          <a:lstStyle/>
          <a:p>
            <a:r>
              <a:rPr lang="en-US" sz="4400" b="1" dirty="0" smtClean="0">
                <a:solidFill>
                  <a:schemeClr val="accent5">
                    <a:lumMod val="75000"/>
                  </a:schemeClr>
                </a:solidFill>
              </a:rPr>
              <a:t>Perception</a:t>
            </a:r>
            <a:endParaRPr lang="ar-SA" sz="4400" b="1" dirty="0">
              <a:solidFill>
                <a:schemeClr val="accent5">
                  <a:lumMod val="75000"/>
                </a:schemeClr>
              </a:solidFill>
            </a:endParaRPr>
          </a:p>
        </p:txBody>
      </p:sp>
      <p:sp>
        <p:nvSpPr>
          <p:cNvPr id="9" name="عنصر نائب لرقم الشريحة 8"/>
          <p:cNvSpPr>
            <a:spLocks noGrp="1"/>
          </p:cNvSpPr>
          <p:nvPr>
            <p:ph type="sldNum" sz="quarter" idx="12"/>
          </p:nvPr>
        </p:nvSpPr>
        <p:spPr>
          <a:xfrm>
            <a:off x="531812" y="787782"/>
            <a:ext cx="779767" cy="365125"/>
          </a:xfrm>
        </p:spPr>
        <p:txBody>
          <a:bodyPr/>
          <a:lstStyle/>
          <a:p>
            <a:fld id="{3EBABD8D-0B80-4E95-B992-CAC65CAF4EFB}" type="slidenum">
              <a:rPr lang="ar-SA" smtClean="0"/>
              <a:t>5</a:t>
            </a:fld>
            <a:endParaRPr lang="ar-SA"/>
          </a:p>
        </p:txBody>
      </p:sp>
    </p:spTree>
    <p:extLst>
      <p:ext uri="{BB962C8B-B14F-4D97-AF65-F5344CB8AC3E}">
        <p14:creationId xmlns:p14="http://schemas.microsoft.com/office/powerpoint/2010/main" val="1170730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619375" y="2428875"/>
            <a:ext cx="7134225" cy="3417888"/>
          </a:xfrm>
        </p:spPr>
        <p:txBody>
          <a:bodyPr>
            <a:normAutofit/>
          </a:bodyPr>
          <a:lstStyle/>
          <a:p>
            <a:pPr algn="l" eaLnBrk="1" hangingPunct="1">
              <a:spcBef>
                <a:spcPct val="0"/>
              </a:spcBef>
              <a:buFontTx/>
              <a:buNone/>
            </a:pP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Main lifestyle risks:</a:t>
            </a:r>
            <a:endParaRPr lang="en-US" altLang="en-US" baseline="30000" dirty="0" smtClean="0">
              <a:latin typeface="Arial" panose="020B0604020202020204" pitchFamily="34" charset="0"/>
              <a:ea typeface="ＭＳ Ｐゴシック" panose="020B0600070205080204" pitchFamily="34" charset="-128"/>
              <a:cs typeface="Arial" panose="020B0604020202020204" pitchFamily="34" charset="0"/>
            </a:endParaRPr>
          </a:p>
          <a:p>
            <a:pPr algn="l"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smoking</a:t>
            </a:r>
          </a:p>
          <a:p>
            <a:pPr algn="l"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being obese</a:t>
            </a:r>
          </a:p>
          <a:p>
            <a:pPr algn="l"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sun/sunbed </a:t>
            </a:r>
          </a:p>
          <a:p>
            <a:pPr algn="l"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alcohol</a:t>
            </a:r>
          </a:p>
          <a:p>
            <a:pPr algn="l"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lack of physical activity</a:t>
            </a:r>
          </a:p>
          <a:p>
            <a:pPr algn="l" eaLnBrk="1" hangingPunct="1">
              <a:spcBef>
                <a:spcPct val="0"/>
              </a:spcBef>
              <a:buFont typeface="Arial" panose="020B0604020202020204" pitchFamily="34" charset="0"/>
              <a:buNone/>
            </a:pPr>
            <a:endParaRPr lang="en-US" altLang="en-US" dirty="0" smtClean="0">
              <a:latin typeface="Arial" panose="020B0604020202020204" pitchFamily="34" charset="0"/>
              <a:ea typeface="ＭＳ Ｐゴシック" panose="020B0600070205080204" pitchFamily="34" charset="-128"/>
              <a:cs typeface="Arial" panose="020B0604020202020204" pitchFamily="34" charset="0"/>
            </a:endParaRPr>
          </a:p>
        </p:txBody>
      </p:sp>
      <p:sp>
        <p:nvSpPr>
          <p:cNvPr id="29698" name="Content Placeholder 3"/>
          <p:cNvSpPr>
            <a:spLocks noGrp="1"/>
          </p:cNvSpPr>
          <p:nvPr>
            <p:ph sz="half" idx="2"/>
          </p:nvPr>
        </p:nvSpPr>
        <p:spPr>
          <a:xfrm>
            <a:off x="6908800" y="2428875"/>
            <a:ext cx="4038600" cy="2654300"/>
          </a:xfrm>
        </p:spPr>
        <p:txBody>
          <a:bodyPr/>
          <a:lstStyle/>
          <a:p>
            <a:pPr eaLnBrk="1" hangingPunct="1">
              <a:spcBef>
                <a:spcPct val="0"/>
              </a:spcBef>
              <a:buFontTx/>
              <a:buNone/>
            </a:pPr>
            <a:r>
              <a:rPr lang="en-US" altLang="en-US" b="1" dirty="0" smtClean="0">
                <a:latin typeface="Arial" panose="020B0604020202020204" pitchFamily="34" charset="0"/>
                <a:ea typeface="ＭＳ Ｐゴシック" panose="020B0600070205080204" pitchFamily="34" charset="-128"/>
                <a:cs typeface="Arial" panose="020B0604020202020204" pitchFamily="34" charset="0"/>
              </a:rPr>
              <a:t>Other risk factors </a:t>
            </a:r>
          </a:p>
          <a:p>
            <a:pPr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age</a:t>
            </a:r>
          </a:p>
          <a:p>
            <a:pPr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genetic</a:t>
            </a:r>
          </a:p>
          <a:p>
            <a:pPr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environmental</a:t>
            </a:r>
          </a:p>
          <a:p>
            <a:pPr eaLnBrk="1" hangingPunct="1">
              <a:spcBef>
                <a:spcPct val="0"/>
              </a:spcBef>
            </a:pPr>
            <a:r>
              <a:rPr lang="en-US" altLang="en-US" dirty="0" smtClean="0">
                <a:latin typeface="Arial" panose="020B0604020202020204" pitchFamily="34" charset="0"/>
                <a:ea typeface="ＭＳ Ｐゴシック" panose="020B0600070205080204" pitchFamily="34" charset="-128"/>
                <a:cs typeface="Arial" panose="020B0604020202020204" pitchFamily="34" charset="0"/>
              </a:rPr>
              <a:t>ethnicity</a:t>
            </a:r>
            <a:endParaRPr lang="en-GB" altLang="en-US" dirty="0" smtClean="0">
              <a:latin typeface="Arial" panose="020B0604020202020204" pitchFamily="34" charset="0"/>
              <a:cs typeface="Arial" panose="020B0604020202020204" pitchFamily="34" charset="0"/>
            </a:endParaRPr>
          </a:p>
        </p:txBody>
      </p:sp>
      <p:sp>
        <p:nvSpPr>
          <p:cNvPr id="29699" name="Rectangle 1026"/>
          <p:cNvSpPr>
            <a:spLocks noGrp="1" noChangeArrowheads="1"/>
          </p:cNvSpPr>
          <p:nvPr>
            <p:ph type="title" idx="4294967295"/>
          </p:nvPr>
        </p:nvSpPr>
        <p:spPr bwMode="auto">
          <a:xfrm>
            <a:off x="1524000" y="998539"/>
            <a:ext cx="8229600" cy="10620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solidFill>
                  <a:srgbClr val="007AC2"/>
                </a:solidFill>
                <a:latin typeface="Arial" panose="020B0604020202020204" pitchFamily="34" charset="0"/>
                <a:ea typeface="ＭＳ Ｐゴシック" panose="020B0600070205080204" pitchFamily="34" charset="-128"/>
                <a:cs typeface="Arial" panose="020B0604020202020204" pitchFamily="34" charset="0"/>
              </a:rPr>
              <a:t>Risk factors for getting cancer</a:t>
            </a:r>
            <a:br>
              <a:rPr lang="en-US" altLang="en-US" smtClean="0">
                <a:solidFill>
                  <a:srgbClr val="007AC2"/>
                </a:solidFill>
                <a:latin typeface="Arial" panose="020B0604020202020204" pitchFamily="34" charset="0"/>
                <a:ea typeface="ＭＳ Ｐゴシック" panose="020B0600070205080204" pitchFamily="34" charset="-128"/>
                <a:cs typeface="Arial" panose="020B0604020202020204" pitchFamily="34" charset="0"/>
              </a:rPr>
            </a:br>
            <a:endParaRPr lang="en-GB" altLang="en-US" baseline="30000" smtClean="0">
              <a:solidFill>
                <a:srgbClr val="007AC2"/>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5" name="عنصر نائب لرقم الشريحة 4"/>
          <p:cNvSpPr>
            <a:spLocks noGrp="1"/>
          </p:cNvSpPr>
          <p:nvPr>
            <p:ph type="sldNum" sz="quarter" idx="12"/>
          </p:nvPr>
        </p:nvSpPr>
        <p:spPr/>
        <p:txBody>
          <a:bodyPr/>
          <a:lstStyle/>
          <a:p>
            <a:fld id="{10A993CC-F1CC-4189-9AC1-98D3E2884BA6}" type="slidenum">
              <a:rPr lang="en-US" altLang="en-US" smtClean="0"/>
              <a:pPr/>
              <a:t>6</a:t>
            </a:fld>
            <a:endParaRPr lang="en-US" altLang="en-US" dirty="0"/>
          </a:p>
        </p:txBody>
      </p:sp>
    </p:spTree>
    <p:extLst>
      <p:ext uri="{BB962C8B-B14F-4D97-AF65-F5344CB8AC3E}">
        <p14:creationId xmlns:p14="http://schemas.microsoft.com/office/powerpoint/2010/main" val="368474444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circle(in)">
                                      <p:cBhvr>
                                        <p:cTn id="12" dur="2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96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1215" y="0"/>
            <a:ext cx="8833756" cy="4849586"/>
          </a:xfrm>
          <a:prstGeom prst="rect">
            <a:avLst/>
          </a:prstGeom>
        </p:spPr>
      </p:pic>
      <p:sp>
        <p:nvSpPr>
          <p:cNvPr id="3" name="عنصر نائب للمحتوى 2"/>
          <p:cNvSpPr>
            <a:spLocks noGrp="1"/>
          </p:cNvSpPr>
          <p:nvPr>
            <p:ph idx="1"/>
          </p:nvPr>
        </p:nvSpPr>
        <p:spPr>
          <a:xfrm>
            <a:off x="1551214" y="4490357"/>
            <a:ext cx="10640785" cy="2367643"/>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pPr marL="0" indent="0" algn="ctr">
              <a:lnSpc>
                <a:spcPct val="250000"/>
              </a:lnSpc>
              <a:buNone/>
            </a:pPr>
            <a:r>
              <a:rPr lang="en-US" sz="2400" dirty="0"/>
              <a:t>Facing a heartless disease called cancer is already facing death. Denying and keeping cancer from our family or friends adds the fatality of death. For fear of people learning about our cancer, mental illness, or depression, we stop ourselves from sharing these things. </a:t>
            </a:r>
            <a:endParaRPr lang="ar-SA" sz="2400" dirty="0"/>
          </a:p>
        </p:txBody>
      </p:sp>
      <p:sp>
        <p:nvSpPr>
          <p:cNvPr id="7" name="عنصر نائب لرقم الشريحة 6"/>
          <p:cNvSpPr>
            <a:spLocks noGrp="1"/>
          </p:cNvSpPr>
          <p:nvPr>
            <p:ph type="sldNum" sz="quarter" idx="12"/>
          </p:nvPr>
        </p:nvSpPr>
        <p:spPr/>
        <p:txBody>
          <a:bodyPr/>
          <a:lstStyle/>
          <a:p>
            <a:fld id="{3EBABD8D-0B80-4E95-B992-CAC65CAF4EFB}" type="slidenum">
              <a:rPr lang="ar-SA" smtClean="0"/>
              <a:t>7</a:t>
            </a:fld>
            <a:endParaRPr lang="ar-SA"/>
          </a:p>
        </p:txBody>
      </p:sp>
    </p:spTree>
    <p:extLst>
      <p:ext uri="{BB962C8B-B14F-4D97-AF65-F5344CB8AC3E}">
        <p14:creationId xmlns:p14="http://schemas.microsoft.com/office/powerpoint/2010/main" val="672320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l" rtl="0">
              <a:lnSpc>
                <a:spcPct val="200000"/>
              </a:lnSpc>
              <a:buNone/>
            </a:pPr>
            <a:r>
              <a:rPr lang="en-US" sz="2000" b="1" dirty="0"/>
              <a:t>Fatalism</a:t>
            </a:r>
            <a:r>
              <a:rPr lang="en-US" sz="2000" dirty="0"/>
              <a:t> is defined by feelings of </a:t>
            </a:r>
            <a:r>
              <a:rPr lang="en-US" sz="2000" dirty="0">
                <a:solidFill>
                  <a:srgbClr val="00B050"/>
                </a:solidFill>
              </a:rPr>
              <a:t>pessimism</a:t>
            </a:r>
            <a:r>
              <a:rPr lang="en-US" sz="2000" dirty="0"/>
              <a:t>, </a:t>
            </a:r>
            <a:r>
              <a:rPr lang="en-US" sz="2000" dirty="0">
                <a:solidFill>
                  <a:srgbClr val="00B050"/>
                </a:solidFill>
              </a:rPr>
              <a:t>hopelessness</a:t>
            </a:r>
            <a:r>
              <a:rPr lang="en-US" sz="2000" dirty="0"/>
              <a:t>, and </a:t>
            </a:r>
            <a:r>
              <a:rPr lang="en-US" sz="2000" dirty="0">
                <a:solidFill>
                  <a:srgbClr val="00B050"/>
                </a:solidFill>
              </a:rPr>
              <a:t>powerlessness</a:t>
            </a:r>
            <a:r>
              <a:rPr lang="en-US" sz="2000" dirty="0"/>
              <a:t> regarding </a:t>
            </a:r>
            <a:r>
              <a:rPr lang="en-US" sz="2000" dirty="0">
                <a:solidFill>
                  <a:srgbClr val="FF0000"/>
                </a:solidFill>
              </a:rPr>
              <a:t>cancer</a:t>
            </a:r>
            <a:r>
              <a:rPr lang="en-US" sz="2000" dirty="0"/>
              <a:t> outcomes. Early researchers reported associations between race and cancer fatalism. Yet current evidence suggests that social determinants of health are better predictors of cancer fatalism than race</a:t>
            </a:r>
            <a:endParaRPr lang="ar-SA" sz="2000" dirty="0"/>
          </a:p>
        </p:txBody>
      </p:sp>
      <p:sp>
        <p:nvSpPr>
          <p:cNvPr id="6" name="عنصر نائب لرقم الشريحة 5"/>
          <p:cNvSpPr>
            <a:spLocks noGrp="1"/>
          </p:cNvSpPr>
          <p:nvPr>
            <p:ph type="sldNum" sz="quarter" idx="12"/>
          </p:nvPr>
        </p:nvSpPr>
        <p:spPr/>
        <p:txBody>
          <a:bodyPr/>
          <a:lstStyle/>
          <a:p>
            <a:fld id="{3EBABD8D-0B80-4E95-B992-CAC65CAF4EFB}" type="slidenum">
              <a:rPr lang="ar-SA" smtClean="0"/>
              <a:t>8</a:t>
            </a:fld>
            <a:endParaRPr lang="ar-SA"/>
          </a:p>
        </p:txBody>
      </p:sp>
    </p:spTree>
    <p:extLst>
      <p:ext uri="{BB962C8B-B14F-4D97-AF65-F5344CB8AC3E}">
        <p14:creationId xmlns:p14="http://schemas.microsoft.com/office/powerpoint/2010/main" val="2109880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ular Callout 13"/>
          <p:cNvSpPr/>
          <p:nvPr/>
        </p:nvSpPr>
        <p:spPr>
          <a:xfrm>
            <a:off x="6692899" y="3506128"/>
            <a:ext cx="2753832" cy="1905000"/>
          </a:xfrm>
          <a:prstGeom prst="wedgeRoundRectCallout">
            <a:avLst>
              <a:gd name="adj1" fmla="val -38592"/>
              <a:gd name="adj2" fmla="val 6308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3" name="Rounded Rectangular Callout 12"/>
          <p:cNvSpPr/>
          <p:nvPr/>
        </p:nvSpPr>
        <p:spPr>
          <a:xfrm flipH="1">
            <a:off x="8763000" y="4184748"/>
            <a:ext cx="2590800" cy="1905000"/>
          </a:xfrm>
          <a:prstGeom prst="wedgeRoundRectCallout">
            <a:avLst>
              <a:gd name="adj1" fmla="val -38592"/>
              <a:gd name="adj2" fmla="val 6308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pic>
        <p:nvPicPr>
          <p:cNvPr id="11" name="Picture 1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0" b="100000" l="0" r="100000">
                        <a14:foregroundMark x1="91855" y1="81036" x2="95838" y2="96344"/>
                        <a14:foregroundMark x1="13793" y1="17365" x2="23662" y2="7235"/>
                        <a14:foregroundMark x1="37933" y1="9048" x2="44993" y2="16395"/>
                      </a14:backgroundRemoval>
                    </a14:imgEffect>
                  </a14:imgLayer>
                </a14:imgProps>
              </a:ext>
              <a:ext uri="{28A0092B-C50C-407E-A947-70E740481C1C}">
                <a14:useLocalDpi xmlns:a14="http://schemas.microsoft.com/office/drawing/2010/main" val="0"/>
              </a:ext>
            </a:extLst>
          </a:blip>
          <a:srcRect l="8947" t="4407"/>
          <a:stretch/>
        </p:blipFill>
        <p:spPr>
          <a:xfrm flipH="1">
            <a:off x="14914" y="1171184"/>
            <a:ext cx="8203019" cy="5841874"/>
          </a:xfrm>
          <a:prstGeom prst="rect">
            <a:avLst/>
          </a:prstGeom>
        </p:spPr>
      </p:pic>
      <p:sp>
        <p:nvSpPr>
          <p:cNvPr id="5" name="TextBox 4"/>
          <p:cNvSpPr txBox="1"/>
          <p:nvPr/>
        </p:nvSpPr>
        <p:spPr>
          <a:xfrm flipH="1">
            <a:off x="4427429" y="1936468"/>
            <a:ext cx="3790503" cy="1569660"/>
          </a:xfrm>
          <a:prstGeom prst="rect">
            <a:avLst/>
          </a:prstGeom>
          <a:noFill/>
        </p:spPr>
        <p:txBody>
          <a:bodyPr wrap="square" rtlCol="0">
            <a:spAutoFit/>
          </a:bodyPr>
          <a:lstStyle/>
          <a:p>
            <a:pPr algn="ctr"/>
            <a:r>
              <a:rPr lang="en-GB" sz="4800" b="1" dirty="0">
                <a:solidFill>
                  <a:schemeClr val="accent3"/>
                </a:solidFill>
                <a:latin typeface="Calibri" panose="020F0502020204030204" pitchFamily="34" charset="0"/>
              </a:rPr>
              <a:t>WHAT</a:t>
            </a:r>
          </a:p>
          <a:p>
            <a:pPr algn="ctr"/>
            <a:r>
              <a:rPr lang="en-GB" sz="4800" b="1" dirty="0">
                <a:solidFill>
                  <a:schemeClr val="accent3"/>
                </a:solidFill>
                <a:latin typeface="Calibri" panose="020F0502020204030204" pitchFamily="34" charset="0"/>
              </a:rPr>
              <a:t>CAN WE </a:t>
            </a:r>
            <a:r>
              <a:rPr lang="en-GB" sz="4800" b="1" dirty="0">
                <a:solidFill>
                  <a:schemeClr val="accent4"/>
                </a:solidFill>
                <a:latin typeface="Calibri" panose="020F0502020204030204" pitchFamily="34" charset="0"/>
              </a:rPr>
              <a:t>DO?</a:t>
            </a:r>
          </a:p>
        </p:txBody>
      </p:sp>
      <p:sp>
        <p:nvSpPr>
          <p:cNvPr id="12" name="Rounded Rectangular Callout 11"/>
          <p:cNvSpPr/>
          <p:nvPr/>
        </p:nvSpPr>
        <p:spPr>
          <a:xfrm>
            <a:off x="1525624" y="218684"/>
            <a:ext cx="2590800" cy="1905000"/>
          </a:xfrm>
          <a:prstGeom prst="wedgeRoundRectCallout">
            <a:avLst>
              <a:gd name="adj1" fmla="val -38592"/>
              <a:gd name="adj2" fmla="val 6308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5" name="Rounded Rectangular Callout 14"/>
          <p:cNvSpPr/>
          <p:nvPr/>
        </p:nvSpPr>
        <p:spPr>
          <a:xfrm flipH="1">
            <a:off x="3023929" y="280625"/>
            <a:ext cx="2590800" cy="1905000"/>
          </a:xfrm>
          <a:prstGeom prst="wedgeRoundRectCallout">
            <a:avLst>
              <a:gd name="adj1" fmla="val -38592"/>
              <a:gd name="adj2" fmla="val 6308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7" name="Rounded Rectangular Callout 16"/>
          <p:cNvSpPr/>
          <p:nvPr/>
        </p:nvSpPr>
        <p:spPr>
          <a:xfrm flipH="1">
            <a:off x="9587018" y="1233125"/>
            <a:ext cx="976424" cy="733647"/>
          </a:xfrm>
          <a:prstGeom prst="wedgeRoundRectCallout">
            <a:avLst>
              <a:gd name="adj1" fmla="val -38592"/>
              <a:gd name="adj2" fmla="val 6308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ounded Rectangular Callout 15"/>
          <p:cNvSpPr/>
          <p:nvPr/>
        </p:nvSpPr>
        <p:spPr>
          <a:xfrm>
            <a:off x="8958519" y="625897"/>
            <a:ext cx="976424" cy="733647"/>
          </a:xfrm>
          <a:prstGeom prst="wedgeRoundRectCallout">
            <a:avLst>
              <a:gd name="adj1" fmla="val -38592"/>
              <a:gd name="adj2" fmla="val 63081"/>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عنصر نائب لرقم الشريحة 3"/>
          <p:cNvSpPr>
            <a:spLocks noGrp="1"/>
          </p:cNvSpPr>
          <p:nvPr>
            <p:ph type="sldNum" sz="quarter" idx="12"/>
          </p:nvPr>
        </p:nvSpPr>
        <p:spPr/>
        <p:txBody>
          <a:bodyPr/>
          <a:lstStyle/>
          <a:p>
            <a:fld id="{3EBABD8D-0B80-4E95-B992-CAC65CAF4EFB}" type="slidenum">
              <a:rPr lang="ar-SA" smtClean="0"/>
              <a:t>9</a:t>
            </a:fld>
            <a:endParaRPr lang="ar-SA"/>
          </a:p>
        </p:txBody>
      </p:sp>
    </p:spTree>
    <p:extLst>
      <p:ext uri="{BB962C8B-B14F-4D97-AF65-F5344CB8AC3E}">
        <p14:creationId xmlns:p14="http://schemas.microsoft.com/office/powerpoint/2010/main" val="586272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بنفسجي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463</TotalTime>
  <Words>504</Words>
  <Application>Microsoft Office PowerPoint</Application>
  <PresentationFormat>ملء الشاشة</PresentationFormat>
  <Paragraphs>100</Paragraphs>
  <Slides>15</Slides>
  <Notes>5</Notes>
  <HiddenSlides>0</HiddenSlides>
  <MMClips>0</MMClips>
  <ScaleCrop>false</ScaleCrop>
  <HeadingPairs>
    <vt:vector size="6" baseType="variant">
      <vt:variant>
        <vt:lpstr>الخطوط المستخدمة</vt:lpstr>
      </vt:variant>
      <vt:variant>
        <vt:i4>10</vt:i4>
      </vt:variant>
      <vt:variant>
        <vt:lpstr>نسق</vt:lpstr>
      </vt:variant>
      <vt:variant>
        <vt:i4>1</vt:i4>
      </vt:variant>
      <vt:variant>
        <vt:lpstr>عناوين الشرائح</vt:lpstr>
      </vt:variant>
      <vt:variant>
        <vt:i4>15</vt:i4>
      </vt:variant>
    </vt:vector>
  </HeadingPairs>
  <TitlesOfParts>
    <vt:vector size="26" baseType="lpstr">
      <vt:lpstr>ＭＳ Ｐゴシック</vt:lpstr>
      <vt:lpstr>Agency FB</vt:lpstr>
      <vt:lpstr>Andalus</vt:lpstr>
      <vt:lpstr>Arial</vt:lpstr>
      <vt:lpstr>Brush Script MT</vt:lpstr>
      <vt:lpstr>Calibri</vt:lpstr>
      <vt:lpstr>Century Gothic</vt:lpstr>
      <vt:lpstr>Tahoma</vt:lpstr>
      <vt:lpstr>Times New Roman</vt:lpstr>
      <vt:lpstr>Wingdings 3</vt:lpstr>
      <vt:lpstr>Wisp</vt:lpstr>
      <vt:lpstr>عرض تقديمي في PowerPoint</vt:lpstr>
      <vt:lpstr>Objectives</vt:lpstr>
      <vt:lpstr>عرض تقديمي في PowerPoint</vt:lpstr>
      <vt:lpstr>عرض تقديمي في PowerPoint</vt:lpstr>
      <vt:lpstr>عرض تقديمي في PowerPoint</vt:lpstr>
      <vt:lpstr>Risk factors for getting cancer </vt:lpstr>
      <vt:lpstr>عرض تقديمي في PowerPoint</vt:lpstr>
      <vt:lpstr>عرض تقديمي في PowerPoint</vt:lpstr>
      <vt:lpstr>عرض تقديمي في PowerPoint</vt:lpstr>
      <vt:lpstr>Cancer treatments </vt:lpstr>
      <vt:lpstr>Cure Rate Comparisons</vt:lpstr>
      <vt:lpstr>عرض تقديمي في PowerPoint</vt:lpstr>
      <vt:lpstr>References </vt:lpstr>
      <vt:lpstr>عرض تقديمي في PowerPoint</vt:lpstr>
      <vt:lpstr>Any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HP</dc:creator>
  <cp:lastModifiedBy>HP</cp:lastModifiedBy>
  <cp:revision>29</cp:revision>
  <dcterms:created xsi:type="dcterms:W3CDTF">2022-05-31T15:34:21Z</dcterms:created>
  <dcterms:modified xsi:type="dcterms:W3CDTF">2022-06-06T15:21:51Z</dcterms:modified>
</cp:coreProperties>
</file>