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67" r:id="rId6"/>
    <p:sldId id="259" r:id="rId7"/>
    <p:sldId id="262" r:id="rId8"/>
    <p:sldId id="266" r:id="rId9"/>
    <p:sldId id="265" r:id="rId10"/>
    <p:sldId id="264" r:id="rId11"/>
    <p:sldId id="263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1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DDBEA3B-A018-4998-B2FF-E96FC4E765B4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BB094FF-BB9B-4EC1-8B7D-27759148801C}">
      <dgm:prSet phldrT="[Text]"/>
      <dgm:spPr/>
      <dgm:t>
        <a:bodyPr/>
        <a:lstStyle/>
        <a:p>
          <a:r>
            <a:rPr lang="en-US" b="1" dirty="0" smtClean="0"/>
            <a:t>TOBACCO USE</a:t>
          </a:r>
          <a:endParaRPr lang="en-US" b="1" dirty="0"/>
        </a:p>
      </dgm:t>
    </dgm:pt>
    <dgm:pt modelId="{E6DFA8AD-C0DF-4EC0-9148-3F26B27BF1A3}" type="parTrans" cxnId="{0B266161-D8A7-44D6-B568-89D64356CA45}">
      <dgm:prSet/>
      <dgm:spPr/>
      <dgm:t>
        <a:bodyPr/>
        <a:lstStyle/>
        <a:p>
          <a:endParaRPr lang="en-US"/>
        </a:p>
      </dgm:t>
    </dgm:pt>
    <dgm:pt modelId="{76660C7C-433A-486B-BD59-04D90F7E6AE1}" type="sibTrans" cxnId="{0B266161-D8A7-44D6-B568-89D64356CA45}">
      <dgm:prSet/>
      <dgm:spPr/>
      <dgm:t>
        <a:bodyPr/>
        <a:lstStyle/>
        <a:p>
          <a:endParaRPr lang="en-US"/>
        </a:p>
      </dgm:t>
    </dgm:pt>
    <dgm:pt modelId="{AF615791-BA80-4C0D-B0C2-A532D307D01D}">
      <dgm:prSet phldrT="[Text]"/>
      <dgm:spPr/>
      <dgm:t>
        <a:bodyPr/>
        <a:lstStyle/>
        <a:p>
          <a:r>
            <a:rPr lang="en-US" b="1" dirty="0" smtClean="0"/>
            <a:t>HUMAN PAPILLOMA VIRUS</a:t>
          </a:r>
          <a:endParaRPr lang="en-US" b="1" dirty="0"/>
        </a:p>
      </dgm:t>
    </dgm:pt>
    <dgm:pt modelId="{2A612760-8B61-4ED0-B213-6BF46DD052AC}" type="parTrans" cxnId="{9E91B954-74AB-4540-8DDC-836F11B6E230}">
      <dgm:prSet/>
      <dgm:spPr/>
      <dgm:t>
        <a:bodyPr/>
        <a:lstStyle/>
        <a:p>
          <a:endParaRPr lang="en-US"/>
        </a:p>
      </dgm:t>
    </dgm:pt>
    <dgm:pt modelId="{CDF53735-C244-4292-8914-34B33D825EF1}" type="sibTrans" cxnId="{9E91B954-74AB-4540-8DDC-836F11B6E230}">
      <dgm:prSet/>
      <dgm:spPr/>
      <dgm:t>
        <a:bodyPr/>
        <a:lstStyle/>
        <a:p>
          <a:endParaRPr lang="en-US"/>
        </a:p>
      </dgm:t>
    </dgm:pt>
    <dgm:pt modelId="{36507C21-1BF2-48B3-A912-721CE169DA1F}">
      <dgm:prSet phldrT="[Text]"/>
      <dgm:spPr/>
      <dgm:t>
        <a:bodyPr/>
        <a:lstStyle/>
        <a:p>
          <a:r>
            <a:rPr lang="en-US" b="1" dirty="0" smtClean="0"/>
            <a:t>EXESSIVE EXPOSURE TO SUN</a:t>
          </a:r>
          <a:endParaRPr lang="en-US" b="1" dirty="0"/>
        </a:p>
      </dgm:t>
    </dgm:pt>
    <dgm:pt modelId="{205C0E01-6EC0-4796-8ED2-2F005383B205}" type="parTrans" cxnId="{FF6BD0DF-E31E-461A-94DF-E84BD2250473}">
      <dgm:prSet/>
      <dgm:spPr/>
      <dgm:t>
        <a:bodyPr/>
        <a:lstStyle/>
        <a:p>
          <a:endParaRPr lang="en-US"/>
        </a:p>
      </dgm:t>
    </dgm:pt>
    <dgm:pt modelId="{388E9C84-57E4-4978-8D2C-37D1B74FD894}" type="sibTrans" cxnId="{FF6BD0DF-E31E-461A-94DF-E84BD2250473}">
      <dgm:prSet/>
      <dgm:spPr/>
      <dgm:t>
        <a:bodyPr/>
        <a:lstStyle/>
        <a:p>
          <a:endParaRPr lang="en-US"/>
        </a:p>
      </dgm:t>
    </dgm:pt>
    <dgm:pt modelId="{B5137AAC-10FF-42F5-BA98-BD2594F1951C}">
      <dgm:prSet phldrT="[Text]"/>
      <dgm:spPr/>
      <dgm:t>
        <a:bodyPr/>
        <a:lstStyle/>
        <a:p>
          <a:r>
            <a:rPr lang="en-US" b="1" dirty="0" smtClean="0"/>
            <a:t>WEEK IMMUNE SYSTEM</a:t>
          </a:r>
          <a:endParaRPr lang="en-US" b="1" dirty="0"/>
        </a:p>
      </dgm:t>
    </dgm:pt>
    <dgm:pt modelId="{A74F1A52-F272-487E-8EB0-C4F6A3FAA62D}" type="parTrans" cxnId="{6BDBC399-701D-4DEE-ADFD-3EE5B36CD9BF}">
      <dgm:prSet/>
      <dgm:spPr/>
      <dgm:t>
        <a:bodyPr/>
        <a:lstStyle/>
        <a:p>
          <a:endParaRPr lang="en-US"/>
        </a:p>
      </dgm:t>
    </dgm:pt>
    <dgm:pt modelId="{527A7CDD-627F-414C-862E-DC9F18412437}" type="sibTrans" cxnId="{6BDBC399-701D-4DEE-ADFD-3EE5B36CD9BF}">
      <dgm:prSet/>
      <dgm:spPr/>
      <dgm:t>
        <a:bodyPr/>
        <a:lstStyle/>
        <a:p>
          <a:endParaRPr lang="en-US"/>
        </a:p>
      </dgm:t>
    </dgm:pt>
    <dgm:pt modelId="{BC1500B0-A7CA-4878-B8FC-18EAD890A873}">
      <dgm:prSet phldrT="[Text]"/>
      <dgm:spPr/>
      <dgm:t>
        <a:bodyPr/>
        <a:lstStyle/>
        <a:p>
          <a:r>
            <a:rPr lang="en-US" b="1" dirty="0" smtClean="0"/>
            <a:t>ALCOHOL USE</a:t>
          </a:r>
          <a:endParaRPr lang="en-US" b="1" dirty="0"/>
        </a:p>
      </dgm:t>
    </dgm:pt>
    <dgm:pt modelId="{8968F55A-A4BE-4009-98D2-988F45215B3B}" type="parTrans" cxnId="{A5E35B83-6647-49DE-BC5C-33A24363BCA2}">
      <dgm:prSet/>
      <dgm:spPr/>
      <dgm:t>
        <a:bodyPr/>
        <a:lstStyle/>
        <a:p>
          <a:endParaRPr lang="en-US"/>
        </a:p>
      </dgm:t>
    </dgm:pt>
    <dgm:pt modelId="{53742C00-D9C7-4110-94A3-8FC9674F5F12}" type="sibTrans" cxnId="{A5E35B83-6647-49DE-BC5C-33A24363BCA2}">
      <dgm:prSet/>
      <dgm:spPr/>
      <dgm:t>
        <a:bodyPr/>
        <a:lstStyle/>
        <a:p>
          <a:endParaRPr lang="en-US"/>
        </a:p>
      </dgm:t>
    </dgm:pt>
    <dgm:pt modelId="{CF659CAB-A108-4E4C-9708-65C690BF4221}" type="pres">
      <dgm:prSet presAssocID="{3DDBEA3B-A018-4998-B2FF-E96FC4E765B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DB61626-B308-4CD7-8589-2520CA555A98}" type="pres">
      <dgm:prSet presAssocID="{CBB094FF-BB9B-4EC1-8B7D-27759148801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B2B2AA-349D-43AA-AB93-E19A6C25482F}" type="pres">
      <dgm:prSet presAssocID="{CBB094FF-BB9B-4EC1-8B7D-27759148801C}" presName="spNode" presStyleCnt="0"/>
      <dgm:spPr/>
    </dgm:pt>
    <dgm:pt modelId="{186869E6-E88A-4C3D-9AD7-00E349C36444}" type="pres">
      <dgm:prSet presAssocID="{76660C7C-433A-486B-BD59-04D90F7E6AE1}" presName="sibTrans" presStyleLbl="sibTrans1D1" presStyleIdx="0" presStyleCnt="5"/>
      <dgm:spPr/>
      <dgm:t>
        <a:bodyPr/>
        <a:lstStyle/>
        <a:p>
          <a:endParaRPr lang="en-US"/>
        </a:p>
      </dgm:t>
    </dgm:pt>
    <dgm:pt modelId="{A6264EA0-A530-4607-BD99-B58E43AFDE1E}" type="pres">
      <dgm:prSet presAssocID="{AF615791-BA80-4C0D-B0C2-A532D307D01D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34C8AA-BFA1-4A21-A81E-A1ECAF5799FF}" type="pres">
      <dgm:prSet presAssocID="{AF615791-BA80-4C0D-B0C2-A532D307D01D}" presName="spNode" presStyleCnt="0"/>
      <dgm:spPr/>
    </dgm:pt>
    <dgm:pt modelId="{ED6D6E3F-C5EB-4740-AC18-1E64457B3E0C}" type="pres">
      <dgm:prSet presAssocID="{CDF53735-C244-4292-8914-34B33D825EF1}" presName="sibTrans" presStyleLbl="sibTrans1D1" presStyleIdx="1" presStyleCnt="5"/>
      <dgm:spPr/>
      <dgm:t>
        <a:bodyPr/>
        <a:lstStyle/>
        <a:p>
          <a:endParaRPr lang="en-US"/>
        </a:p>
      </dgm:t>
    </dgm:pt>
    <dgm:pt modelId="{6781D670-CAFB-49CA-8E86-5F13A1DB638C}" type="pres">
      <dgm:prSet presAssocID="{36507C21-1BF2-48B3-A912-721CE169DA1F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40D164-4D05-4A74-BE11-3348D6D84235}" type="pres">
      <dgm:prSet presAssocID="{36507C21-1BF2-48B3-A912-721CE169DA1F}" presName="spNode" presStyleCnt="0"/>
      <dgm:spPr/>
    </dgm:pt>
    <dgm:pt modelId="{CD624779-7A4D-47A4-AEAD-3074BBDF1B45}" type="pres">
      <dgm:prSet presAssocID="{388E9C84-57E4-4978-8D2C-37D1B74FD894}" presName="sibTrans" presStyleLbl="sibTrans1D1" presStyleIdx="2" presStyleCnt="5"/>
      <dgm:spPr/>
      <dgm:t>
        <a:bodyPr/>
        <a:lstStyle/>
        <a:p>
          <a:endParaRPr lang="en-US"/>
        </a:p>
      </dgm:t>
    </dgm:pt>
    <dgm:pt modelId="{D2D8ED19-F050-4061-9B80-7E7EEF3DC529}" type="pres">
      <dgm:prSet presAssocID="{B5137AAC-10FF-42F5-BA98-BD2594F1951C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8150F3-3891-4716-B7E2-7F58309047CA}" type="pres">
      <dgm:prSet presAssocID="{B5137AAC-10FF-42F5-BA98-BD2594F1951C}" presName="spNode" presStyleCnt="0"/>
      <dgm:spPr/>
    </dgm:pt>
    <dgm:pt modelId="{179A162F-FC35-4F83-9DFA-73E87D528684}" type="pres">
      <dgm:prSet presAssocID="{527A7CDD-627F-414C-862E-DC9F18412437}" presName="sibTrans" presStyleLbl="sibTrans1D1" presStyleIdx="3" presStyleCnt="5"/>
      <dgm:spPr/>
      <dgm:t>
        <a:bodyPr/>
        <a:lstStyle/>
        <a:p>
          <a:endParaRPr lang="en-US"/>
        </a:p>
      </dgm:t>
    </dgm:pt>
    <dgm:pt modelId="{C99E36DB-1D37-4160-AE7A-591259F2FD93}" type="pres">
      <dgm:prSet presAssocID="{BC1500B0-A7CA-4878-B8FC-18EAD890A873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4A1CBF-2DF6-4011-B76A-B9FFA87092C6}" type="pres">
      <dgm:prSet presAssocID="{BC1500B0-A7CA-4878-B8FC-18EAD890A873}" presName="spNode" presStyleCnt="0"/>
      <dgm:spPr/>
    </dgm:pt>
    <dgm:pt modelId="{113AD61B-E2D6-4DD1-AAA1-C45A120B90A1}" type="pres">
      <dgm:prSet presAssocID="{53742C00-D9C7-4110-94A3-8FC9674F5F12}" presName="sibTrans" presStyleLbl="sibTrans1D1" presStyleIdx="4" presStyleCnt="5"/>
      <dgm:spPr/>
      <dgm:t>
        <a:bodyPr/>
        <a:lstStyle/>
        <a:p>
          <a:endParaRPr lang="en-US"/>
        </a:p>
      </dgm:t>
    </dgm:pt>
  </dgm:ptLst>
  <dgm:cxnLst>
    <dgm:cxn modelId="{5156BC27-358A-46CC-937A-25732AB489CF}" type="presOf" srcId="{BC1500B0-A7CA-4878-B8FC-18EAD890A873}" destId="{C99E36DB-1D37-4160-AE7A-591259F2FD93}" srcOrd="0" destOrd="0" presId="urn:microsoft.com/office/officeart/2005/8/layout/cycle6"/>
    <dgm:cxn modelId="{6AD2CB23-98B4-42AA-9922-D97B76FA8A79}" type="presOf" srcId="{AF615791-BA80-4C0D-B0C2-A532D307D01D}" destId="{A6264EA0-A530-4607-BD99-B58E43AFDE1E}" srcOrd="0" destOrd="0" presId="urn:microsoft.com/office/officeart/2005/8/layout/cycle6"/>
    <dgm:cxn modelId="{0B266161-D8A7-44D6-B568-89D64356CA45}" srcId="{3DDBEA3B-A018-4998-B2FF-E96FC4E765B4}" destId="{CBB094FF-BB9B-4EC1-8B7D-27759148801C}" srcOrd="0" destOrd="0" parTransId="{E6DFA8AD-C0DF-4EC0-9148-3F26B27BF1A3}" sibTransId="{76660C7C-433A-486B-BD59-04D90F7E6AE1}"/>
    <dgm:cxn modelId="{5E5DE87D-F989-4288-B32E-3C4DF447D4D1}" type="presOf" srcId="{CBB094FF-BB9B-4EC1-8B7D-27759148801C}" destId="{5DB61626-B308-4CD7-8589-2520CA555A98}" srcOrd="0" destOrd="0" presId="urn:microsoft.com/office/officeart/2005/8/layout/cycle6"/>
    <dgm:cxn modelId="{07E1B7FA-D484-431E-B319-B0B887965327}" type="presOf" srcId="{53742C00-D9C7-4110-94A3-8FC9674F5F12}" destId="{113AD61B-E2D6-4DD1-AAA1-C45A120B90A1}" srcOrd="0" destOrd="0" presId="urn:microsoft.com/office/officeart/2005/8/layout/cycle6"/>
    <dgm:cxn modelId="{2C8F89AA-397A-41FB-AA65-DBA64851086A}" type="presOf" srcId="{388E9C84-57E4-4978-8D2C-37D1B74FD894}" destId="{CD624779-7A4D-47A4-AEAD-3074BBDF1B45}" srcOrd="0" destOrd="0" presId="urn:microsoft.com/office/officeart/2005/8/layout/cycle6"/>
    <dgm:cxn modelId="{9462E5A5-C3F3-444C-AC7A-CFEBAF5DF051}" type="presOf" srcId="{527A7CDD-627F-414C-862E-DC9F18412437}" destId="{179A162F-FC35-4F83-9DFA-73E87D528684}" srcOrd="0" destOrd="0" presId="urn:microsoft.com/office/officeart/2005/8/layout/cycle6"/>
    <dgm:cxn modelId="{E5C253FC-A34B-496D-B31D-7E75B3BAD9D0}" type="presOf" srcId="{36507C21-1BF2-48B3-A912-721CE169DA1F}" destId="{6781D670-CAFB-49CA-8E86-5F13A1DB638C}" srcOrd="0" destOrd="0" presId="urn:microsoft.com/office/officeart/2005/8/layout/cycle6"/>
    <dgm:cxn modelId="{BB64C32B-A67C-46FA-B583-6A59143A53B0}" type="presOf" srcId="{CDF53735-C244-4292-8914-34B33D825EF1}" destId="{ED6D6E3F-C5EB-4740-AC18-1E64457B3E0C}" srcOrd="0" destOrd="0" presId="urn:microsoft.com/office/officeart/2005/8/layout/cycle6"/>
    <dgm:cxn modelId="{A5E35B83-6647-49DE-BC5C-33A24363BCA2}" srcId="{3DDBEA3B-A018-4998-B2FF-E96FC4E765B4}" destId="{BC1500B0-A7CA-4878-B8FC-18EAD890A873}" srcOrd="4" destOrd="0" parTransId="{8968F55A-A4BE-4009-98D2-988F45215B3B}" sibTransId="{53742C00-D9C7-4110-94A3-8FC9674F5F12}"/>
    <dgm:cxn modelId="{F7F8A2E7-762D-458E-90DE-FD0ADC213785}" type="presOf" srcId="{3DDBEA3B-A018-4998-B2FF-E96FC4E765B4}" destId="{CF659CAB-A108-4E4C-9708-65C690BF4221}" srcOrd="0" destOrd="0" presId="urn:microsoft.com/office/officeart/2005/8/layout/cycle6"/>
    <dgm:cxn modelId="{9E91B954-74AB-4540-8DDC-836F11B6E230}" srcId="{3DDBEA3B-A018-4998-B2FF-E96FC4E765B4}" destId="{AF615791-BA80-4C0D-B0C2-A532D307D01D}" srcOrd="1" destOrd="0" parTransId="{2A612760-8B61-4ED0-B213-6BF46DD052AC}" sibTransId="{CDF53735-C244-4292-8914-34B33D825EF1}"/>
    <dgm:cxn modelId="{6BDBC399-701D-4DEE-ADFD-3EE5B36CD9BF}" srcId="{3DDBEA3B-A018-4998-B2FF-E96FC4E765B4}" destId="{B5137AAC-10FF-42F5-BA98-BD2594F1951C}" srcOrd="3" destOrd="0" parTransId="{A74F1A52-F272-487E-8EB0-C4F6A3FAA62D}" sibTransId="{527A7CDD-627F-414C-862E-DC9F18412437}"/>
    <dgm:cxn modelId="{4778B7A0-CB42-483F-AC90-C8AA6E5B75B9}" type="presOf" srcId="{B5137AAC-10FF-42F5-BA98-BD2594F1951C}" destId="{D2D8ED19-F050-4061-9B80-7E7EEF3DC529}" srcOrd="0" destOrd="0" presId="urn:microsoft.com/office/officeart/2005/8/layout/cycle6"/>
    <dgm:cxn modelId="{DAFBE3EA-7520-4CEE-9658-76210CAEDB63}" type="presOf" srcId="{76660C7C-433A-486B-BD59-04D90F7E6AE1}" destId="{186869E6-E88A-4C3D-9AD7-00E349C36444}" srcOrd="0" destOrd="0" presId="urn:microsoft.com/office/officeart/2005/8/layout/cycle6"/>
    <dgm:cxn modelId="{FF6BD0DF-E31E-461A-94DF-E84BD2250473}" srcId="{3DDBEA3B-A018-4998-B2FF-E96FC4E765B4}" destId="{36507C21-1BF2-48B3-A912-721CE169DA1F}" srcOrd="2" destOrd="0" parTransId="{205C0E01-6EC0-4796-8ED2-2F005383B205}" sibTransId="{388E9C84-57E4-4978-8D2C-37D1B74FD894}"/>
    <dgm:cxn modelId="{20CCEBB1-0AB5-43B2-9FC2-2ED1AA122E7E}" type="presParOf" srcId="{CF659CAB-A108-4E4C-9708-65C690BF4221}" destId="{5DB61626-B308-4CD7-8589-2520CA555A98}" srcOrd="0" destOrd="0" presId="urn:microsoft.com/office/officeart/2005/8/layout/cycle6"/>
    <dgm:cxn modelId="{4A5B09AB-527A-498B-9208-0C77FBC401DA}" type="presParOf" srcId="{CF659CAB-A108-4E4C-9708-65C690BF4221}" destId="{73B2B2AA-349D-43AA-AB93-E19A6C25482F}" srcOrd="1" destOrd="0" presId="urn:microsoft.com/office/officeart/2005/8/layout/cycle6"/>
    <dgm:cxn modelId="{632C61B9-170C-438B-827F-414B936DB58F}" type="presParOf" srcId="{CF659CAB-A108-4E4C-9708-65C690BF4221}" destId="{186869E6-E88A-4C3D-9AD7-00E349C36444}" srcOrd="2" destOrd="0" presId="urn:microsoft.com/office/officeart/2005/8/layout/cycle6"/>
    <dgm:cxn modelId="{66694206-35E1-4EC6-BCF9-9D40D59988F6}" type="presParOf" srcId="{CF659CAB-A108-4E4C-9708-65C690BF4221}" destId="{A6264EA0-A530-4607-BD99-B58E43AFDE1E}" srcOrd="3" destOrd="0" presId="urn:microsoft.com/office/officeart/2005/8/layout/cycle6"/>
    <dgm:cxn modelId="{A8A4D9FA-7F69-4D1F-AEBC-AFEB071968CE}" type="presParOf" srcId="{CF659CAB-A108-4E4C-9708-65C690BF4221}" destId="{2A34C8AA-BFA1-4A21-A81E-A1ECAF5799FF}" srcOrd="4" destOrd="0" presId="urn:microsoft.com/office/officeart/2005/8/layout/cycle6"/>
    <dgm:cxn modelId="{5436062C-A28A-4B66-A22C-37661824F853}" type="presParOf" srcId="{CF659CAB-A108-4E4C-9708-65C690BF4221}" destId="{ED6D6E3F-C5EB-4740-AC18-1E64457B3E0C}" srcOrd="5" destOrd="0" presId="urn:microsoft.com/office/officeart/2005/8/layout/cycle6"/>
    <dgm:cxn modelId="{F1F741ED-FCA1-4CE6-87A7-61E91FA55CEF}" type="presParOf" srcId="{CF659CAB-A108-4E4C-9708-65C690BF4221}" destId="{6781D670-CAFB-49CA-8E86-5F13A1DB638C}" srcOrd="6" destOrd="0" presId="urn:microsoft.com/office/officeart/2005/8/layout/cycle6"/>
    <dgm:cxn modelId="{A5EA3487-C9CD-487C-A394-A34527A47576}" type="presParOf" srcId="{CF659CAB-A108-4E4C-9708-65C690BF4221}" destId="{5540D164-4D05-4A74-BE11-3348D6D84235}" srcOrd="7" destOrd="0" presId="urn:microsoft.com/office/officeart/2005/8/layout/cycle6"/>
    <dgm:cxn modelId="{66B1E783-BBDE-4948-AF6F-851BB35AAB05}" type="presParOf" srcId="{CF659CAB-A108-4E4C-9708-65C690BF4221}" destId="{CD624779-7A4D-47A4-AEAD-3074BBDF1B45}" srcOrd="8" destOrd="0" presId="urn:microsoft.com/office/officeart/2005/8/layout/cycle6"/>
    <dgm:cxn modelId="{77C206FD-04E4-4871-9D9C-BC6B815855AE}" type="presParOf" srcId="{CF659CAB-A108-4E4C-9708-65C690BF4221}" destId="{D2D8ED19-F050-4061-9B80-7E7EEF3DC529}" srcOrd="9" destOrd="0" presId="urn:microsoft.com/office/officeart/2005/8/layout/cycle6"/>
    <dgm:cxn modelId="{1D71A561-5DFB-4587-9B7E-24AFD7646B2E}" type="presParOf" srcId="{CF659CAB-A108-4E4C-9708-65C690BF4221}" destId="{5F8150F3-3891-4716-B7E2-7F58309047CA}" srcOrd="10" destOrd="0" presId="urn:microsoft.com/office/officeart/2005/8/layout/cycle6"/>
    <dgm:cxn modelId="{4F7A1CCD-A5E5-4D9F-A21F-25E607429A1E}" type="presParOf" srcId="{CF659CAB-A108-4E4C-9708-65C690BF4221}" destId="{179A162F-FC35-4F83-9DFA-73E87D528684}" srcOrd="11" destOrd="0" presId="urn:microsoft.com/office/officeart/2005/8/layout/cycle6"/>
    <dgm:cxn modelId="{BDD83AFE-58FD-496D-8879-AA896571BE34}" type="presParOf" srcId="{CF659CAB-A108-4E4C-9708-65C690BF4221}" destId="{C99E36DB-1D37-4160-AE7A-591259F2FD93}" srcOrd="12" destOrd="0" presId="urn:microsoft.com/office/officeart/2005/8/layout/cycle6"/>
    <dgm:cxn modelId="{FE5C3259-16B0-43C9-8177-E5CDC69D2A29}" type="presParOf" srcId="{CF659CAB-A108-4E4C-9708-65C690BF4221}" destId="{B24A1CBF-2DF6-4011-B76A-B9FFA87092C6}" srcOrd="13" destOrd="0" presId="urn:microsoft.com/office/officeart/2005/8/layout/cycle6"/>
    <dgm:cxn modelId="{8B74662A-16A9-491E-B2C3-DC3A810B0DC0}" type="presParOf" srcId="{CF659CAB-A108-4E4C-9708-65C690BF4221}" destId="{113AD61B-E2D6-4DD1-AAA1-C45A120B90A1}" srcOrd="14" destOrd="0" presId="urn:microsoft.com/office/officeart/2005/8/layout/cycle6"/>
  </dgm:cxnLst>
  <dgm:bg>
    <a:effectLst>
      <a:glow>
        <a:schemeClr val="accent1">
          <a:alpha val="40000"/>
        </a:schemeClr>
      </a:glow>
    </a:effectLst>
  </dgm:bg>
  <dgm:whole>
    <a:ln cap="rnd"/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B61626-B308-4CD7-8589-2520CA555A98}">
      <dsp:nvSpPr>
        <dsp:cNvPr id="0" name=""/>
        <dsp:cNvSpPr/>
      </dsp:nvSpPr>
      <dsp:spPr>
        <a:xfrm>
          <a:off x="3517422" y="430"/>
          <a:ext cx="1750131" cy="11375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TOBACCO USE</a:t>
          </a:r>
          <a:endParaRPr lang="en-US" sz="2000" b="1" kern="1200" dirty="0"/>
        </a:p>
      </dsp:txBody>
      <dsp:txXfrm>
        <a:off x="3572954" y="55962"/>
        <a:ext cx="1639067" cy="1026521"/>
      </dsp:txXfrm>
    </dsp:sp>
    <dsp:sp modelId="{186869E6-E88A-4C3D-9AD7-00E349C36444}">
      <dsp:nvSpPr>
        <dsp:cNvPr id="0" name=""/>
        <dsp:cNvSpPr/>
      </dsp:nvSpPr>
      <dsp:spPr>
        <a:xfrm>
          <a:off x="2118026" y="569223"/>
          <a:ext cx="4548922" cy="4548922"/>
        </a:xfrm>
        <a:custGeom>
          <a:avLst/>
          <a:gdLst/>
          <a:ahLst/>
          <a:cxnLst/>
          <a:rect l="0" t="0" r="0" b="0"/>
          <a:pathLst>
            <a:path>
              <a:moveTo>
                <a:pt x="3161571" y="180133"/>
              </a:moveTo>
              <a:arcTo wR="2274461" hR="2274461" stAng="17577385" swAng="196327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264EA0-A530-4607-BD99-B58E43AFDE1E}">
      <dsp:nvSpPr>
        <dsp:cNvPr id="0" name=""/>
        <dsp:cNvSpPr/>
      </dsp:nvSpPr>
      <dsp:spPr>
        <a:xfrm>
          <a:off x="5680563" y="1572044"/>
          <a:ext cx="1750131" cy="11375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HUMAN PAPILLOMA VIRUS</a:t>
          </a:r>
          <a:endParaRPr lang="en-US" sz="2000" b="1" kern="1200" dirty="0"/>
        </a:p>
      </dsp:txBody>
      <dsp:txXfrm>
        <a:off x="5736095" y="1627576"/>
        <a:ext cx="1639067" cy="1026521"/>
      </dsp:txXfrm>
    </dsp:sp>
    <dsp:sp modelId="{ED6D6E3F-C5EB-4740-AC18-1E64457B3E0C}">
      <dsp:nvSpPr>
        <dsp:cNvPr id="0" name=""/>
        <dsp:cNvSpPr/>
      </dsp:nvSpPr>
      <dsp:spPr>
        <a:xfrm>
          <a:off x="2118026" y="569223"/>
          <a:ext cx="4548922" cy="4548922"/>
        </a:xfrm>
        <a:custGeom>
          <a:avLst/>
          <a:gdLst/>
          <a:ahLst/>
          <a:cxnLst/>
          <a:rect l="0" t="0" r="0" b="0"/>
          <a:pathLst>
            <a:path>
              <a:moveTo>
                <a:pt x="4545780" y="2154954"/>
              </a:moveTo>
              <a:arcTo wR="2274461" hR="2274461" stAng="21419287" swAng="219763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81D670-CAFB-49CA-8E86-5F13A1DB638C}">
      <dsp:nvSpPr>
        <dsp:cNvPr id="0" name=""/>
        <dsp:cNvSpPr/>
      </dsp:nvSpPr>
      <dsp:spPr>
        <a:xfrm>
          <a:off x="4854316" y="4114969"/>
          <a:ext cx="1750131" cy="11375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EXESSIVE EXPOSURE TO SUN</a:t>
          </a:r>
          <a:endParaRPr lang="en-US" sz="2000" b="1" kern="1200" dirty="0"/>
        </a:p>
      </dsp:txBody>
      <dsp:txXfrm>
        <a:off x="4909848" y="4170501"/>
        <a:ext cx="1639067" cy="1026521"/>
      </dsp:txXfrm>
    </dsp:sp>
    <dsp:sp modelId="{CD624779-7A4D-47A4-AEAD-3074BBDF1B45}">
      <dsp:nvSpPr>
        <dsp:cNvPr id="0" name=""/>
        <dsp:cNvSpPr/>
      </dsp:nvSpPr>
      <dsp:spPr>
        <a:xfrm>
          <a:off x="2118026" y="569223"/>
          <a:ext cx="4548922" cy="4548922"/>
        </a:xfrm>
        <a:custGeom>
          <a:avLst/>
          <a:gdLst/>
          <a:ahLst/>
          <a:cxnLst/>
          <a:rect l="0" t="0" r="0" b="0"/>
          <a:pathLst>
            <a:path>
              <a:moveTo>
                <a:pt x="2727242" y="4503399"/>
              </a:moveTo>
              <a:arcTo wR="2274461" hR="2274461" stAng="4711039" swAng="137792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D8ED19-F050-4061-9B80-7E7EEF3DC529}">
      <dsp:nvSpPr>
        <dsp:cNvPr id="0" name=""/>
        <dsp:cNvSpPr/>
      </dsp:nvSpPr>
      <dsp:spPr>
        <a:xfrm>
          <a:off x="2180527" y="4114969"/>
          <a:ext cx="1750131" cy="11375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WEEK IMMUNE SYSTEM</a:t>
          </a:r>
          <a:endParaRPr lang="en-US" sz="2000" b="1" kern="1200" dirty="0"/>
        </a:p>
      </dsp:txBody>
      <dsp:txXfrm>
        <a:off x="2236059" y="4170501"/>
        <a:ext cx="1639067" cy="1026521"/>
      </dsp:txXfrm>
    </dsp:sp>
    <dsp:sp modelId="{179A162F-FC35-4F83-9DFA-73E87D528684}">
      <dsp:nvSpPr>
        <dsp:cNvPr id="0" name=""/>
        <dsp:cNvSpPr/>
      </dsp:nvSpPr>
      <dsp:spPr>
        <a:xfrm>
          <a:off x="2118026" y="569223"/>
          <a:ext cx="4548922" cy="4548922"/>
        </a:xfrm>
        <a:custGeom>
          <a:avLst/>
          <a:gdLst/>
          <a:ahLst/>
          <a:cxnLst/>
          <a:rect l="0" t="0" r="0" b="0"/>
          <a:pathLst>
            <a:path>
              <a:moveTo>
                <a:pt x="380352" y="3533638"/>
              </a:moveTo>
              <a:arcTo wR="2274461" hR="2274461" stAng="8783075" swAng="219763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9E36DB-1D37-4160-AE7A-591259F2FD93}">
      <dsp:nvSpPr>
        <dsp:cNvPr id="0" name=""/>
        <dsp:cNvSpPr/>
      </dsp:nvSpPr>
      <dsp:spPr>
        <a:xfrm>
          <a:off x="1354280" y="1572044"/>
          <a:ext cx="1750131" cy="11375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ALCOHOL USE</a:t>
          </a:r>
          <a:endParaRPr lang="en-US" sz="2000" b="1" kern="1200" dirty="0"/>
        </a:p>
      </dsp:txBody>
      <dsp:txXfrm>
        <a:off x="1409812" y="1627576"/>
        <a:ext cx="1639067" cy="1026521"/>
      </dsp:txXfrm>
    </dsp:sp>
    <dsp:sp modelId="{113AD61B-E2D6-4DD1-AAA1-C45A120B90A1}">
      <dsp:nvSpPr>
        <dsp:cNvPr id="0" name=""/>
        <dsp:cNvSpPr/>
      </dsp:nvSpPr>
      <dsp:spPr>
        <a:xfrm>
          <a:off x="2118026" y="569223"/>
          <a:ext cx="4548922" cy="4548922"/>
        </a:xfrm>
        <a:custGeom>
          <a:avLst/>
          <a:gdLst/>
          <a:ahLst/>
          <a:cxnLst/>
          <a:rect l="0" t="0" r="0" b="0"/>
          <a:pathLst>
            <a:path>
              <a:moveTo>
                <a:pt x="396032" y="992010"/>
              </a:moveTo>
              <a:arcTo wR="2274461" hR="2274461" stAng="12859340" swAng="196327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09753-AB70-4142-B0F0-FE2568EC7B63}" type="datetimeFigureOut">
              <a:rPr lang="en-US" smtClean="0"/>
              <a:t>5/9/2022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B5FE4-4799-400C-8CF7-B0250D8FE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716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09753-AB70-4142-B0F0-FE2568EC7B63}" type="datetimeFigureOut">
              <a:rPr lang="en-US" smtClean="0"/>
              <a:t>5/9/2022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B5FE4-4799-400C-8CF7-B0250D8FE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777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09753-AB70-4142-B0F0-FE2568EC7B63}" type="datetimeFigureOut">
              <a:rPr lang="en-US" smtClean="0"/>
              <a:t>5/9/2022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B5FE4-4799-400C-8CF7-B0250D8FE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699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09753-AB70-4142-B0F0-FE2568EC7B63}" type="datetimeFigureOut">
              <a:rPr lang="en-US" smtClean="0"/>
              <a:t>5/9/2022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B5FE4-4799-400C-8CF7-B0250D8FE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590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09753-AB70-4142-B0F0-FE2568EC7B63}" type="datetimeFigureOut">
              <a:rPr lang="en-US" smtClean="0"/>
              <a:t>5/9/2022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B5FE4-4799-400C-8CF7-B0250D8FE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866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09753-AB70-4142-B0F0-FE2568EC7B63}" type="datetimeFigureOut">
              <a:rPr lang="en-US" smtClean="0"/>
              <a:t>5/9/2022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B5FE4-4799-400C-8CF7-B0250D8FE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755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09753-AB70-4142-B0F0-FE2568EC7B63}" type="datetimeFigureOut">
              <a:rPr lang="en-US" smtClean="0"/>
              <a:t>5/9/2022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B5FE4-4799-400C-8CF7-B0250D8FE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734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09753-AB70-4142-B0F0-FE2568EC7B63}" type="datetimeFigureOut">
              <a:rPr lang="en-US" smtClean="0"/>
              <a:t>5/9/2022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B5FE4-4799-400C-8CF7-B0250D8FE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785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09753-AB70-4142-B0F0-FE2568EC7B63}" type="datetimeFigureOut">
              <a:rPr lang="en-US" smtClean="0"/>
              <a:t>5/9/2022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B5FE4-4799-400C-8CF7-B0250D8FE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705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09753-AB70-4142-B0F0-FE2568EC7B63}" type="datetimeFigureOut">
              <a:rPr lang="en-US" smtClean="0"/>
              <a:t>5/9/2022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B5FE4-4799-400C-8CF7-B0250D8FE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666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09753-AB70-4142-B0F0-FE2568EC7B63}" type="datetimeFigureOut">
              <a:rPr lang="en-US" smtClean="0"/>
              <a:t>5/9/2022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B5FE4-4799-400C-8CF7-B0250D8FE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897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A09753-AB70-4142-B0F0-FE2568EC7B63}" type="datetimeFigureOut">
              <a:rPr lang="en-US" smtClean="0"/>
              <a:t>5/9/2022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EB5FE4-4799-400C-8CF7-B0250D8FE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798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79712" y="332656"/>
            <a:ext cx="4968552" cy="172819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Squamous cell carcinoma</a:t>
            </a:r>
            <a:br>
              <a:rPr lang="en-US" sz="3200" dirty="0" smtClean="0"/>
            </a:br>
            <a:r>
              <a:rPr lang="en-US" sz="3200" dirty="0" smtClean="0"/>
              <a:t>ORAL CANCER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930" y="5373216"/>
            <a:ext cx="2987824" cy="936104"/>
          </a:xfrm>
        </p:spPr>
        <p:txBody>
          <a:bodyPr/>
          <a:lstStyle/>
          <a:p>
            <a:r>
              <a:rPr lang="en-US" sz="1600" b="1" dirty="0" smtClean="0"/>
              <a:t>MAHMOUD</a:t>
            </a:r>
            <a:r>
              <a:rPr lang="en-US" sz="1600" dirty="0" smtClean="0"/>
              <a:t> </a:t>
            </a:r>
            <a:r>
              <a:rPr lang="en-US" sz="1600" b="1" dirty="0" smtClean="0"/>
              <a:t>AHMED</a:t>
            </a:r>
            <a:r>
              <a:rPr lang="en-US" sz="1600" dirty="0" smtClean="0"/>
              <a:t> </a:t>
            </a:r>
            <a:r>
              <a:rPr lang="en-US" sz="1600" b="1" dirty="0" smtClean="0"/>
              <a:t>SHAWISH</a:t>
            </a:r>
          </a:p>
          <a:p>
            <a:r>
              <a:rPr lang="en-US" sz="1600" b="1" dirty="0" smtClean="0"/>
              <a:t>NUMBER 2918</a:t>
            </a:r>
          </a:p>
          <a:p>
            <a:r>
              <a:rPr lang="en-US" sz="1600" b="1" dirty="0" smtClean="0"/>
              <a:t>2/2/2022</a:t>
            </a:r>
          </a:p>
          <a:p>
            <a:endParaRPr lang="en-US" sz="1600" b="1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1718612"/>
            <a:ext cx="6336704" cy="513938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0"/>
            <a:ext cx="2123728" cy="149902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21" y="-9580"/>
            <a:ext cx="2303931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6437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22920" y="125760"/>
            <a:ext cx="8003232" cy="1143000"/>
          </a:xfrm>
        </p:spPr>
        <p:txBody>
          <a:bodyPr>
            <a:normAutofit/>
          </a:bodyPr>
          <a:lstStyle/>
          <a:p>
            <a:r>
              <a:rPr lang="en-US" sz="2800" b="1" i="1" dirty="0" smtClean="0">
                <a:solidFill>
                  <a:schemeClr val="tx2">
                    <a:lumMod val="75000"/>
                  </a:schemeClr>
                </a:solidFill>
              </a:rPr>
              <a:t>Prognosis of squamous cell carcinoma</a:t>
            </a:r>
            <a:endParaRPr lang="en-US" sz="28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ook Antiqua" panose="02040602050305030304" pitchFamily="18" charset="0"/>
              </a:rPr>
              <a:t>Highly depends on lesion site:</a:t>
            </a:r>
          </a:p>
          <a:p>
            <a:pPr marL="0" indent="0">
              <a:buNone/>
            </a:pPr>
            <a:endParaRPr lang="en-US" sz="2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Book Antiqua" panose="0204060205030503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ook Antiqua" panose="02040602050305030304" pitchFamily="18" charset="0"/>
              </a:rPr>
              <a:t>Localized lesions of the tongue have a 5 year survival </a:t>
            </a:r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ook Antiqua" panose="02040602050305030304" pitchFamily="18" charset="0"/>
              </a:rPr>
              <a:t>r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ook Antiqua" panose="02040602050305030304" pitchFamily="18" charset="0"/>
              </a:rPr>
              <a:t>ate higher than 75%.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ook Antiqua" panose="02040602050305030304" pitchFamily="18" charset="0"/>
              </a:rPr>
              <a:t>Localized lesions of floor of the mouth, 5 year survival rate is 75%.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ook Antiqua" panose="02040602050305030304" pitchFamily="18" charset="0"/>
              </a:rPr>
              <a:t>Lower lip lesions, 5 year survival rate is 90%.</a:t>
            </a:r>
          </a:p>
          <a:p>
            <a:pPr marL="0" indent="0">
              <a:buNone/>
            </a:pPr>
            <a:endParaRPr lang="en-US" sz="2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Book Antiqua" panose="02040602050305030304" pitchFamily="18" charset="0"/>
            </a:endParaRPr>
          </a:p>
          <a:p>
            <a:pPr marL="0" indent="0">
              <a:buNone/>
            </a:pPr>
            <a:r>
              <a:rPr lang="en-US" sz="2400" b="1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Note:</a:t>
            </a:r>
          </a:p>
          <a:p>
            <a:pPr marL="0" indent="0">
              <a:buNone/>
            </a:pP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ook Antiqua" panose="02040602050305030304" pitchFamily="18" charset="0"/>
              </a:rPr>
              <a:t>Lymph node metastases decreases survival rate by about 50%.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dirty="0" smtClean="0"/>
          </a:p>
          <a:p>
            <a:pPr>
              <a:buFont typeface="Wingdings" panose="05000000000000000000" pitchFamily="2" charset="2"/>
              <a:buChar char="Ø"/>
            </a:pP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8172400" y="6093296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700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pPr algn="l"/>
            <a:r>
              <a:rPr lang="en-US" sz="2800" b="1" i="1" dirty="0" smtClean="0">
                <a:solidFill>
                  <a:schemeClr val="tx2">
                    <a:lumMod val="75000"/>
                  </a:schemeClr>
                </a:solidFill>
              </a:rPr>
              <a:t>Treatment of squamous cell carcinoma</a:t>
            </a:r>
            <a:endParaRPr lang="en-US" sz="28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456" y="1393719"/>
            <a:ext cx="2777309" cy="17281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4258" y="4130515"/>
            <a:ext cx="3481712" cy="17281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098" y="1043870"/>
            <a:ext cx="3672408" cy="21465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3" name="TextBox 22"/>
          <p:cNvSpPr txBox="1"/>
          <p:nvPr/>
        </p:nvSpPr>
        <p:spPr>
          <a:xfrm>
            <a:off x="1403648" y="3140968"/>
            <a:ext cx="12669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Berlin Sans FB" panose="020E0602020502020306" pitchFamily="34" charset="0"/>
              </a:rPr>
              <a:t>surgery</a:t>
            </a:r>
            <a:endParaRPr lang="en-US" sz="2800" dirty="0">
              <a:latin typeface="Berlin Sans FB" panose="020E0602020502020306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781017" y="6083787"/>
            <a:ext cx="20393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Berlin Sans FB" panose="020E0602020502020306" pitchFamily="34" charset="0"/>
              </a:rPr>
              <a:t>chemotherapy</a:t>
            </a:r>
            <a:endParaRPr lang="en-US" sz="2400" dirty="0">
              <a:latin typeface="Berlin Sans FB" panose="020E0602020502020306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104990" y="3305799"/>
            <a:ext cx="25202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Berlin Sans FB" panose="020E0602020502020306" pitchFamily="34" charset="0"/>
              </a:rPr>
              <a:t>Radiation therapy</a:t>
            </a:r>
          </a:p>
        </p:txBody>
      </p:sp>
      <p:sp>
        <p:nvSpPr>
          <p:cNvPr id="2048" name="TextBox 2047"/>
          <p:cNvSpPr txBox="1"/>
          <p:nvPr/>
        </p:nvSpPr>
        <p:spPr>
          <a:xfrm>
            <a:off x="8172400" y="6083787"/>
            <a:ext cx="5813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27643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3" grpId="0"/>
      <p:bldP spid="24" grpId="0"/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  <a:latin typeface="Book Antiqua" panose="02040602050305030304" pitchFamily="18" charset="0"/>
              </a:rPr>
              <a:t>Conclusion </a:t>
            </a:r>
            <a:endParaRPr lang="en-US" b="1" i="1" dirty="0">
              <a:solidFill>
                <a:schemeClr val="tx2">
                  <a:lumMod val="75000"/>
                </a:schemeClr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86808" cy="452596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A plan for the diagnosis and treatment of cancer is a key component of any overall cancer control plan.</a:t>
            </a:r>
          </a:p>
          <a:p>
            <a:pPr marL="0" indent="0">
              <a:buNone/>
            </a:pPr>
            <a:r>
              <a:rPr lang="en-US" dirty="0" smtClean="0"/>
              <a:t>It is main goal is to cure cancer patients or prolong their life considerably.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100392" y="5949280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11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196752"/>
            <a:ext cx="4499992" cy="525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148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368152"/>
          </a:xfrm>
        </p:spPr>
        <p:txBody>
          <a:bodyPr>
            <a:normAutofit/>
          </a:bodyPr>
          <a:lstStyle/>
          <a:p>
            <a:r>
              <a:rPr lang="en-US" sz="6000" dirty="0" smtClean="0">
                <a:latin typeface="Gabriola" panose="04040605051002020D02" pitchFamily="82" charset="0"/>
              </a:rPr>
              <a:t>References </a:t>
            </a:r>
            <a:endParaRPr lang="en-US" sz="6000" dirty="0">
              <a:latin typeface="Gabriola" panose="04040605051002020D02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1-Sutton</a:t>
            </a:r>
            <a:r>
              <a:rPr 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  <a:t>, D. N., Brown, J. S., Rogers, S. N., Vaughan, E. D., &amp; </a:t>
            </a:r>
            <a:r>
              <a:rPr lang="en-US" sz="2400" dirty="0" err="1">
                <a:latin typeface="Andalus" panose="02020603050405020304" pitchFamily="18" charset="-78"/>
                <a:cs typeface="Andalus" panose="02020603050405020304" pitchFamily="18" charset="-78"/>
              </a:rPr>
              <a:t>Woolgar</a:t>
            </a:r>
            <a:r>
              <a:rPr 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  <a:t>, J. A. (2003). The prognostic implications of the surgical margin in oral squamous cell carcinoma. </a:t>
            </a:r>
            <a:r>
              <a:rPr lang="en-US" sz="2400" i="1" dirty="0">
                <a:latin typeface="Andalus" panose="02020603050405020304" pitchFamily="18" charset="-78"/>
                <a:cs typeface="Andalus" panose="02020603050405020304" pitchFamily="18" charset="-78"/>
              </a:rPr>
              <a:t>International journal of oral and maxillofacial </a:t>
            </a:r>
            <a:r>
              <a:rPr lang="en-US" sz="2400" i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surgery</a:t>
            </a:r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.</a:t>
            </a:r>
          </a:p>
          <a:p>
            <a:pPr marL="0" indent="0">
              <a:buNone/>
            </a:pPr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2-</a:t>
            </a:r>
            <a:r>
              <a:rPr 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  <a:t>Chen, Y. K., Huang, H. C., Lin, L. M., &amp; Lin, C. C. (1999). Primary oral squamous cell carcinoma: an analysis of 703 cases in southern Taiwan. </a:t>
            </a:r>
            <a:r>
              <a:rPr lang="en-US" sz="2400" i="1" dirty="0">
                <a:latin typeface="Andalus" panose="02020603050405020304" pitchFamily="18" charset="-78"/>
                <a:cs typeface="Andalus" panose="02020603050405020304" pitchFamily="18" charset="-78"/>
              </a:rPr>
              <a:t>Oral </a:t>
            </a:r>
            <a:r>
              <a:rPr lang="en-US" sz="2400" i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oncology</a:t>
            </a:r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.</a:t>
            </a:r>
          </a:p>
          <a:p>
            <a:pPr marL="0" indent="0">
              <a:buNone/>
            </a:pPr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3-</a:t>
            </a:r>
            <a:r>
              <a:rPr 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  <a:t>Markopoulos, A. K. (2012). Current aspects on oral squamous cell </a:t>
            </a:r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carcinoma</a:t>
            </a:r>
            <a:r>
              <a:rPr 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  <a:t>. </a:t>
            </a:r>
            <a:r>
              <a:rPr lang="en-US" sz="2400" i="1" dirty="0">
                <a:latin typeface="Andalus" panose="02020603050405020304" pitchFamily="18" charset="-78"/>
                <a:cs typeface="Andalus" panose="02020603050405020304" pitchFamily="18" charset="-78"/>
              </a:rPr>
              <a:t>The open dentistry </a:t>
            </a:r>
            <a:r>
              <a:rPr lang="en-US" sz="2400" i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journal</a:t>
            </a:r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.</a:t>
            </a:r>
          </a:p>
          <a:p>
            <a:pPr marL="0" indent="0">
              <a:buNone/>
            </a:pPr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4-</a:t>
            </a:r>
            <a:r>
              <a:rPr 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  <a:t>Wang, Bo, et al. "The recurrence and survival of oral squamous cell carcinoma: a report of 275 cases." </a:t>
            </a:r>
            <a:r>
              <a:rPr lang="en-US" sz="2400" i="1" dirty="0">
                <a:latin typeface="Andalus" panose="02020603050405020304" pitchFamily="18" charset="-78"/>
                <a:cs typeface="Andalus" panose="02020603050405020304" pitchFamily="18" charset="-78"/>
              </a:rPr>
              <a:t>Chinese journal of cancer</a:t>
            </a:r>
            <a:r>
              <a:rPr lang="en-US" sz="2400" dirty="0"/>
              <a:t> </a:t>
            </a:r>
            <a:r>
              <a:rPr lang="en-US" sz="2400" dirty="0"/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100392" y="5877272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2553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5" y="476672"/>
            <a:ext cx="7560840" cy="5649491"/>
          </a:xfrm>
        </p:spPr>
      </p:pic>
      <p:sp>
        <p:nvSpPr>
          <p:cNvPr id="4" name="TextBox 3"/>
          <p:cNvSpPr txBox="1"/>
          <p:nvPr/>
        </p:nvSpPr>
        <p:spPr>
          <a:xfrm>
            <a:off x="8172400" y="6021288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953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699792" y="2204864"/>
            <a:ext cx="6444208" cy="331236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  <a:lumMod val="55000"/>
                  <a:alpha val="0"/>
                </a:schemeClr>
              </a:gs>
              <a:gs pos="27000">
                <a:schemeClr val="accent1">
                  <a:tint val="44500"/>
                  <a:satMod val="160000"/>
                  <a:alpha val="63000"/>
                </a:schemeClr>
              </a:gs>
              <a:gs pos="0">
                <a:schemeClr val="accent1">
                  <a:tint val="23500"/>
                  <a:satMod val="160000"/>
                  <a:alpha val="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288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latin typeface="Bahnschrift SemiBold" panose="020B0502040204020203" pitchFamily="34" charset="0"/>
              </a:rPr>
              <a:t>0bjectives</a:t>
            </a:r>
            <a:endParaRPr lang="en-US" sz="6000" dirty="0">
              <a:latin typeface="Bahnschrift SemiBold" panose="020B0502040204020203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715689" y="2492896"/>
            <a:ext cx="5626968" cy="4365104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1800" dirty="0" smtClean="0">
                <a:latin typeface="Berlin Sans FB Demi" panose="020E0802020502020306" pitchFamily="34" charset="0"/>
              </a:rPr>
              <a:t>Definition of squamous cell carcinoma and it’s risk factors</a:t>
            </a:r>
          </a:p>
          <a:p>
            <a:pPr marL="0" indent="0">
              <a:buNone/>
            </a:pPr>
            <a:endParaRPr lang="en-US" sz="1800" dirty="0" smtClean="0">
              <a:latin typeface="Berlin Sans FB Demi" panose="020E0802020502020306" pitchFamily="34" charset="0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n-US" sz="1800" dirty="0" smtClean="0">
                <a:latin typeface="Berlin Sans FB Demi" panose="020E0802020502020306" pitchFamily="34" charset="0"/>
              </a:rPr>
              <a:t> Manifestations of squamous cell carcinoma</a:t>
            </a:r>
          </a:p>
          <a:p>
            <a:pPr>
              <a:buFont typeface="Courier New" panose="02070309020205020404" pitchFamily="49" charset="0"/>
              <a:buChar char="o"/>
            </a:pPr>
            <a:endParaRPr lang="en-US" sz="1800" dirty="0">
              <a:latin typeface="Berlin Sans FB Demi" panose="020E0802020502020306" pitchFamily="34" charset="0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n-US" sz="1800" dirty="0" smtClean="0">
                <a:latin typeface="Berlin Sans FB Demi" panose="020E0802020502020306" pitchFamily="34" charset="0"/>
              </a:rPr>
              <a:t>Prognosis of squamous cell </a:t>
            </a:r>
            <a:r>
              <a:rPr lang="en-US" sz="1800" dirty="0" smtClean="0">
                <a:latin typeface="Berlin Sans FB Demi" panose="020E0802020502020306" pitchFamily="34" charset="0"/>
              </a:rPr>
              <a:t>carcinoma</a:t>
            </a:r>
            <a:endParaRPr lang="ar-LY" sz="1800" dirty="0">
              <a:latin typeface="Berlin Sans FB Demi" panose="020E0802020502020306" pitchFamily="34" charset="0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ar-LY" sz="1800" dirty="0" smtClean="0">
              <a:latin typeface="Berlin Sans FB Demi" panose="020E0802020502020306" pitchFamily="34" charset="0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n-US" sz="1800" dirty="0" smtClean="0">
                <a:latin typeface="Berlin Sans FB Demi" panose="020E0802020502020306" pitchFamily="34" charset="0"/>
              </a:rPr>
              <a:t>Treatment </a:t>
            </a:r>
            <a:r>
              <a:rPr lang="en-US" sz="1800" dirty="0" smtClean="0">
                <a:latin typeface="Berlin Sans FB Demi" panose="020E0802020502020306" pitchFamily="34" charset="0"/>
              </a:rPr>
              <a:t>of squamous cell carcinoma </a:t>
            </a:r>
          </a:p>
          <a:p>
            <a:pPr>
              <a:buFont typeface="Courier New" panose="02070309020205020404" pitchFamily="49" charset="0"/>
              <a:buChar char="o"/>
            </a:pPr>
            <a:endParaRPr lang="en-US" sz="1800" dirty="0" smtClean="0">
              <a:latin typeface="Berlin Sans FB Demi" panose="020E0802020502020306" pitchFamily="34" charset="0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en-US" sz="1800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6668" y="2348880"/>
            <a:ext cx="2820200" cy="30689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88298" y="6291971"/>
            <a:ext cx="805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1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1984705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LY" dirty="0" smtClean="0"/>
              <a:t>ذ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32656"/>
            <a:ext cx="8568952" cy="5936160"/>
          </a:xfrm>
        </p:spPr>
      </p:pic>
      <p:sp>
        <p:nvSpPr>
          <p:cNvPr id="3" name="TextBox 2"/>
          <p:cNvSpPr txBox="1"/>
          <p:nvPr/>
        </p:nvSpPr>
        <p:spPr>
          <a:xfrm>
            <a:off x="8460432" y="6252120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2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5941774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i="1" dirty="0" smtClean="0">
                <a:solidFill>
                  <a:schemeClr val="accent5">
                    <a:lumMod val="75000"/>
                  </a:schemeClr>
                </a:solidFill>
                <a:latin typeface="Bahnschrift" panose="020B0502040204020203" pitchFamily="34" charset="0"/>
              </a:rPr>
              <a:t>Definition of squamous cell carcinoma and it’s risk factors</a:t>
            </a:r>
            <a:endParaRPr lang="en-US" sz="3200" b="1" i="1" dirty="0">
              <a:solidFill>
                <a:schemeClr val="accent5">
                  <a:lumMod val="75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227" y="1628800"/>
            <a:ext cx="7992888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ahnschrift SemiBold" panose="020B0502040204020203" pitchFamily="34" charset="0"/>
              </a:rPr>
              <a:t>OSCC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ahnschrift SemiBold" panose="020B0502040204020203" pitchFamily="34" charset="0"/>
              </a:rPr>
              <a:t> is defined as malignant epithelial neoplasm affecting the oral cavity, exhibiting squamous differentiation by formation of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ahnschrift SemiBold" panose="020B0502040204020203" pitchFamily="34" charset="0"/>
              </a:rPr>
              <a:t>keratin,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ahnschrift SemiBold" panose="020B0502040204020203" pitchFamily="34" charset="0"/>
              </a:rPr>
              <a:t>typically seen at the lateral side of tongue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erlin Sans FB" panose="020E0602020502020306" pitchFamily="34" charset="0"/>
              </a:rPr>
              <a:t>.</a:t>
            </a:r>
          </a:p>
          <a:p>
            <a:pPr marL="0" indent="0">
              <a:buNone/>
            </a:pP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861048"/>
            <a:ext cx="3588250" cy="227366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7" name="TextBox 6"/>
          <p:cNvSpPr txBox="1"/>
          <p:nvPr/>
        </p:nvSpPr>
        <p:spPr>
          <a:xfrm>
            <a:off x="8460432" y="6134708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3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3808238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52536" y="2636912"/>
            <a:ext cx="4536504" cy="1143000"/>
          </a:xfrm>
        </p:spPr>
        <p:txBody>
          <a:bodyPr>
            <a:normAutofit fontScale="90000"/>
          </a:bodyPr>
          <a:lstStyle/>
          <a:p>
            <a:r>
              <a:rPr lang="en-US" i="1" dirty="0" smtClean="0">
                <a:latin typeface="Berlin Sans FB" panose="020E0602020502020306" pitchFamily="34" charset="0"/>
              </a:rPr>
              <a:t>Facts about squamous cell carcinoma</a:t>
            </a:r>
            <a:endParaRPr lang="en-US" i="1" dirty="0">
              <a:latin typeface="Berlin Sans FB" panose="020E0602020502020306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960" y="0"/>
            <a:ext cx="4932040" cy="6858000"/>
          </a:xfrm>
          <a:solidFill>
            <a:schemeClr val="accent1">
              <a:lumMod val="75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0" indent="0" algn="l">
              <a:buNone/>
            </a:pPr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1"/>
                </a:solidFill>
                <a:latin typeface="Berlin Sans FB" panose="020E0602020502020306" pitchFamily="34" charset="0"/>
              </a:rPr>
              <a:t>Considered as the most </a:t>
            </a:r>
            <a:r>
              <a:rPr lang="en-US" dirty="0" smtClean="0">
                <a:solidFill>
                  <a:schemeClr val="bg1"/>
                </a:solidFill>
                <a:latin typeface="Berlin Sans FB" panose="020E0602020502020306" pitchFamily="34" charset="0"/>
              </a:rPr>
              <a:t>common type of oral cancer.</a:t>
            </a:r>
            <a:endParaRPr lang="en-US" dirty="0">
              <a:solidFill>
                <a:schemeClr val="bg1"/>
              </a:solidFill>
              <a:latin typeface="Berlin Sans FB" panose="020E0602020502020306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1"/>
                </a:solidFill>
                <a:latin typeface="Berlin Sans FB" panose="020E0602020502020306" pitchFamily="34" charset="0"/>
              </a:rPr>
              <a:t>Male to female ratio is 2:1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1"/>
                </a:solidFill>
                <a:latin typeface="Berlin Sans FB" panose="020E0602020502020306" pitchFamily="34" charset="0"/>
              </a:rPr>
              <a:t>Most cases are 40 to 70 years </a:t>
            </a:r>
            <a:r>
              <a:rPr lang="en-US" dirty="0" smtClean="0">
                <a:solidFill>
                  <a:schemeClr val="bg1"/>
                </a:solidFill>
                <a:latin typeface="Berlin Sans FB" panose="020E0602020502020306" pitchFamily="34" charset="0"/>
              </a:rPr>
              <a:t>old.</a:t>
            </a:r>
            <a:endParaRPr lang="en-US" dirty="0">
              <a:solidFill>
                <a:schemeClr val="bg1"/>
              </a:solidFill>
              <a:latin typeface="Berlin Sans FB" panose="020E0602020502020306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1"/>
                </a:solidFill>
                <a:latin typeface="Berlin Sans FB" panose="020E0602020502020306" pitchFamily="34" charset="0"/>
              </a:rPr>
              <a:t>Less common between </a:t>
            </a:r>
            <a:r>
              <a:rPr lang="en-US" dirty="0" smtClean="0">
                <a:solidFill>
                  <a:schemeClr val="bg1"/>
                </a:solidFill>
                <a:latin typeface="Berlin Sans FB" panose="020E0602020502020306" pitchFamily="34" charset="0"/>
              </a:rPr>
              <a:t>blacks.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  <a:latin typeface="Berlin Sans FB" panose="020E0602020502020306" pitchFamily="34" charset="0"/>
              </a:rPr>
              <a:t>Accounts for 275,000 cases and 128,000 deaths annually.</a:t>
            </a:r>
            <a:endParaRPr lang="en-US" dirty="0">
              <a:solidFill>
                <a:schemeClr val="bg1"/>
              </a:solidFill>
              <a:latin typeface="Berlin Sans FB" panose="020E0602020502020306" pitchFamily="34" charset="0"/>
            </a:endParaRPr>
          </a:p>
          <a:p>
            <a:pPr marL="0" indent="0" algn="l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388424" y="594928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950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>
            <a:normAutofit/>
          </a:bodyPr>
          <a:lstStyle/>
          <a:p>
            <a:pPr algn="l"/>
            <a:r>
              <a:rPr lang="en-US" sz="3600" b="1" i="1" dirty="0" smtClean="0">
                <a:solidFill>
                  <a:schemeClr val="tx2">
                    <a:lumMod val="75000"/>
                  </a:schemeClr>
                </a:solidFill>
                <a:latin typeface="Bahnschrift" panose="020B0502040204020203" pitchFamily="34" charset="0"/>
              </a:rPr>
              <a:t>Risk factors</a:t>
            </a:r>
            <a:r>
              <a:rPr lang="ar-LY" sz="3600" b="1" i="1" dirty="0" smtClean="0">
                <a:solidFill>
                  <a:schemeClr val="tx2">
                    <a:lumMod val="75000"/>
                  </a:schemeClr>
                </a:solidFill>
                <a:latin typeface="Bahnschrift" panose="020B0502040204020203" pitchFamily="34" charset="0"/>
              </a:rPr>
              <a:t> </a:t>
            </a:r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  <a:latin typeface="Bahnschrift" panose="020B0502040204020203" pitchFamily="34" charset="0"/>
              </a:rPr>
              <a:t>:</a:t>
            </a:r>
            <a:endParaRPr lang="en-US" sz="4000" b="1" dirty="0">
              <a:solidFill>
                <a:schemeClr val="tx2">
                  <a:lumMod val="75000"/>
                </a:schemeClr>
              </a:solidFill>
              <a:latin typeface="Bahnschrift" panose="020B0502040204020203" pitchFamily="34" charset="0"/>
            </a:endParaRPr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9899957"/>
              </p:ext>
            </p:extLst>
          </p:nvPr>
        </p:nvGraphicFramePr>
        <p:xfrm>
          <a:off x="179512" y="1196752"/>
          <a:ext cx="8784976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388424" y="602128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6169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0648"/>
            <a:ext cx="7524328" cy="922114"/>
          </a:xfrm>
        </p:spPr>
        <p:txBody>
          <a:bodyPr>
            <a:normAutofit/>
          </a:bodyPr>
          <a:lstStyle/>
          <a:p>
            <a:r>
              <a:rPr lang="en-US" sz="2800" b="1" i="1" dirty="0" smtClean="0">
                <a:solidFill>
                  <a:schemeClr val="tx2">
                    <a:lumMod val="75000"/>
                  </a:schemeClr>
                </a:solidFill>
                <a:latin typeface="Bahnschrift" panose="020B0502040204020203" pitchFamily="34" charset="0"/>
              </a:rPr>
              <a:t>Manifestations of squamous cell carcinoma </a:t>
            </a:r>
            <a:endParaRPr lang="en-US" sz="2800" b="1" i="1" dirty="0">
              <a:solidFill>
                <a:schemeClr val="tx2">
                  <a:lumMod val="75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84784"/>
            <a:ext cx="8784976" cy="51845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erlin Sans FB" panose="020E0602020502020306" pitchFamily="34" charset="0"/>
              </a:rPr>
              <a:t>Oral lesions are initially asymptomatic, lesions may appear as areas of </a:t>
            </a:r>
            <a:r>
              <a:rPr lang="en-US" sz="2400" dirty="0" smtClean="0">
                <a:solidFill>
                  <a:schemeClr val="accent2"/>
                </a:solidFill>
                <a:latin typeface="Berlin Sans FB" panose="020E0602020502020306" pitchFamily="34" charset="0"/>
              </a:rPr>
              <a:t>erythroplakia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erlin Sans FB" panose="020E0602020502020306" pitchFamily="34" charset="0"/>
              </a:rPr>
              <a:t> or </a:t>
            </a:r>
            <a:r>
              <a:rPr lang="en-US" sz="2400" dirty="0" smtClean="0">
                <a:solidFill>
                  <a:schemeClr val="accent2"/>
                </a:solidFill>
                <a:latin typeface="Berlin Sans FB" panose="020E0602020502020306" pitchFamily="34" charset="0"/>
              </a:rPr>
              <a:t>leukoplakia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erlin Sans FB" panose="020E0602020502020306" pitchFamily="34" charset="0"/>
              </a:rPr>
              <a:t> and may be exophatic or ulcerated.</a:t>
            </a:r>
            <a:endParaRPr lang="en-US" sz="2400" dirty="0" smtClean="0">
              <a:latin typeface="Berlin Sans FB" panose="020E0602020502020306" pitchFamily="34" charset="0"/>
            </a:endParaRPr>
          </a:p>
          <a:p>
            <a:pPr marL="0" indent="0">
              <a:buNone/>
            </a:pPr>
            <a:endParaRPr lang="en-US" sz="2400" dirty="0">
              <a:latin typeface="Berlin Sans FB" panose="020E0602020502020306" pitchFamily="34" charset="0"/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erlin Sans FB" panose="020E0602020502020306" pitchFamily="34" charset="0"/>
              </a:rPr>
              <a:t>Some precancerous disorders can progress to OSCC including :</a:t>
            </a:r>
          </a:p>
          <a:p>
            <a:pPr marL="0" indent="0">
              <a:buNone/>
            </a:pPr>
            <a:endParaRPr lang="en-US" sz="2400" dirty="0" smtClean="0">
              <a:solidFill>
                <a:schemeClr val="tx1">
                  <a:lumMod val="65000"/>
                  <a:lumOff val="35000"/>
                </a:schemeClr>
              </a:solidFill>
              <a:latin typeface="Berlin Sans FB" panose="020E0602020502020306" pitchFamily="34" charset="0"/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erlin Sans FB" panose="020E0602020502020306" pitchFamily="34" charset="0"/>
              </a:rPr>
              <a:t>Submucous fibrosis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erlin Sans FB" panose="020E0602020502020306" pitchFamily="34" charset="0"/>
              </a:rPr>
              <a:t>Actinic cheilitis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erlin Sans FB" panose="020E0602020502020306" pitchFamily="34" charset="0"/>
              </a:rPr>
              <a:t>Sideropenic dysphaga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erlin Sans FB" panose="020E0602020502020306" pitchFamily="34" charset="0"/>
              </a:rPr>
              <a:t>Dyskeratosis congentia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erlin Sans FB" panose="020E0602020502020306" pitchFamily="34" charset="0"/>
              </a:rPr>
              <a:t>Discoid lupus erythematous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3429000"/>
            <a:ext cx="4302626" cy="29969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88424" y="6093296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9496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96552" y="274638"/>
            <a:ext cx="7776864" cy="922114"/>
          </a:xfrm>
        </p:spPr>
        <p:txBody>
          <a:bodyPr>
            <a:normAutofit/>
          </a:bodyPr>
          <a:lstStyle/>
          <a:p>
            <a:r>
              <a:rPr lang="en-US" sz="2800" b="1" i="1" dirty="0" smtClean="0">
                <a:solidFill>
                  <a:schemeClr val="tx2">
                    <a:lumMod val="75000"/>
                  </a:schemeClr>
                </a:solidFill>
              </a:rPr>
              <a:t>Leukoplakia and squamous cell carcinoma</a:t>
            </a:r>
            <a:endParaRPr lang="en-US" sz="28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604448" y="0"/>
            <a:ext cx="648071" cy="710140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2060848"/>
            <a:ext cx="9396536" cy="273630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79512" y="2564904"/>
            <a:ext cx="3888431" cy="24482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chemeClr val="bg1"/>
                </a:solidFill>
                <a:latin typeface="Berlin Sans FB" panose="020E0602020502020306" pitchFamily="34" charset="0"/>
              </a:rPr>
              <a:t>Leukoplakia is a general term for white hyperkeratotic plaques that develop in the mouth.</a:t>
            </a:r>
            <a:endParaRPr lang="en-US" sz="2400" dirty="0">
              <a:solidFill>
                <a:schemeClr val="bg1"/>
              </a:solidFill>
              <a:latin typeface="Berlin Sans FB" panose="020E0602020502020306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3" y="1844824"/>
            <a:ext cx="5184575" cy="31683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388424" y="6093296"/>
            <a:ext cx="755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093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2082552"/>
            <a:ext cx="9252520" cy="2714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96552" y="93712"/>
            <a:ext cx="8136904" cy="1268760"/>
          </a:xfrm>
        </p:spPr>
        <p:txBody>
          <a:bodyPr>
            <a:normAutofit/>
          </a:bodyPr>
          <a:lstStyle/>
          <a:p>
            <a:r>
              <a:rPr lang="en-US" sz="2800" b="1" i="1" dirty="0" smtClean="0">
                <a:solidFill>
                  <a:schemeClr val="tx2">
                    <a:lumMod val="75000"/>
                  </a:schemeClr>
                </a:solidFill>
              </a:rPr>
              <a:t>Erythroplakia and squamous cell carcinoma</a:t>
            </a:r>
            <a:endParaRPr lang="en-US" sz="28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604448" y="0"/>
            <a:ext cx="539552" cy="73174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79512" y="2564904"/>
            <a:ext cx="3816424" cy="19442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chemeClr val="bg1"/>
                </a:solidFill>
                <a:latin typeface="Berlin Sans FB" panose="020E0602020502020306" pitchFamily="34" charset="0"/>
              </a:rPr>
              <a:t>Erythroplakia is a general term for red, flat, or eroded velvety lesion that develop in the mouth.</a:t>
            </a:r>
            <a:endParaRPr lang="en-US" sz="2400" dirty="0">
              <a:solidFill>
                <a:schemeClr val="bg1"/>
              </a:solidFill>
              <a:latin typeface="Berlin Sans FB" panose="020E0602020502020306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1844825"/>
            <a:ext cx="5184576" cy="31683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100392" y="609329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452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11711</TotalTime>
  <Words>397</Words>
  <Application>Microsoft Office PowerPoint</Application>
  <PresentationFormat>On-screen Show (4:3)</PresentationFormat>
  <Paragraphs>77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Squamous cell carcinoma ORAL CANCER</vt:lpstr>
      <vt:lpstr>0bjectives</vt:lpstr>
      <vt:lpstr>ذ</vt:lpstr>
      <vt:lpstr>Definition of squamous cell carcinoma and it’s risk factors</vt:lpstr>
      <vt:lpstr>Facts about squamous cell carcinoma</vt:lpstr>
      <vt:lpstr>Risk factors :</vt:lpstr>
      <vt:lpstr>Manifestations of squamous cell carcinoma </vt:lpstr>
      <vt:lpstr>Leukoplakia and squamous cell carcinoma</vt:lpstr>
      <vt:lpstr>Erythroplakia and squamous cell carcinoma</vt:lpstr>
      <vt:lpstr>Prognosis of squamous cell carcinoma</vt:lpstr>
      <vt:lpstr>Treatment of squamous cell carcinoma</vt:lpstr>
      <vt:lpstr>Conclusion </vt:lpstr>
      <vt:lpstr>References </vt:lpstr>
      <vt:lpstr>PowerPoint Presentation</vt:lpstr>
    </vt:vector>
  </TitlesOfParts>
  <Company>Enjoy My Fine Releases.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DR.Ahmed Saker 2o1O</dc:creator>
  <cp:lastModifiedBy>DR.Ahmed Saker 2o1O</cp:lastModifiedBy>
  <cp:revision>65</cp:revision>
  <dcterms:created xsi:type="dcterms:W3CDTF">2022-02-03T06:46:33Z</dcterms:created>
  <dcterms:modified xsi:type="dcterms:W3CDTF">2022-05-10T15:34:15Z</dcterms:modified>
</cp:coreProperties>
</file>