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4" r:id="rId7"/>
    <p:sldId id="262" r:id="rId8"/>
    <p:sldId id="278" r:id="rId9"/>
    <p:sldId id="263" r:id="rId10"/>
    <p:sldId id="273" r:id="rId11"/>
    <p:sldId id="280" r:id="rId12"/>
    <p:sldId id="265" r:id="rId13"/>
    <p:sldId id="274" r:id="rId14"/>
    <p:sldId id="266" r:id="rId15"/>
    <p:sldId id="267" r:id="rId16"/>
    <p:sldId id="282" r:id="rId17"/>
    <p:sldId id="268" r:id="rId18"/>
    <p:sldId id="271" r:id="rId19"/>
    <p:sldId id="269" r:id="rId20"/>
    <p:sldId id="275" r:id="rId21"/>
    <p:sldId id="270" r:id="rId22"/>
    <p:sldId id="284" r:id="rId23"/>
    <p:sldId id="272" r:id="rId24"/>
    <p:sldId id="276" r:id="rId25"/>
    <p:sldId id="277" r:id="rId2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sorterViewPr>
    <p:cViewPr>
      <p:scale>
        <a:sx n="92" d="100"/>
        <a:sy n="9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0CE00FD7-B927-4F7A-8402-54AF3F5AE645}" type="datetimeFigureOut">
              <a:rPr lang="ar-SA" smtClean="0"/>
              <a:t>23/03/1442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3262706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CE00FD7-B927-4F7A-8402-54AF3F5AE645}" type="datetimeFigureOut">
              <a:rPr lang="ar-SA" smtClean="0"/>
              <a:t>23/03/1442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1661711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CE00FD7-B927-4F7A-8402-54AF3F5AE645}" type="datetimeFigureOut">
              <a:rPr lang="ar-SA" smtClean="0"/>
              <a:t>23/03/1442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2403428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CE00FD7-B927-4F7A-8402-54AF3F5AE645}" type="datetimeFigureOut">
              <a:rPr lang="ar-SA" smtClean="0"/>
              <a:t>23/03/1442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2965787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E00FD7-B927-4F7A-8402-54AF3F5AE645}" type="datetimeFigureOut">
              <a:rPr lang="ar-SA" smtClean="0"/>
              <a:t>23/03/1442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2618321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0CE00FD7-B927-4F7A-8402-54AF3F5AE645}" type="datetimeFigureOut">
              <a:rPr lang="ar-SA" smtClean="0"/>
              <a:t>23/03/1442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3528683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0CE00FD7-B927-4F7A-8402-54AF3F5AE645}" type="datetimeFigureOut">
              <a:rPr lang="ar-SA" smtClean="0"/>
              <a:t>23/03/1442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2486898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0CE00FD7-B927-4F7A-8402-54AF3F5AE645}" type="datetimeFigureOut">
              <a:rPr lang="ar-SA" smtClean="0"/>
              <a:t>23/03/1442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327883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E00FD7-B927-4F7A-8402-54AF3F5AE645}" type="datetimeFigureOut">
              <a:rPr lang="ar-SA" smtClean="0"/>
              <a:t>23/03/1442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915530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E00FD7-B927-4F7A-8402-54AF3F5AE645}" type="datetimeFigureOut">
              <a:rPr lang="ar-SA" smtClean="0"/>
              <a:t>23/03/1442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2886719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E00FD7-B927-4F7A-8402-54AF3F5AE645}" type="datetimeFigureOut">
              <a:rPr lang="ar-SA" smtClean="0"/>
              <a:t>23/03/1442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92C7A8D-6B6C-491F-AA58-4FB63DC9265F}" type="slidenum">
              <a:rPr lang="ar-SA" smtClean="0"/>
              <a:t>‹#›</a:t>
            </a:fld>
            <a:endParaRPr lang="ar-SA"/>
          </a:p>
        </p:txBody>
      </p:sp>
    </p:spTree>
    <p:extLst>
      <p:ext uri="{BB962C8B-B14F-4D97-AF65-F5344CB8AC3E}">
        <p14:creationId xmlns:p14="http://schemas.microsoft.com/office/powerpoint/2010/main" val="3389626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CE00FD7-B927-4F7A-8402-54AF3F5AE645}" type="datetimeFigureOut">
              <a:rPr lang="ar-SA" smtClean="0"/>
              <a:t>23/03/1442</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92C7A8D-6B6C-491F-AA58-4FB63DC9265F}" type="slidenum">
              <a:rPr lang="ar-SA" smtClean="0"/>
              <a:t>‹#›</a:t>
            </a:fld>
            <a:endParaRPr lang="ar-SA"/>
          </a:p>
        </p:txBody>
      </p:sp>
    </p:spTree>
    <p:extLst>
      <p:ext uri="{BB962C8B-B14F-4D97-AF65-F5344CB8AC3E}">
        <p14:creationId xmlns:p14="http://schemas.microsoft.com/office/powerpoint/2010/main" val="784975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64943" y="2878706"/>
            <a:ext cx="9144000" cy="2525808"/>
          </a:xfrm>
        </p:spPr>
        <p:txBody>
          <a:bodyPr>
            <a:noAutofit/>
          </a:bodyPr>
          <a:lstStyle/>
          <a:p>
            <a:pPr algn="l" rtl="0"/>
            <a:endParaRPr lang="ar-SA" dirty="0">
              <a:latin typeface="+mj-lt"/>
            </a:endParaRPr>
          </a:p>
          <a:p>
            <a:pPr algn="l" rtl="0"/>
            <a:r>
              <a:rPr lang="en-US" dirty="0">
                <a:latin typeface="+mj-lt"/>
              </a:rPr>
              <a:t> Naseralla J Elsaadi </a:t>
            </a:r>
          </a:p>
          <a:p>
            <a:pPr algn="l" rtl="0"/>
            <a:r>
              <a:rPr lang="en-US" dirty="0">
                <a:latin typeface="+mj-lt"/>
              </a:rPr>
              <a:t>Consultant General Surgeon </a:t>
            </a:r>
          </a:p>
          <a:p>
            <a:pPr algn="l" rtl="0"/>
            <a:r>
              <a:rPr lang="en-US" dirty="0">
                <a:latin typeface="+mj-lt"/>
              </a:rPr>
              <a:t>Clinical Surgery In General </a:t>
            </a:r>
          </a:p>
          <a:p>
            <a:pPr algn="l" rtl="0"/>
            <a:r>
              <a:rPr lang="en-US" dirty="0">
                <a:latin typeface="+mj-lt"/>
              </a:rPr>
              <a:t>BMC, Benghazi</a:t>
            </a:r>
            <a:endParaRPr lang="ar-SA" dirty="0">
              <a:latin typeface="+mj-lt"/>
            </a:endParaRPr>
          </a:p>
        </p:txBody>
      </p:sp>
      <p:sp>
        <p:nvSpPr>
          <p:cNvPr id="4" name="Title 1"/>
          <p:cNvSpPr>
            <a:spLocks noGrp="1"/>
          </p:cNvSpPr>
          <p:nvPr>
            <p:ph type="ctrTitle"/>
          </p:nvPr>
        </p:nvSpPr>
        <p:spPr>
          <a:xfrm>
            <a:off x="1564943" y="671987"/>
            <a:ext cx="9144000" cy="1143165"/>
          </a:xfrm>
        </p:spPr>
        <p:txBody>
          <a:bodyPr/>
          <a:lstStyle/>
          <a:p>
            <a:r>
              <a:rPr lang="en-US" dirty="0" smtClean="0"/>
              <a:t>Clinical Case Scenario</a:t>
            </a:r>
            <a:endParaRPr lang="ar-SA" dirty="0"/>
          </a:p>
        </p:txBody>
      </p:sp>
    </p:spTree>
    <p:extLst>
      <p:ext uri="{BB962C8B-B14F-4D97-AF65-F5344CB8AC3E}">
        <p14:creationId xmlns:p14="http://schemas.microsoft.com/office/powerpoint/2010/main" val="3590004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taneous Malignant Melanoma: A Primary Care Perspective - American Family  Physici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3874" y="299089"/>
            <a:ext cx="9229539" cy="5869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635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solidFill>
                  <a:srgbClr val="222222"/>
                </a:solidFill>
                <a:latin typeface="+mj-lt"/>
              </a:rPr>
              <a:t>Questions</a:t>
            </a:r>
            <a:r>
              <a:rPr lang="en-US" dirty="0" smtClean="0">
                <a:solidFill>
                  <a:srgbClr val="222222"/>
                </a:solidFill>
                <a:latin typeface="+mj-lt"/>
              </a:rPr>
              <a:t>:</a:t>
            </a:r>
            <a:endParaRPr lang="ar-SA" dirty="0"/>
          </a:p>
        </p:txBody>
      </p:sp>
      <p:sp>
        <p:nvSpPr>
          <p:cNvPr id="3" name="Rectangle 2"/>
          <p:cNvSpPr/>
          <p:nvPr/>
        </p:nvSpPr>
        <p:spPr>
          <a:xfrm>
            <a:off x="838200" y="2551837"/>
            <a:ext cx="10515600" cy="584775"/>
          </a:xfrm>
          <a:prstGeom prst="rect">
            <a:avLst/>
          </a:prstGeom>
        </p:spPr>
        <p:txBody>
          <a:bodyPr wrap="square">
            <a:spAutoFit/>
          </a:bodyPr>
          <a:lstStyle/>
          <a:p>
            <a:pPr algn="l" rtl="0"/>
            <a:r>
              <a:rPr lang="ar-SA" sz="3200" dirty="0" smtClean="0">
                <a:solidFill>
                  <a:srgbClr val="222222"/>
                </a:solidFill>
                <a:latin typeface="+mj-lt"/>
              </a:rPr>
              <a:t>2</a:t>
            </a:r>
            <a:r>
              <a:rPr lang="en-US" sz="3200" dirty="0" smtClean="0">
                <a:solidFill>
                  <a:srgbClr val="222222"/>
                </a:solidFill>
                <a:latin typeface="+mj-lt"/>
              </a:rPr>
              <a:t>- </a:t>
            </a:r>
            <a:r>
              <a:rPr lang="en-US" sz="3200" dirty="0" smtClean="0">
                <a:solidFill>
                  <a:srgbClr val="222222"/>
                </a:solidFill>
                <a:latin typeface="+mj-lt"/>
              </a:rPr>
              <a:t>What </a:t>
            </a:r>
            <a:r>
              <a:rPr lang="en-US" sz="3200" dirty="0">
                <a:solidFill>
                  <a:srgbClr val="222222"/>
                </a:solidFill>
                <a:latin typeface="+mj-lt"/>
              </a:rPr>
              <a:t>is Breslow’s thickness</a:t>
            </a:r>
            <a:r>
              <a:rPr lang="en-US" sz="3200" dirty="0" smtClean="0">
                <a:solidFill>
                  <a:srgbClr val="222222"/>
                </a:solidFill>
                <a:latin typeface="+mj-lt"/>
              </a:rPr>
              <a:t>?</a:t>
            </a:r>
            <a:endParaRPr lang="en-US" sz="3200" dirty="0">
              <a:solidFill>
                <a:srgbClr val="222222"/>
              </a:solidFill>
              <a:latin typeface="+mj-lt"/>
            </a:endParaRPr>
          </a:p>
        </p:txBody>
      </p:sp>
    </p:spTree>
    <p:extLst>
      <p:ext uri="{BB962C8B-B14F-4D97-AF65-F5344CB8AC3E}">
        <p14:creationId xmlns:p14="http://schemas.microsoft.com/office/powerpoint/2010/main" val="2871410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b="1" i="0" dirty="0" smtClean="0">
                <a:solidFill>
                  <a:srgbClr val="222222"/>
                </a:solidFill>
                <a:effectLst/>
                <a:latin typeface="arial" panose="020B0604020202020204" pitchFamily="34" charset="0"/>
              </a:rPr>
              <a:t>Breslow’s thickness</a:t>
            </a:r>
            <a:r>
              <a:rPr lang="en-US" sz="3200" b="0" i="0" dirty="0" smtClean="0">
                <a:solidFill>
                  <a:srgbClr val="222222"/>
                </a:solidFill>
                <a:effectLst/>
                <a:latin typeface="arial" panose="020B0604020202020204" pitchFamily="34" charset="0"/>
              </a:rPr>
              <a:t> is use for assessing the prognosis of a malignant melanoma</a:t>
            </a:r>
            <a:endParaRPr lang="ar-SA" sz="3200" dirty="0"/>
          </a:p>
        </p:txBody>
      </p:sp>
      <p:sp>
        <p:nvSpPr>
          <p:cNvPr id="3" name="Rectangle 2"/>
          <p:cNvSpPr/>
          <p:nvPr/>
        </p:nvSpPr>
        <p:spPr>
          <a:xfrm>
            <a:off x="838200" y="2828836"/>
            <a:ext cx="10515600" cy="2062103"/>
          </a:xfrm>
          <a:prstGeom prst="rect">
            <a:avLst/>
          </a:prstGeom>
        </p:spPr>
        <p:txBody>
          <a:bodyPr wrap="square">
            <a:spAutoFit/>
          </a:bodyPr>
          <a:lstStyle/>
          <a:p>
            <a:pPr algn="l" rtl="0"/>
            <a:r>
              <a:rPr lang="en-US" sz="3200" i="0" dirty="0" smtClean="0">
                <a:solidFill>
                  <a:srgbClr val="222222"/>
                </a:solidFill>
                <a:effectLst/>
                <a:latin typeface="+mj-lt"/>
              </a:rPr>
              <a:t>Breslow’s thickness is the measurement of the depth of the melanoma from the surface of the skin down through to the deepest point of the tumour. It's measured in millimetres (mm) with a small ruler, called a micrometer.</a:t>
            </a:r>
            <a:endParaRPr lang="ar-SA" sz="3200" dirty="0">
              <a:latin typeface="+mj-lt"/>
            </a:endParaRPr>
          </a:p>
        </p:txBody>
      </p:sp>
    </p:spTree>
    <p:extLst>
      <p:ext uri="{BB962C8B-B14F-4D97-AF65-F5344CB8AC3E}">
        <p14:creationId xmlns:p14="http://schemas.microsoft.com/office/powerpoint/2010/main" val="3832655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igure 1. Primary melanoma on the arm of a woman aged 25 yea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37" y="1618918"/>
            <a:ext cx="6121766" cy="442704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2787" y="479398"/>
            <a:ext cx="10877266" cy="1015663"/>
          </a:xfrm>
          <a:prstGeom prst="rect">
            <a:avLst/>
          </a:prstGeom>
        </p:spPr>
        <p:txBody>
          <a:bodyPr wrap="square">
            <a:spAutoFit/>
          </a:bodyPr>
          <a:lstStyle/>
          <a:p>
            <a:pPr algn="l" rtl="0"/>
            <a:r>
              <a:rPr lang="en-US" sz="2000" b="0" i="0" dirty="0" smtClean="0">
                <a:solidFill>
                  <a:srgbClr val="333333"/>
                </a:solidFill>
                <a:effectLst/>
                <a:latin typeface="+mj-lt"/>
              </a:rPr>
              <a:t>Primary melanoma on the arm of a woman aged 35 years. The arrow indicates the Breslow thickness. This is defined as the microscopically measured vertical depth of invasion of the tumour from the granular layer of the epidermis to its deepest part within the dermis or subcutaneous tissue</a:t>
            </a:r>
            <a:endParaRPr lang="ar-SA" sz="2000" dirty="0">
              <a:latin typeface="+mj-lt"/>
            </a:endParaRPr>
          </a:p>
        </p:txBody>
      </p:sp>
    </p:spTree>
    <p:extLst>
      <p:ext uri="{BB962C8B-B14F-4D97-AF65-F5344CB8AC3E}">
        <p14:creationId xmlns:p14="http://schemas.microsoft.com/office/powerpoint/2010/main" val="1408910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Prognosis according to Breslow thickness in melano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897" y="1476161"/>
            <a:ext cx="9236812" cy="3123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258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y is melanoma so dangerous? - Skin Analyt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9342" y="850118"/>
            <a:ext cx="7773775" cy="5304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972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solidFill>
                  <a:srgbClr val="222222"/>
                </a:solidFill>
                <a:latin typeface="+mj-lt"/>
              </a:rPr>
              <a:t>Questions</a:t>
            </a:r>
            <a:r>
              <a:rPr lang="en-US" dirty="0" smtClean="0">
                <a:solidFill>
                  <a:srgbClr val="222222"/>
                </a:solidFill>
                <a:latin typeface="+mj-lt"/>
              </a:rPr>
              <a:t>:</a:t>
            </a:r>
            <a:endParaRPr lang="ar-SA" dirty="0"/>
          </a:p>
        </p:txBody>
      </p:sp>
      <p:sp>
        <p:nvSpPr>
          <p:cNvPr id="3" name="Rectangle 2"/>
          <p:cNvSpPr/>
          <p:nvPr/>
        </p:nvSpPr>
        <p:spPr>
          <a:xfrm>
            <a:off x="838200" y="2551837"/>
            <a:ext cx="10515600" cy="584775"/>
          </a:xfrm>
          <a:prstGeom prst="rect">
            <a:avLst/>
          </a:prstGeom>
        </p:spPr>
        <p:txBody>
          <a:bodyPr wrap="square">
            <a:spAutoFit/>
          </a:bodyPr>
          <a:lstStyle/>
          <a:p>
            <a:pPr algn="l" rtl="0"/>
            <a:r>
              <a:rPr lang="ar-SA" sz="3200" dirty="0" smtClean="0">
                <a:solidFill>
                  <a:srgbClr val="222222"/>
                </a:solidFill>
                <a:latin typeface="+mj-lt"/>
              </a:rPr>
              <a:t>3</a:t>
            </a:r>
            <a:r>
              <a:rPr lang="en-US" sz="3200" dirty="0" smtClean="0">
                <a:solidFill>
                  <a:srgbClr val="222222"/>
                </a:solidFill>
                <a:latin typeface="+mj-lt"/>
              </a:rPr>
              <a:t>- </a:t>
            </a:r>
            <a:r>
              <a:rPr lang="en-US" sz="3200" dirty="0" smtClean="0">
                <a:solidFill>
                  <a:srgbClr val="222222"/>
                </a:solidFill>
                <a:latin typeface="+mj-lt"/>
              </a:rPr>
              <a:t>How </a:t>
            </a:r>
            <a:r>
              <a:rPr lang="en-US" sz="3200" dirty="0">
                <a:solidFill>
                  <a:srgbClr val="222222"/>
                </a:solidFill>
                <a:latin typeface="+mj-lt"/>
              </a:rPr>
              <a:t>is malignant melanoma treated</a:t>
            </a:r>
            <a:r>
              <a:rPr lang="en-US" sz="3200" dirty="0" smtClean="0">
                <a:solidFill>
                  <a:srgbClr val="222222"/>
                </a:solidFill>
                <a:latin typeface="+mj-lt"/>
              </a:rPr>
              <a:t>?</a:t>
            </a:r>
            <a:endParaRPr lang="en-US" sz="3200" dirty="0">
              <a:solidFill>
                <a:srgbClr val="222222"/>
              </a:solidFill>
              <a:latin typeface="+mj-lt"/>
            </a:endParaRPr>
          </a:p>
        </p:txBody>
      </p:sp>
    </p:spTree>
    <p:extLst>
      <p:ext uri="{BB962C8B-B14F-4D97-AF65-F5344CB8AC3E}">
        <p14:creationId xmlns:p14="http://schemas.microsoft.com/office/powerpoint/2010/main" val="3991711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Treatment of malignant melanoma depends on clinical stage.</a:t>
            </a:r>
            <a:endParaRPr lang="ar-SA" dirty="0"/>
          </a:p>
        </p:txBody>
      </p:sp>
      <p:sp>
        <p:nvSpPr>
          <p:cNvPr id="3" name="Rectangle 2"/>
          <p:cNvSpPr/>
          <p:nvPr/>
        </p:nvSpPr>
        <p:spPr>
          <a:xfrm>
            <a:off x="838200" y="2690336"/>
            <a:ext cx="10515600" cy="3046988"/>
          </a:xfrm>
          <a:prstGeom prst="rect">
            <a:avLst/>
          </a:prstGeom>
        </p:spPr>
        <p:txBody>
          <a:bodyPr wrap="square">
            <a:spAutoFit/>
          </a:bodyPr>
          <a:lstStyle/>
          <a:p>
            <a:pPr algn="l" rtl="0"/>
            <a:r>
              <a:rPr lang="en-US" sz="3200" b="0" i="0" dirty="0" smtClean="0">
                <a:solidFill>
                  <a:srgbClr val="111111"/>
                </a:solidFill>
                <a:effectLst/>
                <a:latin typeface="+mj-lt"/>
              </a:rPr>
              <a:t>Thinner melanomas may only require surgery to remove the cancer and some normal tissue around it.</a:t>
            </a:r>
          </a:p>
          <a:p>
            <a:pPr algn="l" rtl="0"/>
            <a:endParaRPr lang="en-US" sz="3200" dirty="0">
              <a:solidFill>
                <a:srgbClr val="111111"/>
              </a:solidFill>
              <a:latin typeface="+mj-lt"/>
            </a:endParaRPr>
          </a:p>
          <a:p>
            <a:pPr algn="l" rtl="0"/>
            <a:r>
              <a:rPr lang="en-US" sz="3200" b="0" i="0" dirty="0" smtClean="0">
                <a:solidFill>
                  <a:srgbClr val="111111"/>
                </a:solidFill>
                <a:effectLst/>
                <a:latin typeface="+mj-lt"/>
              </a:rPr>
              <a:t>If the melanoma is thicker, doctor may recommend additional tests to see if the cancer has spread before determining your treatment options.</a:t>
            </a:r>
            <a:endParaRPr lang="ar-SA" sz="3200" dirty="0">
              <a:latin typeface="+mj-lt"/>
            </a:endParaRPr>
          </a:p>
        </p:txBody>
      </p:sp>
    </p:spTree>
    <p:extLst>
      <p:ext uri="{BB962C8B-B14F-4D97-AF65-F5344CB8AC3E}">
        <p14:creationId xmlns:p14="http://schemas.microsoft.com/office/powerpoint/2010/main" val="1428860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en-US" smtClean="0"/>
              <a:t>Treatment of malignant melanoma depends on clinical stage.</a:t>
            </a:r>
            <a:endParaRPr lang="ar-SA" dirty="0"/>
          </a:p>
        </p:txBody>
      </p:sp>
      <p:sp>
        <p:nvSpPr>
          <p:cNvPr id="3" name="Title 1"/>
          <p:cNvSpPr txBox="1">
            <a:spLocks/>
          </p:cNvSpPr>
          <p:nvPr/>
        </p:nvSpPr>
        <p:spPr>
          <a:xfrm>
            <a:off x="626091" y="2564688"/>
            <a:ext cx="10939818" cy="3058189"/>
          </a:xfrm>
          <a:prstGeom prst="rect">
            <a:avLst/>
          </a:prstGeom>
        </p:spPr>
        <p:txBody>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en-US" sz="3200" b="1" dirty="0" smtClean="0"/>
              <a:t>The current guidelines for excision are:</a:t>
            </a:r>
          </a:p>
          <a:p>
            <a:pPr algn="l" rtl="0"/>
            <a:endParaRPr lang="en-US" sz="3200" dirty="0" smtClean="0"/>
          </a:p>
          <a:p>
            <a:pPr marL="457200" indent="-457200" algn="l" rtl="0">
              <a:buFontTx/>
              <a:buChar char="-"/>
            </a:pPr>
            <a:r>
              <a:rPr lang="en-US" sz="3200" dirty="0" smtClean="0"/>
              <a:t>In Situ melanoma : 0.5 cm margins excision </a:t>
            </a:r>
          </a:p>
          <a:p>
            <a:pPr marL="457200" indent="-457200" algn="l" rtl="0">
              <a:buFontTx/>
              <a:buChar char="-"/>
            </a:pPr>
            <a:r>
              <a:rPr lang="en-US" sz="3200" dirty="0" smtClean="0"/>
              <a:t>Breslow’s Thickness up to 1 mm : 1 cm margins excision </a:t>
            </a:r>
          </a:p>
          <a:p>
            <a:pPr marL="457200" indent="-457200" algn="l" rtl="0">
              <a:buFontTx/>
              <a:buChar char="-"/>
            </a:pPr>
            <a:r>
              <a:rPr lang="en-US" sz="3200" dirty="0" smtClean="0"/>
              <a:t>Breslow’s Thickness more than 1 mm : 2 cm margins excision </a:t>
            </a:r>
            <a:endParaRPr lang="ar-SA" sz="3200" dirty="0"/>
          </a:p>
        </p:txBody>
      </p:sp>
    </p:spTree>
    <p:extLst>
      <p:ext uri="{BB962C8B-B14F-4D97-AF65-F5344CB8AC3E}">
        <p14:creationId xmlns:p14="http://schemas.microsoft.com/office/powerpoint/2010/main" val="3027005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en-US" dirty="0" smtClean="0"/>
              <a:t>Treatment of malignant melanoma depends on clinical stage.</a:t>
            </a:r>
            <a:endParaRPr lang="ar-SA" dirty="0"/>
          </a:p>
        </p:txBody>
      </p:sp>
      <p:sp>
        <p:nvSpPr>
          <p:cNvPr id="3" name="Rectangle 2"/>
          <p:cNvSpPr/>
          <p:nvPr/>
        </p:nvSpPr>
        <p:spPr>
          <a:xfrm>
            <a:off x="838200" y="2967335"/>
            <a:ext cx="10515600" cy="1569660"/>
          </a:xfrm>
          <a:prstGeom prst="rect">
            <a:avLst/>
          </a:prstGeom>
        </p:spPr>
        <p:txBody>
          <a:bodyPr wrap="square">
            <a:spAutoFit/>
          </a:bodyPr>
          <a:lstStyle/>
          <a:p>
            <a:pPr algn="l" rtl="0"/>
            <a:r>
              <a:rPr lang="en-US" sz="3200" b="0" i="0" dirty="0" smtClean="0">
                <a:solidFill>
                  <a:srgbClr val="111111"/>
                </a:solidFill>
                <a:effectLst/>
                <a:latin typeface="+mj-lt"/>
              </a:rPr>
              <a:t>If there's a risk that the cancer has spread to the lymph nodes, your doctor may recommend a procedure known as a </a:t>
            </a:r>
            <a:r>
              <a:rPr lang="en-US" sz="3200" b="1" i="0" dirty="0" smtClean="0">
                <a:solidFill>
                  <a:srgbClr val="111111"/>
                </a:solidFill>
                <a:effectLst/>
                <a:latin typeface="+mj-lt"/>
              </a:rPr>
              <a:t>sentinel node biopsy.</a:t>
            </a:r>
            <a:endParaRPr lang="ar-SA" sz="3200" b="1" dirty="0">
              <a:latin typeface="+mj-lt"/>
            </a:endParaRPr>
          </a:p>
        </p:txBody>
      </p:sp>
    </p:spTree>
    <p:extLst>
      <p:ext uri="{BB962C8B-B14F-4D97-AF65-F5344CB8AC3E}">
        <p14:creationId xmlns:p14="http://schemas.microsoft.com/office/powerpoint/2010/main" val="1462047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a:t>Malignant </a:t>
            </a:r>
            <a:r>
              <a:rPr lang="en-US" dirty="0" smtClean="0"/>
              <a:t>melanoma</a:t>
            </a:r>
            <a:endParaRPr lang="ar-SA" dirty="0"/>
          </a:p>
        </p:txBody>
      </p:sp>
      <p:pic>
        <p:nvPicPr>
          <p:cNvPr id="3" name="Picture 2"/>
          <p:cNvPicPr>
            <a:picLocks noChangeAspect="1"/>
          </p:cNvPicPr>
          <p:nvPr/>
        </p:nvPicPr>
        <p:blipFill>
          <a:blip r:embed="rId2"/>
          <a:stretch>
            <a:fillRect/>
          </a:stretch>
        </p:blipFill>
        <p:spPr>
          <a:xfrm>
            <a:off x="2756669" y="1582897"/>
            <a:ext cx="6678661" cy="4699430"/>
          </a:xfrm>
          <a:prstGeom prst="rect">
            <a:avLst/>
          </a:prstGeom>
        </p:spPr>
      </p:pic>
    </p:spTree>
    <p:extLst>
      <p:ext uri="{BB962C8B-B14F-4D97-AF65-F5344CB8AC3E}">
        <p14:creationId xmlns:p14="http://schemas.microsoft.com/office/powerpoint/2010/main" val="1568479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gure 2. Melanoma metastasis in a sentinel lymph no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667" y="429833"/>
            <a:ext cx="3665798" cy="595692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36108" y="813367"/>
            <a:ext cx="6096000" cy="3785652"/>
          </a:xfrm>
          <a:prstGeom prst="rect">
            <a:avLst/>
          </a:prstGeom>
        </p:spPr>
        <p:txBody>
          <a:bodyPr>
            <a:spAutoFit/>
          </a:bodyPr>
          <a:lstStyle/>
          <a:p>
            <a:pPr algn="l" rtl="0"/>
            <a:r>
              <a:rPr lang="en-US" sz="2400" b="0" i="0" dirty="0" smtClean="0">
                <a:solidFill>
                  <a:srgbClr val="333333"/>
                </a:solidFill>
                <a:effectLst/>
                <a:latin typeface="+mj-lt"/>
              </a:rPr>
              <a:t> </a:t>
            </a:r>
            <a:r>
              <a:rPr lang="en-US" sz="2400" b="1" i="0" dirty="0" smtClean="0">
                <a:solidFill>
                  <a:srgbClr val="333333"/>
                </a:solidFill>
                <a:effectLst/>
                <a:latin typeface="+mj-lt"/>
              </a:rPr>
              <a:t>Melanoma metastasis in a sentinel lymph node:</a:t>
            </a:r>
          </a:p>
          <a:p>
            <a:pPr algn="l" rtl="0"/>
            <a:endParaRPr lang="en-US" sz="2400" dirty="0">
              <a:solidFill>
                <a:srgbClr val="333333"/>
              </a:solidFill>
              <a:latin typeface="+mj-lt"/>
            </a:endParaRPr>
          </a:p>
          <a:p>
            <a:pPr algn="l" rtl="0"/>
            <a:r>
              <a:rPr lang="en-US" sz="2400" b="0" i="0" dirty="0" smtClean="0">
                <a:solidFill>
                  <a:srgbClr val="333333"/>
                </a:solidFill>
                <a:effectLst/>
                <a:latin typeface="+mj-lt"/>
              </a:rPr>
              <a:t>A) The large melanoma cells are present in a background of numerous small lymphocytes (</a:t>
            </a:r>
            <a:r>
              <a:rPr lang="en-US" sz="2400" b="1" i="1" dirty="0" smtClean="0">
                <a:solidFill>
                  <a:srgbClr val="333333"/>
                </a:solidFill>
                <a:effectLst/>
                <a:latin typeface="+mj-lt"/>
              </a:rPr>
              <a:t>haematoxylin and eosin stain</a:t>
            </a:r>
            <a:r>
              <a:rPr lang="en-US" sz="2400" b="0" i="0" dirty="0" smtClean="0">
                <a:solidFill>
                  <a:srgbClr val="333333"/>
                </a:solidFill>
                <a:effectLst/>
                <a:latin typeface="+mj-lt"/>
              </a:rPr>
              <a:t>) </a:t>
            </a:r>
          </a:p>
          <a:p>
            <a:pPr algn="l" rtl="0"/>
            <a:endParaRPr lang="en-US" sz="2400" dirty="0" smtClean="0">
              <a:solidFill>
                <a:srgbClr val="333333"/>
              </a:solidFill>
              <a:latin typeface="+mj-lt"/>
            </a:endParaRPr>
          </a:p>
          <a:p>
            <a:pPr algn="l" rtl="0"/>
            <a:endParaRPr lang="en-US" sz="2400" dirty="0">
              <a:solidFill>
                <a:srgbClr val="333333"/>
              </a:solidFill>
              <a:latin typeface="+mj-lt"/>
            </a:endParaRPr>
          </a:p>
          <a:p>
            <a:pPr algn="l" rtl="0"/>
            <a:r>
              <a:rPr lang="en-US" sz="2400" b="0" i="0" dirty="0" smtClean="0">
                <a:solidFill>
                  <a:srgbClr val="333333"/>
                </a:solidFill>
                <a:effectLst/>
                <a:latin typeface="+mj-lt"/>
              </a:rPr>
              <a:t>B) The melanoma cells are more easily identified with an </a:t>
            </a:r>
            <a:r>
              <a:rPr lang="en-US" sz="2400" b="1" i="1" dirty="0" smtClean="0">
                <a:solidFill>
                  <a:srgbClr val="333333"/>
                </a:solidFill>
                <a:effectLst/>
                <a:latin typeface="+mj-lt"/>
              </a:rPr>
              <a:t>S-100 protein immunohistochemical stain</a:t>
            </a:r>
            <a:endParaRPr lang="ar-SA" sz="2400" b="1" i="1" dirty="0">
              <a:latin typeface="+mj-lt"/>
            </a:endParaRPr>
          </a:p>
        </p:txBody>
      </p:sp>
    </p:spTree>
    <p:extLst>
      <p:ext uri="{BB962C8B-B14F-4D97-AF65-F5344CB8AC3E}">
        <p14:creationId xmlns:p14="http://schemas.microsoft.com/office/powerpoint/2010/main" val="4237788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38200" y="365125"/>
            <a:ext cx="10515600" cy="1325563"/>
          </a:xfrm>
          <a:prstGeom prst="rect">
            <a:avLst/>
          </a:prstGeom>
        </p:spPr>
        <p:txBody>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en-US" dirty="0" smtClean="0"/>
              <a:t>Treatment of malignant melanoma depends on clinical stage.</a:t>
            </a:r>
            <a:endParaRPr lang="ar-SA" dirty="0"/>
          </a:p>
        </p:txBody>
      </p:sp>
      <p:sp>
        <p:nvSpPr>
          <p:cNvPr id="4" name="Rectangle 2"/>
          <p:cNvSpPr>
            <a:spLocks noChangeArrowheads="1"/>
          </p:cNvSpPr>
          <p:nvPr/>
        </p:nvSpPr>
        <p:spPr bwMode="auto">
          <a:xfrm>
            <a:off x="838200" y="2034374"/>
            <a:ext cx="105156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a:solidFill>
                  <a:schemeClr val="tx1"/>
                </a:solidFill>
                <a:latin typeface="Arial" panose="020B0604020202020204" pitchFamily="34" charset="0"/>
              </a:defRPr>
            </a:lvl1pPr>
            <a:lvl2pPr algn="l" rtl="0" eaLnBrk="0" fontAlgn="base" hangingPunct="0">
              <a:spcBef>
                <a:spcPct val="0"/>
              </a:spcBef>
              <a:spcAft>
                <a:spcPct val="0"/>
              </a:spcAft>
              <a:defRPr>
                <a:solidFill>
                  <a:schemeClr val="tx1"/>
                </a:solidFill>
                <a:latin typeface="Arial" panose="020B0604020202020204" pitchFamily="34" charset="0"/>
              </a:defRPr>
            </a:lvl2pPr>
            <a:lvl3pPr algn="l" rtl="0" eaLnBrk="0" fontAlgn="base" hangingPunct="0">
              <a:spcBef>
                <a:spcPct val="0"/>
              </a:spcBef>
              <a:spcAft>
                <a:spcPct val="0"/>
              </a:spcAft>
              <a:defRPr>
                <a:solidFill>
                  <a:schemeClr val="tx1"/>
                </a:solidFill>
                <a:latin typeface="Arial" panose="020B0604020202020204" pitchFamily="34" charset="0"/>
              </a:defRPr>
            </a:lvl3pPr>
            <a:lvl4pPr algn="l" rtl="0" eaLnBrk="0" fontAlgn="base" hangingPunct="0">
              <a:spcBef>
                <a:spcPct val="0"/>
              </a:spcBef>
              <a:spcAft>
                <a:spcPct val="0"/>
              </a:spcAft>
              <a:defRPr>
                <a:solidFill>
                  <a:schemeClr val="tx1"/>
                </a:solidFill>
                <a:latin typeface="Arial" panose="020B0604020202020204" pitchFamily="34" charset="0"/>
              </a:defRPr>
            </a:lvl4pPr>
            <a:lvl5pPr algn="l" rtl="0" eaLnBrk="0" fontAlgn="base" hangingPunct="0">
              <a:spcBef>
                <a:spcPct val="0"/>
              </a:spcBef>
              <a:spcAft>
                <a:spcPct val="0"/>
              </a:spcAft>
              <a:defRPr>
                <a:solidFill>
                  <a:schemeClr val="tx1"/>
                </a:solidFill>
                <a:latin typeface="Arial" panose="020B0604020202020204" pitchFamily="34" charset="0"/>
              </a:defRPr>
            </a:lvl5pPr>
            <a:lvl6pPr algn="l" rtl="0" eaLnBrk="0" fontAlgn="base" hangingPunct="0">
              <a:spcBef>
                <a:spcPct val="0"/>
              </a:spcBef>
              <a:spcAft>
                <a:spcPct val="0"/>
              </a:spcAft>
              <a:defRPr>
                <a:solidFill>
                  <a:schemeClr val="tx1"/>
                </a:solidFill>
                <a:latin typeface="Arial" panose="020B0604020202020204" pitchFamily="34" charset="0"/>
              </a:defRPr>
            </a:lvl6pPr>
            <a:lvl7pPr algn="l" rtl="0" eaLnBrk="0" fontAlgn="base" hangingPunct="0">
              <a:spcBef>
                <a:spcPct val="0"/>
              </a:spcBef>
              <a:spcAft>
                <a:spcPct val="0"/>
              </a:spcAft>
              <a:defRPr>
                <a:solidFill>
                  <a:schemeClr val="tx1"/>
                </a:solidFill>
                <a:latin typeface="Arial" panose="020B0604020202020204" pitchFamily="34" charset="0"/>
              </a:defRPr>
            </a:lvl7pPr>
            <a:lvl8pPr algn="l" rtl="0" eaLnBrk="0" fontAlgn="base" hangingPunct="0">
              <a:spcBef>
                <a:spcPct val="0"/>
              </a:spcBef>
              <a:spcAft>
                <a:spcPct val="0"/>
              </a:spcAft>
              <a:defRPr>
                <a:solidFill>
                  <a:schemeClr val="tx1"/>
                </a:solidFill>
                <a:latin typeface="Arial" panose="020B0604020202020204" pitchFamily="34" charset="0"/>
              </a:defRPr>
            </a:lvl8pPr>
            <a:lvl9pPr algn="l" rtl="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111111"/>
                </a:solidFill>
                <a:effectLst/>
                <a:latin typeface="+mj-lt"/>
              </a:rPr>
              <a:t> For people with more-advanced melanomas, doctors may recommend imaging tests to look for signs that the cancer has spread to other areas of the body.</a:t>
            </a:r>
          </a:p>
          <a:p>
            <a:pPr marL="0" marR="0" lvl="0" indent="0" defTabSz="914400" rtl="0" eaLnBrk="0" fontAlgn="base" latinLnBrk="0" hangingPunct="0">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rgbClr val="111111"/>
              </a:solidFill>
              <a:effectLst/>
              <a:latin typeface="+mj-lt"/>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111111"/>
                </a:solidFill>
                <a:effectLst/>
                <a:latin typeface="+mj-lt"/>
              </a:rPr>
              <a:t>Imaging tests may include X-rays, </a:t>
            </a:r>
            <a:r>
              <a:rPr kumimoji="0" lang="ar-SA" sz="3200" b="0" i="0" u="none" strike="noStrike" cap="none" normalizeH="0" baseline="0" dirty="0" smtClean="0">
                <a:ln>
                  <a:noFill/>
                </a:ln>
                <a:solidFill>
                  <a:schemeClr val="tx1"/>
                </a:solidFill>
                <a:effectLst/>
                <a:latin typeface="+mj-lt"/>
              </a:rPr>
              <a:t>CT</a:t>
            </a:r>
            <a:r>
              <a:rPr kumimoji="0" lang="ar-SA" sz="3200" b="0" i="0" u="none" strike="noStrike" cap="none" normalizeH="0" baseline="0" dirty="0" smtClean="0">
                <a:ln>
                  <a:noFill/>
                </a:ln>
                <a:solidFill>
                  <a:srgbClr val="111111"/>
                </a:solidFill>
                <a:effectLst/>
                <a:latin typeface="+mj-lt"/>
              </a:rPr>
              <a:t> scans and positron emission tomography (PET) scan</a:t>
            </a:r>
            <a:endParaRPr kumimoji="0" lang="ar-SA" sz="32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2549861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solidFill>
                  <a:srgbClr val="222222"/>
                </a:solidFill>
                <a:latin typeface="+mj-lt"/>
              </a:rPr>
              <a:t>Questions</a:t>
            </a:r>
            <a:r>
              <a:rPr lang="en-US" dirty="0" smtClean="0">
                <a:solidFill>
                  <a:srgbClr val="222222"/>
                </a:solidFill>
                <a:latin typeface="+mj-lt"/>
              </a:rPr>
              <a:t>:</a:t>
            </a:r>
            <a:endParaRPr lang="ar-SA" dirty="0"/>
          </a:p>
        </p:txBody>
      </p:sp>
      <p:sp>
        <p:nvSpPr>
          <p:cNvPr id="3" name="Rectangle 2"/>
          <p:cNvSpPr/>
          <p:nvPr/>
        </p:nvSpPr>
        <p:spPr>
          <a:xfrm>
            <a:off x="838200" y="2551837"/>
            <a:ext cx="10515600" cy="1077218"/>
          </a:xfrm>
          <a:prstGeom prst="rect">
            <a:avLst/>
          </a:prstGeom>
        </p:spPr>
        <p:txBody>
          <a:bodyPr wrap="square">
            <a:spAutoFit/>
          </a:bodyPr>
          <a:lstStyle/>
          <a:p>
            <a:pPr algn="l" rtl="0"/>
            <a:r>
              <a:rPr lang="ar-SA" sz="3200" dirty="0" smtClean="0">
                <a:solidFill>
                  <a:srgbClr val="222222"/>
                </a:solidFill>
                <a:latin typeface="+mj-lt"/>
              </a:rPr>
              <a:t>4</a:t>
            </a:r>
            <a:r>
              <a:rPr lang="en-US" sz="3200" dirty="0" smtClean="0">
                <a:solidFill>
                  <a:srgbClr val="222222"/>
                </a:solidFill>
                <a:latin typeface="+mj-lt"/>
              </a:rPr>
              <a:t>- </a:t>
            </a:r>
            <a:r>
              <a:rPr lang="en-US" sz="3200" dirty="0" smtClean="0">
                <a:solidFill>
                  <a:srgbClr val="222222"/>
                </a:solidFill>
                <a:latin typeface="+mj-lt"/>
              </a:rPr>
              <a:t>When </a:t>
            </a:r>
            <a:r>
              <a:rPr lang="en-US" sz="3200" dirty="0">
                <a:solidFill>
                  <a:srgbClr val="222222"/>
                </a:solidFill>
                <a:latin typeface="+mj-lt"/>
              </a:rPr>
              <a:t>would you use a skin graft in the treatment of malignant melanoma?</a:t>
            </a:r>
          </a:p>
        </p:txBody>
      </p:sp>
    </p:spTree>
    <p:extLst>
      <p:ext uri="{BB962C8B-B14F-4D97-AF65-F5344CB8AC3E}">
        <p14:creationId xmlns:p14="http://schemas.microsoft.com/office/powerpoint/2010/main" val="1244639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871" y="890621"/>
            <a:ext cx="10860487" cy="3847207"/>
          </a:xfrm>
          <a:prstGeom prst="rect">
            <a:avLst/>
          </a:prstGeom>
        </p:spPr>
        <p:txBody>
          <a:bodyPr wrap="square">
            <a:spAutoFit/>
          </a:bodyPr>
          <a:lstStyle/>
          <a:p>
            <a:pPr algn="l" rtl="0"/>
            <a:r>
              <a:rPr lang="en-US" sz="3200" dirty="0" smtClean="0">
                <a:latin typeface="+mj-lt"/>
              </a:rPr>
              <a:t>If the defect following excision of the melanoma is  too large </a:t>
            </a:r>
          </a:p>
          <a:p>
            <a:pPr algn="l" rtl="0"/>
            <a:r>
              <a:rPr lang="en-US" sz="3200" dirty="0" smtClean="0">
                <a:latin typeface="+mj-lt"/>
              </a:rPr>
              <a:t>for skin apposition, and healing by secondary intention is inappropriate,  skin graft can be used.</a:t>
            </a:r>
          </a:p>
          <a:p>
            <a:pPr algn="l" rtl="0"/>
            <a:endParaRPr lang="en-US" sz="3200" dirty="0" smtClean="0">
              <a:latin typeface="+mj-lt"/>
            </a:endParaRPr>
          </a:p>
          <a:p>
            <a:pPr algn="l" rtl="0"/>
            <a:r>
              <a:rPr lang="en-US" sz="3200" dirty="0" smtClean="0">
                <a:latin typeface="+mj-lt"/>
              </a:rPr>
              <a:t>Free Skin Graft, both Split </a:t>
            </a:r>
            <a:r>
              <a:rPr lang="en-US" sz="3200" dirty="0" smtClean="0">
                <a:latin typeface="+mj-lt"/>
              </a:rPr>
              <a:t>(PTSG) or </a:t>
            </a:r>
            <a:r>
              <a:rPr lang="en-US" sz="3200" dirty="0" smtClean="0">
                <a:latin typeface="+mj-lt"/>
              </a:rPr>
              <a:t>Full thickness </a:t>
            </a:r>
            <a:r>
              <a:rPr lang="en-US" sz="3200" dirty="0" smtClean="0">
                <a:latin typeface="+mj-lt"/>
              </a:rPr>
              <a:t>(FTSG), </a:t>
            </a:r>
            <a:r>
              <a:rPr lang="en-US" sz="3200" dirty="0" smtClean="0">
                <a:latin typeface="+mj-lt"/>
              </a:rPr>
              <a:t>taken from another </a:t>
            </a:r>
            <a:r>
              <a:rPr lang="en-US" sz="3200" dirty="0" smtClean="0">
                <a:latin typeface="+mj-lt"/>
              </a:rPr>
              <a:t>part </a:t>
            </a:r>
            <a:r>
              <a:rPr lang="en-US" sz="3200" dirty="0" smtClean="0">
                <a:latin typeface="+mj-lt"/>
              </a:rPr>
              <a:t>of the body, rely on revascularization from a healthy, </a:t>
            </a:r>
            <a:r>
              <a:rPr lang="en-US" sz="3200" dirty="0" smtClean="0">
                <a:latin typeface="+mj-lt"/>
              </a:rPr>
              <a:t>well </a:t>
            </a:r>
            <a:r>
              <a:rPr lang="en-US" sz="3200" dirty="0" smtClean="0">
                <a:latin typeface="+mj-lt"/>
              </a:rPr>
              <a:t>vascularized wound bed.</a:t>
            </a:r>
          </a:p>
          <a:p>
            <a:pPr algn="l" rtl="0"/>
            <a:endParaRPr lang="ar-SA" sz="2000" dirty="0">
              <a:latin typeface="+mj-lt"/>
            </a:endParaRPr>
          </a:p>
        </p:txBody>
      </p:sp>
    </p:spTree>
    <p:extLst>
      <p:ext uri="{BB962C8B-B14F-4D97-AF65-F5344CB8AC3E}">
        <p14:creationId xmlns:p14="http://schemas.microsoft.com/office/powerpoint/2010/main" val="711699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9811" y="903997"/>
            <a:ext cx="10304058" cy="4031873"/>
          </a:xfrm>
          <a:prstGeom prst="rect">
            <a:avLst/>
          </a:prstGeom>
        </p:spPr>
        <p:txBody>
          <a:bodyPr wrap="square">
            <a:spAutoFit/>
          </a:bodyPr>
          <a:lstStyle/>
          <a:p>
            <a:pPr algn="l" rtl="0"/>
            <a:r>
              <a:rPr lang="en-US" sz="3200" b="1" i="0" dirty="0" smtClean="0">
                <a:solidFill>
                  <a:srgbClr val="000000"/>
                </a:solidFill>
                <a:effectLst/>
                <a:latin typeface="+mj-lt"/>
              </a:rPr>
              <a:t>Key points:</a:t>
            </a:r>
          </a:p>
          <a:p>
            <a:pPr algn="l" rtl="0"/>
            <a:endParaRPr lang="en-US" sz="2800" b="1" i="0" dirty="0" smtClean="0">
              <a:solidFill>
                <a:srgbClr val="000000"/>
              </a:solidFill>
              <a:effectLst/>
              <a:latin typeface="+mj-lt"/>
            </a:endParaRPr>
          </a:p>
          <a:p>
            <a:pPr algn="l" rtl="0">
              <a:buFont typeface="Arial" panose="020B0604020202020204" pitchFamily="34" charset="0"/>
              <a:buChar char="•"/>
            </a:pPr>
            <a:r>
              <a:rPr lang="en-US" sz="2800" b="0" i="0" dirty="0" smtClean="0">
                <a:solidFill>
                  <a:srgbClr val="333333"/>
                </a:solidFill>
                <a:effectLst/>
                <a:latin typeface="+mj-lt"/>
              </a:rPr>
              <a:t> Excision biopsy with 2 mm margins is appropriate whenever possible.</a:t>
            </a:r>
          </a:p>
          <a:p>
            <a:pPr algn="l" rtl="0">
              <a:buFont typeface="Arial" panose="020B0604020202020204" pitchFamily="34" charset="0"/>
              <a:buChar char="•"/>
            </a:pPr>
            <a:r>
              <a:rPr lang="en-US" sz="2800" b="0" i="0" dirty="0" smtClean="0">
                <a:solidFill>
                  <a:srgbClr val="333333"/>
                </a:solidFill>
                <a:effectLst/>
                <a:latin typeface="+mj-lt"/>
              </a:rPr>
              <a:t> Wide excision can then be based on the Breslow thickness.</a:t>
            </a:r>
          </a:p>
          <a:p>
            <a:pPr algn="l" rtl="0">
              <a:buFont typeface="Arial" panose="020B0604020202020204" pitchFamily="34" charset="0"/>
              <a:buChar char="•"/>
            </a:pPr>
            <a:r>
              <a:rPr lang="en-US" sz="2800" b="0" i="0" dirty="0" smtClean="0">
                <a:solidFill>
                  <a:srgbClr val="333333"/>
                </a:solidFill>
                <a:effectLst/>
                <a:latin typeface="+mj-lt"/>
              </a:rPr>
              <a:t> Tumors &gt;1 mm thick may benefit from SLN biopsy.</a:t>
            </a:r>
          </a:p>
          <a:p>
            <a:pPr algn="l" rtl="0">
              <a:buFont typeface="Arial" panose="020B0604020202020204" pitchFamily="34" charset="0"/>
              <a:buChar char="•"/>
            </a:pPr>
            <a:r>
              <a:rPr lang="en-US" sz="2800" b="0" i="0" dirty="0" smtClean="0">
                <a:solidFill>
                  <a:srgbClr val="333333"/>
                </a:solidFill>
                <a:effectLst/>
                <a:latin typeface="+mj-lt"/>
              </a:rPr>
              <a:t> SLN biopsy provides accurate prognostic information.</a:t>
            </a:r>
          </a:p>
          <a:p>
            <a:pPr algn="l" rtl="0">
              <a:buFont typeface="Arial" panose="020B0604020202020204" pitchFamily="34" charset="0"/>
              <a:buChar char="•"/>
            </a:pPr>
            <a:r>
              <a:rPr lang="en-US" sz="2800" b="0" i="0" dirty="0" smtClean="0">
                <a:solidFill>
                  <a:srgbClr val="333333"/>
                </a:solidFill>
                <a:effectLst/>
                <a:latin typeface="+mj-lt"/>
              </a:rPr>
              <a:t> Staging investigations are not indicated unless metastasis is evident.</a:t>
            </a:r>
          </a:p>
          <a:p>
            <a:pPr algn="l" rtl="0">
              <a:buFont typeface="Arial" panose="020B0604020202020204" pitchFamily="34" charset="0"/>
              <a:buChar char="•"/>
            </a:pPr>
            <a:r>
              <a:rPr lang="en-US" sz="2800" b="0" i="0" dirty="0" smtClean="0">
                <a:solidFill>
                  <a:srgbClr val="333333"/>
                </a:solidFill>
                <a:effectLst/>
                <a:latin typeface="+mj-lt"/>
              </a:rPr>
              <a:t> Careful follow up is important to detect new melanomas and disease recurrence.</a:t>
            </a:r>
            <a:endParaRPr lang="en-US" sz="2800" b="0" i="0" dirty="0">
              <a:solidFill>
                <a:srgbClr val="333333"/>
              </a:solidFill>
              <a:effectLst/>
              <a:latin typeface="+mj-lt"/>
            </a:endParaRPr>
          </a:p>
        </p:txBody>
      </p:sp>
    </p:spTree>
    <p:extLst>
      <p:ext uri="{BB962C8B-B14F-4D97-AF65-F5344CB8AC3E}">
        <p14:creationId xmlns:p14="http://schemas.microsoft.com/office/powerpoint/2010/main" val="22478425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credit: yanhongbin / 123RF Stock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6130" y="1344304"/>
            <a:ext cx="4292221" cy="4292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074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1" y="2690336"/>
            <a:ext cx="10515600" cy="3046988"/>
          </a:xfrm>
          <a:prstGeom prst="rect">
            <a:avLst/>
          </a:prstGeom>
        </p:spPr>
        <p:txBody>
          <a:bodyPr wrap="square">
            <a:spAutoFit/>
          </a:bodyPr>
          <a:lstStyle/>
          <a:p>
            <a:pPr algn="l" rtl="0"/>
            <a:r>
              <a:rPr lang="en-US" sz="3200" b="0" i="0" dirty="0" smtClean="0">
                <a:solidFill>
                  <a:srgbClr val="222222"/>
                </a:solidFill>
                <a:effectLst/>
                <a:latin typeface="+mj-lt"/>
              </a:rPr>
              <a:t>A 35 year-old woman presents with a long standing history of a skin pigmented lesion in her lower leg.</a:t>
            </a:r>
          </a:p>
          <a:p>
            <a:pPr algn="l" rtl="0"/>
            <a:endParaRPr lang="en-US" sz="3200" dirty="0">
              <a:solidFill>
                <a:srgbClr val="222222"/>
              </a:solidFill>
              <a:latin typeface="+mj-lt"/>
            </a:endParaRPr>
          </a:p>
          <a:p>
            <a:pPr algn="l" rtl="0"/>
            <a:r>
              <a:rPr lang="en-US" sz="3200" b="0" i="0" dirty="0" smtClean="0">
                <a:solidFill>
                  <a:srgbClr val="222222"/>
                </a:solidFill>
                <a:effectLst/>
                <a:latin typeface="+mj-lt"/>
              </a:rPr>
              <a:t>However, recently she has noticed this to be larger and growing in size. The lesion is itchy and has bled from the surface a few times.</a:t>
            </a:r>
            <a:endParaRPr lang="ar-SA" sz="3200" dirty="0">
              <a:latin typeface="+mj-lt"/>
            </a:endParaRPr>
          </a:p>
        </p:txBody>
      </p:sp>
      <p:sp>
        <p:nvSpPr>
          <p:cNvPr id="4" name="Title 1"/>
          <p:cNvSpPr>
            <a:spLocks noGrp="1"/>
          </p:cNvSpPr>
          <p:nvPr>
            <p:ph type="title"/>
          </p:nvPr>
        </p:nvSpPr>
        <p:spPr>
          <a:xfrm>
            <a:off x="838200" y="365125"/>
            <a:ext cx="10515600" cy="1325563"/>
          </a:xfrm>
        </p:spPr>
        <p:txBody>
          <a:bodyPr/>
          <a:lstStyle/>
          <a:p>
            <a:pPr algn="ctr" rtl="0"/>
            <a:r>
              <a:rPr lang="en-US" dirty="0"/>
              <a:t>Malignant </a:t>
            </a:r>
            <a:r>
              <a:rPr lang="en-US" dirty="0" smtClean="0"/>
              <a:t>melanoma</a:t>
            </a:r>
            <a:endParaRPr lang="ar-SA" dirty="0"/>
          </a:p>
        </p:txBody>
      </p:sp>
    </p:spTree>
    <p:extLst>
      <p:ext uri="{BB962C8B-B14F-4D97-AF65-F5344CB8AC3E}">
        <p14:creationId xmlns:p14="http://schemas.microsoft.com/office/powerpoint/2010/main" val="572524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elano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319" y="668740"/>
            <a:ext cx="8199035" cy="5708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1747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dirty="0" smtClean="0">
                <a:solidFill>
                  <a:srgbClr val="222222"/>
                </a:solidFill>
                <a:latin typeface="+mj-lt"/>
              </a:rPr>
              <a:t>Questions</a:t>
            </a:r>
            <a:r>
              <a:rPr lang="en-US" dirty="0" smtClean="0">
                <a:solidFill>
                  <a:srgbClr val="222222"/>
                </a:solidFill>
                <a:latin typeface="+mj-lt"/>
              </a:rPr>
              <a:t>:</a:t>
            </a:r>
            <a:endParaRPr lang="ar-SA" dirty="0"/>
          </a:p>
        </p:txBody>
      </p:sp>
      <p:sp>
        <p:nvSpPr>
          <p:cNvPr id="3" name="Rectangle 2"/>
          <p:cNvSpPr/>
          <p:nvPr/>
        </p:nvSpPr>
        <p:spPr>
          <a:xfrm>
            <a:off x="838200" y="2551837"/>
            <a:ext cx="10515600" cy="584775"/>
          </a:xfrm>
          <a:prstGeom prst="rect">
            <a:avLst/>
          </a:prstGeom>
        </p:spPr>
        <p:txBody>
          <a:bodyPr wrap="square">
            <a:spAutoFit/>
          </a:bodyPr>
          <a:lstStyle/>
          <a:p>
            <a:pPr algn="l" rtl="0"/>
            <a:r>
              <a:rPr lang="ar-SA" sz="3200" dirty="0" smtClean="0">
                <a:solidFill>
                  <a:srgbClr val="222222"/>
                </a:solidFill>
                <a:latin typeface="+mj-lt"/>
              </a:rPr>
              <a:t>1</a:t>
            </a:r>
            <a:r>
              <a:rPr lang="en-US" sz="3200" dirty="0" smtClean="0">
                <a:solidFill>
                  <a:srgbClr val="222222"/>
                </a:solidFill>
                <a:latin typeface="+mj-lt"/>
              </a:rPr>
              <a:t>- </a:t>
            </a:r>
            <a:r>
              <a:rPr lang="en-US" sz="3200" dirty="0" smtClean="0">
                <a:solidFill>
                  <a:srgbClr val="222222"/>
                </a:solidFill>
                <a:latin typeface="+mj-lt"/>
              </a:rPr>
              <a:t>What </a:t>
            </a:r>
            <a:r>
              <a:rPr lang="en-US" sz="3200" dirty="0">
                <a:solidFill>
                  <a:srgbClr val="222222"/>
                </a:solidFill>
                <a:latin typeface="+mj-lt"/>
              </a:rPr>
              <a:t>are the </a:t>
            </a:r>
            <a:r>
              <a:rPr lang="en-US" sz="3200" dirty="0" smtClean="0">
                <a:solidFill>
                  <a:srgbClr val="222222"/>
                </a:solidFill>
                <a:latin typeface="+mj-lt"/>
              </a:rPr>
              <a:t>different types </a:t>
            </a:r>
            <a:r>
              <a:rPr lang="en-US" sz="3200" dirty="0">
                <a:solidFill>
                  <a:srgbClr val="222222"/>
                </a:solidFill>
                <a:latin typeface="+mj-lt"/>
              </a:rPr>
              <a:t>of malignant melanoma</a:t>
            </a:r>
            <a:r>
              <a:rPr lang="en-US" sz="3200" dirty="0" smtClean="0">
                <a:solidFill>
                  <a:srgbClr val="222222"/>
                </a:solidFill>
                <a:latin typeface="+mj-lt"/>
              </a:rPr>
              <a:t>?</a:t>
            </a:r>
            <a:endParaRPr lang="en-US" sz="3200" dirty="0">
              <a:solidFill>
                <a:srgbClr val="222222"/>
              </a:solidFill>
              <a:latin typeface="+mj-lt"/>
            </a:endParaRPr>
          </a:p>
        </p:txBody>
      </p:sp>
    </p:spTree>
    <p:extLst>
      <p:ext uri="{BB962C8B-B14F-4D97-AF65-F5344CB8AC3E}">
        <p14:creationId xmlns:p14="http://schemas.microsoft.com/office/powerpoint/2010/main" val="3283478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Several types of malignant melanomas are recognized as follows:</a:t>
            </a:r>
            <a:endParaRPr lang="ar-SA" dirty="0"/>
          </a:p>
        </p:txBody>
      </p:sp>
      <p:sp>
        <p:nvSpPr>
          <p:cNvPr id="4" name="Rectangle 3"/>
          <p:cNvSpPr/>
          <p:nvPr/>
        </p:nvSpPr>
        <p:spPr>
          <a:xfrm>
            <a:off x="838200" y="2413338"/>
            <a:ext cx="10515600" cy="2677656"/>
          </a:xfrm>
          <a:prstGeom prst="rect">
            <a:avLst/>
          </a:prstGeom>
        </p:spPr>
        <p:txBody>
          <a:bodyPr wrap="square">
            <a:spAutoFit/>
          </a:bodyPr>
          <a:lstStyle/>
          <a:p>
            <a:pPr algn="l" rtl="0">
              <a:buFont typeface="Arial" panose="020B0604020202020204" pitchFamily="34" charset="0"/>
              <a:buChar char="•"/>
            </a:pPr>
            <a:r>
              <a:rPr lang="en-US" sz="2800" b="1" i="0" dirty="0" smtClean="0">
                <a:solidFill>
                  <a:srgbClr val="222222"/>
                </a:solidFill>
                <a:effectLst/>
                <a:latin typeface="+mj-lt"/>
              </a:rPr>
              <a:t> Superficial spreading melanoma</a:t>
            </a:r>
            <a:r>
              <a:rPr lang="en-US" sz="2800" i="0" dirty="0" smtClean="0">
                <a:solidFill>
                  <a:srgbClr val="222222"/>
                </a:solidFill>
                <a:effectLst/>
                <a:latin typeface="+mj-lt"/>
              </a:rPr>
              <a:t>. Superficial spreading melanoma is the most common type of melanoma. ...</a:t>
            </a:r>
          </a:p>
          <a:p>
            <a:pPr algn="l" rtl="0">
              <a:buFont typeface="Arial" panose="020B0604020202020204" pitchFamily="34" charset="0"/>
              <a:buChar char="•"/>
            </a:pPr>
            <a:r>
              <a:rPr lang="en-US" sz="2800" b="1" i="0" dirty="0" smtClean="0">
                <a:solidFill>
                  <a:srgbClr val="222222"/>
                </a:solidFill>
                <a:effectLst/>
                <a:latin typeface="+mj-lt"/>
              </a:rPr>
              <a:t> Nodular melanoma</a:t>
            </a:r>
            <a:r>
              <a:rPr lang="en-US" sz="2800" i="0" dirty="0" smtClean="0">
                <a:solidFill>
                  <a:srgbClr val="222222"/>
                </a:solidFill>
                <a:effectLst/>
                <a:latin typeface="+mj-lt"/>
              </a:rPr>
              <a:t>. ...</a:t>
            </a:r>
          </a:p>
          <a:p>
            <a:pPr algn="l" rtl="0">
              <a:buFont typeface="Arial" panose="020B0604020202020204" pitchFamily="34" charset="0"/>
              <a:buChar char="•"/>
            </a:pPr>
            <a:r>
              <a:rPr lang="en-US" sz="2800" b="1" i="0" dirty="0" smtClean="0">
                <a:solidFill>
                  <a:srgbClr val="222222"/>
                </a:solidFill>
                <a:effectLst/>
                <a:latin typeface="+mj-lt"/>
              </a:rPr>
              <a:t> Acral-lentiginous melanoma</a:t>
            </a:r>
            <a:r>
              <a:rPr lang="en-US" sz="2800" i="0" dirty="0" smtClean="0">
                <a:solidFill>
                  <a:srgbClr val="222222"/>
                </a:solidFill>
                <a:effectLst/>
                <a:latin typeface="+mj-lt"/>
              </a:rPr>
              <a:t>. ...</a:t>
            </a:r>
          </a:p>
          <a:p>
            <a:pPr algn="l" rtl="0">
              <a:buFont typeface="Arial" panose="020B0604020202020204" pitchFamily="34" charset="0"/>
              <a:buChar char="•"/>
            </a:pPr>
            <a:r>
              <a:rPr lang="en-US" sz="2800" b="1" i="0" dirty="0" smtClean="0">
                <a:solidFill>
                  <a:srgbClr val="222222"/>
                </a:solidFill>
                <a:effectLst/>
                <a:latin typeface="+mj-lt"/>
              </a:rPr>
              <a:t> Lentigo maligna melanoma</a:t>
            </a:r>
            <a:r>
              <a:rPr lang="en-US" sz="2800" i="0" dirty="0" smtClean="0">
                <a:solidFill>
                  <a:srgbClr val="222222"/>
                </a:solidFill>
                <a:effectLst/>
                <a:latin typeface="+mj-lt"/>
              </a:rPr>
              <a:t>. ...</a:t>
            </a:r>
          </a:p>
          <a:p>
            <a:pPr algn="l" rtl="0">
              <a:buFont typeface="Arial" panose="020B0604020202020204" pitchFamily="34" charset="0"/>
              <a:buChar char="•"/>
            </a:pPr>
            <a:r>
              <a:rPr lang="en-US" sz="2800" b="1" i="0" dirty="0" smtClean="0">
                <a:solidFill>
                  <a:srgbClr val="222222"/>
                </a:solidFill>
                <a:effectLst/>
                <a:latin typeface="+mj-lt"/>
              </a:rPr>
              <a:t> Amelanotic and desmoplastic melanomas</a:t>
            </a:r>
            <a:r>
              <a:rPr lang="en-US" sz="2800" i="0" dirty="0" smtClean="0">
                <a:solidFill>
                  <a:srgbClr val="222222"/>
                </a:solidFill>
                <a:effectLst/>
                <a:latin typeface="+mj-lt"/>
              </a:rPr>
              <a:t>. </a:t>
            </a:r>
            <a:endParaRPr lang="en-US" sz="2800" i="0" dirty="0">
              <a:solidFill>
                <a:srgbClr val="222222"/>
              </a:solidFill>
              <a:effectLst/>
              <a:latin typeface="+mj-lt"/>
            </a:endParaRPr>
          </a:p>
        </p:txBody>
      </p:sp>
    </p:spTree>
    <p:extLst>
      <p:ext uri="{BB962C8B-B14F-4D97-AF65-F5344CB8AC3E}">
        <p14:creationId xmlns:p14="http://schemas.microsoft.com/office/powerpoint/2010/main" val="2830345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443" y="378773"/>
            <a:ext cx="10967113" cy="1325563"/>
          </a:xfrm>
        </p:spPr>
        <p:txBody>
          <a:bodyPr>
            <a:noAutofit/>
          </a:bodyPr>
          <a:lstStyle/>
          <a:p>
            <a:pPr algn="l" rtl="0"/>
            <a:r>
              <a:rPr lang="en-US" sz="3200" b="1" i="0" u="none" strike="noStrike" baseline="0" dirty="0" smtClean="0">
                <a:solidFill>
                  <a:srgbClr val="245AFD"/>
                </a:solidFill>
                <a:latin typeface="Aileron-SemiBold"/>
              </a:rPr>
              <a:t>Macroscopic features in naevi suggestive of Malignant</a:t>
            </a:r>
            <a:r>
              <a:rPr lang="en-US" sz="3200" b="1" i="0" u="none" strike="noStrike" dirty="0" smtClean="0">
                <a:solidFill>
                  <a:srgbClr val="245AFD"/>
                </a:solidFill>
                <a:latin typeface="Aileron-SemiBold"/>
              </a:rPr>
              <a:t> </a:t>
            </a:r>
            <a:r>
              <a:rPr lang="en-US" sz="3200" b="1" i="0" u="none" strike="noStrike" baseline="0" dirty="0" smtClean="0">
                <a:solidFill>
                  <a:srgbClr val="245AFD"/>
                </a:solidFill>
                <a:latin typeface="Aileron-SemiBold"/>
              </a:rPr>
              <a:t>Melanoma</a:t>
            </a:r>
            <a:br>
              <a:rPr lang="en-US" sz="3200" b="1" i="0" u="none" strike="noStrike" baseline="0" dirty="0" smtClean="0">
                <a:solidFill>
                  <a:srgbClr val="245AFD"/>
                </a:solidFill>
                <a:latin typeface="Aileron-SemiBold"/>
              </a:rPr>
            </a:br>
            <a:endParaRPr lang="ar-SA" sz="3200" dirty="0"/>
          </a:p>
        </p:txBody>
      </p:sp>
      <p:sp>
        <p:nvSpPr>
          <p:cNvPr id="3" name="Rectangle 2"/>
          <p:cNvSpPr/>
          <p:nvPr/>
        </p:nvSpPr>
        <p:spPr>
          <a:xfrm>
            <a:off x="612443" y="1895060"/>
            <a:ext cx="10926170" cy="3046988"/>
          </a:xfrm>
          <a:prstGeom prst="rect">
            <a:avLst/>
          </a:prstGeom>
        </p:spPr>
        <p:txBody>
          <a:bodyPr wrap="square">
            <a:spAutoFit/>
          </a:bodyPr>
          <a:lstStyle/>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Change in size</a:t>
            </a:r>
          </a:p>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Shape</a:t>
            </a:r>
          </a:p>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Colour</a:t>
            </a:r>
          </a:p>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Thickness (elevation/nodularity or ulceration)</a:t>
            </a:r>
          </a:p>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Satellite lesions (pigment spreading into surrounding area)</a:t>
            </a:r>
          </a:p>
          <a:p>
            <a:pPr algn="l" rtl="0"/>
            <a:r>
              <a:rPr lang="en-US" sz="3200" b="0" i="0" u="none" strike="noStrike" baseline="0" dirty="0" smtClean="0">
                <a:solidFill>
                  <a:srgbClr val="245AFD"/>
                </a:solidFill>
                <a:latin typeface="+mj-lt"/>
              </a:rPr>
              <a:t>● </a:t>
            </a:r>
            <a:r>
              <a:rPr lang="en-US" sz="3200" b="0" i="0" u="none" strike="noStrike" baseline="0" dirty="0" smtClean="0">
                <a:solidFill>
                  <a:srgbClr val="000000"/>
                </a:solidFill>
                <a:latin typeface="+mj-lt"/>
              </a:rPr>
              <a:t>Tingling/itching /serosanguinous discharge (usually late signs)</a:t>
            </a:r>
            <a:endParaRPr lang="ar-SA" sz="3200" dirty="0">
              <a:latin typeface="+mj-lt"/>
            </a:endParaRPr>
          </a:p>
        </p:txBody>
      </p:sp>
    </p:spTree>
    <p:extLst>
      <p:ext uri="{BB962C8B-B14F-4D97-AF65-F5344CB8AC3E}">
        <p14:creationId xmlns:p14="http://schemas.microsoft.com/office/powerpoint/2010/main" val="1816230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911" y="474307"/>
            <a:ext cx="10632175" cy="1325563"/>
          </a:xfrm>
        </p:spPr>
        <p:txBody>
          <a:bodyPr>
            <a:noAutofit/>
          </a:bodyPr>
          <a:lstStyle/>
          <a:p>
            <a:pPr algn="ctr"/>
            <a:r>
              <a:rPr lang="en-US" sz="3200" dirty="0">
                <a:solidFill>
                  <a:srgbClr val="202122"/>
                </a:solidFill>
              </a:rPr>
              <a:t>Early signs of melanoma are summarized by </a:t>
            </a:r>
            <a:r>
              <a:rPr lang="en-US" sz="3200" i="1" dirty="0">
                <a:solidFill>
                  <a:srgbClr val="202122"/>
                </a:solidFill>
              </a:rPr>
              <a:t>the mnemonic </a:t>
            </a:r>
            <a:r>
              <a:rPr lang="en-US" sz="3200" dirty="0">
                <a:solidFill>
                  <a:srgbClr val="202122"/>
                </a:solidFill>
              </a:rPr>
              <a:t>"ABCDEF":</a:t>
            </a:r>
            <a:br>
              <a:rPr lang="en-US" sz="3200" dirty="0">
                <a:solidFill>
                  <a:srgbClr val="202122"/>
                </a:solidFill>
              </a:rPr>
            </a:br>
            <a:endParaRPr lang="ar-SA" sz="3200" dirty="0"/>
          </a:p>
        </p:txBody>
      </p:sp>
      <p:sp>
        <p:nvSpPr>
          <p:cNvPr id="3" name="Rectangle 2"/>
          <p:cNvSpPr/>
          <p:nvPr/>
        </p:nvSpPr>
        <p:spPr>
          <a:xfrm>
            <a:off x="721625" y="2204578"/>
            <a:ext cx="10748749" cy="3046988"/>
          </a:xfrm>
          <a:prstGeom prst="rect">
            <a:avLst/>
          </a:prstGeom>
        </p:spPr>
        <p:txBody>
          <a:bodyPr wrap="square">
            <a:spAutoFit/>
          </a:bodyPr>
          <a:lstStyle/>
          <a:p>
            <a:pPr algn="l" rtl="0">
              <a:buFont typeface="Arial" panose="020B0604020202020204" pitchFamily="34" charset="0"/>
              <a:buChar char="•"/>
            </a:pPr>
            <a:r>
              <a:rPr lang="en-US" sz="3200" b="1" dirty="0" smtClean="0">
                <a:solidFill>
                  <a:srgbClr val="202122"/>
                </a:solidFill>
                <a:latin typeface="+mj-lt"/>
              </a:rPr>
              <a:t> A</a:t>
            </a:r>
            <a:r>
              <a:rPr lang="en-US" sz="3200" dirty="0" smtClean="0">
                <a:solidFill>
                  <a:srgbClr val="202122"/>
                </a:solidFill>
                <a:latin typeface="+mj-lt"/>
              </a:rPr>
              <a:t>symmetry</a:t>
            </a:r>
            <a:endParaRPr lang="en-US" sz="3200" dirty="0">
              <a:solidFill>
                <a:srgbClr val="202122"/>
              </a:solidFill>
              <a:latin typeface="+mj-lt"/>
            </a:endParaRPr>
          </a:p>
          <a:p>
            <a:pPr algn="l" rtl="0">
              <a:buFont typeface="Arial" panose="020B0604020202020204" pitchFamily="34" charset="0"/>
              <a:buChar char="•"/>
            </a:pPr>
            <a:r>
              <a:rPr lang="en-US" sz="3200" b="1" dirty="0" smtClean="0">
                <a:solidFill>
                  <a:srgbClr val="202122"/>
                </a:solidFill>
                <a:latin typeface="+mj-lt"/>
              </a:rPr>
              <a:t> B</a:t>
            </a:r>
            <a:r>
              <a:rPr lang="en-US" sz="3200" dirty="0" smtClean="0">
                <a:solidFill>
                  <a:srgbClr val="202122"/>
                </a:solidFill>
                <a:latin typeface="+mj-lt"/>
              </a:rPr>
              <a:t>orders </a:t>
            </a:r>
            <a:r>
              <a:rPr lang="en-US" sz="3200" dirty="0">
                <a:solidFill>
                  <a:srgbClr val="202122"/>
                </a:solidFill>
                <a:latin typeface="+mj-lt"/>
              </a:rPr>
              <a:t>(irregular with edges and corners)</a:t>
            </a:r>
          </a:p>
          <a:p>
            <a:pPr algn="l" rtl="0">
              <a:buFont typeface="Arial" panose="020B0604020202020204" pitchFamily="34" charset="0"/>
              <a:buChar char="•"/>
            </a:pPr>
            <a:r>
              <a:rPr lang="en-US" sz="3200" b="1" dirty="0" smtClean="0">
                <a:solidFill>
                  <a:srgbClr val="202122"/>
                </a:solidFill>
                <a:latin typeface="+mj-lt"/>
              </a:rPr>
              <a:t> C</a:t>
            </a:r>
            <a:r>
              <a:rPr lang="en-US" sz="3200" dirty="0" smtClean="0">
                <a:solidFill>
                  <a:srgbClr val="202122"/>
                </a:solidFill>
                <a:latin typeface="+mj-lt"/>
              </a:rPr>
              <a:t>olour </a:t>
            </a:r>
            <a:r>
              <a:rPr lang="en-US" sz="3200" dirty="0">
                <a:solidFill>
                  <a:srgbClr val="202122"/>
                </a:solidFill>
                <a:latin typeface="+mj-lt"/>
              </a:rPr>
              <a:t>(variegated)</a:t>
            </a:r>
          </a:p>
          <a:p>
            <a:pPr algn="l" rtl="0">
              <a:buFont typeface="Arial" panose="020B0604020202020204" pitchFamily="34" charset="0"/>
              <a:buChar char="•"/>
            </a:pPr>
            <a:r>
              <a:rPr lang="en-US" sz="3200" b="1" dirty="0" smtClean="0">
                <a:solidFill>
                  <a:srgbClr val="202122"/>
                </a:solidFill>
                <a:latin typeface="+mj-lt"/>
              </a:rPr>
              <a:t> D</a:t>
            </a:r>
            <a:r>
              <a:rPr lang="en-US" sz="3200" dirty="0" smtClean="0">
                <a:solidFill>
                  <a:srgbClr val="202122"/>
                </a:solidFill>
                <a:latin typeface="+mj-lt"/>
              </a:rPr>
              <a:t>iameter </a:t>
            </a:r>
            <a:r>
              <a:rPr lang="en-US" sz="3200" dirty="0">
                <a:solidFill>
                  <a:srgbClr val="202122"/>
                </a:solidFill>
                <a:latin typeface="+mj-lt"/>
              </a:rPr>
              <a:t>(greater than 6 mm (0.24 </a:t>
            </a:r>
            <a:r>
              <a:rPr lang="en-US" sz="3200" dirty="0">
                <a:solidFill>
                  <a:srgbClr val="0B0080"/>
                </a:solidFill>
                <a:latin typeface="+mj-lt"/>
              </a:rPr>
              <a:t>in</a:t>
            </a:r>
            <a:r>
              <a:rPr lang="en-US" sz="3200" dirty="0" smtClean="0">
                <a:solidFill>
                  <a:srgbClr val="202122"/>
                </a:solidFill>
                <a:latin typeface="+mj-lt"/>
              </a:rPr>
              <a:t>)</a:t>
            </a:r>
            <a:endParaRPr lang="en-US" sz="3200" dirty="0">
              <a:solidFill>
                <a:srgbClr val="202122"/>
              </a:solidFill>
              <a:latin typeface="+mj-lt"/>
            </a:endParaRPr>
          </a:p>
          <a:p>
            <a:pPr algn="l" rtl="0">
              <a:buFont typeface="Arial" panose="020B0604020202020204" pitchFamily="34" charset="0"/>
              <a:buChar char="•"/>
            </a:pPr>
            <a:r>
              <a:rPr lang="en-US" sz="3200" b="1" dirty="0" smtClean="0">
                <a:solidFill>
                  <a:srgbClr val="202122"/>
                </a:solidFill>
                <a:latin typeface="+mj-lt"/>
              </a:rPr>
              <a:t> E</a:t>
            </a:r>
            <a:r>
              <a:rPr lang="en-US" sz="3200" dirty="0" smtClean="0">
                <a:solidFill>
                  <a:srgbClr val="202122"/>
                </a:solidFill>
                <a:latin typeface="+mj-lt"/>
              </a:rPr>
              <a:t>volving </a:t>
            </a:r>
            <a:r>
              <a:rPr lang="en-US" sz="3200" dirty="0">
                <a:solidFill>
                  <a:srgbClr val="202122"/>
                </a:solidFill>
                <a:latin typeface="+mj-lt"/>
              </a:rPr>
              <a:t>over time</a:t>
            </a:r>
          </a:p>
          <a:p>
            <a:pPr algn="l" rtl="0">
              <a:buFont typeface="Arial" panose="020B0604020202020204" pitchFamily="34" charset="0"/>
              <a:buChar char="•"/>
            </a:pPr>
            <a:r>
              <a:rPr lang="en-US" sz="3200" b="1" dirty="0" smtClean="0">
                <a:solidFill>
                  <a:srgbClr val="202122"/>
                </a:solidFill>
                <a:latin typeface="+mj-lt"/>
              </a:rPr>
              <a:t> F</a:t>
            </a:r>
            <a:r>
              <a:rPr lang="en-US" sz="3200" dirty="0" smtClean="0">
                <a:solidFill>
                  <a:srgbClr val="202122"/>
                </a:solidFill>
                <a:latin typeface="+mj-lt"/>
              </a:rPr>
              <a:t>unny </a:t>
            </a:r>
            <a:r>
              <a:rPr lang="en-US" sz="3200" dirty="0">
                <a:solidFill>
                  <a:srgbClr val="202122"/>
                </a:solidFill>
                <a:latin typeface="+mj-lt"/>
              </a:rPr>
              <a:t>looking</a:t>
            </a:r>
            <a:endParaRPr lang="en-US" sz="3200" b="0" i="0" dirty="0">
              <a:solidFill>
                <a:srgbClr val="202122"/>
              </a:solidFill>
              <a:effectLst/>
              <a:latin typeface="+mj-lt"/>
            </a:endParaRPr>
          </a:p>
        </p:txBody>
      </p:sp>
    </p:spTree>
    <p:extLst>
      <p:ext uri="{BB962C8B-B14F-4D97-AF65-F5344CB8AC3E}">
        <p14:creationId xmlns:p14="http://schemas.microsoft.com/office/powerpoint/2010/main" val="1604005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i="0" u="none" strike="noStrike" baseline="0" dirty="0" smtClean="0">
                <a:solidFill>
                  <a:srgbClr val="245AFD"/>
                </a:solidFill>
                <a:latin typeface="Aileron-SemiBold"/>
              </a:rPr>
              <a:t>Malignant melanoma</a:t>
            </a:r>
            <a:br>
              <a:rPr lang="en-US" b="1" i="0" u="none" strike="noStrike" baseline="0" dirty="0" smtClean="0">
                <a:solidFill>
                  <a:srgbClr val="245AFD"/>
                </a:solidFill>
                <a:latin typeface="Aileron-SemiBold"/>
              </a:rPr>
            </a:br>
            <a:endParaRPr lang="ar-SA" dirty="0"/>
          </a:p>
        </p:txBody>
      </p:sp>
      <p:sp>
        <p:nvSpPr>
          <p:cNvPr id="3" name="Rectangle 2"/>
          <p:cNvSpPr/>
          <p:nvPr/>
        </p:nvSpPr>
        <p:spPr>
          <a:xfrm>
            <a:off x="838200" y="2536448"/>
            <a:ext cx="10515600" cy="2554545"/>
          </a:xfrm>
          <a:prstGeom prst="rect">
            <a:avLst/>
          </a:prstGeom>
        </p:spPr>
        <p:txBody>
          <a:bodyPr wrap="square">
            <a:spAutoFit/>
          </a:bodyPr>
          <a:lstStyle/>
          <a:p>
            <a:pPr algn="l" rtl="0"/>
            <a:r>
              <a:rPr lang="en-US" sz="3200" dirty="0" smtClean="0">
                <a:latin typeface="+mj-lt"/>
              </a:rPr>
              <a:t>● </a:t>
            </a:r>
            <a:r>
              <a:rPr lang="en-US" sz="3200" dirty="0">
                <a:latin typeface="+mj-lt"/>
              </a:rPr>
              <a:t>Rising incidence</a:t>
            </a:r>
          </a:p>
          <a:p>
            <a:pPr algn="l" rtl="0"/>
            <a:r>
              <a:rPr lang="en-US" sz="3200" dirty="0">
                <a:latin typeface="+mj-lt"/>
              </a:rPr>
              <a:t>● Genetic and acquired risk factors</a:t>
            </a:r>
          </a:p>
          <a:p>
            <a:pPr algn="l" rtl="0"/>
            <a:r>
              <a:rPr lang="en-US" sz="3200" dirty="0">
                <a:latin typeface="+mj-lt"/>
              </a:rPr>
              <a:t>● Superficial spreading form the most common</a:t>
            </a:r>
          </a:p>
          <a:p>
            <a:pPr algn="l" rtl="0"/>
            <a:r>
              <a:rPr lang="en-US" sz="3200" dirty="0">
                <a:latin typeface="+mj-lt"/>
              </a:rPr>
              <a:t>● Breslow thickness most important prognostic indicator</a:t>
            </a:r>
          </a:p>
          <a:p>
            <a:pPr algn="l" rtl="0"/>
            <a:r>
              <a:rPr lang="en-US" sz="3200" dirty="0">
                <a:latin typeface="+mj-lt"/>
              </a:rPr>
              <a:t>● Sentinel node biopsy useful for staging</a:t>
            </a:r>
            <a:endParaRPr lang="ar-SA" sz="3200" dirty="0">
              <a:latin typeface="+mj-lt"/>
            </a:endParaRPr>
          </a:p>
        </p:txBody>
      </p:sp>
    </p:spTree>
    <p:extLst>
      <p:ext uri="{BB962C8B-B14F-4D97-AF65-F5344CB8AC3E}">
        <p14:creationId xmlns:p14="http://schemas.microsoft.com/office/powerpoint/2010/main" val="1388443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744</TotalTime>
  <Words>575</Words>
  <Application>Microsoft Office PowerPoint</Application>
  <PresentationFormat>شاشة عريضة</PresentationFormat>
  <Paragraphs>82</Paragraphs>
  <Slides>25</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25</vt:i4>
      </vt:variant>
    </vt:vector>
  </HeadingPairs>
  <TitlesOfParts>
    <vt:vector size="32" baseType="lpstr">
      <vt:lpstr>Aileron-SemiBold</vt:lpstr>
      <vt:lpstr>Arial</vt:lpstr>
      <vt:lpstr>Arial</vt:lpstr>
      <vt:lpstr>Calibri</vt:lpstr>
      <vt:lpstr>Calibri Light</vt:lpstr>
      <vt:lpstr>Times New Roman</vt:lpstr>
      <vt:lpstr>Office Theme</vt:lpstr>
      <vt:lpstr>Clinical Case Scenario</vt:lpstr>
      <vt:lpstr>Malignant melanoma</vt:lpstr>
      <vt:lpstr>Malignant melanoma</vt:lpstr>
      <vt:lpstr>عرض تقديمي في PowerPoint</vt:lpstr>
      <vt:lpstr>Questions:</vt:lpstr>
      <vt:lpstr>Several types of malignant melanomas are recognized as follows:</vt:lpstr>
      <vt:lpstr>Macroscopic features in naevi suggestive of Malignant Melanoma </vt:lpstr>
      <vt:lpstr>Early signs of melanoma are summarized by the mnemonic "ABCDEF": </vt:lpstr>
      <vt:lpstr>Malignant melanoma </vt:lpstr>
      <vt:lpstr>عرض تقديمي في PowerPoint</vt:lpstr>
      <vt:lpstr>Questions:</vt:lpstr>
      <vt:lpstr>Breslow’s thickness is use for assessing the prognosis of a malignant melanoma</vt:lpstr>
      <vt:lpstr>عرض تقديمي في PowerPoint</vt:lpstr>
      <vt:lpstr>عرض تقديمي في PowerPoint</vt:lpstr>
      <vt:lpstr>عرض تقديمي في PowerPoint</vt:lpstr>
      <vt:lpstr>Questions:</vt:lpstr>
      <vt:lpstr>Treatment of malignant melanoma depends on clinical stage.</vt:lpstr>
      <vt:lpstr>عرض تقديمي في PowerPoint</vt:lpstr>
      <vt:lpstr>عرض تقديمي في PowerPoint</vt:lpstr>
      <vt:lpstr>عرض تقديمي في PowerPoint</vt:lpstr>
      <vt:lpstr>عرض تقديمي في PowerPoint</vt:lpstr>
      <vt:lpstr>Questions:</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‏‏مستخدم Windows</dc:creator>
  <cp:lastModifiedBy>Maher Fattouh</cp:lastModifiedBy>
  <cp:revision>44</cp:revision>
  <dcterms:created xsi:type="dcterms:W3CDTF">2020-11-05T19:48:26Z</dcterms:created>
  <dcterms:modified xsi:type="dcterms:W3CDTF">2020-11-08T06:07:09Z</dcterms:modified>
</cp:coreProperties>
</file>