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  <p:sldMasterId id="2147483706" r:id="rId2"/>
    <p:sldMasterId id="2147483712" r:id="rId3"/>
    <p:sldMasterId id="2147483724" r:id="rId4"/>
  </p:sldMasterIdLst>
  <p:notesMasterIdLst>
    <p:notesMasterId r:id="rId13"/>
  </p:notesMasterIdLst>
  <p:handoutMasterIdLst>
    <p:handoutMasterId r:id="rId14"/>
  </p:handoutMasterIdLst>
  <p:sldIdLst>
    <p:sldId id="446" r:id="rId5"/>
    <p:sldId id="454" r:id="rId6"/>
    <p:sldId id="447" r:id="rId7"/>
    <p:sldId id="433" r:id="rId8"/>
    <p:sldId id="449" r:id="rId9"/>
    <p:sldId id="453" r:id="rId10"/>
    <p:sldId id="455" r:id="rId11"/>
    <p:sldId id="45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72" userDrawn="1">
          <p15:clr>
            <a:srgbClr val="A4A3A4"/>
          </p15:clr>
        </p15:guide>
        <p15:guide id="2" pos="288" userDrawn="1">
          <p15:clr>
            <a:srgbClr val="F26B43"/>
          </p15:clr>
        </p15:guide>
        <p15:guide id="3" orient="horz" pos="4056" userDrawn="1">
          <p15:clr>
            <a:srgbClr val="F26B43"/>
          </p15:clr>
        </p15:guide>
        <p15:guide id="4" orient="horz" pos="1488" userDrawn="1">
          <p15:clr>
            <a:srgbClr val="A4A3A4"/>
          </p15:clr>
        </p15:guide>
        <p15:guide id="5" pos="3816" userDrawn="1">
          <p15:clr>
            <a:srgbClr val="A4A3A4"/>
          </p15:clr>
        </p15:guide>
        <p15:guide id="6" pos="7416" userDrawn="1">
          <p15:clr>
            <a:srgbClr val="F26B43"/>
          </p15:clr>
        </p15:guide>
        <p15:guide id="7" orient="horz" pos="312" userDrawn="1">
          <p15:clr>
            <a:srgbClr val="F26B43"/>
          </p15:clr>
        </p15:guide>
        <p15:guide id="8" orient="horz" pos="2160" userDrawn="1">
          <p15:clr>
            <a:srgbClr val="A4A3A4"/>
          </p15:clr>
        </p15:guide>
        <p15:guide id="9" orient="horz" pos="23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5896"/>
    <a:srgbClr val="7C6560"/>
    <a:srgbClr val="29282D"/>
    <a:srgbClr val="E288B6"/>
    <a:srgbClr val="D75078"/>
    <a:srgbClr val="B38F6A"/>
    <a:srgbClr val="6667AB"/>
    <a:srgbClr val="BBBBBB"/>
    <a:srgbClr val="B9B9B9"/>
    <a:srgbClr val="85A0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4" y="44"/>
      </p:cViewPr>
      <p:guideLst>
        <p:guide orient="horz" pos="3672"/>
        <p:guide pos="288"/>
        <p:guide orient="horz" pos="4056"/>
        <p:guide orient="horz" pos="1488"/>
        <p:guide pos="3816"/>
        <p:guide pos="7416"/>
        <p:guide orient="horz" pos="312"/>
        <p:guide orient="horz" pos="2160"/>
        <p:guide orient="horz" pos="23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2640" y="-6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B3440B4-626E-4F3C-BAEA-93BE989AF4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3A5570-8E4E-4AA9-B246-5A27A383B9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4A69E4-EFBB-4687-8058-A94EE1B5781B}" type="datetimeFigureOut">
              <a:rPr lang="en-US" smtClean="0"/>
              <a:t>7/14/2022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0D364A-9468-466A-ACCD-ABB3762BE8B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9EF394-4AD6-48D1-9C4C-1B3D44BBF58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04FE7-BA7C-4FF4-9756-C6A1F2BCA3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717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546B2-EB9C-4E9C-8793-C25F32D58B9A}" type="datetimeFigureOut">
              <a:rPr lang="en-US" smtClean="0"/>
              <a:t>7/14/2022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83F1C3-4FA3-4491-97F4-43CA9C8BD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346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3F1C3-4FA3-4491-97F4-43CA9C8BDFD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956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3F1C3-4FA3-4491-97F4-43CA9C8BDF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888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3F1C3-4FA3-4491-97F4-43CA9C8BDF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080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3F1C3-4FA3-4491-97F4-43CA9C8BDF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6007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3F1C3-4FA3-4491-97F4-43CA9C8BDF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985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F9C7667-EADA-40AC-B931-4642E0A9A4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379CA9-81D6-424A-8046-4B56E1D25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17136"/>
            <a:ext cx="6581554" cy="1371600"/>
          </a:xfrm>
        </p:spPr>
        <p:txBody>
          <a:bodyPr>
            <a:normAutofit/>
          </a:bodyPr>
          <a:lstStyle>
            <a:lvl1pPr>
              <a:lnSpc>
                <a:spcPts val="4600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242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tte Amusements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79CA9-81D6-424A-8046-4B56E1D250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199" y="2569464"/>
            <a:ext cx="3619501" cy="1179576"/>
          </a:xfrm>
        </p:spPr>
        <p:txBody>
          <a:bodyPr anchor="b" anchorCtr="0">
            <a:normAutofit/>
          </a:bodyPr>
          <a:lstStyle>
            <a:lvl1pPr>
              <a:lnSpc>
                <a:spcPts val="4000"/>
              </a:lnSpc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F51F73-5064-47F8-83FD-440E0ED195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79392" y="1463040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06FF689A-8221-42E8-96D4-ED4D3AD501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27064" y="1463040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96424DB2-4D46-493F-A5B8-8901EDA394F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74736" y="1463040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id="{0AF2B6E1-5738-41B1-8C15-EA671549014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122408" y="1463040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id="{6C8D73EB-347C-4E13-94C8-FA8FADE4655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9392" y="4087368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22" name="Picture Placeholder 8">
            <a:extLst>
              <a:ext uri="{FF2B5EF4-FFF2-40B4-BE49-F238E27FC236}">
                <a16:creationId xmlns:a16="http://schemas.microsoft.com/office/drawing/2014/main" id="{9DFA5C56-9B47-4F87-8E12-30A936274F1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227064" y="4087368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1E3B5888-98ED-48E4-8AA8-5BAB43F8516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174736" y="4087368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24" name="Picture Placeholder 8">
            <a:extLst>
              <a:ext uri="{FF2B5EF4-FFF2-40B4-BE49-F238E27FC236}">
                <a16:creationId xmlns:a16="http://schemas.microsoft.com/office/drawing/2014/main" id="{569C9EE3-34D1-4DE0-B06C-2F6212F7C32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122408" y="4087368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889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ersive palette Amuse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3A3BC27-A809-4F76-931E-2DE01059A5AB}"/>
              </a:ext>
            </a:extLst>
          </p:cNvPr>
          <p:cNvSpPr/>
          <p:nvPr userDrawn="1"/>
        </p:nvSpPr>
        <p:spPr>
          <a:xfrm>
            <a:off x="6712974" y="1651000"/>
            <a:ext cx="460459" cy="5207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6A5108-5EBA-43CE-BA4A-DA9EEF5D808A}"/>
              </a:ext>
            </a:extLst>
          </p:cNvPr>
          <p:cNvSpPr/>
          <p:nvPr userDrawn="1"/>
        </p:nvSpPr>
        <p:spPr>
          <a:xfrm>
            <a:off x="9271000" y="0"/>
            <a:ext cx="2921000" cy="5397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712910-50D0-4906-AB08-F37D02F96D4A}"/>
              </a:ext>
            </a:extLst>
          </p:cNvPr>
          <p:cNvSpPr/>
          <p:nvPr userDrawn="1"/>
        </p:nvSpPr>
        <p:spPr>
          <a:xfrm>
            <a:off x="0" y="2387600"/>
            <a:ext cx="5461000" cy="215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AC760C-BE23-4DA2-A294-3B5668F8AECA}"/>
              </a:ext>
            </a:extLst>
          </p:cNvPr>
          <p:cNvSpPr/>
          <p:nvPr userDrawn="1"/>
        </p:nvSpPr>
        <p:spPr>
          <a:xfrm>
            <a:off x="228600" y="241300"/>
            <a:ext cx="11772900" cy="640080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379CA9-81D6-424A-8046-4B56E1D25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914400"/>
            <a:ext cx="5605272" cy="1572126"/>
          </a:xfr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A60302F-65DB-4E93-B6C3-49E64C44FB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3072384"/>
            <a:ext cx="4946904" cy="287121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400"/>
            </a:lvl3pPr>
            <a:lvl4pPr marL="1371600" indent="0">
              <a:buNone/>
              <a:defRPr sz="2400"/>
            </a:lvl4pPr>
            <a:lvl5pPr marL="1828800" indent="0">
              <a:buNone/>
              <a:defRPr sz="2400"/>
            </a:lvl5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A66F217-0E52-4AD8-82BA-AB332C59638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178040" y="457200"/>
            <a:ext cx="4562856" cy="6400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176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F9C7667-EADA-40AC-B931-4642E0A9A4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anchor="ctr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379CA9-81D6-424A-8046-4B56E1D25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A60302F-65DB-4E93-B6C3-49E64C44FB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29000" y="2240280"/>
            <a:ext cx="4645152" cy="419709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400"/>
            </a:lvl3pPr>
            <a:lvl4pPr marL="1371600" indent="0">
              <a:buNone/>
              <a:defRPr sz="2400"/>
            </a:lvl4pPr>
            <a:lvl5pPr marL="1828800" indent="0">
              <a:buNone/>
              <a:defRPr sz="24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1CB8E8-F58A-4B26-B8AA-8977FC608E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0936" y="4498848"/>
            <a:ext cx="2121408" cy="621792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200" b="1"/>
            </a:lvl1pPr>
            <a:lvl2pPr marL="457200" indent="0">
              <a:lnSpc>
                <a:spcPts val="1800"/>
              </a:lnSpc>
              <a:spcBef>
                <a:spcPts val="0"/>
              </a:spcBef>
              <a:buNone/>
              <a:defRPr sz="1200" b="1"/>
            </a:lvl2pPr>
            <a:lvl3pPr marL="914400" indent="0">
              <a:lnSpc>
                <a:spcPts val="1800"/>
              </a:lnSpc>
              <a:spcBef>
                <a:spcPts val="0"/>
              </a:spcBef>
              <a:buNone/>
              <a:defRPr sz="1200" b="1"/>
            </a:lvl3pPr>
            <a:lvl4pPr marL="1371600" indent="0">
              <a:lnSpc>
                <a:spcPts val="1800"/>
              </a:lnSpc>
              <a:spcBef>
                <a:spcPts val="0"/>
              </a:spcBef>
              <a:buNone/>
              <a:defRPr sz="1200" b="1"/>
            </a:lvl4pPr>
            <a:lvl5pPr marL="1828800" indent="0">
              <a:lnSpc>
                <a:spcPts val="1800"/>
              </a:lnSpc>
              <a:spcBef>
                <a:spcPts val="0"/>
              </a:spcBef>
              <a:buNone/>
              <a:defRPr sz="1200" b="1"/>
            </a:lvl5pPr>
          </a:lstStyle>
          <a:p>
            <a:pPr lvl="0"/>
            <a:r>
              <a:rPr lang="en-US"/>
              <a:t>Click to text</a:t>
            </a:r>
          </a:p>
        </p:txBody>
      </p:sp>
    </p:spTree>
    <p:extLst>
      <p:ext uri="{BB962C8B-B14F-4D97-AF65-F5344CB8AC3E}">
        <p14:creationId xmlns:p14="http://schemas.microsoft.com/office/powerpoint/2010/main" val="1980593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tte Balance act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79CA9-81D6-424A-8046-4B56E1D250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199" y="2569464"/>
            <a:ext cx="3619501" cy="1179576"/>
          </a:xfrm>
        </p:spPr>
        <p:txBody>
          <a:bodyPr anchor="b" anchorCtr="0">
            <a:normAutofit/>
          </a:bodyPr>
          <a:lstStyle>
            <a:lvl1pPr>
              <a:lnSpc>
                <a:spcPts val="4000"/>
              </a:lnSpc>
              <a:defRPr sz="3200" cap="all" baseline="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F51F73-5064-47F8-83FD-440E0ED195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79392" y="1463040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06FF689A-8221-42E8-96D4-ED4D3AD501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27064" y="1463040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96424DB2-4D46-493F-A5B8-8901EDA394F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74736" y="1463040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id="{0AF2B6E1-5738-41B1-8C15-EA671549014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122408" y="1463040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id="{6C8D73EB-347C-4E13-94C8-FA8FADE4655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9392" y="4087368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8">
            <a:extLst>
              <a:ext uri="{FF2B5EF4-FFF2-40B4-BE49-F238E27FC236}">
                <a16:creationId xmlns:a16="http://schemas.microsoft.com/office/drawing/2014/main" id="{9DFA5C56-9B47-4F87-8E12-30A936274F1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227064" y="4087368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1E3B5888-98ED-48E4-8AA8-5BAB43F8516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174736" y="4087368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8">
            <a:extLst>
              <a:ext uri="{FF2B5EF4-FFF2-40B4-BE49-F238E27FC236}">
                <a16:creationId xmlns:a16="http://schemas.microsoft.com/office/drawing/2014/main" id="{569C9EE3-34D1-4DE0-B06C-2F6212F7C32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122408" y="4087368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90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ersive palette Balancing Ac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0869985-B973-4011-9FA2-83D7EBB2EA53}"/>
              </a:ext>
            </a:extLst>
          </p:cNvPr>
          <p:cNvSpPr/>
          <p:nvPr userDrawn="1"/>
        </p:nvSpPr>
        <p:spPr>
          <a:xfrm>
            <a:off x="0" y="2400300"/>
            <a:ext cx="4267200" cy="4457700"/>
          </a:xfrm>
          <a:prstGeom prst="rect">
            <a:avLst/>
          </a:prstGeom>
          <a:solidFill>
            <a:srgbClr val="D29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379CA9-81D6-424A-8046-4B56E1D25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1399032"/>
            <a:ext cx="3619501" cy="877824"/>
          </a:xfrm>
        </p:spPr>
        <p:txBody>
          <a:bodyPr/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A60302F-65DB-4E93-B6C3-49E64C44FB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779776"/>
            <a:ext cx="3465576" cy="325526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400"/>
            </a:lvl3pPr>
            <a:lvl4pPr marL="1371600" indent="0">
              <a:buNone/>
              <a:defRPr sz="2400"/>
            </a:lvl4pPr>
            <a:lvl5pPr marL="1828800" indent="0">
              <a:buNone/>
              <a:defRPr sz="24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A66F217-0E52-4AD8-82BA-AB332C59638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54500" y="0"/>
            <a:ext cx="7480300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5D44F0-DADD-4DCC-82EC-FDB3E9878AA9}"/>
              </a:ext>
            </a:extLst>
          </p:cNvPr>
          <p:cNvSpPr/>
          <p:nvPr userDrawn="1"/>
        </p:nvSpPr>
        <p:spPr>
          <a:xfrm>
            <a:off x="11734800" y="4445000"/>
            <a:ext cx="457200" cy="2413000"/>
          </a:xfrm>
          <a:prstGeom prst="rect">
            <a:avLst/>
          </a:prstGeom>
          <a:solidFill>
            <a:srgbClr val="884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8CFE2C9-8B6E-4DDA-A5EA-04581F7629F0}"/>
              </a:ext>
            </a:extLst>
          </p:cNvPr>
          <p:cNvSpPr/>
          <p:nvPr userDrawn="1"/>
        </p:nvSpPr>
        <p:spPr>
          <a:xfrm>
            <a:off x="11734800" y="0"/>
            <a:ext cx="457200" cy="4462272"/>
          </a:xfrm>
          <a:prstGeom prst="rect">
            <a:avLst/>
          </a:prstGeom>
          <a:solidFill>
            <a:srgbClr val="86A2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8234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 hidden="1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sz="18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6FEDCD9-19A7-423B-ABE0-DDD032DE8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914400"/>
            <a:ext cx="7467601" cy="1572768"/>
          </a:xfrm>
        </p:spPr>
        <p:txBody>
          <a:bodyPr/>
          <a:lstStyle>
            <a:lvl1pPr>
              <a:lnSpc>
                <a:spcPts val="46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BD7372B-17B4-4062-8BFA-745581B2734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540000"/>
            <a:ext cx="6591300" cy="3403600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ts val="3000"/>
              </a:lnSpc>
              <a:spcBef>
                <a:spcPts val="0"/>
              </a:spcBef>
              <a:buFont typeface="+mj-lt"/>
              <a:buAutoNum type="arabicPeriod"/>
              <a:defRPr sz="1800"/>
            </a:lvl1pPr>
            <a:lvl2pPr marL="457200" indent="0">
              <a:buNone/>
              <a:defRPr sz="2400"/>
            </a:lvl2pPr>
            <a:lvl3pPr marL="914400" indent="0">
              <a:buNone/>
              <a:defRPr sz="2400"/>
            </a:lvl3pPr>
            <a:lvl4pPr marL="1371600" indent="0">
              <a:buNone/>
              <a:defRPr sz="2400"/>
            </a:lvl4pPr>
            <a:lvl5pPr marL="1828800" indent="0">
              <a:buNone/>
              <a:defRPr sz="24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9A28F9-9D68-48A2-A1AD-C1C318C0EC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15300" y="1384300"/>
            <a:ext cx="3410712" cy="4572000"/>
          </a:xfrm>
          <a:prstGeom prst="roundRect">
            <a:avLst>
              <a:gd name="adj" fmla="val 2543"/>
            </a:avLst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32" userDrawn="1">
          <p15:clr>
            <a:srgbClr val="FBAE40"/>
          </p15:clr>
        </p15:guide>
        <p15:guide id="2" pos="33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tte Wellspring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79CA9-81D6-424A-8046-4B56E1D250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199" y="2569464"/>
            <a:ext cx="3619501" cy="1179576"/>
          </a:xfrm>
        </p:spPr>
        <p:txBody>
          <a:bodyPr anchor="b" anchorCtr="0">
            <a:normAutofit/>
          </a:bodyPr>
          <a:lstStyle>
            <a:lvl1pPr>
              <a:lnSpc>
                <a:spcPts val="4000"/>
              </a:lnSpc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F51F73-5064-47F8-83FD-440E0ED195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79392" y="1463040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06FF689A-8221-42E8-96D4-ED4D3AD501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27064" y="1463040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96424DB2-4D46-493F-A5B8-8901EDA394F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74736" y="1463040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id="{0AF2B6E1-5738-41B1-8C15-EA671549014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122408" y="1463040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id="{6C8D73EB-347C-4E13-94C8-FA8FADE4655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9392" y="4087368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22" name="Picture Placeholder 8">
            <a:extLst>
              <a:ext uri="{FF2B5EF4-FFF2-40B4-BE49-F238E27FC236}">
                <a16:creationId xmlns:a16="http://schemas.microsoft.com/office/drawing/2014/main" id="{9DFA5C56-9B47-4F87-8E12-30A936274F1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227064" y="4087368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1E3B5888-98ED-48E4-8AA8-5BAB43F8516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174736" y="4087368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24" name="Picture Placeholder 8">
            <a:extLst>
              <a:ext uri="{FF2B5EF4-FFF2-40B4-BE49-F238E27FC236}">
                <a16:creationId xmlns:a16="http://schemas.microsoft.com/office/drawing/2014/main" id="{569C9EE3-34D1-4DE0-B06C-2F6212F7C32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122408" y="4087368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942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ersive palette Wellsprin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186ECD6-DF3C-4CA6-9A77-ED32AC37F81F}"/>
              </a:ext>
            </a:extLst>
          </p:cNvPr>
          <p:cNvSpPr/>
          <p:nvPr userDrawn="1"/>
        </p:nvSpPr>
        <p:spPr>
          <a:xfrm>
            <a:off x="0" y="0"/>
            <a:ext cx="2445488" cy="457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D3F081E-4462-4B33-A41E-0432A3B439D9}"/>
              </a:ext>
            </a:extLst>
          </p:cNvPr>
          <p:cNvSpPr/>
          <p:nvPr userDrawn="1"/>
        </p:nvSpPr>
        <p:spPr>
          <a:xfrm rot="5400000">
            <a:off x="10740656" y="5406656"/>
            <a:ext cx="2445488" cy="457200"/>
          </a:xfrm>
          <a:prstGeom prst="rect">
            <a:avLst/>
          </a:prstGeom>
          <a:solidFill>
            <a:srgbClr val="8A58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05FA2D1-6BF4-4194-B815-8C66D013FD27}"/>
              </a:ext>
            </a:extLst>
          </p:cNvPr>
          <p:cNvSpPr/>
          <p:nvPr userDrawn="1"/>
        </p:nvSpPr>
        <p:spPr>
          <a:xfrm>
            <a:off x="7982712" y="495300"/>
            <a:ext cx="3753612" cy="5943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88F0DF-BC0B-473C-82DC-7FC46D38FAC1}"/>
              </a:ext>
            </a:extLst>
          </p:cNvPr>
          <p:cNvSpPr/>
          <p:nvPr userDrawn="1"/>
        </p:nvSpPr>
        <p:spPr>
          <a:xfrm>
            <a:off x="4251158" y="495300"/>
            <a:ext cx="3787056" cy="5943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A60302F-65DB-4E93-B6C3-49E64C44FB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779776"/>
            <a:ext cx="3465576" cy="325526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400"/>
            </a:lvl3pPr>
            <a:lvl4pPr marL="1371600" indent="0">
              <a:buNone/>
              <a:defRPr sz="2400"/>
            </a:lvl4pPr>
            <a:lvl5pPr marL="1828800" indent="0">
              <a:buNone/>
              <a:defRPr sz="2400"/>
            </a:lvl5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A66F217-0E52-4AD8-82BA-AB332C59638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09160" y="960120"/>
            <a:ext cx="6574536" cy="50749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DF3E524-6AEB-4529-804C-0B9CD9992050}"/>
              </a:ext>
            </a:extLst>
          </p:cNvPr>
          <p:cNvSpPr/>
          <p:nvPr userDrawn="1"/>
        </p:nvSpPr>
        <p:spPr>
          <a:xfrm>
            <a:off x="228600" y="241300"/>
            <a:ext cx="11772900" cy="6400800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CFF2CAC-AD21-48FA-AD68-A643AAA6A8C4}"/>
              </a:ext>
            </a:extLst>
          </p:cNvPr>
          <p:cNvCxnSpPr>
            <a:cxnSpLocks/>
          </p:cNvCxnSpPr>
          <p:nvPr userDrawn="1"/>
        </p:nvCxnSpPr>
        <p:spPr>
          <a:xfrm>
            <a:off x="228600" y="2415910"/>
            <a:ext cx="4022558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3379CA9-81D6-424A-8046-4B56E1D25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1371600"/>
            <a:ext cx="3619501" cy="877824"/>
          </a:xfrm>
        </p:spPr>
        <p:txBody>
          <a:bodyPr/>
          <a:lstStyle>
            <a:lvl1pPr>
              <a:lnSpc>
                <a:spcPts val="432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122559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tte Star of the show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79CA9-81D6-424A-8046-4B56E1D250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199" y="2569464"/>
            <a:ext cx="3619501" cy="1179576"/>
          </a:xfrm>
        </p:spPr>
        <p:txBody>
          <a:bodyPr anchor="t" anchorCtr="0">
            <a:normAutofit/>
          </a:bodyPr>
          <a:lstStyle>
            <a:lvl1pPr>
              <a:lnSpc>
                <a:spcPts val="4000"/>
              </a:lnSpc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F51F73-5064-47F8-83FD-440E0ED195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79392" y="1463040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06FF689A-8221-42E8-96D4-ED4D3AD501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27064" y="1463040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96424DB2-4D46-493F-A5B8-8901EDA394F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74736" y="1463040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id="{0AF2B6E1-5738-41B1-8C15-EA671549014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122408" y="1463040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id="{6C8D73EB-347C-4E13-94C8-FA8FADE4655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9392" y="4087368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22" name="Picture Placeholder 8">
            <a:extLst>
              <a:ext uri="{FF2B5EF4-FFF2-40B4-BE49-F238E27FC236}">
                <a16:creationId xmlns:a16="http://schemas.microsoft.com/office/drawing/2014/main" id="{9DFA5C56-9B47-4F87-8E12-30A936274F1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227064" y="4087368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1E3B5888-98ED-48E4-8AA8-5BAB43F8516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174736" y="4087368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24" name="Picture Placeholder 8">
            <a:extLst>
              <a:ext uri="{FF2B5EF4-FFF2-40B4-BE49-F238E27FC236}">
                <a16:creationId xmlns:a16="http://schemas.microsoft.com/office/drawing/2014/main" id="{569C9EE3-34D1-4DE0-B06C-2F6212F7C32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122408" y="4087368"/>
            <a:ext cx="1499616" cy="21945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920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ersive palette Star of the show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462B86F-90E5-425E-9F83-8477D8111E1D}"/>
              </a:ext>
            </a:extLst>
          </p:cNvPr>
          <p:cNvSpPr/>
          <p:nvPr userDrawn="1"/>
        </p:nvSpPr>
        <p:spPr>
          <a:xfrm>
            <a:off x="0" y="495300"/>
            <a:ext cx="6057900" cy="133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5269853-3C2C-4F9C-B1BB-E00F7A1DB9E1}"/>
              </a:ext>
            </a:extLst>
          </p:cNvPr>
          <p:cNvSpPr/>
          <p:nvPr userDrawn="1"/>
        </p:nvSpPr>
        <p:spPr>
          <a:xfrm>
            <a:off x="6530703" y="495300"/>
            <a:ext cx="2931587" cy="26289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759D58-52AF-4785-8A33-F528F46D88A3}"/>
              </a:ext>
            </a:extLst>
          </p:cNvPr>
          <p:cNvSpPr/>
          <p:nvPr userDrawn="1"/>
        </p:nvSpPr>
        <p:spPr>
          <a:xfrm>
            <a:off x="8852618" y="3863713"/>
            <a:ext cx="2921000" cy="259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D3E0F4-EC0D-43C2-AC84-A53134C8566E}"/>
              </a:ext>
            </a:extLst>
          </p:cNvPr>
          <p:cNvSpPr/>
          <p:nvPr userDrawn="1"/>
        </p:nvSpPr>
        <p:spPr>
          <a:xfrm>
            <a:off x="228600" y="241300"/>
            <a:ext cx="11772900" cy="6400800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379CA9-81D6-424A-8046-4B56E1D25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914400"/>
            <a:ext cx="5638801" cy="1572126"/>
          </a:xfrm>
        </p:spPr>
        <p:txBody>
          <a:bodyPr anchor="t" anchorCtr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A60302F-65DB-4E93-B6C3-49E64C44FB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489200"/>
            <a:ext cx="5202936" cy="354787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400"/>
            </a:lvl3pPr>
            <a:lvl4pPr marL="1371600" indent="0">
              <a:buNone/>
              <a:defRPr sz="2400"/>
            </a:lvl4pPr>
            <a:lvl5pPr marL="1828800" indent="0">
              <a:buNone/>
              <a:defRPr sz="2400"/>
            </a:lvl5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A66F217-0E52-4AD8-82BA-AB332C59638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97700" y="914400"/>
            <a:ext cx="4334256" cy="5093208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3668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80DF88-AC53-41A3-8067-D7E6D5DB1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914400"/>
            <a:ext cx="11174819" cy="903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755C1-18CC-4FD3-A030-3DAF469919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10904-DE8F-4B8E-99C6-5AFA03672FFA}" type="datetimeFigureOut">
              <a:rPr lang="en-US" smtClean="0"/>
              <a:t>7/14/2022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E029F1-B791-445F-A184-90CC7A1BEC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D98767-7C9E-42DE-9782-D932A0FF1B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FADE3-B84E-4AF7-91CC-AB47E1A4361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488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00" r:id="rId2"/>
    <p:sldLayoutId id="2147483701" r:id="rId3"/>
    <p:sldLayoutId id="2147483702" r:id="rId4"/>
    <p:sldLayoutId id="214748366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112" userDrawn="1">
          <p15:clr>
            <a:srgbClr val="F26B43"/>
          </p15:clr>
        </p15:guide>
        <p15:guide id="2" pos="2568" userDrawn="1">
          <p15:clr>
            <a:srgbClr val="F26B43"/>
          </p15:clr>
        </p15:guide>
        <p15:guide id="3" pos="288" userDrawn="1">
          <p15:clr>
            <a:srgbClr val="5ACBF0"/>
          </p15:clr>
        </p15:guide>
        <p15:guide id="4" pos="7392" userDrawn="1">
          <p15:clr>
            <a:srgbClr val="5ACBF0"/>
          </p15:clr>
        </p15:guide>
        <p15:guide id="5" orient="horz" pos="576" userDrawn="1">
          <p15:clr>
            <a:srgbClr val="5ACBF0"/>
          </p15:clr>
        </p15:guide>
        <p15:guide id="6" orient="horz" pos="3744" userDrawn="1">
          <p15:clr>
            <a:srgbClr val="5ACBF0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80DF88-AC53-41A3-8067-D7E6D5DB1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914400"/>
            <a:ext cx="11174819" cy="903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755C1-18CC-4FD3-A030-3DAF469919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10904-DE8F-4B8E-99C6-5AFA03672FFA}" type="datetimeFigureOut">
              <a:rPr lang="en-US" smtClean="0"/>
              <a:t>7/14/2022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E029F1-B791-445F-A184-90CC7A1BEC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D98767-7C9E-42DE-9782-D932A0FF1B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FADE3-B84E-4AF7-91CC-AB47E1A4361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603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1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112" userDrawn="1">
          <p15:clr>
            <a:srgbClr val="F26B43"/>
          </p15:clr>
        </p15:guide>
        <p15:guide id="2" pos="2568" userDrawn="1">
          <p15:clr>
            <a:srgbClr val="F26B43"/>
          </p15:clr>
        </p15:guide>
        <p15:guide id="3" pos="288" userDrawn="1">
          <p15:clr>
            <a:srgbClr val="5ACBF0"/>
          </p15:clr>
        </p15:guide>
        <p15:guide id="4" pos="7392" userDrawn="1">
          <p15:clr>
            <a:srgbClr val="5ACBF0"/>
          </p15:clr>
        </p15:guide>
        <p15:guide id="5" orient="horz" pos="576" userDrawn="1">
          <p15:clr>
            <a:srgbClr val="5ACBF0"/>
          </p15:clr>
        </p15:guide>
        <p15:guide id="6" orient="horz" pos="3744" userDrawn="1">
          <p15:clr>
            <a:srgbClr val="5ACBF0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80DF88-AC53-41A3-8067-D7E6D5DB1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914400"/>
            <a:ext cx="11174819" cy="903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755C1-18CC-4FD3-A030-3DAF469919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10904-DE8F-4B8E-99C6-5AFA03672FFA}" type="datetimeFigureOut">
              <a:rPr lang="en-US" smtClean="0"/>
              <a:t>7/14/2022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E029F1-B791-445F-A184-90CC7A1BEC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D98767-7C9E-42DE-9782-D932A0FF1B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FADE3-B84E-4AF7-91CC-AB47E1A4361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50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2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112" userDrawn="1">
          <p15:clr>
            <a:srgbClr val="F26B43"/>
          </p15:clr>
        </p15:guide>
        <p15:guide id="2" pos="2568" userDrawn="1">
          <p15:clr>
            <a:srgbClr val="F26B43"/>
          </p15:clr>
        </p15:guide>
        <p15:guide id="3" pos="288" userDrawn="1">
          <p15:clr>
            <a:srgbClr val="5ACBF0"/>
          </p15:clr>
        </p15:guide>
        <p15:guide id="4" pos="7392" userDrawn="1">
          <p15:clr>
            <a:srgbClr val="5ACBF0"/>
          </p15:clr>
        </p15:guide>
        <p15:guide id="5" orient="horz" pos="576" userDrawn="1">
          <p15:clr>
            <a:srgbClr val="5ACBF0"/>
          </p15:clr>
        </p15:guide>
        <p15:guide id="6" orient="horz" pos="3744" userDrawn="1">
          <p15:clr>
            <a:srgbClr val="5ACBF0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80DF88-AC53-41A3-8067-D7E6D5DB1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914400"/>
            <a:ext cx="11174819" cy="903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755C1-18CC-4FD3-A030-3DAF469919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10904-DE8F-4B8E-99C6-5AFA03672FFA}" type="datetimeFigureOut">
              <a:rPr lang="en-US" smtClean="0"/>
              <a:t>7/14/2022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E029F1-B791-445F-A184-90CC7A1BEC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D98767-7C9E-42DE-9782-D932A0FF1B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FADE3-B84E-4AF7-91CC-AB47E1A4361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013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0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112" userDrawn="1">
          <p15:clr>
            <a:srgbClr val="F26B43"/>
          </p15:clr>
        </p15:guide>
        <p15:guide id="2" pos="2568" userDrawn="1">
          <p15:clr>
            <a:srgbClr val="F26B43"/>
          </p15:clr>
        </p15:guide>
        <p15:guide id="3" pos="288" userDrawn="1">
          <p15:clr>
            <a:srgbClr val="5ACBF0"/>
          </p15:clr>
        </p15:guide>
        <p15:guide id="4" pos="7392" userDrawn="1">
          <p15:clr>
            <a:srgbClr val="5ACBF0"/>
          </p15:clr>
        </p15:guide>
        <p15:guide id="5" orient="horz" pos="576" userDrawn="1">
          <p15:clr>
            <a:srgbClr val="5ACBF0"/>
          </p15:clr>
        </p15:guide>
        <p15:guide id="6" orient="horz" pos="3744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ohammed_2491@limu.edu.ly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f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torialspoint.com/knowledge_management/knowledge_management_models.htm" TargetMode="External"/><Relationship Id="rId2" Type="http://schemas.openxmlformats.org/officeDocument/2006/relationships/hyperlink" Target="https://helpiewp.com/knowledge-management-models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Abstract image of curvy lines">
            <a:extLst>
              <a:ext uri="{FF2B5EF4-FFF2-40B4-BE49-F238E27FC236}">
                <a16:creationId xmlns:a16="http://schemas.microsoft.com/office/drawing/2014/main" id="{81F59575-96AE-45B0-B1FB-3CFC139E9D1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/>
          <a:stretch/>
        </p:blipFill>
        <p:spPr>
          <a:xfrm>
            <a:off x="450" y="-1764"/>
            <a:ext cx="12191550" cy="6857999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08347D8D-E852-43D5-858E-2D01BE57F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4310" y="392480"/>
            <a:ext cx="8786080" cy="1288538"/>
          </a:xfrm>
        </p:spPr>
        <p:txBody>
          <a:bodyPr anchor="t" anchorCtr="0">
            <a:normAutofit fontScale="90000"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Libyan international medical university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faculty of business administration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72B20C-8D4C-41DE-AAF0-35BF8BB0D4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543792" cy="12070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84082E-8599-4E3E-A70B-2830DC2A34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48208" y="-1764"/>
            <a:ext cx="1543792" cy="12070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90C784A-851B-4258-899B-EEE8450F9FFB}"/>
              </a:ext>
            </a:extLst>
          </p:cNvPr>
          <p:cNvSpPr txBox="1"/>
          <p:nvPr/>
        </p:nvSpPr>
        <p:spPr>
          <a:xfrm>
            <a:off x="2725657" y="3505629"/>
            <a:ext cx="6740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Wiig Knowledge Management Cycle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5B375F-D86C-489E-8629-8566A790921E}"/>
              </a:ext>
            </a:extLst>
          </p:cNvPr>
          <p:cNvSpPr txBox="1"/>
          <p:nvPr/>
        </p:nvSpPr>
        <p:spPr>
          <a:xfrm>
            <a:off x="3621974" y="5450774"/>
            <a:ext cx="46907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Name : Mohammed </a:t>
            </a:r>
            <a:r>
              <a:rPr lang="en-US" sz="2000" dirty="0" err="1"/>
              <a:t>Almahmodie</a:t>
            </a:r>
            <a:r>
              <a:rPr lang="en-US" sz="2000" dirty="0"/>
              <a:t> </a:t>
            </a:r>
          </a:p>
          <a:p>
            <a:r>
              <a:rPr lang="en-US" sz="2000" dirty="0"/>
              <a:t>ID : 2491</a:t>
            </a:r>
          </a:p>
          <a:p>
            <a:r>
              <a:rPr lang="en-US" sz="2000" dirty="0"/>
              <a:t>E-mail : </a:t>
            </a:r>
            <a:r>
              <a:rPr lang="en-US" sz="2000" dirty="0">
                <a:hlinkClick r:id="rId6"/>
              </a:rPr>
              <a:t>Mohammed_2491@limu.edu.ly</a:t>
            </a:r>
            <a:r>
              <a:rPr lang="en-US" sz="2000" dirty="0"/>
              <a:t> </a:t>
            </a:r>
          </a:p>
          <a:p>
            <a:r>
              <a:rPr lang="en-US" sz="2000" dirty="0"/>
              <a:t>Date : 6/4/2022</a:t>
            </a:r>
          </a:p>
        </p:txBody>
      </p:sp>
    </p:spTree>
    <p:extLst>
      <p:ext uri="{BB962C8B-B14F-4D97-AF65-F5344CB8AC3E}">
        <p14:creationId xmlns:p14="http://schemas.microsoft.com/office/powerpoint/2010/main" val="1558315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Abstract image of curvy lines">
            <a:extLst>
              <a:ext uri="{FF2B5EF4-FFF2-40B4-BE49-F238E27FC236}">
                <a16:creationId xmlns:a16="http://schemas.microsoft.com/office/drawing/2014/main" id="{81F59575-96AE-45B0-B1FB-3CFC139E9D1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/>
          <a:stretch/>
        </p:blipFill>
        <p:spPr>
          <a:xfrm>
            <a:off x="0" y="1"/>
            <a:ext cx="12191550" cy="6857999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9F5D505-1D76-45F0-AEB9-926C42CE7FEF}"/>
              </a:ext>
            </a:extLst>
          </p:cNvPr>
          <p:cNvSpPr txBox="1"/>
          <p:nvPr/>
        </p:nvSpPr>
        <p:spPr>
          <a:xfrm>
            <a:off x="724395" y="641268"/>
            <a:ext cx="106402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Table of </a:t>
            </a:r>
            <a:r>
              <a:rPr lang="en-US" sz="4400" b="1" dirty="0" smtClean="0">
                <a:solidFill>
                  <a:schemeClr val="bg1"/>
                </a:solidFill>
              </a:rPr>
              <a:t>Content  </a:t>
            </a:r>
            <a:endParaRPr lang="en-US" sz="4400" b="1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79AC52-4D25-42E3-A5C4-53A10AE03FCE}"/>
              </a:ext>
            </a:extLst>
          </p:cNvPr>
          <p:cNvSpPr txBox="1"/>
          <p:nvPr/>
        </p:nvSpPr>
        <p:spPr>
          <a:xfrm>
            <a:off x="724395" y="2196935"/>
            <a:ext cx="538348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/>
              <a:t>Introduction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/>
              <a:t>The three conditions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/>
              <a:t>The 4 phases of Wiig model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/>
              <a:t>Conclusion 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/>
              <a:t>References </a:t>
            </a:r>
          </a:p>
        </p:txBody>
      </p:sp>
    </p:spTree>
    <p:extLst>
      <p:ext uri="{BB962C8B-B14F-4D97-AF65-F5344CB8AC3E}">
        <p14:creationId xmlns:p14="http://schemas.microsoft.com/office/powerpoint/2010/main" val="3691627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A person standing on a rock while looking at the ocean wave with outstretched arms">
            <a:extLst>
              <a:ext uri="{FF2B5EF4-FFF2-40B4-BE49-F238E27FC236}">
                <a16:creationId xmlns:a16="http://schemas.microsoft.com/office/drawing/2014/main" id="{8C1A64BB-92C4-44CC-9AB7-8416F1B9BF5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solidFill>
            <a:srgbClr val="6768AB">
              <a:alpha val="75000"/>
            </a:srgbClr>
          </a:solidFill>
        </p:spPr>
      </p:pic>
      <p:sp>
        <p:nvSpPr>
          <p:cNvPr id="9" name="Rectangle 8" descr="Shaded overlay">
            <a:extLst>
              <a:ext uri="{FF2B5EF4-FFF2-40B4-BE49-F238E27FC236}">
                <a16:creationId xmlns:a16="http://schemas.microsoft.com/office/drawing/2014/main" id="{558C501A-DC1F-4BA4-BFFA-44EF8845A38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768AB">
              <a:alpha val="7490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35A981B-6487-4B00-9EAF-D0D748FA6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979" y="964010"/>
            <a:ext cx="5836723" cy="90376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US" sz="4000" b="1" dirty="0"/>
              <a:t>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43F7E3B-CE99-4770-8587-6554C15693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72686" y="2549348"/>
            <a:ext cx="6733308" cy="4197096"/>
          </a:xfrm>
        </p:spPr>
        <p:txBody>
          <a:bodyPr/>
          <a:lstStyle/>
          <a:p>
            <a:pPr algn="just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Wiig cycle is one of the knowledge management cycle that involves in transforming the information's into valuable knowledge</a:t>
            </a:r>
          </a:p>
        </p:txBody>
      </p:sp>
    </p:spTree>
    <p:extLst>
      <p:ext uri="{BB962C8B-B14F-4D97-AF65-F5344CB8AC3E}">
        <p14:creationId xmlns:p14="http://schemas.microsoft.com/office/powerpoint/2010/main" val="3898511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D5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6A8C9-9EB6-43DA-BD3E-58FAC144B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0044" y="914400"/>
            <a:ext cx="5638801" cy="1341912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WIIG model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EACE68-C884-4900-BA05-58DEA15110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2489200"/>
            <a:ext cx="5202936" cy="3547872"/>
          </a:xfrm>
        </p:spPr>
        <p:txBody>
          <a:bodyPr/>
          <a:lstStyle/>
          <a:p>
            <a:pPr algn="just"/>
            <a:r>
              <a:rPr lang="en-US" dirty="0"/>
              <a:t>WIIG highlights the three conditions that need to be present for an organization to conduct its business successfully</a:t>
            </a:r>
          </a:p>
          <a:p>
            <a:pPr algn="just"/>
            <a:r>
              <a:rPr lang="en-US" dirty="0"/>
              <a:t> - It must have a business (commodities/services) and customers. </a:t>
            </a:r>
          </a:p>
          <a:p>
            <a:pPr algn="just"/>
            <a:r>
              <a:rPr lang="en-US" dirty="0"/>
              <a:t>- It must have resources (people, budget, and facilities). </a:t>
            </a:r>
          </a:p>
          <a:p>
            <a:pPr algn="just"/>
            <a:r>
              <a:rPr lang="en-US" dirty="0"/>
              <a:t>- It must have the strength to act.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9315A21A-5A47-4E5F-A36A-3F01BD09C9C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l="22790" r="227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43388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2219A53-983C-4CAC-81BB-5FADEB962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87896"/>
            <a:ext cx="12192000" cy="5520722"/>
          </a:xfrm>
        </p:spPr>
        <p:txBody>
          <a:bodyPr>
            <a:normAutofit/>
          </a:bodyPr>
          <a:lstStyle/>
          <a:p>
            <a:r>
              <a:rPr lang="en-US" sz="1800" dirty="0"/>
              <a:t>-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Build Knowledge</a:t>
            </a:r>
            <a:r>
              <a:rPr lang="en-US" sz="1800" dirty="0"/>
              <a:t>: Build phases focuses on acquiring, partition and codification. By any means, it gets from learning from experience &amp; intelligence sources. </a:t>
            </a:r>
            <a:br>
              <a:rPr lang="en-US" sz="1800" dirty="0"/>
            </a:br>
            <a:r>
              <a:rPr lang="en-US" sz="1800" dirty="0"/>
              <a:t>For example market research &amp; Synthesis of lessons learned.</a:t>
            </a:r>
            <a:br>
              <a:rPr lang="en-US" sz="1800" dirty="0"/>
            </a:br>
            <a:r>
              <a:rPr lang="en-US" sz="1800" dirty="0"/>
              <a:t>-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Holding Knowledge</a:t>
            </a:r>
            <a:r>
              <a:rPr lang="en-US" sz="1800" dirty="0"/>
              <a:t>: After acquiring the data, it must kept and manage within the organization. That knowledge will be use again in later day. </a:t>
            </a:r>
            <a:br>
              <a:rPr lang="en-US" sz="1800" dirty="0"/>
            </a:br>
            <a:r>
              <a:rPr lang="en-US" sz="1800" dirty="0"/>
              <a:t>For Example: databases repository &amp; patent etc. </a:t>
            </a:r>
            <a:br>
              <a:rPr lang="en-US" sz="1800" dirty="0"/>
            </a:br>
            <a:r>
              <a:rPr lang="en-US" sz="1800" dirty="0"/>
              <a:t>-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Pooling Knowledge</a:t>
            </a:r>
            <a:r>
              <a:rPr lang="en-US" sz="1800" dirty="0"/>
              <a:t>: How reliable the data can be accessed from the company databases. </a:t>
            </a:r>
            <a:br>
              <a:rPr lang="en-US" sz="1800" dirty="0"/>
            </a:br>
            <a:r>
              <a:rPr lang="en-US" sz="1800" dirty="0"/>
              <a:t>For example : Social interaction between people that manages the knowledge. </a:t>
            </a:r>
            <a:br>
              <a:rPr lang="en-US" sz="1800" dirty="0"/>
            </a:br>
            <a:r>
              <a:rPr lang="en-US" sz="1800" dirty="0"/>
              <a:t>-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Knowledge</a:t>
            </a:r>
            <a:r>
              <a:rPr lang="en-US" sz="1800" dirty="0"/>
              <a:t>: This is how well the company can turn the knowledge into profit. </a:t>
            </a:r>
            <a:br>
              <a:rPr lang="en-US" sz="1800" dirty="0"/>
            </a:br>
            <a:r>
              <a:rPr lang="en-US" sz="1800" dirty="0"/>
              <a:t>For example: Decides on the best option and uses it to fix the part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A2FC091-BC76-4AB2-9EE9-10E29402766C}"/>
              </a:ext>
            </a:extLst>
          </p:cNvPr>
          <p:cNvSpPr txBox="1"/>
          <p:nvPr/>
        </p:nvSpPr>
        <p:spPr>
          <a:xfrm>
            <a:off x="1357745" y="629392"/>
            <a:ext cx="94765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four phases of WIIG KM model</a:t>
            </a:r>
          </a:p>
        </p:txBody>
      </p:sp>
    </p:spTree>
    <p:extLst>
      <p:ext uri="{BB962C8B-B14F-4D97-AF65-F5344CB8AC3E}">
        <p14:creationId xmlns:p14="http://schemas.microsoft.com/office/powerpoint/2010/main" val="2382148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Abstract image of curvy lines">
            <a:extLst>
              <a:ext uri="{FF2B5EF4-FFF2-40B4-BE49-F238E27FC236}">
                <a16:creationId xmlns:a16="http://schemas.microsoft.com/office/drawing/2014/main" id="{81F59575-96AE-45B0-B1FB-3CFC139E9D1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/>
          <a:stretch/>
        </p:blipFill>
        <p:spPr>
          <a:xfrm>
            <a:off x="-2" y="1"/>
            <a:ext cx="12191550" cy="6857999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08347D8D-E852-43D5-858E-2D01BE57F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9686" y="2726073"/>
            <a:ext cx="9212628" cy="3096416"/>
          </a:xfrm>
        </p:spPr>
        <p:txBody>
          <a:bodyPr anchor="t" anchorCtr="0">
            <a:noAutofit/>
          </a:bodyPr>
          <a:lstStyle/>
          <a:p>
            <a:pPr algn="just"/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Wiig cycle is practical for keeping that knowledge exists within organizations and utilize that knowledge to gain competitive advantages for business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5567368-C998-4FC5-9975-9BDC0E958124}"/>
              </a:ext>
            </a:extLst>
          </p:cNvPr>
          <p:cNvSpPr txBox="1"/>
          <p:nvPr/>
        </p:nvSpPr>
        <p:spPr>
          <a:xfrm>
            <a:off x="1173447" y="1035511"/>
            <a:ext cx="98446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en-US" sz="4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9873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D4A514-F4B0-49A7-A3E1-7D803A3A6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706" y="890650"/>
            <a:ext cx="11174819" cy="903767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References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68B206-9971-44C3-A3D1-9A25060A12F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57199" y="2506936"/>
            <a:ext cx="7776496" cy="354948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4 Knowledge Management Models That Can Supercharge Your </a:t>
            </a:r>
            <a:r>
              <a:rPr lang="en-US" sz="1600" b="0" dirty="0" err="1"/>
              <a:t>Organisation</a:t>
            </a:r>
            <a:r>
              <a:rPr lang="en-US" sz="1600" b="0" dirty="0"/>
              <a:t> - </a:t>
            </a:r>
            <a:r>
              <a:rPr lang="en-US" sz="1600" b="0" dirty="0" err="1"/>
              <a:t>Helpie</a:t>
            </a:r>
            <a:r>
              <a:rPr lang="en-US" sz="1600" b="0" dirty="0"/>
              <a:t> WP. (2022). Retrieved 10 April 2022, from </a:t>
            </a:r>
            <a:r>
              <a:rPr lang="en-US" sz="1600" b="0" dirty="0">
                <a:hlinkClick r:id="rId2"/>
              </a:rPr>
              <a:t>https://helpiewp.com/knowledge-management-models/</a:t>
            </a:r>
            <a:r>
              <a:rPr lang="en-US" sz="1600" b="0" dirty="0"/>
              <a:t>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Knowledge Management - Models. (2022). Retrieved 10 April 2022, from </a:t>
            </a:r>
            <a:r>
              <a:rPr lang="en-US" sz="1600" b="0" dirty="0">
                <a:hlinkClick r:id="rId3"/>
              </a:rPr>
              <a:t>https://www.tutorialspoint.com/knowledge_management/knowledge_management_models.htm</a:t>
            </a:r>
            <a:r>
              <a:rPr lang="en-US" sz="1600" b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18937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22A9238E-E8DB-42E5-A5CB-A99F76B905B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85184350"/>
      </p:ext>
    </p:extLst>
  </p:cSld>
  <p:clrMapOvr>
    <a:masterClrMapping/>
  </p:clrMapOvr>
</p:sld>
</file>

<file path=ppt/theme/theme1.xml><?xml version="1.0" encoding="utf-8"?>
<a:theme xmlns:a="http://schemas.openxmlformats.org/drawingml/2006/main" name="Balancing Act">
  <a:themeElements>
    <a:clrScheme name="Balancing Act">
      <a:dk1>
        <a:sysClr val="windowText" lastClr="000000"/>
      </a:dk1>
      <a:lt1>
        <a:sysClr val="window" lastClr="FFFFFF"/>
      </a:lt1>
      <a:dk2>
        <a:srgbClr val="8A4C5D"/>
      </a:dk2>
      <a:lt2>
        <a:srgbClr val="9E838E"/>
      </a:lt2>
      <a:accent1>
        <a:srgbClr val="C6ADB0"/>
      </a:accent1>
      <a:accent2>
        <a:srgbClr val="E3C0BF"/>
      </a:accent2>
      <a:accent3>
        <a:srgbClr val="D4937F"/>
      </a:accent3>
      <a:accent4>
        <a:srgbClr val="CCB87E"/>
      </a:accent4>
      <a:accent5>
        <a:srgbClr val="6667AB"/>
      </a:accent5>
      <a:accent6>
        <a:srgbClr val="86A094"/>
      </a:accent6>
      <a:hlink>
        <a:srgbClr val="0563C1"/>
      </a:hlink>
      <a:folHlink>
        <a:srgbClr val="954F72"/>
      </a:folHlink>
    </a:clrScheme>
    <a:fontScheme name="Custom 15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ntone template_Win32_v5.potx" id="{0B6ADF6A-1AB9-4B5E-8A87-5E88E283A9E8}" vid="{98AF5320-421A-4856-A75D-6587C36D5470}"/>
    </a:ext>
  </a:extLst>
</a:theme>
</file>

<file path=ppt/theme/theme2.xml><?xml version="1.0" encoding="utf-8"?>
<a:theme xmlns:a="http://schemas.openxmlformats.org/drawingml/2006/main" name="Wellspring">
  <a:themeElements>
    <a:clrScheme name="Wellspring">
      <a:dk1>
        <a:sysClr val="windowText" lastClr="000000"/>
      </a:dk1>
      <a:lt1>
        <a:sysClr val="window" lastClr="FFFFFF"/>
      </a:lt1>
      <a:dk2>
        <a:srgbClr val="A1CAC9"/>
      </a:dk2>
      <a:lt2>
        <a:srgbClr val="48996B"/>
      </a:lt2>
      <a:accent1>
        <a:srgbClr val="759F51"/>
      </a:accent1>
      <a:accent2>
        <a:srgbClr val="436A2F"/>
      </a:accent2>
      <a:accent3>
        <a:srgbClr val="CFBF54"/>
      </a:accent3>
      <a:accent4>
        <a:srgbClr val="B3832F"/>
      </a:accent4>
      <a:accent5>
        <a:srgbClr val="8C5896"/>
      </a:accent5>
      <a:accent6>
        <a:srgbClr val="6667AB"/>
      </a:accent6>
      <a:hlink>
        <a:srgbClr val="0563C1"/>
      </a:hlink>
      <a:folHlink>
        <a:srgbClr val="954F72"/>
      </a:folHlink>
    </a:clrScheme>
    <a:fontScheme name="Custom 15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ntone template_Win32_v5.potx" id="{0B6ADF6A-1AB9-4B5E-8A87-5E88E283A9E8}" vid="{6E2187FA-78B5-42F2-9074-40D4C2C1399B}"/>
    </a:ext>
  </a:extLst>
</a:theme>
</file>

<file path=ppt/theme/theme3.xml><?xml version="1.0" encoding="utf-8"?>
<a:theme xmlns:a="http://schemas.openxmlformats.org/drawingml/2006/main" name="Star of the show">
  <a:themeElements>
    <a:clrScheme name="Star of the show">
      <a:dk1>
        <a:sysClr val="windowText" lastClr="000000"/>
      </a:dk1>
      <a:lt1>
        <a:sysClr val="window" lastClr="FFFFFF"/>
      </a:lt1>
      <a:dk2>
        <a:srgbClr val="29282D"/>
      </a:dk2>
      <a:lt2>
        <a:srgbClr val="625C60"/>
      </a:lt2>
      <a:accent1>
        <a:srgbClr val="7C6560"/>
      </a:accent1>
      <a:accent2>
        <a:srgbClr val="AEA392"/>
      </a:accent2>
      <a:accent3>
        <a:srgbClr val="DBD4D0"/>
      </a:accent3>
      <a:accent4>
        <a:srgbClr val="8E7961"/>
      </a:accent4>
      <a:accent5>
        <a:srgbClr val="F0EDE8"/>
      </a:accent5>
      <a:accent6>
        <a:srgbClr val="6667AB"/>
      </a:accent6>
      <a:hlink>
        <a:srgbClr val="0563C1"/>
      </a:hlink>
      <a:folHlink>
        <a:srgbClr val="954F72"/>
      </a:folHlink>
    </a:clrScheme>
    <a:fontScheme name="Custom 15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ntone template_Win32_v5.potx" id="{0B6ADF6A-1AB9-4B5E-8A87-5E88E283A9E8}" vid="{CED26E1E-587B-4123-A4F9-DB49A037FBB9}"/>
    </a:ext>
  </a:extLst>
</a:theme>
</file>

<file path=ppt/theme/theme4.xml><?xml version="1.0" encoding="utf-8"?>
<a:theme xmlns:a="http://schemas.openxmlformats.org/drawingml/2006/main" name="Amusements">
  <a:themeElements>
    <a:clrScheme name="Amusements">
      <a:dk1>
        <a:sysClr val="windowText" lastClr="000000"/>
      </a:dk1>
      <a:lt1>
        <a:sysClr val="window" lastClr="FFFFFF"/>
      </a:lt1>
      <a:dk2>
        <a:srgbClr val="D77E6F"/>
      </a:dk2>
      <a:lt2>
        <a:srgbClr val="6667AB"/>
      </a:lt2>
      <a:accent1>
        <a:srgbClr val="B38F6A"/>
      </a:accent1>
      <a:accent2>
        <a:srgbClr val="D75078"/>
      </a:accent2>
      <a:accent3>
        <a:srgbClr val="E288B6"/>
      </a:accent3>
      <a:accent4>
        <a:srgbClr val="E9445D"/>
      </a:accent4>
      <a:accent5>
        <a:srgbClr val="EEC272"/>
      </a:accent5>
      <a:accent6>
        <a:srgbClr val="85A0A9"/>
      </a:accent6>
      <a:hlink>
        <a:srgbClr val="0563C1"/>
      </a:hlink>
      <a:folHlink>
        <a:srgbClr val="954F72"/>
      </a:folHlink>
    </a:clrScheme>
    <a:fontScheme name="Custom 15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ntone template_Win32_v5.potx" id="{0B6ADF6A-1AB9-4B5E-8A87-5E88E283A9E8}" vid="{573AD6BE-256C-44EB-886C-5713CB0A8D47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{D89B7067-0B97-4CC8-B528-478852611A79}tf78479028_win32</Template>
  <TotalTime>150</TotalTime>
  <Words>218</Words>
  <Application>Microsoft Office PowerPoint</Application>
  <PresentationFormat>Widescreen</PresentationFormat>
  <Paragraphs>36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Calibri</vt:lpstr>
      <vt:lpstr>Segoe UI</vt:lpstr>
      <vt:lpstr>Segoe UI Light</vt:lpstr>
      <vt:lpstr>Times New Roman</vt:lpstr>
      <vt:lpstr>Wingdings</vt:lpstr>
      <vt:lpstr>Balancing Act</vt:lpstr>
      <vt:lpstr>Wellspring</vt:lpstr>
      <vt:lpstr>Star of the show</vt:lpstr>
      <vt:lpstr>Amusements</vt:lpstr>
      <vt:lpstr>Libyan international medical university faculty of business administration</vt:lpstr>
      <vt:lpstr>PowerPoint Presentation</vt:lpstr>
      <vt:lpstr>Introduction </vt:lpstr>
      <vt:lpstr>WIIG model</vt:lpstr>
      <vt:lpstr>- Build Knowledge: Build phases focuses on acquiring, partition and codification. By any means, it gets from learning from experience &amp; intelligence sources.  For example market research &amp; Synthesis of lessons learned. - Holding Knowledge: After acquiring the data, it must kept and manage within the organization. That knowledge will be use again in later day.  For Example: databases repository &amp; patent etc.  - Pooling Knowledge: How reliable the data can be accessed from the company databases.  For example : Social interaction between people that manages the knowledge.  - Using Knowledge: This is how well the company can turn the knowledge into profit.  For example: Decides on the best option and uses it to fix the part</vt:lpstr>
      <vt:lpstr> Wiig cycle is practical for keeping that knowledge exists within organizations and utilize that knowledge to gain competitive advantages for business</vt:lpstr>
      <vt:lpstr>References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faculty of business administration</dc:title>
  <dc:creator>pc19</dc:creator>
  <cp:lastModifiedBy>Maher Fattouh</cp:lastModifiedBy>
  <cp:revision>4</cp:revision>
  <dcterms:created xsi:type="dcterms:W3CDTF">2022-03-30T02:57:11Z</dcterms:created>
  <dcterms:modified xsi:type="dcterms:W3CDTF">2022-07-14T09:02:04Z</dcterms:modified>
</cp:coreProperties>
</file>