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  <p:sldMasterId id="2147483917" r:id="rId2"/>
    <p:sldMasterId id="2147483929" r:id="rId3"/>
    <p:sldMasterId id="2147483941" r:id="rId4"/>
  </p:sldMasterIdLst>
  <p:notesMasterIdLst>
    <p:notesMasterId r:id="rId22"/>
  </p:notesMasterIdLst>
  <p:sldIdLst>
    <p:sldId id="256" r:id="rId5"/>
    <p:sldId id="257" r:id="rId6"/>
    <p:sldId id="258" r:id="rId7"/>
    <p:sldId id="272" r:id="rId8"/>
    <p:sldId id="270" r:id="rId9"/>
    <p:sldId id="261" r:id="rId10"/>
    <p:sldId id="262" r:id="rId11"/>
    <p:sldId id="271" r:id="rId12"/>
    <p:sldId id="274" r:id="rId13"/>
    <p:sldId id="263" r:id="rId14"/>
    <p:sldId id="265" r:id="rId15"/>
    <p:sldId id="273" r:id="rId16"/>
    <p:sldId id="275" r:id="rId17"/>
    <p:sldId id="266" r:id="rId18"/>
    <p:sldId id="267" r:id="rId19"/>
    <p:sldId id="259" r:id="rId20"/>
    <p:sldId id="26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69B6666-C76F-48B9-BE6D-0B7AA4FFA576}">
          <p14:sldIdLst>
            <p14:sldId id="256"/>
            <p14:sldId id="257"/>
          </p14:sldIdLst>
        </p14:section>
        <p14:section name="Untitled Section" id="{1F4C4985-76E8-4855-BDF2-027912928921}">
          <p14:sldIdLst>
            <p14:sldId id="258"/>
            <p14:sldId id="272"/>
            <p14:sldId id="270"/>
            <p14:sldId id="261"/>
            <p14:sldId id="262"/>
            <p14:sldId id="271"/>
            <p14:sldId id="274"/>
            <p14:sldId id="263"/>
            <p14:sldId id="265"/>
            <p14:sldId id="273"/>
            <p14:sldId id="275"/>
            <p14:sldId id="266"/>
            <p14:sldId id="267"/>
            <p14:sldId id="259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23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A615D810-5D6F-43DC-9D7D-BE4EEF946DA0}" type="datetimeFigureOut">
              <a:rPr lang="ar-LY" smtClean="0"/>
              <a:t>23/10/1443</a:t>
            </a:fld>
            <a:endParaRPr lang="ar-L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L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C7CE1156-0861-4EB0-93E6-F3B6F73502F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775698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E0C946A-618E-4CB9-846B-37C5EF767D80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621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AF8D-F2FE-40CC-9553-33BBE3B7E861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0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7518-3007-4A30-81F4-90C91745FA37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746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E0C946A-618E-4CB9-846B-37C5EF767D80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925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9F11A-317A-4914-900D-431659201E31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22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6AC2-A736-4EC7-AFB3-EFE69167B76E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529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9186-64B3-4DC6-8F1D-B1C10D19DCB2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32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B44B-FF17-4C19-B2A7-175C8B6B9F57}" type="datetime1">
              <a:rPr lang="en-US" smtClean="0"/>
              <a:t>5/24/2022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100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5280-E858-4279-8482-A228F599FA99}" type="datetime1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36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A11D-A735-4B87-81C1-EC6EA6DF8186}" type="datetime1">
              <a:rPr lang="en-US" smtClean="0"/>
              <a:t>5/24/2022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640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6972E-8109-47A1-AC18-0D2C17998B79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01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9F11A-317A-4914-900D-431659201E31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913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AF63-7391-47B2-8A37-8407A5F7BB96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6878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AF8D-F2FE-40CC-9553-33BBE3B7E861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394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7518-3007-4A30-81F4-90C91745FA37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57294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C946A-618E-4CB9-846B-37C5EF767D80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02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9F11A-317A-4914-900D-431659201E31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79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6AC2-A736-4EC7-AFB3-EFE69167B76E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1971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9186-64B3-4DC6-8F1D-B1C10D19DCB2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6840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B44B-FF17-4C19-B2A7-175C8B6B9F57}" type="datetime1">
              <a:rPr lang="en-US" smtClean="0"/>
              <a:t>5/24/2022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90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5280-E858-4279-8482-A228F599FA99}" type="datetime1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043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A11D-A735-4B87-81C1-EC6EA6DF8186}" type="datetime1">
              <a:rPr lang="en-US" smtClean="0"/>
              <a:t>5/24/2022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80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6AC2-A736-4EC7-AFB3-EFE69167B76E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986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6972E-8109-47A1-AC18-0D2C17998B79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612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AF63-7391-47B2-8A37-8407A5F7BB96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85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AF8D-F2FE-40CC-9553-33BBE3B7E861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3517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7518-3007-4A30-81F4-90C91745FA37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989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C946A-618E-4CB9-846B-37C5EF767D80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667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9F11A-317A-4914-900D-431659201E31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85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6AC2-A736-4EC7-AFB3-EFE69167B76E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2502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9186-64B3-4DC6-8F1D-B1C10D19DCB2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572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B44B-FF17-4C19-B2A7-175C8B6B9F57}" type="datetime1">
              <a:rPr lang="en-US" smtClean="0"/>
              <a:t>5/24/2022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6914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5280-E858-4279-8482-A228F599FA99}" type="datetime1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250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9186-64B3-4DC6-8F1D-B1C10D19DCB2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984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A11D-A735-4B87-81C1-EC6EA6DF8186}" type="datetime1">
              <a:rPr lang="en-US" smtClean="0"/>
              <a:t>5/24/2022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571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6972E-8109-47A1-AC18-0D2C17998B79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217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AF63-7391-47B2-8A37-8407A5F7BB96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040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AF8D-F2FE-40CC-9553-33BBE3B7E861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819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7518-3007-4A30-81F4-90C91745FA37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511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B44B-FF17-4C19-B2A7-175C8B6B9F57}" type="datetime1">
              <a:rPr lang="en-US" smtClean="0"/>
              <a:t>5/24/2022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89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5280-E858-4279-8482-A228F599FA99}" type="datetime1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361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A11D-A735-4B87-81C1-EC6EA6DF8186}" type="datetime1">
              <a:rPr lang="en-US" smtClean="0"/>
              <a:t>5/24/2022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0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6972E-8109-47A1-AC18-0D2C17998B79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2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AF63-7391-47B2-8A37-8407A5F7BB96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462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32383D5-68D4-4FFE-9073-EC196348F36E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423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hf hdr="0" ftr="0" dt="0"/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32383D5-68D4-4FFE-9073-EC196348F36E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092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hdr="0" ftr="0" dt="0"/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383D5-68D4-4FFE-9073-EC196348F36E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05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383D5-68D4-4FFE-9073-EC196348F36E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1DC60-CDF5-4D77-A3CB-6C531D1E3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02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Tb Pictures, Tb Stock Photos &amp;amp; Images | Depositphotos®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833716" y="3171716"/>
            <a:ext cx="10058400" cy="3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b="1" dirty="0" smtClean="0"/>
              <a:t>TUBERCULOSIS  </a:t>
            </a:r>
            <a:br>
              <a:rPr lang="en-US" b="1" dirty="0" smtClean="0"/>
            </a:br>
            <a:r>
              <a:rPr lang="en-US" b="1" dirty="0" smtClean="0"/>
              <a:t>PREVENTION 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820400" y="6389186"/>
            <a:ext cx="2743200" cy="365125"/>
          </a:xfrm>
        </p:spPr>
        <p:txBody>
          <a:bodyPr>
            <a:normAutofit/>
          </a:bodyPr>
          <a:lstStyle/>
          <a:p>
            <a:fld id="{D421DC60-CDF5-4D77-A3CB-6C531D1E3792}" type="slidenum">
              <a:rPr lang="en-US" sz="1400" smtClean="0"/>
              <a:t>1</a:t>
            </a:fld>
            <a:endParaRPr lang="en-US" sz="1400" dirty="0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7E4D519D-52B9-1649-BE95-516547BE9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941" y="-162453"/>
            <a:ext cx="1760538" cy="176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LIMU Logo">
            <a:extLst>
              <a:ext uri="{FF2B5EF4-FFF2-40B4-BE49-F238E27FC236}">
                <a16:creationId xmlns:a16="http://schemas.microsoft.com/office/drawing/2014/main" id="{3147E228-B84A-FC43-99D5-1C7C0FD63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753" y="121024"/>
            <a:ext cx="950259" cy="1193585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80808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55723" y="5222599"/>
            <a:ext cx="5214385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>
                <a:latin typeface="Calisto MT" panose="02040603050505030304" pitchFamily="18" charset="0"/>
              </a:rPr>
              <a:t>Presented by : </a:t>
            </a:r>
            <a:r>
              <a:rPr lang="en-US" sz="2000" dirty="0" err="1" smtClean="0">
                <a:latin typeface="Calisto MT" panose="02040603050505030304" pitchFamily="18" charset="0"/>
              </a:rPr>
              <a:t>Mabrouka</a:t>
            </a:r>
            <a:r>
              <a:rPr lang="en-US" sz="2000" dirty="0" smtClean="0">
                <a:latin typeface="Calisto MT" panose="02040603050505030304" pitchFamily="18" charset="0"/>
              </a:rPr>
              <a:t> AL-</a:t>
            </a:r>
            <a:r>
              <a:rPr lang="en-US" sz="2000" dirty="0" err="1" smtClean="0">
                <a:latin typeface="Calisto MT" panose="02040603050505030304" pitchFamily="18" charset="0"/>
              </a:rPr>
              <a:t>shatiti</a:t>
            </a:r>
            <a:endParaRPr lang="en-US" sz="2000" dirty="0" smtClean="0">
              <a:latin typeface="Calisto MT" panose="02040603050505030304" pitchFamily="18" charset="0"/>
            </a:endParaRPr>
          </a:p>
          <a:p>
            <a:pPr algn="ctr"/>
            <a:r>
              <a:rPr lang="en-US" sz="2000" dirty="0" smtClean="0">
                <a:latin typeface="Calisto MT" panose="02040603050505030304" pitchFamily="18" charset="0"/>
              </a:rPr>
              <a:t> Student number : 2706</a:t>
            </a:r>
          </a:p>
          <a:p>
            <a:pPr algn="ctr"/>
            <a:r>
              <a:rPr lang="en-US" sz="2000" dirty="0" smtClean="0">
                <a:latin typeface="Calisto MT" panose="02040603050505030304" pitchFamily="18" charset="0"/>
              </a:rPr>
              <a:t>Year : 2 AMS  (MED )</a:t>
            </a:r>
          </a:p>
          <a:p>
            <a:pPr algn="ctr"/>
            <a:r>
              <a:rPr lang="en-US" sz="2000" dirty="0" smtClean="0">
                <a:latin typeface="Calisto MT" panose="02040603050505030304" pitchFamily="18" charset="0"/>
              </a:rPr>
              <a:t>Date :  24 \ MAY \ 2022</a:t>
            </a:r>
            <a:endParaRPr lang="ar-LY" sz="2000" dirty="0">
              <a:latin typeface="Calisto MT" panose="02040603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12" y="121023"/>
            <a:ext cx="9502588" cy="309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11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468" y="44377"/>
            <a:ext cx="4057378" cy="29523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98301" y="6363663"/>
            <a:ext cx="753545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10</a:t>
            </a:fld>
            <a:endParaRPr lang="en-US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468" y="3135951"/>
            <a:ext cx="4057378" cy="32277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312904" y="1520558"/>
            <a:ext cx="7440578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sto MT" panose="02040603050505030304" pitchFamily="18" charset="0"/>
              </a:rPr>
              <a:t> Preventative mechanisms used by </a:t>
            </a:r>
            <a:r>
              <a:rPr lang="en-US" sz="2800" dirty="0" smtClean="0">
                <a:solidFill>
                  <a:srgbClr val="FF0000"/>
                </a:solidFill>
                <a:latin typeface="Calisto MT" panose="02040603050505030304" pitchFamily="18" charset="0"/>
              </a:rPr>
              <a:t>public health organization </a:t>
            </a:r>
            <a:r>
              <a:rPr lang="en-US" sz="2800" dirty="0" smtClean="0">
                <a:latin typeface="Calisto MT" panose="0204060305050503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>
              <a:latin typeface="Calisto MT" panose="02040603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sto MT" panose="02040603050505030304" pitchFamily="18" charset="0"/>
              </a:rPr>
              <a:t>May be administered at birth </a:t>
            </a:r>
            <a:r>
              <a:rPr lang="en-US" sz="2800" dirty="0">
                <a:latin typeface="Calisto MT" panose="02040603050505030304" pitchFamily="18" charset="0"/>
              </a:rPr>
              <a:t>.</a:t>
            </a:r>
            <a:endParaRPr lang="en-US" sz="2800" dirty="0" smtClean="0">
              <a:latin typeface="Calisto MT" panose="02040603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Calisto MT" panose="02040603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listo MT" panose="02040603050505030304" pitchFamily="18" charset="0"/>
              </a:rPr>
              <a:t>education health care staff about TB and screening health care </a:t>
            </a:r>
            <a:r>
              <a:rPr lang="en-US" sz="2800" dirty="0" smtClean="0">
                <a:latin typeface="Calisto MT" panose="02040603050505030304" pitchFamily="18" charset="0"/>
              </a:rPr>
              <a:t>workers </a:t>
            </a:r>
            <a:r>
              <a:rPr lang="en-US" sz="2800" dirty="0">
                <a:latin typeface="Calisto MT" panose="02040603050505030304" pitchFamily="18" charset="0"/>
              </a:rPr>
              <a:t>for </a:t>
            </a:r>
            <a:r>
              <a:rPr lang="en-US" sz="2800" dirty="0" smtClean="0">
                <a:latin typeface="Calisto MT" panose="02040603050505030304" pitchFamily="18" charset="0"/>
              </a:rPr>
              <a:t>LTB to reduce spread the disease in hospital setting .</a:t>
            </a:r>
            <a:endParaRPr lang="ar-LY" sz="280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437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38455" y="6401117"/>
            <a:ext cx="753545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11</a:t>
            </a:fld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949288" y="28922"/>
            <a:ext cx="591559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Effectiveness BCG ???</a:t>
            </a:r>
            <a:endParaRPr lang="ar-LY" sz="4800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4" y="2899954"/>
            <a:ext cx="11978640" cy="3501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Right Arrow 17"/>
          <p:cNvSpPr/>
          <p:nvPr/>
        </p:nvSpPr>
        <p:spPr>
          <a:xfrm rot="20043745">
            <a:off x="4847828" y="4952483"/>
            <a:ext cx="978408" cy="4846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9" name="Right Arrow 18"/>
          <p:cNvSpPr/>
          <p:nvPr/>
        </p:nvSpPr>
        <p:spPr>
          <a:xfrm rot="3405008">
            <a:off x="2501582" y="4624252"/>
            <a:ext cx="978408" cy="4846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20" name="Right Arrow 19"/>
          <p:cNvSpPr/>
          <p:nvPr/>
        </p:nvSpPr>
        <p:spPr>
          <a:xfrm rot="5974058">
            <a:off x="8695935" y="3559602"/>
            <a:ext cx="978408" cy="4846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2" name="TextBox 1"/>
          <p:cNvSpPr txBox="1"/>
          <p:nvPr/>
        </p:nvSpPr>
        <p:spPr>
          <a:xfrm>
            <a:off x="398529" y="1086340"/>
            <a:ext cx="987700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a global </a:t>
            </a:r>
            <a:r>
              <a:rPr lang="en-US" sz="3600" dirty="0" smtClean="0"/>
              <a:t>registry </a:t>
            </a:r>
            <a:r>
              <a:rPr lang="en-US" sz="3600" dirty="0"/>
              <a:t>updated in 2017 indicates that </a:t>
            </a:r>
            <a:r>
              <a:rPr lang="en-US" sz="3600" dirty="0" smtClean="0"/>
              <a:t>numerous </a:t>
            </a:r>
            <a:r>
              <a:rPr lang="en-US" sz="3600" dirty="0"/>
              <a:t>of countries still use BCG </a:t>
            </a:r>
            <a:r>
              <a:rPr lang="en-US" sz="3600" dirty="0" smtClean="0"/>
              <a:t>strategy .</a:t>
            </a:r>
            <a:endParaRPr lang="ar-LY" sz="3600" dirty="0"/>
          </a:p>
        </p:txBody>
      </p:sp>
    </p:spTree>
    <p:extLst>
      <p:ext uri="{BB962C8B-B14F-4D97-AF65-F5344CB8AC3E}">
        <p14:creationId xmlns:p14="http://schemas.microsoft.com/office/powerpoint/2010/main" val="38179508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 animBg="1"/>
      <p:bldP spid="19" grpId="0" animBg="1"/>
      <p:bldP spid="20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143129" y="6317162"/>
            <a:ext cx="2743200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12</a:t>
            </a:fld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753" y="1640024"/>
            <a:ext cx="9144000" cy="5042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96943" y="174812"/>
            <a:ext cx="4495141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400" b="1" dirty="0" smtClean="0">
                <a:latin typeface="Calisto MT" panose="02040603050505030304" pitchFamily="18" charset="0"/>
              </a:rPr>
              <a:t>PPD skin test </a:t>
            </a:r>
            <a:endParaRPr lang="ar-LY" sz="5400" b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0188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587411" y="6343287"/>
            <a:ext cx="2743200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13</a:t>
            </a:fld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377565" y="441832"/>
            <a:ext cx="10389383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b="1" dirty="0" smtClean="0">
                <a:latin typeface="Calisto MT" panose="02040603050505030304" pitchFamily="18" charset="0"/>
              </a:rPr>
              <a:t>Groups should be screened with the PPD skin test </a:t>
            </a:r>
          </a:p>
          <a:p>
            <a:r>
              <a:rPr lang="en-US" sz="3600" b="1" dirty="0" smtClean="0">
                <a:latin typeface="Calisto MT" panose="02040603050505030304" pitchFamily="18" charset="0"/>
              </a:rPr>
              <a:t>Include : </a:t>
            </a:r>
            <a:endParaRPr lang="ar-LY" sz="3600" b="1" dirty="0">
              <a:latin typeface="Calisto MT" panose="02040603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565" y="2364377"/>
            <a:ext cx="276389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sto MT" panose="02040603050505030304" pitchFamily="18" charset="0"/>
              </a:rPr>
              <a:t>HIV </a:t>
            </a:r>
            <a:r>
              <a:rPr lang="en-US" sz="2800" dirty="0">
                <a:latin typeface="Calisto MT" panose="02040603050505030304" pitchFamily="18" charset="0"/>
              </a:rPr>
              <a:t>infection </a:t>
            </a:r>
            <a:r>
              <a:rPr lang="en-US" sz="2800" dirty="0" smtClean="0">
                <a:latin typeface="Calisto MT" panose="02040603050505030304" pitchFamily="18" charset="0"/>
              </a:rPr>
              <a:t>.</a:t>
            </a:r>
            <a:endParaRPr lang="en-US" sz="2800" dirty="0">
              <a:latin typeface="Calisto MT" panose="020406030505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565" y="2887597"/>
            <a:ext cx="619291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sto MT" panose="02040603050505030304" pitchFamily="18" charset="0"/>
              </a:rPr>
              <a:t>Contacts of patients with active TB 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565" y="3490605"/>
            <a:ext cx="228460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listo MT" panose="02040603050505030304" pitchFamily="18" charset="0"/>
              </a:rPr>
              <a:t>Alcoholics 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565" y="4093613"/>
            <a:ext cx="301306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sto MT" panose="02040603050505030304" pitchFamily="18" charset="0"/>
              </a:rPr>
              <a:t>IV drugs users 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7565" y="4634091"/>
            <a:ext cx="798308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sto MT" panose="02040603050505030304" pitchFamily="18" charset="0"/>
              </a:rPr>
              <a:t>People in countries with  high incidence of TB 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7565" y="5174569"/>
            <a:ext cx="431573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listo MT" panose="02040603050505030304" pitchFamily="18" charset="0"/>
              </a:rPr>
              <a:t>Low income population .</a:t>
            </a:r>
          </a:p>
        </p:txBody>
      </p:sp>
    </p:spTree>
    <p:extLst>
      <p:ext uri="{BB962C8B-B14F-4D97-AF65-F5344CB8AC3E}">
        <p14:creationId xmlns:p14="http://schemas.microsoft.com/office/powerpoint/2010/main" val="18497671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3795" y="235131"/>
            <a:ext cx="10353762" cy="1344919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sto MT" panose="02040603050505030304" pitchFamily="18" charset="0"/>
              </a:rPr>
              <a:t>Other ways to prevent :</a:t>
            </a: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76" y="1580051"/>
            <a:ext cx="5181600" cy="4151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676" y="1580050"/>
            <a:ext cx="5686966" cy="4151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820400" y="6342903"/>
            <a:ext cx="2743200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14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838147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371115" y="0"/>
            <a:ext cx="11278205" cy="97045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 </a:t>
            </a:r>
            <a:r>
              <a:rPr lang="en-US" sz="5400" b="1" dirty="0" smtClean="0">
                <a:latin typeface="Calisto MT" panose="02040603050505030304" pitchFamily="18" charset="0"/>
              </a:rPr>
              <a:t>In conclusion :</a:t>
            </a:r>
            <a:r>
              <a:rPr lang="ar-SA" sz="5400" b="1" dirty="0" smtClean="0">
                <a:latin typeface="Calisto MT" panose="02040603050505030304" pitchFamily="18" charset="0"/>
              </a:rPr>
              <a:t> </a:t>
            </a:r>
            <a:endParaRPr lang="ar-LY" sz="5400" b="1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707650" y="6492875"/>
            <a:ext cx="753545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15</a:t>
            </a:fld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" y="4289611"/>
            <a:ext cx="12165106" cy="2385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97556" y="824761"/>
            <a:ext cx="11623781" cy="40318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sto MT" panose="02040603050505030304" pitchFamily="18" charset="0"/>
              </a:rPr>
              <a:t>TB is serious and </a:t>
            </a:r>
            <a:r>
              <a:rPr lang="en-US" sz="3200" dirty="0">
                <a:latin typeface="Calisto MT" panose="02040603050505030304" pitchFamily="18" charset="0"/>
              </a:rPr>
              <a:t>dangerous disease , widespread in our </a:t>
            </a:r>
            <a:r>
              <a:rPr lang="en-US" sz="3200" dirty="0" smtClean="0">
                <a:latin typeface="Calisto MT" panose="02040603050505030304" pitchFamily="18" charset="0"/>
              </a:rPr>
              <a:t>country 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Calisto MT" panose="020406030505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listo MT" panose="02040603050505030304" pitchFamily="18" charset="0"/>
              </a:rPr>
              <a:t>We are now more aware of infectious </a:t>
            </a:r>
            <a:r>
              <a:rPr lang="en-US" sz="3200" dirty="0" smtClean="0">
                <a:latin typeface="Calisto MT" panose="02040603050505030304" pitchFamily="18" charset="0"/>
              </a:rPr>
              <a:t>diseases . </a:t>
            </a:r>
          </a:p>
          <a:p>
            <a:r>
              <a:rPr lang="en-US" sz="3200" dirty="0" smtClean="0">
                <a:latin typeface="Calisto MT" panose="02040603050505030304" pitchFamily="18" charset="0"/>
              </a:rPr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sto MT" panose="02040603050505030304" pitchFamily="18" charset="0"/>
              </a:rPr>
              <a:t>We mustn’t wait for the illness to come to use and destroy our body “ prevention is better than cure “ .</a:t>
            </a:r>
            <a:endParaRPr lang="en-US" sz="3200" dirty="0">
              <a:latin typeface="Calisto MT" panose="020406030505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398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347831" y="6340475"/>
            <a:ext cx="753545" cy="365125"/>
          </a:xfrm>
        </p:spPr>
        <p:txBody>
          <a:bodyPr>
            <a:normAutofit/>
          </a:bodyPr>
          <a:lstStyle/>
          <a:p>
            <a:fld id="{D421DC60-CDF5-4D77-A3CB-6C531D1E3792}" type="slidenum">
              <a:rPr lang="en-US" sz="1400" smtClean="0"/>
              <a:t>16</a:t>
            </a:fld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276631" y="-69240"/>
            <a:ext cx="346851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800" b="1" dirty="0" smtClean="0">
                <a:latin typeface="Calisto MT" panose="02040603050505030304" pitchFamily="18" charset="0"/>
              </a:rPr>
              <a:t>References :</a:t>
            </a:r>
            <a:endParaRPr lang="ar-LY" sz="4800" b="1" dirty="0">
              <a:latin typeface="Calisto MT" panose="0204060305050503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3063" y="653143"/>
            <a:ext cx="7785463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sto MT" panose="02040603050505030304" pitchFamily="18" charset="0"/>
              </a:rPr>
              <a:t>Brett </a:t>
            </a:r>
            <a:r>
              <a:rPr lang="en-US" sz="2000" dirty="0">
                <a:latin typeface="Calisto MT" panose="02040603050505030304" pitchFamily="18" charset="0"/>
              </a:rPr>
              <a:t>K, </a:t>
            </a:r>
            <a:r>
              <a:rPr lang="en-US" sz="2000" dirty="0" err="1">
                <a:latin typeface="Calisto MT" panose="02040603050505030304" pitchFamily="18" charset="0"/>
              </a:rPr>
              <a:t>Dulong</a:t>
            </a:r>
            <a:r>
              <a:rPr lang="en-US" sz="2000" dirty="0">
                <a:latin typeface="Calisto MT" panose="02040603050505030304" pitchFamily="18" charset="0"/>
              </a:rPr>
              <a:t> C, Severn M. </a:t>
            </a:r>
            <a:r>
              <a:rPr lang="en-US" sz="2000" i="1" dirty="0">
                <a:latin typeface="Calisto MT" panose="02040603050505030304" pitchFamily="18" charset="0"/>
              </a:rPr>
              <a:t>Identification of Tuberculosis: A Review of the Guidelines</a:t>
            </a:r>
            <a:r>
              <a:rPr lang="en-US" sz="2000" dirty="0">
                <a:latin typeface="Calisto MT" panose="02040603050505030304" pitchFamily="18" charset="0"/>
              </a:rPr>
              <a:t>. Ottawa (ON): Canadian Agency for Drugs and Technologies in Health; February 6, 2020.</a:t>
            </a:r>
            <a:r>
              <a:rPr lang="en-US" sz="2000" dirty="0" smtClean="0">
                <a:latin typeface="Calisto MT" panose="02040603050505030304" pitchFamily="18" charset="0"/>
              </a:rPr>
              <a:t>  </a:t>
            </a:r>
          </a:p>
          <a:p>
            <a:r>
              <a:rPr lang="en-US" sz="2000" dirty="0" smtClean="0">
                <a:latin typeface="Calisto MT" panose="02040603050505030304" pitchFamily="18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sto MT" panose="02040603050505030304" pitchFamily="18" charset="0"/>
              </a:rPr>
              <a:t>Brett K, </a:t>
            </a:r>
            <a:r>
              <a:rPr lang="en-US" sz="2000" dirty="0" err="1">
                <a:latin typeface="Calisto MT" panose="02040603050505030304" pitchFamily="18" charset="0"/>
              </a:rPr>
              <a:t>Dulong</a:t>
            </a:r>
            <a:r>
              <a:rPr lang="en-US" sz="2000" dirty="0">
                <a:latin typeface="Calisto MT" panose="02040603050505030304" pitchFamily="18" charset="0"/>
              </a:rPr>
              <a:t> C, Severn M. </a:t>
            </a:r>
            <a:r>
              <a:rPr lang="en-US" sz="2000" i="1" dirty="0">
                <a:latin typeface="Calisto MT" panose="02040603050505030304" pitchFamily="18" charset="0"/>
              </a:rPr>
              <a:t>Prevention of Tuberculosis: A Review of Guidelines</a:t>
            </a:r>
            <a:r>
              <a:rPr lang="en-US" sz="2000" dirty="0">
                <a:latin typeface="Calisto MT" panose="02040603050505030304" pitchFamily="18" charset="0"/>
              </a:rPr>
              <a:t>. Ottawa (ON): Canadian Agency for Drugs and Technologies in Health; January 29, 2020</a:t>
            </a:r>
            <a:r>
              <a:rPr lang="en-US" sz="2000" dirty="0" smtClean="0">
                <a:latin typeface="Calisto MT" panose="02040603050505030304" pitchFamily="18" charset="0"/>
              </a:rPr>
              <a:t>. </a:t>
            </a: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sto MT" panose="02040603050505030304" pitchFamily="18" charset="0"/>
              </a:rPr>
              <a:t>Review_of_Medical_Microbiology_and_Immunology,_</a:t>
            </a:r>
            <a:r>
              <a:rPr lang="en-US" sz="2000" dirty="0" smtClean="0">
                <a:latin typeface="Calisto MT" panose="02040603050505030304" pitchFamily="18" charset="0"/>
              </a:rPr>
              <a:t>Fourteenth_Edition .</a:t>
            </a:r>
          </a:p>
          <a:p>
            <a:endParaRPr lang="ar-LY" sz="2000" dirty="0">
              <a:latin typeface="Calisto MT" panose="0204060305050503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5400" y="0"/>
            <a:ext cx="3185976" cy="33284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3659469"/>
            <a:ext cx="961464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Harsh-Mohan-Textbook-of- Pathology-6th-Edition .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Brett K, </a:t>
            </a:r>
            <a:r>
              <a:rPr lang="en-US" sz="2000" dirty="0" err="1"/>
              <a:t>Dulong</a:t>
            </a:r>
            <a:r>
              <a:rPr lang="en-US" sz="2000" dirty="0"/>
              <a:t> C, Severn M. Prevention of Tuberculosis: A Review of Guidelines. Ottawa (ON): Canadian Agency for Drugs and Technologies in Health; January 29, 2020.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Brett K, Severn M. </a:t>
            </a:r>
            <a:r>
              <a:rPr lang="en-US" sz="2000" dirty="0" err="1"/>
              <a:t>Bacille</a:t>
            </a:r>
            <a:r>
              <a:rPr lang="en-US" sz="2000" dirty="0"/>
              <a:t> </a:t>
            </a:r>
            <a:r>
              <a:rPr lang="en-US" sz="2000" dirty="0" err="1"/>
              <a:t>Calmette-Guérin</a:t>
            </a:r>
            <a:r>
              <a:rPr lang="en-US" sz="2000" dirty="0"/>
              <a:t> Vaccination: A Review of Clinical Effectiveness and Guidelines. Ottawa (ON): Canadian Agency for Drugs and Technologies in Health; April 2, 2020</a:t>
            </a:r>
            <a:r>
              <a:rPr lang="en-US" sz="20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Tuberculosis - Major Infectious Diseases - NCBI Bookshelf. (</a:t>
            </a:r>
            <a:r>
              <a:rPr lang="en-US" dirty="0" err="1"/>
              <a:t>n.d.</a:t>
            </a:r>
            <a:r>
              <a:rPr lang="en-US" dirty="0"/>
              <a:t>). National Center for Biotechnology Information.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0909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4" y="157163"/>
            <a:ext cx="11887201" cy="611187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269036"/>
            <a:ext cx="753545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17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5931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134" y="2187574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600" dirty="0">
                <a:latin typeface="Calisto MT" panose="02040603050505030304" pitchFamily="18" charset="0"/>
              </a:rPr>
              <a:t>Definition of </a:t>
            </a:r>
            <a:r>
              <a:rPr lang="en-US" sz="3600" dirty="0" smtClean="0">
                <a:latin typeface="Calisto MT" panose="02040603050505030304" pitchFamily="18" charset="0"/>
              </a:rPr>
              <a:t>tuberculosis 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>
                <a:latin typeface="Calisto MT" panose="02040603050505030304" pitchFamily="18" charset="0"/>
              </a:rPr>
              <a:t>Symptoms of </a:t>
            </a:r>
            <a:r>
              <a:rPr lang="en-US" sz="3600" dirty="0" smtClean="0">
                <a:latin typeface="Calisto MT" panose="02040603050505030304" pitchFamily="18" charset="0"/>
              </a:rPr>
              <a:t>this disease 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3600" dirty="0">
                <a:latin typeface="Calisto MT" panose="02040603050505030304" pitchFamily="18" charset="0"/>
              </a:rPr>
              <a:t>M</a:t>
            </a:r>
            <a:r>
              <a:rPr lang="en-US" sz="3600" dirty="0" smtClean="0">
                <a:latin typeface="Calisto MT" panose="02040603050505030304" pitchFamily="18" charset="0"/>
              </a:rPr>
              <a:t>ode of transmission . 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3600" dirty="0" smtClean="0">
                <a:latin typeface="Calisto MT" panose="02040603050505030304" pitchFamily="18" charset="0"/>
              </a:rPr>
              <a:t>Discussion </a:t>
            </a:r>
            <a:r>
              <a:rPr lang="en-US" sz="3600" dirty="0">
                <a:latin typeface="Calisto MT" panose="02040603050505030304" pitchFamily="18" charset="0"/>
              </a:rPr>
              <a:t>w</a:t>
            </a:r>
            <a:r>
              <a:rPr lang="en-US" sz="3600" dirty="0" smtClean="0">
                <a:latin typeface="Calisto MT" panose="02040603050505030304" pitchFamily="18" charset="0"/>
              </a:rPr>
              <a:t>ays of prevention from this disease .</a:t>
            </a:r>
            <a:endParaRPr lang="ar-LY" sz="3600" dirty="0">
              <a:latin typeface="Calisto MT" panose="0204060305050503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16734" y="6492875"/>
            <a:ext cx="2743200" cy="365125"/>
          </a:xfrm>
        </p:spPr>
        <p:txBody>
          <a:bodyPr>
            <a:normAutofit/>
          </a:bodyPr>
          <a:lstStyle/>
          <a:p>
            <a:fld id="{D421DC60-CDF5-4D77-A3CB-6C531D1E3792}" type="slidenum">
              <a:rPr lang="en-US" smtClean="0"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8200" y="553155"/>
            <a:ext cx="4733732" cy="1107996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 wrap="none" rtlCol="1">
            <a:spAutoFit/>
          </a:bodyPr>
          <a:lstStyle/>
          <a:p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</a:rPr>
              <a:t>Objectives :</a:t>
            </a:r>
            <a:r>
              <a:rPr lang="en-US" sz="6600" b="1" dirty="0" smtClean="0"/>
              <a:t> </a:t>
            </a:r>
            <a:endParaRPr lang="ar-LY" sz="6600" b="1" dirty="0"/>
          </a:p>
        </p:txBody>
      </p:sp>
    </p:spTree>
    <p:extLst>
      <p:ext uri="{BB962C8B-B14F-4D97-AF65-F5344CB8AC3E}">
        <p14:creationId xmlns:p14="http://schemas.microsoft.com/office/powerpoint/2010/main" val="31446559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54091" y="6356350"/>
            <a:ext cx="753545" cy="365125"/>
          </a:xfrm>
        </p:spPr>
        <p:txBody>
          <a:bodyPr>
            <a:normAutofit/>
          </a:bodyPr>
          <a:lstStyle/>
          <a:p>
            <a:fld id="{D421DC60-CDF5-4D77-A3CB-6C531D1E3792}" type="slidenum">
              <a:rPr lang="en-US" sz="1400" smtClean="0"/>
              <a:pPr/>
              <a:t>3</a:t>
            </a:fld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9" y="185738"/>
            <a:ext cx="6311635" cy="4124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-1" y="4689172"/>
            <a:ext cx="6626815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b="1" dirty="0" smtClean="0">
                <a:latin typeface="Calisto MT" panose="02040603050505030304" pitchFamily="18" charset="0"/>
              </a:rPr>
              <a:t>What’s TB? </a:t>
            </a:r>
            <a:endParaRPr lang="ar-LY" sz="9600" b="1" dirty="0">
              <a:latin typeface="Calisto MT" panose="0204060305050503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814" y="185738"/>
            <a:ext cx="5430202" cy="3233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What is the Difference Between Mycobacterium Tuberculosis and Mycobacterium  Bovis | Compare the Difference Between Similar Term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814" y="3516626"/>
            <a:ext cx="5430202" cy="2742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6414195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313669" y="6405254"/>
            <a:ext cx="878331" cy="365125"/>
          </a:xfrm>
        </p:spPr>
        <p:txBody>
          <a:bodyPr/>
          <a:lstStyle/>
          <a:p>
            <a:fld id="{D421DC60-CDF5-4D77-A3CB-6C531D1E3792}" type="slidenum">
              <a:rPr lang="en-US" sz="1400" smtClean="0">
                <a:solidFill>
                  <a:schemeClr val="tx1"/>
                </a:solidFill>
              </a:rPr>
              <a:t>4</a:t>
            </a:fld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1567542"/>
            <a:ext cx="11773989" cy="48377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8177" y="368024"/>
            <a:ext cx="601959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/>
            <a:r>
              <a:rPr lang="en-US" sz="4800" b="1" dirty="0" smtClean="0">
                <a:latin typeface="Calisto MT" panose="02040603050505030304" pitchFamily="18" charset="0"/>
              </a:rPr>
              <a:t>According to WHO : </a:t>
            </a:r>
            <a:endParaRPr lang="ar-LY" sz="4800" b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658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289506" y="6363009"/>
            <a:ext cx="1804987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5</a:t>
            </a:fld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9" y="638721"/>
            <a:ext cx="11432380" cy="5311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65398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525" y="0"/>
            <a:ext cx="4393474" cy="3526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29038" y="1792430"/>
            <a:ext cx="7669487" cy="4566362"/>
          </a:xfrm>
        </p:spPr>
        <p:txBody>
          <a:bodyPr>
            <a:normAutofit/>
          </a:bodyPr>
          <a:lstStyle/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sto MT" panose="02040603050505030304" pitchFamily="18" charset="0"/>
              </a:rPr>
              <a:t>TB  is spread through tiny drops by those who are infected with bacteria   (sneezing , coughing or speaking).      </a:t>
            </a:r>
          </a:p>
          <a:p>
            <a:pPr marL="457200" indent="-457200" rtl="0">
              <a:buFont typeface="Arial" panose="020B0604020202020204" pitchFamily="34" charset="0"/>
              <a:buChar char="•"/>
            </a:pPr>
            <a:endParaRPr lang="en-US" sz="2100" dirty="0">
              <a:latin typeface="Calisto MT" panose="02040603050505030304" pitchFamily="18" charset="0"/>
            </a:endParaRPr>
          </a:p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sto MT" panose="02040603050505030304" pitchFamily="18" charset="0"/>
              </a:rPr>
              <a:t>Trans </a:t>
            </a:r>
            <a:r>
              <a:rPr lang="en-US" sz="2800" dirty="0" smtClean="0">
                <a:latin typeface="Calisto MT" panose="02040603050505030304" pitchFamily="18" charset="0"/>
              </a:rPr>
              <a:t>placental </a:t>
            </a:r>
            <a:r>
              <a:rPr lang="en-US" sz="2800" dirty="0">
                <a:latin typeface="Calisto MT" panose="02040603050505030304" pitchFamily="18" charset="0"/>
              </a:rPr>
              <a:t>route </a:t>
            </a:r>
            <a:r>
              <a:rPr lang="en-US" sz="2800" dirty="0" smtClean="0">
                <a:latin typeface="Calisto MT" panose="02040603050505030304" pitchFamily="18" charset="0"/>
              </a:rPr>
              <a:t>from </a:t>
            </a:r>
            <a:r>
              <a:rPr lang="en-US" sz="2800" dirty="0">
                <a:latin typeface="Calisto MT" panose="02040603050505030304" pitchFamily="18" charset="0"/>
              </a:rPr>
              <a:t>infected mother and is a rare mode of transmission</a:t>
            </a:r>
            <a:r>
              <a:rPr lang="en-US" sz="2800" dirty="0" smtClean="0">
                <a:latin typeface="Calisto MT" panose="02040603050505030304" pitchFamily="18" charset="0"/>
              </a:rPr>
              <a:t>.</a:t>
            </a:r>
          </a:p>
          <a:p>
            <a:pPr marL="457200" indent="-457200" algn="l" rtl="0">
              <a:buFont typeface="Arial" panose="020B0604020202020204" pitchFamily="34" charset="0"/>
              <a:buChar char="•"/>
            </a:pPr>
            <a:endParaRPr lang="en-US" sz="2800" dirty="0">
              <a:latin typeface="Calisto MT" panose="020406030505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sto MT" panose="02040603050505030304" pitchFamily="18" charset="0"/>
              </a:rPr>
              <a:t>The bacteria resides in tissue chiefly within macrophage cell .</a:t>
            </a:r>
          </a:p>
          <a:p>
            <a:pPr marL="457200" indent="-457200" algn="l" rtl="0">
              <a:buFont typeface="Arial" panose="020B0604020202020204" pitchFamily="34" charset="0"/>
              <a:buChar char="•"/>
            </a:pPr>
            <a:endParaRPr lang="en-US" sz="2800" dirty="0" smtClean="0">
              <a:latin typeface="Calisto MT" panose="0204060305050503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438454" y="6358792"/>
            <a:ext cx="753545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6</a:t>
            </a:fld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04423" y="217713"/>
            <a:ext cx="5364995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000" b="1" dirty="0" smtClean="0">
                <a:latin typeface="Calisto MT" panose="02040603050505030304" pitchFamily="18" charset="0"/>
              </a:rPr>
              <a:t>Transmission : </a:t>
            </a:r>
            <a:endParaRPr lang="ar-LY" sz="6000" b="1" dirty="0">
              <a:latin typeface="Calisto MT" panose="0204060305050503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525" y="3507378"/>
            <a:ext cx="4393475" cy="2754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03870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1715" y="6308224"/>
            <a:ext cx="2743200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7</a:t>
            </a:fld>
            <a:endParaRPr lang="en-US" sz="1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674352" y="917696"/>
            <a:ext cx="4875213" cy="544512"/>
          </a:xfrm>
        </p:spPr>
        <p:txBody>
          <a:bodyPr>
            <a:noAutofit/>
          </a:bodyPr>
          <a:lstStyle/>
          <a:p>
            <a:pPr marL="36900" indent="0">
              <a:buNone/>
            </a:pPr>
            <a:r>
              <a:rPr lang="en-US" sz="4800" b="1" u="sng" dirty="0" smtClean="0">
                <a:latin typeface="Calisto MT" panose="02040603050505030304" pitchFamily="18" charset="0"/>
              </a:rPr>
              <a:t>Pulmonary TB </a:t>
            </a:r>
            <a:endParaRPr lang="ar-LY" sz="4800" b="1" u="sng" dirty="0">
              <a:latin typeface="Calisto MT" panose="02040603050505030304" pitchFamily="18" charset="0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48" y="1715188"/>
            <a:ext cx="5806822" cy="4396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6192253" y="916048"/>
            <a:ext cx="7793037" cy="890588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en-US" sz="4800" b="1" u="sng" dirty="0">
                <a:latin typeface="Calisto MT" panose="02040603050505030304" pitchFamily="18" charset="0"/>
              </a:rPr>
              <a:t>Extra pulmonary TB</a:t>
            </a:r>
          </a:p>
          <a:p>
            <a:pPr marL="36900" indent="0">
              <a:buNone/>
            </a:pPr>
            <a:endParaRPr lang="en-US" sz="4000" b="1" u="sng" dirty="0">
              <a:latin typeface="Calisto MT" panose="0204060305050503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253" y="1740588"/>
            <a:ext cx="5823284" cy="4371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578073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081084" y="6308224"/>
            <a:ext cx="2743200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8</a:t>
            </a:fld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3745575" y="4905034"/>
            <a:ext cx="5006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b="1" dirty="0" smtClean="0">
                <a:latin typeface="Calisto MT" panose="02040603050505030304" pitchFamily="18" charset="0"/>
              </a:rPr>
              <a:t>Prevention</a:t>
            </a:r>
            <a:r>
              <a:rPr lang="en-US" sz="4400" b="1" dirty="0" smtClean="0">
                <a:latin typeface="Calisto MT" panose="02040603050505030304" pitchFamily="18" charset="0"/>
              </a:rPr>
              <a:t> </a:t>
            </a:r>
            <a:endParaRPr lang="ar-LY" sz="4400" b="1" dirty="0">
              <a:latin typeface="Calisto MT" panose="0204060305050503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104503"/>
            <a:ext cx="12004765" cy="4800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75794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144794" y="6310312"/>
            <a:ext cx="2743200" cy="365125"/>
          </a:xfrm>
        </p:spPr>
        <p:txBody>
          <a:bodyPr/>
          <a:lstStyle/>
          <a:p>
            <a:fld id="{D421DC60-CDF5-4D77-A3CB-6C531D1E3792}" type="slidenum">
              <a:rPr lang="en-US" sz="1400" smtClean="0"/>
              <a:t>9</a:t>
            </a:fld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816972" y="627018"/>
            <a:ext cx="651836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latin typeface="Calisto MT" panose="02040603050505030304" pitchFamily="18" charset="0"/>
              </a:rPr>
              <a:t>There are </a:t>
            </a:r>
            <a:r>
              <a:rPr lang="en-US" sz="3600" b="1" dirty="0" smtClean="0">
                <a:latin typeface="Calisto MT" panose="02040603050505030304" pitchFamily="18" charset="0"/>
              </a:rPr>
              <a:t>three strategies for</a:t>
            </a:r>
          </a:p>
          <a:p>
            <a:r>
              <a:rPr lang="en-US" sz="3600" b="1" dirty="0" smtClean="0">
                <a:latin typeface="Calisto MT" panose="02040603050505030304" pitchFamily="18" charset="0"/>
              </a:rPr>
              <a:t> preventing TB</a:t>
            </a:r>
            <a:r>
              <a:rPr lang="en-US" sz="3600" b="1" dirty="0">
                <a:latin typeface="Calisto MT" panose="02040603050505030304" pitchFamily="18" charset="0"/>
              </a:rPr>
              <a:t>:</a:t>
            </a:r>
            <a:endParaRPr lang="ar-LY" sz="3600" b="1" dirty="0">
              <a:latin typeface="Calisto MT" panose="0204060305050503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709" y="0"/>
            <a:ext cx="3607291" cy="2795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959" y="2245451"/>
            <a:ext cx="33337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338" y="3547200"/>
            <a:ext cx="4225290" cy="2945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13254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1_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4688</TotalTime>
  <Words>308</Words>
  <Application>Microsoft Office PowerPoint</Application>
  <PresentationFormat>Widescreen</PresentationFormat>
  <Paragraphs>75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Calibri</vt:lpstr>
      <vt:lpstr>Calibri Light</vt:lpstr>
      <vt:lpstr>Calisto MT</vt:lpstr>
      <vt:lpstr>Times New Roman</vt:lpstr>
      <vt:lpstr>Tw Cen MT</vt:lpstr>
      <vt:lpstr>Tw Cen MT Condensed</vt:lpstr>
      <vt:lpstr>Wingdings</vt:lpstr>
      <vt:lpstr>Wingdings 3</vt:lpstr>
      <vt:lpstr>Integral</vt:lpstr>
      <vt:lpstr>1_Integral</vt:lpstr>
      <vt:lpstr>Office Theme</vt:lpstr>
      <vt:lpstr>1_Office Theme</vt:lpstr>
      <vt:lpstr>TUBERCULOSIS   PREVENTION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ways to prevent : </vt:lpstr>
      <vt:lpstr> In conclusion :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TUBERCULOSIS   PREVENTION</dc:title>
  <dc:creator>PIXEL-PC</dc:creator>
  <cp:lastModifiedBy>PIXEL-PC</cp:lastModifiedBy>
  <cp:revision>92</cp:revision>
  <dcterms:created xsi:type="dcterms:W3CDTF">2022-01-16T08:15:34Z</dcterms:created>
  <dcterms:modified xsi:type="dcterms:W3CDTF">2022-05-24T16:45:38Z</dcterms:modified>
</cp:coreProperties>
</file>