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20104100" cy="14135100"/>
  <p:notesSz cx="20104100" cy="141351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07" autoAdjust="0"/>
    <p:restoredTop sz="90323" autoAdjust="0"/>
  </p:normalViewPr>
  <p:slideViewPr>
    <p:cSldViewPr>
      <p:cViewPr varScale="1">
        <p:scale>
          <a:sx n="41" d="100"/>
          <a:sy n="41" d="100"/>
        </p:scale>
        <p:origin x="732" y="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11391900" y="0"/>
            <a:ext cx="8712200" cy="70643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4763" y="0"/>
            <a:ext cx="8712200" cy="70643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A226B59-0BDD-4858-85F6-625DAC374DB2}" type="datetimeFigureOut">
              <a:rPr lang="ar-SA" smtClean="0"/>
              <a:pPr/>
              <a:t>12/11/1441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281738" y="1060450"/>
            <a:ext cx="7540625" cy="5300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2009775" y="6713538"/>
            <a:ext cx="16084550" cy="636111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11391900" y="13425488"/>
            <a:ext cx="8712200" cy="70643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4763" y="13425488"/>
            <a:ext cx="8712200" cy="70643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3C86381-D235-479B-9005-B8AAEFED688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6635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86381-D235-479B-9005-B8AAEFED6885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76436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4381881"/>
            <a:ext cx="17088486" cy="29683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7915656"/>
            <a:ext cx="14072870" cy="3533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3251073"/>
            <a:ext cx="8745284" cy="93291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3251073"/>
            <a:ext cx="8745284" cy="93291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20104100" cy="14134465"/>
          </a:xfrm>
          <a:custGeom>
            <a:avLst/>
            <a:gdLst/>
            <a:ahLst/>
            <a:cxnLst/>
            <a:rect l="l" t="t" r="r" b="b"/>
            <a:pathLst>
              <a:path w="20104100" h="14134465">
                <a:moveTo>
                  <a:pt x="0" y="14133900"/>
                </a:moveTo>
                <a:lnTo>
                  <a:pt x="20104099" y="14133900"/>
                </a:lnTo>
                <a:lnTo>
                  <a:pt x="20104099" y="0"/>
                </a:lnTo>
                <a:lnTo>
                  <a:pt x="0" y="0"/>
                </a:lnTo>
                <a:lnTo>
                  <a:pt x="0" y="14133900"/>
                </a:lnTo>
                <a:close/>
              </a:path>
            </a:pathLst>
          </a:custGeom>
          <a:solidFill>
            <a:srgbClr val="62CF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14048" y="330879"/>
            <a:ext cx="19386550" cy="13432790"/>
          </a:xfrm>
          <a:custGeom>
            <a:avLst/>
            <a:gdLst/>
            <a:ahLst/>
            <a:cxnLst/>
            <a:rect l="l" t="t" r="r" b="b"/>
            <a:pathLst>
              <a:path w="19386550" h="13432790">
                <a:moveTo>
                  <a:pt x="0" y="13432650"/>
                </a:moveTo>
                <a:lnTo>
                  <a:pt x="19386096" y="13432650"/>
                </a:lnTo>
                <a:lnTo>
                  <a:pt x="19386096" y="0"/>
                </a:lnTo>
                <a:lnTo>
                  <a:pt x="0" y="0"/>
                </a:lnTo>
                <a:lnTo>
                  <a:pt x="0" y="134326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16208" y="826301"/>
            <a:ext cx="18802120" cy="143062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155207" y="707831"/>
            <a:ext cx="16046183" cy="171543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726380" y="836473"/>
            <a:ext cx="18762031" cy="139053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45049" y="818369"/>
            <a:ext cx="15614000" cy="13760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3251073"/>
            <a:ext cx="18093690" cy="93291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3145643"/>
            <a:ext cx="6433312" cy="7067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3145643"/>
            <a:ext cx="4623943" cy="7067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3145643"/>
            <a:ext cx="4623943" cy="7067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عنوان 7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3" name="عنصر نائب للنص 7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374650" y="285750"/>
            <a:ext cx="19431000" cy="13487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object 3"/>
          <p:cNvSpPr/>
          <p:nvPr/>
        </p:nvSpPr>
        <p:spPr>
          <a:xfrm>
            <a:off x="603250" y="2647950"/>
            <a:ext cx="6096000" cy="8305800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/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lvl="1" algn="l" rtl="0" fontAlgn="base">
              <a:spcBef>
                <a:spcPct val="0"/>
              </a:spcBef>
              <a:spcAft>
                <a:spcPct val="0"/>
              </a:spcAft>
            </a:pP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The Nobel Prize in Physiol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gy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 Medicine 2014 was divided, one half awarded to John O'Keefe, the other half jointly to May-Britt Moser and Edvard I. Moser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 their discoveries of cells that constitute a positioning system in the brain. </a:t>
            </a:r>
          </a:p>
          <a:p>
            <a:pPr lvl="1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How do we know where we are? How can we find the way from one place to another? And how can we store this information in such a way that we can immediately find the way the next time we trace the same path?  2014 Nobel  Laureates  have discovered a positioning system, an “inner GPS” in the brain that makes it possible to orient ourselves in space, demonstrating a cellular basis for higher cognitive function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baseline="23809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endParaRPr lang="ar-SA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14"/>
          <p:cNvSpPr/>
          <p:nvPr/>
        </p:nvSpPr>
        <p:spPr>
          <a:xfrm>
            <a:off x="2825344" y="2800213"/>
            <a:ext cx="1848260" cy="6360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5"/>
          <p:cNvSpPr/>
          <p:nvPr/>
        </p:nvSpPr>
        <p:spPr>
          <a:xfrm>
            <a:off x="984250" y="2800350"/>
            <a:ext cx="5251417" cy="609600"/>
          </a:xfrm>
          <a:custGeom>
            <a:avLst/>
            <a:gdLst/>
            <a:ahLst/>
            <a:cxnLst/>
            <a:rect l="l" t="t" r="r" b="b"/>
            <a:pathLst>
              <a:path w="5346065" h="520700">
                <a:moveTo>
                  <a:pt x="0" y="520552"/>
                </a:moveTo>
                <a:lnTo>
                  <a:pt x="5345536" y="520552"/>
                </a:lnTo>
                <a:lnTo>
                  <a:pt x="5345536" y="0"/>
                </a:lnTo>
                <a:lnTo>
                  <a:pt x="0" y="0"/>
                </a:lnTo>
                <a:lnTo>
                  <a:pt x="0" y="5205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6"/>
          <p:cNvSpPr txBox="1"/>
          <p:nvPr/>
        </p:nvSpPr>
        <p:spPr>
          <a:xfrm>
            <a:off x="1898650" y="2865197"/>
            <a:ext cx="2743200" cy="50911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200" b="1" spc="-4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sz="3200" b="1" spc="-10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sz="3200" b="1" spc="-12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sz="3200" b="1" spc="-16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sz="3200" b="1" spc="-11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oduc</a:t>
            </a:r>
            <a:r>
              <a:rPr sz="3200" b="1" spc="-9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sz="3200" b="1" spc="-8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ion</a:t>
            </a:r>
            <a:endParaRPr sz="32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755650" y="3562350"/>
            <a:ext cx="5867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object 5"/>
          <p:cNvSpPr/>
          <p:nvPr/>
        </p:nvSpPr>
        <p:spPr>
          <a:xfrm>
            <a:off x="889127" y="11598748"/>
            <a:ext cx="5751208" cy="18339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6"/>
          <p:cNvSpPr/>
          <p:nvPr/>
        </p:nvSpPr>
        <p:spPr>
          <a:xfrm>
            <a:off x="603250" y="11106150"/>
            <a:ext cx="6096000" cy="253369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43"/>
          <p:cNvSpPr txBox="1"/>
          <p:nvPr/>
        </p:nvSpPr>
        <p:spPr>
          <a:xfrm>
            <a:off x="679450" y="11791950"/>
            <a:ext cx="6248400" cy="1875642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639"/>
              </a:spcBef>
              <a:buFont typeface="Wingdings" pitchFamily="2" charset="2"/>
              <a:buChar char="Ø"/>
            </a:pPr>
            <a:r>
              <a:rPr sz="2000" spc="1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data in this poster 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was </a:t>
            </a:r>
            <a:r>
              <a:rPr sz="2000" spc="5">
                <a:latin typeface="Times New Roman" pitchFamily="18" charset="0"/>
                <a:cs typeface="Times New Roman" pitchFamily="18" charset="0"/>
              </a:rPr>
              <a:t>collected </a:t>
            </a:r>
            <a:r>
              <a:rPr lang="en-US" sz="2000" spc="5" dirty="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2000" spc="1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en-US" sz="2000" spc="1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pc="5" dirty="0" smtClean="0">
                <a:latin typeface="Times New Roman" pitchFamily="18" charset="0"/>
                <a:cs typeface="Times New Roman" pitchFamily="18" charset="0"/>
              </a:rPr>
              <a:t>studies.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36854" marR="334645" indent="-224790" algn="l" rtl="0">
              <a:lnSpc>
                <a:spcPct val="101299"/>
              </a:lnSpc>
              <a:buFont typeface="Wingdings" pitchFamily="2" charset="2"/>
              <a:buChar char="Ø"/>
            </a:pPr>
            <a:r>
              <a:rPr lang="en-US" sz="2000" spc="10" dirty="0" smtClean="0">
                <a:latin typeface="Times New Roman" pitchFamily="18" charset="0"/>
                <a:cs typeface="Times New Roman" pitchFamily="18" charset="0"/>
              </a:rPr>
              <a:t>Due </a:t>
            </a:r>
            <a:r>
              <a:rPr lang="en-US" sz="2000" spc="5" dirty="0" smtClean="0">
                <a:latin typeface="Times New Roman" pitchFamily="18" charset="0"/>
                <a:cs typeface="Times New Roman" pitchFamily="18" charset="0"/>
              </a:rPr>
              <a:t>to lack of technology at that time, first trials were</a:t>
            </a:r>
            <a:r>
              <a:rPr lang="en-US" sz="2000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pc="5" dirty="0" smtClean="0">
                <a:latin typeface="Times New Roman" pitchFamily="18" charset="0"/>
                <a:cs typeface="Times New Roman" pitchFamily="18" charset="0"/>
              </a:rPr>
              <a:t>only preformed </a:t>
            </a:r>
            <a:r>
              <a:rPr lang="en-US" sz="2000" spc="10" dirty="0" smtClean="0"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US" sz="2000" spc="5" dirty="0" smtClean="0">
                <a:latin typeface="Times New Roman" pitchFamily="18" charset="0"/>
                <a:cs typeface="Times New Roman" pitchFamily="18" charset="0"/>
              </a:rPr>
              <a:t>rodents and no human trials were available.</a:t>
            </a:r>
          </a:p>
          <a:p>
            <a:pPr marL="236854" marR="334645" indent="-224790" algn="l" rtl="0">
              <a:lnSpc>
                <a:spcPct val="101299"/>
              </a:lnSpc>
              <a:buFont typeface="Arial" pitchFamily="34" charset="0"/>
              <a:buChar char="•"/>
            </a:pPr>
            <a:endParaRPr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object 11"/>
          <p:cNvSpPr/>
          <p:nvPr/>
        </p:nvSpPr>
        <p:spPr>
          <a:xfrm>
            <a:off x="7004125" y="2648236"/>
            <a:ext cx="6363904" cy="1078441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object 12"/>
          <p:cNvSpPr/>
          <p:nvPr/>
        </p:nvSpPr>
        <p:spPr>
          <a:xfrm>
            <a:off x="7014296" y="2658407"/>
            <a:ext cx="6323816" cy="109814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In 1971, John O’Keefe discovered the first component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of t  this positioning system. He found that a type of nerve</a:t>
            </a:r>
          </a:p>
          <a:p>
            <a:pPr algn="l" rtl="0"/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cell in an area of the brain called the hippocampus that was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always activated when a rat was at a certain place in a </a:t>
            </a:r>
          </a:p>
          <a:p>
            <a:pPr algn="l" rtl="0"/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room. Other nerve cells were activated when the rat was at    </a:t>
            </a:r>
          </a:p>
          <a:p>
            <a:pPr algn="l" rtl="0"/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other places. O’Keefe concluded that these “place cells” 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formed a map of  the room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. </a:t>
            </a:r>
          </a:p>
          <a:p>
            <a:pPr algn="l" rtl="0"/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26" name="object 18"/>
          <p:cNvSpPr/>
          <p:nvPr/>
        </p:nvSpPr>
        <p:spPr>
          <a:xfrm>
            <a:off x="8753061" y="2800213"/>
            <a:ext cx="2786452" cy="6360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19"/>
          <p:cNvSpPr/>
          <p:nvPr/>
        </p:nvSpPr>
        <p:spPr>
          <a:xfrm>
            <a:off x="7537450" y="2800350"/>
            <a:ext cx="5339715" cy="604352"/>
          </a:xfrm>
          <a:custGeom>
            <a:avLst/>
            <a:gdLst/>
            <a:ahLst/>
            <a:cxnLst/>
            <a:rect l="l" t="t" r="r" b="b"/>
            <a:pathLst>
              <a:path w="5339715" h="520700">
                <a:moveTo>
                  <a:pt x="0" y="520552"/>
                </a:moveTo>
                <a:lnTo>
                  <a:pt x="5339553" y="520552"/>
                </a:lnTo>
                <a:lnTo>
                  <a:pt x="5339553" y="0"/>
                </a:lnTo>
                <a:lnTo>
                  <a:pt x="0" y="0"/>
                </a:lnTo>
                <a:lnTo>
                  <a:pt x="0" y="5205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0"/>
          <p:cNvSpPr txBox="1"/>
          <p:nvPr/>
        </p:nvSpPr>
        <p:spPr>
          <a:xfrm>
            <a:off x="7766051" y="2865197"/>
            <a:ext cx="2971799" cy="50911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200" b="1" spc="-1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sz="3200" b="1" spc="-100" smtClean="0">
                <a:solidFill>
                  <a:schemeClr val="bg1"/>
                </a:solidFill>
                <a:latin typeface="Trebuchet MS"/>
                <a:cs typeface="+mj-cs"/>
              </a:rPr>
              <a:t>esults</a:t>
            </a:r>
            <a:r>
              <a:rPr lang="ar-SA" sz="3200" b="1" spc="-100" dirty="0" smtClean="0">
                <a:solidFill>
                  <a:schemeClr val="bg1"/>
                </a:solidFill>
                <a:latin typeface="Trebuchet MS"/>
                <a:cs typeface="+mj-cs"/>
              </a:rPr>
              <a:t>      </a:t>
            </a:r>
            <a:endParaRPr sz="3200">
              <a:solidFill>
                <a:schemeClr val="bg1"/>
              </a:solidFill>
              <a:latin typeface="Trebuchet MS"/>
              <a:cs typeface="+mj-cs"/>
            </a:endParaRPr>
          </a:p>
        </p:txBody>
      </p:sp>
      <p:sp>
        <p:nvSpPr>
          <p:cNvPr id="29" name="object 37"/>
          <p:cNvSpPr txBox="1"/>
          <p:nvPr/>
        </p:nvSpPr>
        <p:spPr>
          <a:xfrm>
            <a:off x="8147050" y="3486150"/>
            <a:ext cx="4419600" cy="32444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30"/>
              </a:spcBef>
            </a:pPr>
            <a:r>
              <a:rPr lang="en-US" sz="2000" b="1" dirty="0" smtClean="0">
                <a:latin typeface="Arial"/>
                <a:cs typeface="Arial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John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O'Keefe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and the place in space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object 38"/>
          <p:cNvSpPr/>
          <p:nvPr/>
        </p:nvSpPr>
        <p:spPr>
          <a:xfrm>
            <a:off x="8194662" y="8424872"/>
            <a:ext cx="3965575" cy="0"/>
          </a:xfrm>
          <a:custGeom>
            <a:avLst/>
            <a:gdLst/>
            <a:ahLst/>
            <a:cxnLst/>
            <a:rect l="l" t="t" r="r" b="b"/>
            <a:pathLst>
              <a:path w="3965575">
                <a:moveTo>
                  <a:pt x="0" y="0"/>
                </a:moveTo>
                <a:lnTo>
                  <a:pt x="3965224" y="0"/>
                </a:lnTo>
              </a:path>
            </a:pathLst>
          </a:custGeom>
          <a:ln w="46071">
            <a:solidFill>
              <a:schemeClr val="accent2">
                <a:lumMod val="75000"/>
              </a:schemeClr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9"/>
          <p:cNvSpPr txBox="1"/>
          <p:nvPr/>
        </p:nvSpPr>
        <p:spPr>
          <a:xfrm>
            <a:off x="7766034" y="8439150"/>
            <a:ext cx="4714908" cy="63222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 rtl="0">
              <a:lnSpc>
                <a:spcPct val="100000"/>
              </a:lnSpc>
              <a:spcBef>
                <a:spcPts val="130"/>
              </a:spcBef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May-Britt and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Edvard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Moser find                 the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cordinates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object 49"/>
          <p:cNvSpPr/>
          <p:nvPr/>
        </p:nvSpPr>
        <p:spPr>
          <a:xfrm>
            <a:off x="8223250" y="9048750"/>
            <a:ext cx="4004310" cy="1905"/>
          </a:xfrm>
          <a:custGeom>
            <a:avLst/>
            <a:gdLst/>
            <a:ahLst/>
            <a:cxnLst/>
            <a:rect l="l" t="t" r="r" b="b"/>
            <a:pathLst>
              <a:path w="4004309" h="1904">
                <a:moveTo>
                  <a:pt x="0" y="1844"/>
                </a:moveTo>
                <a:lnTo>
                  <a:pt x="4004116" y="0"/>
                </a:lnTo>
              </a:path>
            </a:pathLst>
          </a:custGeom>
          <a:ln w="46071">
            <a:solidFill>
              <a:schemeClr val="accent2">
                <a:lumMod val="75000"/>
              </a:schemeClr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56"/>
          <p:cNvSpPr txBox="1"/>
          <p:nvPr/>
        </p:nvSpPr>
        <p:spPr>
          <a:xfrm>
            <a:off x="7279324" y="9048751"/>
            <a:ext cx="3306126" cy="19253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6854" marR="5080" indent="-224790">
              <a:lnSpc>
                <a:spcPct val="101299"/>
              </a:lnSpc>
              <a:spcBef>
                <a:spcPts val="95"/>
              </a:spcBef>
            </a:pPr>
            <a:r>
              <a:rPr lang="ar-SA" sz="1575" b="1" spc="-7" baseline="23809" dirty="0">
                <a:latin typeface="Arial"/>
                <a:cs typeface="Arial"/>
              </a:rPr>
              <a:t> </a:t>
            </a:r>
            <a:endParaRPr lang="ar-SA" sz="1575" b="1" spc="-7" baseline="23809" dirty="0" smtClean="0">
              <a:latin typeface="Arial"/>
              <a:cs typeface="Arial"/>
            </a:endParaRPr>
          </a:p>
          <a:p>
            <a:pPr marL="236854" marR="5080" indent="-224790">
              <a:lnSpc>
                <a:spcPct val="101299"/>
              </a:lnSpc>
              <a:spcBef>
                <a:spcPts val="95"/>
              </a:spcBef>
            </a:pPr>
            <a:endParaRPr lang="ar-SA" sz="1575" b="1" spc="-7" baseline="23809" dirty="0">
              <a:latin typeface="Arial"/>
              <a:cs typeface="Arial"/>
            </a:endParaRPr>
          </a:p>
          <a:p>
            <a:pPr marL="236854" marR="5080" indent="-224790">
              <a:lnSpc>
                <a:spcPct val="101299"/>
              </a:lnSpc>
              <a:spcBef>
                <a:spcPts val="95"/>
              </a:spcBef>
            </a:pPr>
            <a:endParaRPr lang="ar-SA" sz="1575" b="1" spc="-7" baseline="23809" dirty="0" smtClean="0">
              <a:latin typeface="Arial"/>
              <a:cs typeface="Arial"/>
            </a:endParaRPr>
          </a:p>
          <a:p>
            <a:pPr marL="236854" marR="5080" indent="-224790">
              <a:lnSpc>
                <a:spcPct val="101299"/>
              </a:lnSpc>
              <a:spcBef>
                <a:spcPts val="95"/>
              </a:spcBef>
            </a:pPr>
            <a:endParaRPr lang="ar-SA" sz="1575" b="1" spc="-7" baseline="23809" dirty="0">
              <a:latin typeface="Arial"/>
              <a:cs typeface="Arial"/>
            </a:endParaRPr>
          </a:p>
          <a:p>
            <a:pPr marL="236854" marR="5080" indent="-224790">
              <a:lnSpc>
                <a:spcPct val="101299"/>
              </a:lnSpc>
              <a:spcBef>
                <a:spcPts val="95"/>
              </a:spcBef>
            </a:pPr>
            <a:endParaRPr lang="ar-SA" sz="1575" b="1" spc="-7" baseline="23809" dirty="0" smtClean="0">
              <a:latin typeface="Arial"/>
              <a:cs typeface="Arial"/>
            </a:endParaRPr>
          </a:p>
          <a:p>
            <a:pPr marL="236854" marR="5080" indent="-224790">
              <a:lnSpc>
                <a:spcPct val="101299"/>
              </a:lnSpc>
              <a:spcBef>
                <a:spcPts val="95"/>
              </a:spcBef>
            </a:pPr>
            <a:endParaRPr lang="ar-SA" sz="1575" b="1" spc="-7" baseline="23809" dirty="0">
              <a:latin typeface="Arial"/>
              <a:cs typeface="Arial"/>
            </a:endParaRPr>
          </a:p>
          <a:p>
            <a:pPr marL="236854" marR="5080" indent="-224790">
              <a:lnSpc>
                <a:spcPct val="101299"/>
              </a:lnSpc>
              <a:spcBef>
                <a:spcPts val="95"/>
              </a:spcBef>
            </a:pPr>
            <a:endParaRPr lang="ar-SA" sz="1575" b="1" spc="-7" baseline="23809" dirty="0" smtClean="0">
              <a:latin typeface="Arial"/>
              <a:cs typeface="Arial"/>
            </a:endParaRPr>
          </a:p>
          <a:p>
            <a:pPr marL="236854" marR="5080" indent="-224790">
              <a:lnSpc>
                <a:spcPct val="101299"/>
              </a:lnSpc>
              <a:spcBef>
                <a:spcPts val="95"/>
              </a:spcBef>
            </a:pPr>
            <a:endParaRPr lang="ar-SA" sz="1575" b="1" spc="-7" baseline="23809" dirty="0">
              <a:latin typeface="Arial"/>
              <a:cs typeface="Arial"/>
            </a:endParaRPr>
          </a:p>
          <a:p>
            <a:pPr marL="236854" marR="5080" indent="-224790">
              <a:lnSpc>
                <a:spcPct val="101299"/>
              </a:lnSpc>
              <a:spcBef>
                <a:spcPts val="95"/>
              </a:spcBef>
            </a:pPr>
            <a:endParaRPr lang="ar-SA" sz="1575" b="1" spc="-7" baseline="23809" dirty="0" smtClean="0">
              <a:latin typeface="Arial"/>
              <a:cs typeface="Arial"/>
            </a:endParaRPr>
          </a:p>
          <a:p>
            <a:pPr marL="236854" marR="5080" indent="-224790">
              <a:lnSpc>
                <a:spcPct val="101299"/>
              </a:lnSpc>
              <a:spcBef>
                <a:spcPts val="95"/>
              </a:spcBef>
            </a:pPr>
            <a:endParaRPr lang="ar-SA" sz="1575" b="1" spc="-7" baseline="23809" dirty="0">
              <a:latin typeface="Arial"/>
              <a:cs typeface="Arial"/>
            </a:endParaRPr>
          </a:p>
          <a:p>
            <a:pPr marL="236854" marR="5080" indent="-224790">
              <a:lnSpc>
                <a:spcPct val="101299"/>
              </a:lnSpc>
              <a:spcBef>
                <a:spcPts val="95"/>
              </a:spcBef>
            </a:pPr>
            <a:endParaRPr lang="ar-SA" sz="1575" b="1" spc="-7" baseline="23809" dirty="0" smtClean="0">
              <a:latin typeface="Arial"/>
              <a:cs typeface="Arial"/>
            </a:endParaRPr>
          </a:p>
        </p:txBody>
      </p:sp>
      <p:sp>
        <p:nvSpPr>
          <p:cNvPr id="34" name="object 61"/>
          <p:cNvSpPr/>
          <p:nvPr/>
        </p:nvSpPr>
        <p:spPr>
          <a:xfrm>
            <a:off x="8070850" y="3486150"/>
            <a:ext cx="3965575" cy="0"/>
          </a:xfrm>
          <a:custGeom>
            <a:avLst/>
            <a:gdLst/>
            <a:ahLst/>
            <a:cxnLst/>
            <a:rect l="l" t="t" r="r" b="b"/>
            <a:pathLst>
              <a:path w="3965575">
                <a:moveTo>
                  <a:pt x="0" y="0"/>
                </a:moveTo>
                <a:lnTo>
                  <a:pt x="3965224" y="0"/>
                </a:lnTo>
              </a:path>
            </a:pathLst>
          </a:custGeom>
          <a:ln w="46071">
            <a:solidFill>
              <a:schemeClr val="accent2">
                <a:lumMod val="75000"/>
              </a:schemeClr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62"/>
          <p:cNvSpPr/>
          <p:nvPr/>
        </p:nvSpPr>
        <p:spPr>
          <a:xfrm>
            <a:off x="8051786" y="3924278"/>
            <a:ext cx="3965575" cy="0"/>
          </a:xfrm>
          <a:custGeom>
            <a:avLst/>
            <a:gdLst/>
            <a:ahLst/>
            <a:cxnLst/>
            <a:rect l="l" t="t" r="r" b="b"/>
            <a:pathLst>
              <a:path w="3965575">
                <a:moveTo>
                  <a:pt x="0" y="0"/>
                </a:moveTo>
                <a:lnTo>
                  <a:pt x="3965224" y="0"/>
                </a:lnTo>
              </a:path>
            </a:pathLst>
          </a:custGeom>
          <a:ln w="46071">
            <a:solidFill>
              <a:schemeClr val="accent2">
                <a:lumMod val="75000"/>
              </a:schemeClr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6" name="Picture 7" descr="C:\Users\pc\Downloads\47572474_322048321962524_1020726053368233984_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37406" y="11282392"/>
            <a:ext cx="2674639" cy="171451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41" name="Picture 9" descr="C:\Users\pc\Desktop\09241-notw8-ratcx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480678" y="11282392"/>
            <a:ext cx="2714644" cy="171451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42" name="object 7"/>
          <p:cNvSpPr/>
          <p:nvPr/>
        </p:nvSpPr>
        <p:spPr>
          <a:xfrm>
            <a:off x="13481074" y="10996640"/>
            <a:ext cx="6143668" cy="2643206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/>
          <a:lstStyle/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marL="342900" indent="-342900" algn="l" rtl="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Moser, E.,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Kropff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E. and Moser, M. Place Cells, Grid Cells, and the Brain's Spatial Representation System. 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Annual Review of Neuroscience.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(2012) 31(1), pp.69-89.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Moser M-B, Rowland DC, Moser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Place Cells, Grid Cells, and Memory. 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Cold Spring Harbor Perspectives in Biology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2015;7(2). doi:10.1101/cshperspect.a021808.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44" name="object 10"/>
          <p:cNvSpPr/>
          <p:nvPr/>
        </p:nvSpPr>
        <p:spPr>
          <a:xfrm>
            <a:off x="13481074" y="2658406"/>
            <a:ext cx="6095976" cy="5480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pPr algn="ctr"/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5" name="object 23"/>
          <p:cNvSpPr/>
          <p:nvPr/>
        </p:nvSpPr>
        <p:spPr>
          <a:xfrm>
            <a:off x="14052578" y="11210954"/>
            <a:ext cx="5181600" cy="533400"/>
          </a:xfrm>
          <a:custGeom>
            <a:avLst/>
            <a:gdLst/>
            <a:ahLst/>
            <a:cxnLst/>
            <a:rect l="l" t="t" r="r" b="b"/>
            <a:pathLst>
              <a:path w="5181600" h="491490">
                <a:moveTo>
                  <a:pt x="0" y="491234"/>
                </a:moveTo>
                <a:lnTo>
                  <a:pt x="5180994" y="491234"/>
                </a:lnTo>
                <a:lnTo>
                  <a:pt x="5180994" y="0"/>
                </a:lnTo>
                <a:lnTo>
                  <a:pt x="0" y="0"/>
                </a:lnTo>
                <a:lnTo>
                  <a:pt x="0" y="49123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24"/>
          <p:cNvSpPr txBox="1"/>
          <p:nvPr/>
        </p:nvSpPr>
        <p:spPr>
          <a:xfrm>
            <a:off x="15538450" y="11210954"/>
            <a:ext cx="2667000" cy="50911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 rtl="0">
              <a:lnSpc>
                <a:spcPct val="100000"/>
              </a:lnSpc>
              <a:spcBef>
                <a:spcPts val="130"/>
              </a:spcBef>
            </a:pPr>
            <a:r>
              <a:rPr sz="3200" b="1" spc="-14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  <a:r>
              <a:rPr lang="ar-SA" sz="3200" b="1" spc="-14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ar-SA" sz="3200" b="1" spc="-140" dirty="0" smtClean="0">
                <a:solidFill>
                  <a:schemeClr val="bg1"/>
                </a:solidFill>
                <a:latin typeface="Trebuchet MS"/>
                <a:cs typeface="Trebuchet MS"/>
              </a:rPr>
              <a:t>  </a:t>
            </a:r>
            <a:endParaRPr sz="32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47" name="object 25"/>
          <p:cNvSpPr/>
          <p:nvPr/>
        </p:nvSpPr>
        <p:spPr>
          <a:xfrm>
            <a:off x="13880803" y="2824745"/>
            <a:ext cx="5221680" cy="56064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26"/>
          <p:cNvSpPr/>
          <p:nvPr/>
        </p:nvSpPr>
        <p:spPr>
          <a:xfrm>
            <a:off x="15660854" y="2829531"/>
            <a:ext cx="1662178" cy="63603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27"/>
          <p:cNvSpPr/>
          <p:nvPr/>
        </p:nvSpPr>
        <p:spPr>
          <a:xfrm>
            <a:off x="13912515" y="2834916"/>
            <a:ext cx="5181600" cy="575034"/>
          </a:xfrm>
          <a:custGeom>
            <a:avLst/>
            <a:gdLst/>
            <a:ahLst/>
            <a:cxnLst/>
            <a:rect l="l" t="t" r="r" b="b"/>
            <a:pathLst>
              <a:path w="5181600" h="520700">
                <a:moveTo>
                  <a:pt x="0" y="520552"/>
                </a:moveTo>
                <a:lnTo>
                  <a:pt x="5181592" y="520552"/>
                </a:lnTo>
                <a:lnTo>
                  <a:pt x="5181592" y="0"/>
                </a:lnTo>
                <a:lnTo>
                  <a:pt x="0" y="0"/>
                </a:lnTo>
                <a:lnTo>
                  <a:pt x="0" y="5205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28"/>
          <p:cNvSpPr txBox="1"/>
          <p:nvPr/>
        </p:nvSpPr>
        <p:spPr>
          <a:xfrm>
            <a:off x="15309850" y="2894366"/>
            <a:ext cx="2590800" cy="50911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30"/>
              </a:spcBef>
            </a:pPr>
            <a:r>
              <a:rPr lang="en-US" sz="3200" b="1" dirty="0" smtClean="0">
                <a:solidFill>
                  <a:schemeClr val="bg1"/>
                </a:solidFill>
                <a:latin typeface="Trebuchet MS"/>
                <a:cs typeface="Trebuchet MS"/>
              </a:rPr>
              <a:t>  Discussion </a:t>
            </a:r>
            <a:endParaRPr sz="3200" b="1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51" name="object 52"/>
          <p:cNvSpPr txBox="1"/>
          <p:nvPr/>
        </p:nvSpPr>
        <p:spPr>
          <a:xfrm>
            <a:off x="13765190" y="9109784"/>
            <a:ext cx="5343525" cy="23814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1460" marR="5080" indent="-238760">
              <a:lnSpc>
                <a:spcPct val="101299"/>
              </a:lnSpc>
              <a:spcBef>
                <a:spcPts val="95"/>
              </a:spcBef>
              <a:tabLst>
                <a:tab pos="313055" algn="l"/>
              </a:tabLst>
            </a:pPr>
            <a:r>
              <a:rPr sz="1550" u="heavy" spc="5" smtClean="0">
                <a:solidFill>
                  <a:srgbClr val="4471C4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</a:rPr>
              <a:t>.</a:t>
            </a:r>
            <a:endParaRPr sz="1550">
              <a:latin typeface="Arial"/>
              <a:cs typeface="Arial"/>
            </a:endParaRPr>
          </a:p>
        </p:txBody>
      </p:sp>
      <p:sp>
        <p:nvSpPr>
          <p:cNvPr id="52" name="object 60"/>
          <p:cNvSpPr txBox="1"/>
          <p:nvPr/>
        </p:nvSpPr>
        <p:spPr>
          <a:xfrm>
            <a:off x="13785850" y="3409950"/>
            <a:ext cx="5427345" cy="23814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6854" marR="127000" indent="-224790" algn="l" rtl="0">
              <a:lnSpc>
                <a:spcPct val="101299"/>
              </a:lnSpc>
              <a:spcBef>
                <a:spcPts val="95"/>
              </a:spcBef>
            </a:pPr>
            <a:r>
              <a:rPr sz="1550" spc="5" smtClean="0">
                <a:latin typeface="Arial"/>
                <a:cs typeface="Arial"/>
              </a:rPr>
              <a:t>.</a:t>
            </a:r>
            <a:endParaRPr sz="1550">
              <a:latin typeface="Arial"/>
              <a:cs typeface="Arial"/>
            </a:endParaRPr>
          </a:p>
        </p:txBody>
      </p:sp>
      <p:sp>
        <p:nvSpPr>
          <p:cNvPr id="53" name="object 200"/>
          <p:cNvSpPr/>
          <p:nvPr/>
        </p:nvSpPr>
        <p:spPr>
          <a:xfrm>
            <a:off x="17824450" y="3409950"/>
            <a:ext cx="1676400" cy="12954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مستطيل 53"/>
          <p:cNvSpPr/>
          <p:nvPr/>
        </p:nvSpPr>
        <p:spPr>
          <a:xfrm>
            <a:off x="13633450" y="4476750"/>
            <a:ext cx="43434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 place for maps in the human brain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5" name="مستطيل 54"/>
          <p:cNvSpPr/>
          <p:nvPr/>
        </p:nvSpPr>
        <p:spPr>
          <a:xfrm>
            <a:off x="13552512" y="5010150"/>
            <a:ext cx="3357586" cy="2743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algn="l" rtl="0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Investigations have provided that place and grid cells exist also in humans. In patients with Alzheimer’s disease, the hippocampus and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entorhinal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cortex are frequently affected at an early stage, and these individuals often lose their way and cannot recognize the environment</a:t>
            </a:r>
            <a:r>
              <a:rPr lang="en-US" sz="20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ar-SA" sz="20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مستطيل 55"/>
          <p:cNvSpPr/>
          <p:nvPr/>
        </p:nvSpPr>
        <p:spPr>
          <a:xfrm>
            <a:off x="13633450" y="3486150"/>
            <a:ext cx="4191000" cy="838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 hippocampus is a part of the brain that is involved in emotions, learning and  memory formation</a:t>
            </a:r>
          </a:p>
        </p:txBody>
      </p:sp>
      <p:sp>
        <p:nvSpPr>
          <p:cNvPr id="57" name="object 62"/>
          <p:cNvSpPr/>
          <p:nvPr/>
        </p:nvSpPr>
        <p:spPr>
          <a:xfrm>
            <a:off x="13709650" y="4933950"/>
            <a:ext cx="3965575" cy="0"/>
          </a:xfrm>
          <a:custGeom>
            <a:avLst/>
            <a:gdLst/>
            <a:ahLst/>
            <a:cxnLst/>
            <a:rect l="l" t="t" r="r" b="b"/>
            <a:pathLst>
              <a:path w="3965575">
                <a:moveTo>
                  <a:pt x="0" y="0"/>
                </a:moveTo>
                <a:lnTo>
                  <a:pt x="3965224" y="0"/>
                </a:lnTo>
              </a:path>
            </a:pathLst>
          </a:custGeom>
          <a:ln w="46071">
            <a:solidFill>
              <a:schemeClr val="accent2">
                <a:lumMod val="75000"/>
              </a:schemeClr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62"/>
          <p:cNvSpPr/>
          <p:nvPr/>
        </p:nvSpPr>
        <p:spPr>
          <a:xfrm>
            <a:off x="13709650" y="4476750"/>
            <a:ext cx="3965575" cy="0"/>
          </a:xfrm>
          <a:custGeom>
            <a:avLst/>
            <a:gdLst/>
            <a:ahLst/>
            <a:cxnLst/>
            <a:rect l="l" t="t" r="r" b="b"/>
            <a:pathLst>
              <a:path w="3965575">
                <a:moveTo>
                  <a:pt x="0" y="0"/>
                </a:moveTo>
                <a:lnTo>
                  <a:pt x="3965224" y="0"/>
                </a:lnTo>
              </a:path>
            </a:pathLst>
          </a:custGeom>
          <a:ln w="46071">
            <a:solidFill>
              <a:schemeClr val="accent2">
                <a:lumMod val="75000"/>
              </a:schemeClr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مستطيل 58"/>
          <p:cNvSpPr/>
          <p:nvPr/>
        </p:nvSpPr>
        <p:spPr>
          <a:xfrm>
            <a:off x="13481074" y="8210558"/>
            <a:ext cx="6143668" cy="26432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buFont typeface="Arial" pitchFamily="34" charset="0"/>
              <a:buChar char="•"/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Place cells, grid cells, head  direction cells and border cells are involved in creating spatial maps in brain that enables a sense of place and navigational ability.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Understanding of  the brain positioning system  may help us  in the treatment of brain disorders like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damentia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and Alzheimer’s.</a:t>
            </a:r>
          </a:p>
        </p:txBody>
      </p:sp>
      <p:sp>
        <p:nvSpPr>
          <p:cNvPr id="60" name="object 23"/>
          <p:cNvSpPr/>
          <p:nvPr/>
        </p:nvSpPr>
        <p:spPr>
          <a:xfrm>
            <a:off x="13981140" y="8353434"/>
            <a:ext cx="5334000" cy="533400"/>
          </a:xfrm>
          <a:custGeom>
            <a:avLst/>
            <a:gdLst/>
            <a:ahLst/>
            <a:cxnLst/>
            <a:rect l="l" t="t" r="r" b="b"/>
            <a:pathLst>
              <a:path w="5181600" h="491490">
                <a:moveTo>
                  <a:pt x="0" y="491234"/>
                </a:moveTo>
                <a:lnTo>
                  <a:pt x="5180994" y="491234"/>
                </a:lnTo>
                <a:lnTo>
                  <a:pt x="5180994" y="0"/>
                </a:lnTo>
                <a:lnTo>
                  <a:pt x="0" y="0"/>
                </a:lnTo>
                <a:lnTo>
                  <a:pt x="0" y="49123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/>
          <a:lstStyle/>
          <a:p>
            <a:pPr algn="ctr" rtl="0"/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en-US" sz="3200" dirty="0" smtClean="0"/>
              <a:t> </a:t>
            </a:r>
            <a:r>
              <a:rPr lang="en-US" dirty="0" smtClean="0"/>
              <a:t>                                        </a:t>
            </a:r>
          </a:p>
          <a:p>
            <a:endParaRPr/>
          </a:p>
        </p:txBody>
      </p:sp>
      <p:pic>
        <p:nvPicPr>
          <p:cNvPr id="62" name="Picture 10" descr="C:\Users\pc\Desktop\nobel-prize-grid-cells-diagram-place-cells-rat-human-640x353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6838660" y="5067286"/>
            <a:ext cx="2590472" cy="22860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64" name="مستطيل 63"/>
          <p:cNvSpPr/>
          <p:nvPr/>
        </p:nvSpPr>
        <p:spPr>
          <a:xfrm>
            <a:off x="3651250" y="361950"/>
            <a:ext cx="13411200" cy="2209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600" b="1" dirty="0" smtClean="0">
                <a:solidFill>
                  <a:schemeClr val="tx1"/>
                </a:solidFill>
              </a:rPr>
              <a:t>How Does our Brain GPS Work?</a:t>
            </a:r>
          </a:p>
          <a:p>
            <a:pPr algn="ctr"/>
            <a:endParaRPr lang="ar-SA" sz="6600" b="1" dirty="0">
              <a:solidFill>
                <a:schemeClr val="tx1"/>
              </a:solidFill>
            </a:endParaRPr>
          </a:p>
        </p:txBody>
      </p:sp>
      <p:sp>
        <p:nvSpPr>
          <p:cNvPr id="65" name="مستطيل 64"/>
          <p:cNvSpPr/>
          <p:nvPr/>
        </p:nvSpPr>
        <p:spPr>
          <a:xfrm>
            <a:off x="3575050" y="1352550"/>
            <a:ext cx="13411200" cy="1213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indent="1005205">
              <a:lnSpc>
                <a:spcPct val="100000"/>
              </a:lnSpc>
              <a:spcBef>
                <a:spcPts val="95"/>
              </a:spcBef>
            </a:pPr>
            <a:r>
              <a:rPr lang="en-US" sz="3600" spc="-180" dirty="0" smtClean="0">
                <a:latin typeface="Arial"/>
                <a:cs typeface="Arial"/>
              </a:rPr>
              <a:t>  Halima Mohammed </a:t>
            </a:r>
            <a:r>
              <a:rPr lang="en-US" sz="3600" spc="-180" dirty="0" err="1" smtClean="0">
                <a:latin typeface="Arial"/>
                <a:cs typeface="Arial"/>
              </a:rPr>
              <a:t>Bushiha</a:t>
            </a:r>
            <a:r>
              <a:rPr lang="en-US" sz="3600" spc="-180" dirty="0" smtClean="0">
                <a:latin typeface="Arial"/>
                <a:cs typeface="Arial"/>
              </a:rPr>
              <a:t> 1491 – </a:t>
            </a:r>
            <a:r>
              <a:rPr lang="en-US" sz="3600" spc="-75" dirty="0" smtClean="0">
                <a:latin typeface="Arial"/>
                <a:cs typeface="Arial"/>
              </a:rPr>
              <a:t>4</a:t>
            </a:r>
            <a:r>
              <a:rPr lang="en-US" sz="3600" spc="-75" baseline="30000" dirty="0" smtClean="0">
                <a:latin typeface="Arial"/>
                <a:cs typeface="Arial"/>
              </a:rPr>
              <a:t>th</a:t>
            </a:r>
            <a:r>
              <a:rPr lang="en-US" sz="3600" spc="-330" dirty="0" smtClean="0">
                <a:latin typeface="Arial"/>
                <a:cs typeface="Arial"/>
              </a:rPr>
              <a:t>Year </a:t>
            </a:r>
            <a:r>
              <a:rPr lang="en-US" sz="3600" spc="-270" dirty="0" smtClean="0">
                <a:latin typeface="Arial"/>
                <a:cs typeface="Arial"/>
              </a:rPr>
              <a:t> </a:t>
            </a:r>
            <a:r>
              <a:rPr lang="en-US" sz="3600" spc="-114" smtClean="0">
                <a:latin typeface="Arial"/>
                <a:cs typeface="Arial"/>
              </a:rPr>
              <a:t>Medical</a:t>
            </a:r>
            <a:r>
              <a:rPr lang="en-US" sz="3600" spc="-375" smtClean="0">
                <a:latin typeface="Arial"/>
                <a:cs typeface="Arial"/>
              </a:rPr>
              <a:t> </a:t>
            </a:r>
            <a:r>
              <a:rPr lang="en-US" sz="3600" spc="-260" smtClean="0">
                <a:latin typeface="Arial"/>
                <a:cs typeface="Arial"/>
              </a:rPr>
              <a:t>Student </a:t>
            </a:r>
            <a:endParaRPr lang="en-US" sz="3600" spc="-260" dirty="0" smtClean="0">
              <a:latin typeface="Arial"/>
              <a:cs typeface="Arial"/>
            </a:endParaRPr>
          </a:p>
          <a:p>
            <a:pPr marL="12700" marR="5080" indent="1005205">
              <a:lnSpc>
                <a:spcPct val="100000"/>
              </a:lnSpc>
              <a:spcBef>
                <a:spcPts val="95"/>
              </a:spcBef>
            </a:pPr>
            <a:r>
              <a:rPr lang="en-US" sz="3600" spc="-260" dirty="0" smtClean="0">
                <a:latin typeface="Arial"/>
                <a:cs typeface="Arial"/>
              </a:rPr>
              <a:t>Libyan International Medical University                     </a:t>
            </a:r>
          </a:p>
        </p:txBody>
      </p:sp>
      <p:pic>
        <p:nvPicPr>
          <p:cNvPr id="1026" name="Picture 2" descr="C:\Users\pc\Desktop\250px-LIMU_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060450" y="438150"/>
            <a:ext cx="2590800" cy="1828799"/>
          </a:xfrm>
          <a:prstGeom prst="rect">
            <a:avLst/>
          </a:prstGeom>
          <a:noFill/>
        </p:spPr>
      </p:pic>
      <p:pic>
        <p:nvPicPr>
          <p:cNvPr id="1028" name="Picture 4" descr="C:\Users\pc\Desktop\image37_1 (2)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65110" y="7710492"/>
            <a:ext cx="5786478" cy="264320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63" name="object 23"/>
          <p:cNvSpPr/>
          <p:nvPr/>
        </p:nvSpPr>
        <p:spPr>
          <a:xfrm>
            <a:off x="984250" y="11258550"/>
            <a:ext cx="5334000" cy="533400"/>
          </a:xfrm>
          <a:custGeom>
            <a:avLst/>
            <a:gdLst/>
            <a:ahLst/>
            <a:cxnLst/>
            <a:rect l="l" t="t" r="r" b="b"/>
            <a:pathLst>
              <a:path w="5181600" h="491490">
                <a:moveTo>
                  <a:pt x="0" y="491234"/>
                </a:moveTo>
                <a:lnTo>
                  <a:pt x="5180994" y="491234"/>
                </a:lnTo>
                <a:lnTo>
                  <a:pt x="5180994" y="0"/>
                </a:lnTo>
                <a:lnTo>
                  <a:pt x="0" y="0"/>
                </a:lnTo>
                <a:lnTo>
                  <a:pt x="0" y="49123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/>
          <a:lstStyle/>
          <a:p>
            <a:pPr algn="ctr" rtl="0"/>
            <a:r>
              <a:rPr lang="en-US" sz="3200" b="1" dirty="0" smtClean="0">
                <a:solidFill>
                  <a:schemeClr val="bg1"/>
                </a:solidFill>
              </a:rPr>
              <a:t>Materials and methods </a:t>
            </a:r>
            <a:r>
              <a:rPr lang="en-US" sz="3200" dirty="0" smtClean="0"/>
              <a:t> </a:t>
            </a:r>
            <a:r>
              <a:rPr lang="en-US" dirty="0" smtClean="0"/>
              <a:t>                                        </a:t>
            </a:r>
          </a:p>
          <a:p>
            <a:endParaRPr/>
          </a:p>
        </p:txBody>
      </p:sp>
      <p:sp>
        <p:nvSpPr>
          <p:cNvPr id="75" name="مستطيل 74"/>
          <p:cNvSpPr/>
          <p:nvPr/>
        </p:nvSpPr>
        <p:spPr>
          <a:xfrm>
            <a:off x="1050862" y="10425136"/>
            <a:ext cx="5214974" cy="4286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Figure1: 2014 </a:t>
            </a:r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nobel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laureates.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  <a:endParaRPr lang="ar-SA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9" name="Picture 8" descr="C:\Users\pc\Downloads\47688242_1604047963028568_2187311738729267200_n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337406" y="6281732"/>
            <a:ext cx="2786081" cy="15001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80" name="Picture 2" descr="C:\Users\pc\Desktop\صورة2 (2)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0552116" y="6210294"/>
            <a:ext cx="2714644" cy="157163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81" name="مستطيل 80"/>
          <p:cNvSpPr/>
          <p:nvPr/>
        </p:nvSpPr>
        <p:spPr>
          <a:xfrm>
            <a:off x="7051654" y="6353170"/>
            <a:ext cx="214314" cy="3571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2" name="مستطيل 81"/>
          <p:cNvSpPr/>
          <p:nvPr/>
        </p:nvSpPr>
        <p:spPr>
          <a:xfrm>
            <a:off x="10194926" y="6281732"/>
            <a:ext cx="285752" cy="5000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</a:t>
            </a:r>
            <a:endParaRPr lang="ar-S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3" name="مستطيل 82"/>
          <p:cNvSpPr/>
          <p:nvPr/>
        </p:nvSpPr>
        <p:spPr>
          <a:xfrm>
            <a:off x="7051654" y="8281996"/>
            <a:ext cx="6215106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Figure2: (A) place cells activation in certain places, (B) Amount of blood flow correlates with how good is navigation.</a:t>
            </a:r>
            <a:endParaRPr lang="ar-SA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ar-SA" sz="1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4" name="object 49"/>
          <p:cNvSpPr/>
          <p:nvPr/>
        </p:nvSpPr>
        <p:spPr>
          <a:xfrm>
            <a:off x="8194662" y="8424872"/>
            <a:ext cx="4004310" cy="1905"/>
          </a:xfrm>
          <a:custGeom>
            <a:avLst/>
            <a:gdLst/>
            <a:ahLst/>
            <a:cxnLst/>
            <a:rect l="l" t="t" r="r" b="b"/>
            <a:pathLst>
              <a:path w="4004309" h="1904">
                <a:moveTo>
                  <a:pt x="0" y="1844"/>
                </a:moveTo>
                <a:lnTo>
                  <a:pt x="4004116" y="0"/>
                </a:lnTo>
              </a:path>
            </a:pathLst>
          </a:custGeom>
          <a:ln w="46071">
            <a:solidFill>
              <a:schemeClr val="accent2">
                <a:lumMod val="75000"/>
              </a:schemeClr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مستطيل 86"/>
          <p:cNvSpPr/>
          <p:nvPr/>
        </p:nvSpPr>
        <p:spPr>
          <a:xfrm>
            <a:off x="7123092" y="9210690"/>
            <a:ext cx="6143668" cy="18573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 2005, May-Britt and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Edvard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Moser identified another type of nerve cell, which they called “grid cells”, that generate a coordinate system and allow for precise positioning and path finding. These grid cells together with other cells in the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entorhinal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cortex that recognize the direction and the border of the room form a network with the place cells constitutes an inner GPS, in the brain</a:t>
            </a:r>
            <a:r>
              <a:rPr lang="en-US" sz="20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(2)       </a:t>
            </a:r>
            <a:endParaRPr lang="ar-SA" sz="2000" baseline="30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مستطيل 87"/>
          <p:cNvSpPr/>
          <p:nvPr/>
        </p:nvSpPr>
        <p:spPr>
          <a:xfrm>
            <a:off x="10123488" y="11282392"/>
            <a:ext cx="285752" cy="3571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9" name="مستطيل 88"/>
          <p:cNvSpPr/>
          <p:nvPr/>
        </p:nvSpPr>
        <p:spPr>
          <a:xfrm>
            <a:off x="7051654" y="11210954"/>
            <a:ext cx="214314" cy="3571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0" name="مستطيل 89"/>
          <p:cNvSpPr/>
          <p:nvPr/>
        </p:nvSpPr>
        <p:spPr>
          <a:xfrm>
            <a:off x="7194530" y="13068342"/>
            <a:ext cx="6072230" cy="5000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Figure3: (C) Grid cells hexagonal pattern, (D) </a:t>
            </a:r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Hippocampal-entorhinal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circuit.     </a:t>
            </a:r>
            <a:endParaRPr lang="ar-SA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مستطيل 91"/>
          <p:cNvSpPr/>
          <p:nvPr/>
        </p:nvSpPr>
        <p:spPr>
          <a:xfrm>
            <a:off x="16767222" y="7496178"/>
            <a:ext cx="2714644" cy="5000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Figure(4): Similarity  in form and function of hippocampus in rodents and humans.</a:t>
            </a:r>
            <a:endParaRPr lang="ar-SA" sz="1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pc\Desktop\images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6195718" y="352378"/>
            <a:ext cx="3571900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1203</TotalTime>
  <Words>570</Words>
  <Application>Microsoft Office PowerPoint</Application>
  <PresentationFormat>Custom</PresentationFormat>
  <Paragraphs>69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Times New Roman</vt:lpstr>
      <vt:lpstr>Trebuchet MS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Hadil Ellafi</dc:creator>
  <cp:lastModifiedBy>limu_med20</cp:lastModifiedBy>
  <cp:revision>75</cp:revision>
  <dcterms:created xsi:type="dcterms:W3CDTF">2018-12-06T21:21:44Z</dcterms:created>
  <dcterms:modified xsi:type="dcterms:W3CDTF">2020-07-02T08:46:09Z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2018-02-24T00:00:00Z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2018-12-06T00:00:00Z</vt:filetime>
  </property>
</Properties>
</file>