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5143500" cx="9144000"/>
  <p:notesSz cx="6858000" cy="9144000"/>
  <p:embeddedFontLst>
    <p:embeddedFont>
      <p:font typeface="Lora"/>
      <p:regular r:id="rId15"/>
      <p:bold r:id="rId16"/>
      <p:italic r:id="rId17"/>
      <p:boldItalic r:id="rId18"/>
    </p:embeddedFont>
    <p:embeddedFont>
      <p:font typeface="Indie Flower"/>
      <p:regular r:id="rId19"/>
    </p:embeddedFont>
    <p:embeddedFont>
      <p:font typeface="Monoton"/>
      <p:regular r:id="rId20"/>
    </p:embeddedFont>
    <p:embeddedFont>
      <p:font typeface="Ultra"/>
      <p:regular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Monoton-regular.fntdata"/><Relationship Id="rId11" Type="http://schemas.openxmlformats.org/officeDocument/2006/relationships/slide" Target="slides/slide6.xml"/><Relationship Id="rId10" Type="http://schemas.openxmlformats.org/officeDocument/2006/relationships/slide" Target="slides/slide5.xml"/><Relationship Id="rId21" Type="http://schemas.openxmlformats.org/officeDocument/2006/relationships/font" Target="fonts/Ultra-regular.fnt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Lora-regular.fntdata"/><Relationship Id="rId14" Type="http://schemas.openxmlformats.org/officeDocument/2006/relationships/slide" Target="slides/slide9.xml"/><Relationship Id="rId17" Type="http://schemas.openxmlformats.org/officeDocument/2006/relationships/font" Target="fonts/Lora-italic.fntdata"/><Relationship Id="rId16" Type="http://schemas.openxmlformats.org/officeDocument/2006/relationships/font" Target="fonts/Lora-bold.fntdata"/><Relationship Id="rId5" Type="http://schemas.openxmlformats.org/officeDocument/2006/relationships/notesMaster" Target="notesMasters/notesMaster1.xml"/><Relationship Id="rId19" Type="http://schemas.openxmlformats.org/officeDocument/2006/relationships/font" Target="fonts/IndieFlower-regular.fntdata"/><Relationship Id="rId6" Type="http://schemas.openxmlformats.org/officeDocument/2006/relationships/slide" Target="slides/slide1.xml"/><Relationship Id="rId18" Type="http://schemas.openxmlformats.org/officeDocument/2006/relationships/font" Target="fonts/Lora-bold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1076d28f156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1076d28f156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1076d28f156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1076d28f156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1076d28f156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1076d28f156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1079feb10d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1079feb10d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1079feb10d0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1079feb10d0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1076d28f156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1076d28f156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1076d28f156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1076d28f156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1079feb10d0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1079feb10d0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jpg"/><Relationship Id="rId4"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53" name="Shape 53"/>
        <p:cNvGrpSpPr/>
        <p:nvPr/>
      </p:nvGrpSpPr>
      <p:grpSpPr>
        <a:xfrm>
          <a:off x="0" y="0"/>
          <a:ext cx="0" cy="0"/>
          <a:chOff x="0" y="0"/>
          <a:chExt cx="0" cy="0"/>
        </a:xfrm>
      </p:grpSpPr>
      <p:sp>
        <p:nvSpPr>
          <p:cNvPr id="54" name="Google Shape;54;p13"/>
          <p:cNvSpPr txBox="1"/>
          <p:nvPr/>
        </p:nvSpPr>
        <p:spPr>
          <a:xfrm>
            <a:off x="2146300" y="393700"/>
            <a:ext cx="5308500" cy="8004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lang="en" sz="2000">
                <a:solidFill>
                  <a:schemeClr val="lt1"/>
                </a:solidFill>
                <a:latin typeface="Lora"/>
                <a:ea typeface="Lora"/>
                <a:cs typeface="Lora"/>
                <a:sym typeface="Lora"/>
              </a:rPr>
              <a:t>Libyan International Libyan University </a:t>
            </a:r>
            <a:endParaRPr sz="2000">
              <a:solidFill>
                <a:schemeClr val="lt1"/>
              </a:solidFill>
              <a:latin typeface="Lora"/>
              <a:ea typeface="Lora"/>
              <a:cs typeface="Lora"/>
              <a:sym typeface="Lora"/>
            </a:endParaRPr>
          </a:p>
          <a:p>
            <a:pPr indent="0" lvl="0" marL="0" rtl="0" algn="just">
              <a:spcBef>
                <a:spcPts val="0"/>
              </a:spcBef>
              <a:spcAft>
                <a:spcPts val="0"/>
              </a:spcAft>
              <a:buNone/>
            </a:pPr>
            <a:r>
              <a:rPr lang="en" sz="2000">
                <a:solidFill>
                  <a:schemeClr val="lt1"/>
                </a:solidFill>
                <a:latin typeface="Lora"/>
                <a:ea typeface="Lora"/>
                <a:cs typeface="Lora"/>
                <a:sym typeface="Lora"/>
              </a:rPr>
              <a:t>Faculty of Business Administration </a:t>
            </a:r>
            <a:endParaRPr sz="2000">
              <a:solidFill>
                <a:schemeClr val="lt1"/>
              </a:solidFill>
              <a:latin typeface="Lora"/>
              <a:ea typeface="Lora"/>
              <a:cs typeface="Lora"/>
              <a:sym typeface="Lora"/>
            </a:endParaRPr>
          </a:p>
        </p:txBody>
      </p:sp>
      <p:pic>
        <p:nvPicPr>
          <p:cNvPr id="55" name="Google Shape;55;p13"/>
          <p:cNvPicPr preferRelativeResize="0"/>
          <p:nvPr/>
        </p:nvPicPr>
        <p:blipFill>
          <a:blip r:embed="rId3">
            <a:alphaModFix/>
          </a:blip>
          <a:stretch>
            <a:fillRect/>
          </a:stretch>
        </p:blipFill>
        <p:spPr>
          <a:xfrm>
            <a:off x="0" y="0"/>
            <a:ext cx="1625600" cy="1625600"/>
          </a:xfrm>
          <a:prstGeom prst="rect">
            <a:avLst/>
          </a:prstGeom>
          <a:noFill/>
          <a:ln>
            <a:noFill/>
          </a:ln>
        </p:spPr>
      </p:pic>
      <p:pic>
        <p:nvPicPr>
          <p:cNvPr id="56" name="Google Shape;56;p13"/>
          <p:cNvPicPr preferRelativeResize="0"/>
          <p:nvPr/>
        </p:nvPicPr>
        <p:blipFill>
          <a:blip r:embed="rId4">
            <a:alphaModFix/>
          </a:blip>
          <a:stretch>
            <a:fillRect/>
          </a:stretch>
        </p:blipFill>
        <p:spPr>
          <a:xfrm>
            <a:off x="6959600" y="10625"/>
            <a:ext cx="2184400" cy="1557475"/>
          </a:xfrm>
          <a:prstGeom prst="rect">
            <a:avLst/>
          </a:prstGeom>
          <a:noFill/>
          <a:ln>
            <a:noFill/>
          </a:ln>
        </p:spPr>
      </p:pic>
      <p:sp>
        <p:nvSpPr>
          <p:cNvPr id="57" name="Google Shape;57;p13"/>
          <p:cNvSpPr txBox="1"/>
          <p:nvPr/>
        </p:nvSpPr>
        <p:spPr>
          <a:xfrm>
            <a:off x="0" y="4312200"/>
            <a:ext cx="30987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rgbClr val="FF0000"/>
                </a:solidFill>
              </a:rPr>
              <a:t>Name : Shatha wail werfalli </a:t>
            </a:r>
            <a:endParaRPr>
              <a:solidFill>
                <a:srgbClr val="FF0000"/>
              </a:solidFill>
            </a:endParaRPr>
          </a:p>
          <a:p>
            <a:pPr indent="0" lvl="0" marL="0" rtl="0" algn="l">
              <a:spcBef>
                <a:spcPts val="0"/>
              </a:spcBef>
              <a:spcAft>
                <a:spcPts val="0"/>
              </a:spcAft>
              <a:buNone/>
            </a:pPr>
            <a:r>
              <a:rPr lang="en">
                <a:solidFill>
                  <a:srgbClr val="FF0000"/>
                </a:solidFill>
              </a:rPr>
              <a:t>Number : 3299</a:t>
            </a:r>
            <a:endParaRPr>
              <a:solidFill>
                <a:srgbClr val="FF0000"/>
              </a:solidFill>
            </a:endParaRPr>
          </a:p>
          <a:p>
            <a:pPr indent="0" lvl="0" marL="0" rtl="0" algn="l">
              <a:spcBef>
                <a:spcPts val="0"/>
              </a:spcBef>
              <a:spcAft>
                <a:spcPts val="0"/>
              </a:spcAft>
              <a:buNone/>
            </a:pPr>
            <a:r>
              <a:rPr lang="en">
                <a:solidFill>
                  <a:srgbClr val="FF0000"/>
                </a:solidFill>
              </a:rPr>
              <a:t>Date : 14th of Dec 2021</a:t>
            </a:r>
            <a:endParaRPr>
              <a:solidFill>
                <a:srgbClr val="FF0000"/>
              </a:solidFill>
            </a:endParaRPr>
          </a:p>
        </p:txBody>
      </p:sp>
      <p:sp>
        <p:nvSpPr>
          <p:cNvPr id="58" name="Google Shape;58;p13"/>
          <p:cNvSpPr txBox="1"/>
          <p:nvPr/>
        </p:nvSpPr>
        <p:spPr>
          <a:xfrm>
            <a:off x="1250950" y="2209800"/>
            <a:ext cx="70992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chemeClr val="lt1"/>
                </a:solidFill>
                <a:latin typeface="Lora"/>
                <a:ea typeface="Lora"/>
                <a:cs typeface="Lora"/>
                <a:sym typeface="Lora"/>
              </a:rPr>
              <a:t>The Role of Communication at Different Relationship Stages</a:t>
            </a:r>
            <a:r>
              <a:rPr b="1" lang="en" sz="1900">
                <a:solidFill>
                  <a:schemeClr val="lt1"/>
                </a:solidFill>
                <a:latin typeface="Indie Flower"/>
                <a:ea typeface="Indie Flower"/>
                <a:cs typeface="Indie Flower"/>
                <a:sym typeface="Indie Flower"/>
              </a:rPr>
              <a:t> </a:t>
            </a:r>
            <a:endParaRPr b="1" sz="1900">
              <a:solidFill>
                <a:schemeClr val="lt1"/>
              </a:solidFill>
              <a:latin typeface="Indie Flower"/>
              <a:ea typeface="Indie Flower"/>
              <a:cs typeface="Indie Flower"/>
              <a:sym typeface="Indie Flow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62" name="Shape 62"/>
        <p:cNvGrpSpPr/>
        <p:nvPr/>
      </p:nvGrpSpPr>
      <p:grpSpPr>
        <a:xfrm>
          <a:off x="0" y="0"/>
          <a:ext cx="0" cy="0"/>
          <a:chOff x="0" y="0"/>
          <a:chExt cx="0" cy="0"/>
        </a:xfrm>
      </p:grpSpPr>
      <p:sp>
        <p:nvSpPr>
          <p:cNvPr id="63" name="Google Shape;63;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3022">
                <a:solidFill>
                  <a:schemeClr val="lt1"/>
                </a:solidFill>
                <a:latin typeface="Monoton"/>
                <a:ea typeface="Monoton"/>
                <a:cs typeface="Monoton"/>
                <a:sym typeface="Monoton"/>
              </a:rPr>
              <a:t>Objectives :</a:t>
            </a:r>
            <a:endParaRPr sz="3244">
              <a:solidFill>
                <a:schemeClr val="lt1"/>
              </a:solidFill>
              <a:latin typeface="Monoton"/>
              <a:ea typeface="Monoton"/>
              <a:cs typeface="Monoton"/>
              <a:sym typeface="Monoton"/>
            </a:endParaRPr>
          </a:p>
          <a:p>
            <a:pPr indent="0" lvl="0" marL="0" rtl="0" algn="l">
              <a:spcBef>
                <a:spcPts val="0"/>
              </a:spcBef>
              <a:spcAft>
                <a:spcPts val="0"/>
              </a:spcAft>
              <a:buNone/>
            </a:pPr>
            <a:r>
              <a:t/>
            </a:r>
            <a:endParaRPr/>
          </a:p>
        </p:txBody>
      </p:sp>
      <p:sp>
        <p:nvSpPr>
          <p:cNvPr id="64" name="Google Shape;64;p1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9250" lvl="0" marL="457200" rtl="0" algn="l">
              <a:spcBef>
                <a:spcPts val="0"/>
              </a:spcBef>
              <a:spcAft>
                <a:spcPts val="0"/>
              </a:spcAft>
              <a:buClr>
                <a:schemeClr val="lt1"/>
              </a:buClr>
              <a:buSzPts val="1900"/>
              <a:buFont typeface="Lora"/>
              <a:buChar char="●"/>
            </a:pPr>
            <a:r>
              <a:rPr lang="en" sz="1900">
                <a:solidFill>
                  <a:schemeClr val="lt1"/>
                </a:solidFill>
                <a:latin typeface="Lora"/>
                <a:ea typeface="Lora"/>
                <a:cs typeface="Lora"/>
                <a:sym typeface="Lora"/>
              </a:rPr>
              <a:t>Understand The Concept of Different Relationship Stages.</a:t>
            </a:r>
            <a:endParaRPr sz="1900">
              <a:solidFill>
                <a:schemeClr val="lt1"/>
              </a:solidFill>
              <a:latin typeface="Lora"/>
              <a:ea typeface="Lora"/>
              <a:cs typeface="Lora"/>
              <a:sym typeface="Lora"/>
            </a:endParaRPr>
          </a:p>
          <a:p>
            <a:pPr indent="-349250" lvl="0" marL="457200" rtl="0" algn="l">
              <a:spcBef>
                <a:spcPts val="0"/>
              </a:spcBef>
              <a:spcAft>
                <a:spcPts val="0"/>
              </a:spcAft>
              <a:buClr>
                <a:schemeClr val="lt1"/>
              </a:buClr>
              <a:buSzPts val="1900"/>
              <a:buFont typeface="Lora"/>
              <a:buChar char="●"/>
            </a:pPr>
            <a:r>
              <a:rPr lang="en" sz="1900">
                <a:solidFill>
                  <a:schemeClr val="lt1"/>
                </a:solidFill>
                <a:latin typeface="Lora"/>
                <a:ea typeface="Lora"/>
                <a:cs typeface="Lora"/>
                <a:sym typeface="Lora"/>
              </a:rPr>
              <a:t>Get to know more about it .</a:t>
            </a:r>
            <a:endParaRPr sz="1900">
              <a:solidFill>
                <a:schemeClr val="lt1"/>
              </a:solidFill>
              <a:latin typeface="Lora"/>
              <a:ea typeface="Lora"/>
              <a:cs typeface="Lora"/>
              <a:sym typeface="Lora"/>
            </a:endParaRPr>
          </a:p>
          <a:p>
            <a:pPr indent="0" lvl="0" marL="457200" rtl="0" algn="l">
              <a:spcBef>
                <a:spcPts val="1200"/>
              </a:spcBef>
              <a:spcAft>
                <a:spcPts val="1200"/>
              </a:spcAft>
              <a:buNone/>
            </a:pPr>
            <a:r>
              <a:t/>
            </a:r>
            <a:endParaRPr/>
          </a:p>
        </p:txBody>
      </p:sp>
      <p:sp>
        <p:nvSpPr>
          <p:cNvPr id="65" name="Google Shape;65;p14"/>
          <p:cNvSpPr txBox="1"/>
          <p:nvPr/>
        </p:nvSpPr>
        <p:spPr>
          <a:xfrm>
            <a:off x="8534400" y="4703625"/>
            <a:ext cx="406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lt1"/>
                </a:solidFill>
              </a:rPr>
              <a:t>1</a:t>
            </a:r>
            <a:endParaRPr>
              <a:solidFill>
                <a:schemeClr val="lt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69" name="Shape 69"/>
        <p:cNvGrpSpPr/>
        <p:nvPr/>
      </p:nvGrpSpPr>
      <p:grpSpPr>
        <a:xfrm>
          <a:off x="0" y="0"/>
          <a:ext cx="0" cy="0"/>
          <a:chOff x="0" y="0"/>
          <a:chExt cx="0" cy="0"/>
        </a:xfrm>
      </p:grpSpPr>
      <p:sp>
        <p:nvSpPr>
          <p:cNvPr id="70" name="Google Shape;70;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SzPts val="990"/>
              <a:buNone/>
            </a:pPr>
            <a:r>
              <a:rPr lang="en" sz="2620">
                <a:solidFill>
                  <a:srgbClr val="FF0000"/>
                </a:solidFill>
                <a:latin typeface="Ultra"/>
                <a:ea typeface="Ultra"/>
                <a:cs typeface="Ultra"/>
                <a:sym typeface="Ultra"/>
              </a:rPr>
              <a:t>Table of Contents :</a:t>
            </a:r>
            <a:endParaRPr sz="2620">
              <a:solidFill>
                <a:srgbClr val="FF0000"/>
              </a:solidFill>
              <a:latin typeface="Ultra"/>
              <a:ea typeface="Ultra"/>
              <a:cs typeface="Ultra"/>
              <a:sym typeface="Ultra"/>
            </a:endParaRPr>
          </a:p>
        </p:txBody>
      </p:sp>
      <p:sp>
        <p:nvSpPr>
          <p:cNvPr id="71" name="Google Shape;71;p1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9250" lvl="0" marL="457200" rtl="0" algn="just">
              <a:spcBef>
                <a:spcPts val="0"/>
              </a:spcBef>
              <a:spcAft>
                <a:spcPts val="0"/>
              </a:spcAft>
              <a:buClr>
                <a:schemeClr val="lt1"/>
              </a:buClr>
              <a:buSzPts val="1900"/>
              <a:buFont typeface="Lora"/>
              <a:buAutoNum type="arabicPeriod"/>
            </a:pPr>
            <a:r>
              <a:rPr lang="en" sz="1900">
                <a:solidFill>
                  <a:schemeClr val="lt1"/>
                </a:solidFill>
                <a:latin typeface="Lora"/>
                <a:ea typeface="Lora"/>
                <a:cs typeface="Lora"/>
                <a:sym typeface="Lora"/>
              </a:rPr>
              <a:t>Communication</a:t>
            </a:r>
            <a:endParaRPr sz="1900">
              <a:solidFill>
                <a:schemeClr val="lt1"/>
              </a:solidFill>
              <a:latin typeface="Lora"/>
              <a:ea typeface="Lora"/>
              <a:cs typeface="Lora"/>
              <a:sym typeface="Lora"/>
            </a:endParaRPr>
          </a:p>
          <a:p>
            <a:pPr indent="-349250" lvl="0" marL="457200" rtl="0" algn="just">
              <a:spcBef>
                <a:spcPts val="0"/>
              </a:spcBef>
              <a:spcAft>
                <a:spcPts val="0"/>
              </a:spcAft>
              <a:buClr>
                <a:schemeClr val="lt1"/>
              </a:buClr>
              <a:buSzPts val="1900"/>
              <a:buFont typeface="Lora"/>
              <a:buAutoNum type="arabicPeriod"/>
            </a:pPr>
            <a:r>
              <a:rPr lang="en" sz="1900">
                <a:solidFill>
                  <a:schemeClr val="lt1"/>
                </a:solidFill>
                <a:latin typeface="Lora"/>
                <a:ea typeface="Lora"/>
                <a:cs typeface="Lora"/>
                <a:sym typeface="Lora"/>
              </a:rPr>
              <a:t>The Different Stages of Relationships </a:t>
            </a:r>
            <a:endParaRPr sz="1900">
              <a:solidFill>
                <a:schemeClr val="lt1"/>
              </a:solidFill>
              <a:latin typeface="Lora"/>
              <a:ea typeface="Lora"/>
              <a:cs typeface="Lora"/>
              <a:sym typeface="Lora"/>
            </a:endParaRPr>
          </a:p>
          <a:p>
            <a:pPr indent="-349250" lvl="0" marL="457200" rtl="0" algn="just">
              <a:spcBef>
                <a:spcPts val="0"/>
              </a:spcBef>
              <a:spcAft>
                <a:spcPts val="0"/>
              </a:spcAft>
              <a:buClr>
                <a:schemeClr val="lt1"/>
              </a:buClr>
              <a:buSzPts val="1900"/>
              <a:buFont typeface="Lora"/>
              <a:buAutoNum type="arabicPeriod"/>
            </a:pPr>
            <a:r>
              <a:rPr lang="en" sz="1900">
                <a:solidFill>
                  <a:schemeClr val="lt1"/>
                </a:solidFill>
                <a:latin typeface="Lora"/>
                <a:ea typeface="Lora"/>
                <a:cs typeface="Lora"/>
                <a:sym typeface="Lora"/>
              </a:rPr>
              <a:t>Examples</a:t>
            </a:r>
            <a:endParaRPr sz="1900">
              <a:solidFill>
                <a:schemeClr val="lt1"/>
              </a:solidFill>
              <a:latin typeface="Lora"/>
              <a:ea typeface="Lora"/>
              <a:cs typeface="Lora"/>
              <a:sym typeface="Lora"/>
            </a:endParaRPr>
          </a:p>
          <a:p>
            <a:pPr indent="-349250" lvl="0" marL="457200" rtl="0" algn="just">
              <a:spcBef>
                <a:spcPts val="0"/>
              </a:spcBef>
              <a:spcAft>
                <a:spcPts val="0"/>
              </a:spcAft>
              <a:buClr>
                <a:schemeClr val="lt1"/>
              </a:buClr>
              <a:buSzPts val="1900"/>
              <a:buFont typeface="Lora"/>
              <a:buAutoNum type="arabicPeriod"/>
            </a:pPr>
            <a:r>
              <a:rPr lang="en" sz="1900">
                <a:solidFill>
                  <a:schemeClr val="lt1"/>
                </a:solidFill>
                <a:latin typeface="Lora"/>
                <a:ea typeface="Lora"/>
                <a:cs typeface="Lora"/>
                <a:sym typeface="Lora"/>
              </a:rPr>
              <a:t>Conclusion</a:t>
            </a:r>
            <a:endParaRPr sz="1900">
              <a:solidFill>
                <a:schemeClr val="lt1"/>
              </a:solidFill>
              <a:latin typeface="Lora"/>
              <a:ea typeface="Lora"/>
              <a:cs typeface="Lora"/>
              <a:sym typeface="Lora"/>
            </a:endParaRPr>
          </a:p>
          <a:p>
            <a:pPr indent="-349250" lvl="0" marL="457200" rtl="0" algn="just">
              <a:spcBef>
                <a:spcPts val="0"/>
              </a:spcBef>
              <a:spcAft>
                <a:spcPts val="0"/>
              </a:spcAft>
              <a:buClr>
                <a:schemeClr val="lt1"/>
              </a:buClr>
              <a:buSzPts val="1900"/>
              <a:buFont typeface="Lora"/>
              <a:buAutoNum type="arabicPeriod"/>
            </a:pPr>
            <a:r>
              <a:rPr lang="en" sz="1900">
                <a:solidFill>
                  <a:schemeClr val="lt1"/>
                </a:solidFill>
                <a:latin typeface="Lora"/>
                <a:ea typeface="Lora"/>
                <a:cs typeface="Lora"/>
                <a:sym typeface="Lora"/>
              </a:rPr>
              <a:t>References </a:t>
            </a:r>
            <a:endParaRPr sz="1900">
              <a:solidFill>
                <a:schemeClr val="lt1"/>
              </a:solidFill>
              <a:latin typeface="Lora"/>
              <a:ea typeface="Lora"/>
              <a:cs typeface="Lora"/>
              <a:sym typeface="Lora"/>
            </a:endParaRPr>
          </a:p>
        </p:txBody>
      </p:sp>
      <p:sp>
        <p:nvSpPr>
          <p:cNvPr id="72" name="Google Shape;72;p15"/>
          <p:cNvSpPr txBox="1"/>
          <p:nvPr/>
        </p:nvSpPr>
        <p:spPr>
          <a:xfrm>
            <a:off x="8496300" y="4787900"/>
            <a:ext cx="546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lt1"/>
                </a:solidFill>
              </a:rPr>
              <a:t>2</a:t>
            </a:r>
            <a:endParaRPr>
              <a:solidFill>
                <a:schemeClr val="lt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76" name="Shape 76"/>
        <p:cNvGrpSpPr/>
        <p:nvPr/>
      </p:nvGrpSpPr>
      <p:grpSpPr>
        <a:xfrm>
          <a:off x="0" y="0"/>
          <a:ext cx="0" cy="0"/>
          <a:chOff x="0" y="0"/>
          <a:chExt cx="0" cy="0"/>
        </a:xfrm>
      </p:grpSpPr>
      <p:sp>
        <p:nvSpPr>
          <p:cNvPr id="77" name="Google Shape;77;p16"/>
          <p:cNvSpPr txBox="1"/>
          <p:nvPr>
            <p:ph type="title"/>
          </p:nvPr>
        </p:nvSpPr>
        <p:spPr>
          <a:xfrm>
            <a:off x="2638650" y="291050"/>
            <a:ext cx="3866700" cy="1394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220">
                <a:solidFill>
                  <a:srgbClr val="FF0000"/>
                </a:solidFill>
                <a:latin typeface="Ultra"/>
                <a:ea typeface="Ultra"/>
                <a:cs typeface="Ultra"/>
                <a:sym typeface="Ultra"/>
              </a:rPr>
              <a:t>Communication in Relationship Stages</a:t>
            </a:r>
            <a:endParaRPr sz="2220">
              <a:solidFill>
                <a:srgbClr val="FF0000"/>
              </a:solidFill>
              <a:latin typeface="Ultra"/>
              <a:ea typeface="Ultra"/>
              <a:cs typeface="Ultra"/>
              <a:sym typeface="Ultra"/>
            </a:endParaRPr>
          </a:p>
        </p:txBody>
      </p:sp>
      <p:sp>
        <p:nvSpPr>
          <p:cNvPr id="78" name="Google Shape;78;p16"/>
          <p:cNvSpPr txBox="1"/>
          <p:nvPr>
            <p:ph idx="1" type="body"/>
          </p:nvPr>
        </p:nvSpPr>
        <p:spPr>
          <a:xfrm>
            <a:off x="311700" y="1304875"/>
            <a:ext cx="8520600" cy="3416400"/>
          </a:xfrm>
          <a:prstGeom prst="rect">
            <a:avLst/>
          </a:prstGeom>
        </p:spPr>
        <p:txBody>
          <a:bodyPr anchorCtr="0" anchor="t" bIns="91425" lIns="91425" spcFirstLastPara="1" rIns="91425" wrap="square" tIns="91425">
            <a:normAutofit/>
          </a:bodyPr>
          <a:lstStyle/>
          <a:p>
            <a:pPr indent="0" lvl="0" marL="0" rtl="0" algn="just">
              <a:spcBef>
                <a:spcPts val="0"/>
              </a:spcBef>
              <a:spcAft>
                <a:spcPts val="1200"/>
              </a:spcAft>
              <a:buNone/>
            </a:pPr>
            <a:r>
              <a:rPr lang="en" sz="1900">
                <a:solidFill>
                  <a:schemeClr val="lt1"/>
                </a:solidFill>
                <a:latin typeface="Lora"/>
                <a:ea typeface="Lora"/>
                <a:cs typeface="Lora"/>
                <a:sym typeface="Lora"/>
              </a:rPr>
              <a:t>communication is the transfer of information from one place to another. In relationships, communication allows to you explain to someone else what you are experiencing and what your needs are. The act of communicating not only helps to meet your needs, but it also helps you to be connected in your relationship.</a:t>
            </a:r>
            <a:endParaRPr sz="1900">
              <a:solidFill>
                <a:schemeClr val="lt1"/>
              </a:solidFill>
              <a:latin typeface="Lora"/>
              <a:ea typeface="Lora"/>
              <a:cs typeface="Lora"/>
              <a:sym typeface="Lora"/>
            </a:endParaRPr>
          </a:p>
        </p:txBody>
      </p:sp>
      <p:sp>
        <p:nvSpPr>
          <p:cNvPr id="79" name="Google Shape;79;p16"/>
          <p:cNvSpPr txBox="1"/>
          <p:nvPr/>
        </p:nvSpPr>
        <p:spPr>
          <a:xfrm>
            <a:off x="8509000" y="4724400"/>
            <a:ext cx="571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lt1"/>
                </a:solidFill>
              </a:rPr>
              <a:t>3</a:t>
            </a:r>
            <a:endParaRPr>
              <a:solidFill>
                <a:schemeClr val="lt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83" name="Shape 83"/>
        <p:cNvGrpSpPr/>
        <p:nvPr/>
      </p:nvGrpSpPr>
      <p:grpSpPr>
        <a:xfrm>
          <a:off x="0" y="0"/>
          <a:ext cx="0" cy="0"/>
          <a:chOff x="0" y="0"/>
          <a:chExt cx="0" cy="0"/>
        </a:xfrm>
      </p:grpSpPr>
      <p:sp>
        <p:nvSpPr>
          <p:cNvPr id="84" name="Google Shape;84;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lt1"/>
                </a:solidFill>
              </a:rPr>
              <a:t>Different Stages of Relationships.</a:t>
            </a:r>
            <a:endParaRPr>
              <a:solidFill>
                <a:schemeClr val="lt1"/>
              </a:solidFill>
            </a:endParaRPr>
          </a:p>
        </p:txBody>
      </p:sp>
      <p:sp>
        <p:nvSpPr>
          <p:cNvPr id="85" name="Google Shape;85;p17"/>
          <p:cNvSpPr txBox="1"/>
          <p:nvPr>
            <p:ph idx="1" type="body"/>
          </p:nvPr>
        </p:nvSpPr>
        <p:spPr>
          <a:xfrm>
            <a:off x="485225" y="1517175"/>
            <a:ext cx="2514000" cy="8058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b="1" lang="en" sz="3659">
                <a:solidFill>
                  <a:srgbClr val="FF0000"/>
                </a:solidFill>
                <a:latin typeface="Lora"/>
                <a:ea typeface="Lora"/>
                <a:cs typeface="Lora"/>
                <a:sym typeface="Lora"/>
              </a:rPr>
              <a:t>1- Formal</a:t>
            </a:r>
            <a:r>
              <a:rPr b="1" lang="en">
                <a:solidFill>
                  <a:srgbClr val="FF0000"/>
                </a:solidFill>
                <a:latin typeface="Lora"/>
                <a:ea typeface="Lora"/>
                <a:cs typeface="Lora"/>
                <a:sym typeface="Lora"/>
              </a:rPr>
              <a:t> </a:t>
            </a:r>
            <a:endParaRPr b="1">
              <a:solidFill>
                <a:srgbClr val="FF0000"/>
              </a:solidFill>
              <a:latin typeface="Lora"/>
              <a:ea typeface="Lora"/>
              <a:cs typeface="Lora"/>
              <a:sym typeface="Lora"/>
            </a:endParaRPr>
          </a:p>
        </p:txBody>
      </p:sp>
      <p:sp>
        <p:nvSpPr>
          <p:cNvPr id="86" name="Google Shape;86;p17"/>
          <p:cNvSpPr txBox="1"/>
          <p:nvPr/>
        </p:nvSpPr>
        <p:spPr>
          <a:xfrm>
            <a:off x="5497575" y="1596825"/>
            <a:ext cx="23301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3000">
                <a:solidFill>
                  <a:srgbClr val="FF0000"/>
                </a:solidFill>
                <a:latin typeface="Lora"/>
                <a:ea typeface="Lora"/>
                <a:cs typeface="Lora"/>
                <a:sym typeface="Lora"/>
              </a:rPr>
              <a:t>2- Informal</a:t>
            </a:r>
            <a:endParaRPr b="1" sz="3000">
              <a:solidFill>
                <a:srgbClr val="FF0000"/>
              </a:solidFill>
              <a:latin typeface="Lora"/>
              <a:ea typeface="Lora"/>
              <a:cs typeface="Lora"/>
              <a:sym typeface="Lora"/>
            </a:endParaRPr>
          </a:p>
        </p:txBody>
      </p:sp>
      <p:pic>
        <p:nvPicPr>
          <p:cNvPr id="87" name="Google Shape;87;p17"/>
          <p:cNvPicPr preferRelativeResize="0"/>
          <p:nvPr/>
        </p:nvPicPr>
        <p:blipFill>
          <a:blip r:embed="rId3">
            <a:alphaModFix/>
          </a:blip>
          <a:stretch>
            <a:fillRect/>
          </a:stretch>
        </p:blipFill>
        <p:spPr>
          <a:xfrm>
            <a:off x="485226" y="2322975"/>
            <a:ext cx="3427250" cy="1902125"/>
          </a:xfrm>
          <a:prstGeom prst="rect">
            <a:avLst/>
          </a:prstGeom>
          <a:noFill/>
          <a:ln>
            <a:noFill/>
          </a:ln>
          <a:effectLst>
            <a:outerShdw blurRad="285750" rotWithShape="0" algn="bl" dir="9060000" dist="133350">
              <a:srgbClr val="000000">
                <a:alpha val="46000"/>
              </a:srgbClr>
            </a:outerShdw>
            <a:reflection blurRad="0" dir="5400000" dist="85725" endA="0" endPos="29000" fadeDir="5400012" kx="0" rotWithShape="0" algn="bl" stA="90000" stPos="0" sy="-100000" ky="0"/>
          </a:effectLst>
        </p:spPr>
      </p:pic>
      <p:pic>
        <p:nvPicPr>
          <p:cNvPr id="88" name="Google Shape;88;p17"/>
          <p:cNvPicPr preferRelativeResize="0"/>
          <p:nvPr/>
        </p:nvPicPr>
        <p:blipFill>
          <a:blip r:embed="rId4">
            <a:alphaModFix/>
          </a:blip>
          <a:stretch>
            <a:fillRect/>
          </a:stretch>
        </p:blipFill>
        <p:spPr>
          <a:xfrm>
            <a:off x="5359000" y="2218175"/>
            <a:ext cx="2840674" cy="2111725"/>
          </a:xfrm>
          <a:prstGeom prst="rect">
            <a:avLst/>
          </a:prstGeom>
          <a:noFill/>
          <a:ln>
            <a:noFill/>
          </a:ln>
          <a:effectLst>
            <a:outerShdw blurRad="57150" rotWithShape="0" algn="bl" dir="5400000" dist="19050">
              <a:srgbClr val="000000">
                <a:alpha val="50000"/>
              </a:srgbClr>
            </a:outerShdw>
            <a:reflection blurRad="0" dir="5400000" dist="85725" endA="0" endPos="25000" fadeDir="5400012" kx="0" rotWithShape="0" algn="bl" stA="93000" stPos="0" sy="-100000" ky="0"/>
          </a:effectLst>
        </p:spPr>
      </p:pic>
      <p:sp>
        <p:nvSpPr>
          <p:cNvPr id="89" name="Google Shape;89;p17"/>
          <p:cNvSpPr txBox="1"/>
          <p:nvPr/>
        </p:nvSpPr>
        <p:spPr>
          <a:xfrm>
            <a:off x="8589025" y="4647750"/>
            <a:ext cx="433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lt1"/>
                </a:solidFill>
              </a:rPr>
              <a:t>4</a:t>
            </a:r>
            <a:endParaRPr>
              <a:solidFill>
                <a:schemeClr val="lt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93" name="Shape 93"/>
        <p:cNvGrpSpPr/>
        <p:nvPr/>
      </p:nvGrpSpPr>
      <p:grpSpPr>
        <a:xfrm>
          <a:off x="0" y="0"/>
          <a:ext cx="0" cy="0"/>
          <a:chOff x="0" y="0"/>
          <a:chExt cx="0" cy="0"/>
        </a:xfrm>
      </p:grpSpPr>
      <p:sp>
        <p:nvSpPr>
          <p:cNvPr id="94" name="Google Shape;94;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720">
                <a:solidFill>
                  <a:schemeClr val="lt1"/>
                </a:solidFill>
                <a:latin typeface="Ultra"/>
                <a:ea typeface="Ultra"/>
                <a:cs typeface="Ultra"/>
                <a:sym typeface="Ultra"/>
              </a:rPr>
              <a:t>Examples</a:t>
            </a:r>
            <a:endParaRPr sz="2720">
              <a:solidFill>
                <a:schemeClr val="lt1"/>
              </a:solidFill>
              <a:latin typeface="Ultra"/>
              <a:ea typeface="Ultra"/>
              <a:cs typeface="Ultra"/>
              <a:sym typeface="Ultra"/>
            </a:endParaRPr>
          </a:p>
        </p:txBody>
      </p:sp>
      <p:sp>
        <p:nvSpPr>
          <p:cNvPr id="95" name="Google Shape;95;p18"/>
          <p:cNvSpPr txBox="1"/>
          <p:nvPr>
            <p:ph idx="1" type="body"/>
          </p:nvPr>
        </p:nvSpPr>
        <p:spPr>
          <a:xfrm>
            <a:off x="311700" y="1152475"/>
            <a:ext cx="7707300" cy="1103100"/>
          </a:xfrm>
          <a:prstGeom prst="rect">
            <a:avLst/>
          </a:prstGeom>
        </p:spPr>
        <p:txBody>
          <a:bodyPr anchorCtr="0" anchor="t" bIns="91425" lIns="91425" spcFirstLastPara="1" rIns="91425" wrap="square" tIns="91425">
            <a:normAutofit/>
          </a:bodyPr>
          <a:lstStyle/>
          <a:p>
            <a:pPr indent="0" lvl="0" marL="0" rtl="0" algn="just">
              <a:spcBef>
                <a:spcPts val="0"/>
              </a:spcBef>
              <a:spcAft>
                <a:spcPts val="1200"/>
              </a:spcAft>
              <a:buNone/>
            </a:pPr>
            <a:r>
              <a:rPr lang="en" sz="1900">
                <a:solidFill>
                  <a:schemeClr val="lt1"/>
                </a:solidFill>
                <a:latin typeface="Lora"/>
                <a:ea typeface="Lora"/>
                <a:cs typeface="Lora"/>
                <a:sym typeface="Lora"/>
              </a:rPr>
              <a:t>Informal :  speaking to a person about the weather, writing an email about your holiday, sending a birthday card.</a:t>
            </a:r>
            <a:endParaRPr sz="1900">
              <a:solidFill>
                <a:schemeClr val="lt1"/>
              </a:solidFill>
              <a:latin typeface="Lora"/>
              <a:ea typeface="Lora"/>
              <a:cs typeface="Lora"/>
              <a:sym typeface="Lora"/>
            </a:endParaRPr>
          </a:p>
        </p:txBody>
      </p:sp>
      <p:sp>
        <p:nvSpPr>
          <p:cNvPr id="96" name="Google Shape;96;p18"/>
          <p:cNvSpPr txBox="1"/>
          <p:nvPr/>
        </p:nvSpPr>
        <p:spPr>
          <a:xfrm>
            <a:off x="446175" y="2924975"/>
            <a:ext cx="6606000" cy="7389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lang="en" sz="1800">
                <a:solidFill>
                  <a:schemeClr val="lt1"/>
                </a:solidFill>
                <a:latin typeface="Lora"/>
                <a:ea typeface="Lora"/>
                <a:cs typeface="Lora"/>
                <a:sym typeface="Lora"/>
              </a:rPr>
              <a:t>Formal : reports, post descriptions, work command, information related to sales.</a:t>
            </a:r>
            <a:endParaRPr sz="1800">
              <a:solidFill>
                <a:schemeClr val="lt1"/>
              </a:solidFill>
              <a:latin typeface="Lora"/>
              <a:ea typeface="Lora"/>
              <a:cs typeface="Lora"/>
              <a:sym typeface="Lora"/>
            </a:endParaRPr>
          </a:p>
        </p:txBody>
      </p:sp>
      <p:sp>
        <p:nvSpPr>
          <p:cNvPr id="97" name="Google Shape;97;p18"/>
          <p:cNvSpPr txBox="1"/>
          <p:nvPr/>
        </p:nvSpPr>
        <p:spPr>
          <a:xfrm>
            <a:off x="8316375" y="4743300"/>
            <a:ext cx="644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lt1"/>
                </a:solidFill>
              </a:rPr>
              <a:t>5</a:t>
            </a:r>
            <a:endParaRPr>
              <a:solidFill>
                <a:schemeClr val="lt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01" name="Shape 101"/>
        <p:cNvGrpSpPr/>
        <p:nvPr/>
      </p:nvGrpSpPr>
      <p:grpSpPr>
        <a:xfrm>
          <a:off x="0" y="0"/>
          <a:ext cx="0" cy="0"/>
          <a:chOff x="0" y="0"/>
          <a:chExt cx="0" cy="0"/>
        </a:xfrm>
      </p:grpSpPr>
      <p:sp>
        <p:nvSpPr>
          <p:cNvPr id="102" name="Google Shape;102;p19"/>
          <p:cNvSpPr txBox="1"/>
          <p:nvPr>
            <p:ph type="title"/>
          </p:nvPr>
        </p:nvSpPr>
        <p:spPr>
          <a:xfrm>
            <a:off x="2915200" y="419625"/>
            <a:ext cx="2812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en" sz="2620">
                <a:solidFill>
                  <a:srgbClr val="FF0000"/>
                </a:solidFill>
                <a:latin typeface="Monoton"/>
                <a:ea typeface="Monoton"/>
                <a:cs typeface="Monoton"/>
                <a:sym typeface="Monoton"/>
              </a:rPr>
              <a:t>Conclusion</a:t>
            </a:r>
            <a:endParaRPr b="1" sz="2620">
              <a:solidFill>
                <a:srgbClr val="FF0000"/>
              </a:solidFill>
              <a:latin typeface="Monoton"/>
              <a:ea typeface="Monoton"/>
              <a:cs typeface="Monoton"/>
              <a:sym typeface="Monoton"/>
            </a:endParaRPr>
          </a:p>
        </p:txBody>
      </p:sp>
      <p:sp>
        <p:nvSpPr>
          <p:cNvPr id="103" name="Google Shape;103;p19"/>
          <p:cNvSpPr txBox="1"/>
          <p:nvPr>
            <p:ph idx="1" type="body"/>
          </p:nvPr>
        </p:nvSpPr>
        <p:spPr>
          <a:xfrm>
            <a:off x="311700" y="1164875"/>
            <a:ext cx="8520600" cy="1636200"/>
          </a:xfrm>
          <a:prstGeom prst="rect">
            <a:avLst/>
          </a:prstGeom>
        </p:spPr>
        <p:txBody>
          <a:bodyPr anchorCtr="0" anchor="t" bIns="91425" lIns="91425" spcFirstLastPara="1" rIns="91425" wrap="square" tIns="91425">
            <a:normAutofit fontScale="92500" lnSpcReduction="20000"/>
          </a:bodyPr>
          <a:lstStyle/>
          <a:p>
            <a:pPr indent="0" lvl="0" marL="0" rtl="0" algn="just">
              <a:spcBef>
                <a:spcPts val="0"/>
              </a:spcBef>
              <a:spcAft>
                <a:spcPts val="0"/>
              </a:spcAft>
              <a:buNone/>
            </a:pPr>
            <a:r>
              <a:rPr lang="en" sz="2400">
                <a:solidFill>
                  <a:schemeClr val="lt1"/>
                </a:solidFill>
                <a:latin typeface="Lora"/>
                <a:ea typeface="Lora"/>
                <a:cs typeface="Lora"/>
                <a:sym typeface="Lora"/>
              </a:rPr>
              <a:t>Communication differs and depends on the stage of relationship for the people who are communicating whether they know each other or not.</a:t>
            </a:r>
            <a:endParaRPr sz="2400">
              <a:solidFill>
                <a:schemeClr val="lt1"/>
              </a:solidFill>
              <a:latin typeface="Lora"/>
              <a:ea typeface="Lora"/>
              <a:cs typeface="Lora"/>
              <a:sym typeface="Lora"/>
            </a:endParaRPr>
          </a:p>
          <a:p>
            <a:pPr indent="0" lvl="0" marL="0" rtl="0" algn="l">
              <a:spcBef>
                <a:spcPts val="1200"/>
              </a:spcBef>
              <a:spcAft>
                <a:spcPts val="1200"/>
              </a:spcAft>
              <a:buNone/>
            </a:pPr>
            <a:r>
              <a:t/>
            </a:r>
            <a:endParaRPr/>
          </a:p>
        </p:txBody>
      </p:sp>
      <p:sp>
        <p:nvSpPr>
          <p:cNvPr id="104" name="Google Shape;104;p19"/>
          <p:cNvSpPr txBox="1"/>
          <p:nvPr/>
        </p:nvSpPr>
        <p:spPr>
          <a:xfrm>
            <a:off x="8328750" y="4598175"/>
            <a:ext cx="557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lt1"/>
                </a:solidFill>
              </a:rPr>
              <a:t>6</a:t>
            </a:r>
            <a:endParaRPr>
              <a:solidFill>
                <a:schemeClr val="lt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08" name="Shape 108"/>
        <p:cNvGrpSpPr/>
        <p:nvPr/>
      </p:nvGrpSpPr>
      <p:grpSpPr>
        <a:xfrm>
          <a:off x="0" y="0"/>
          <a:ext cx="0" cy="0"/>
          <a:chOff x="0" y="0"/>
          <a:chExt cx="0" cy="0"/>
        </a:xfrm>
      </p:grpSpPr>
      <p:sp>
        <p:nvSpPr>
          <p:cNvPr id="109" name="Google Shape;109;p20"/>
          <p:cNvSpPr txBox="1"/>
          <p:nvPr>
            <p:ph type="title"/>
          </p:nvPr>
        </p:nvSpPr>
        <p:spPr>
          <a:xfrm>
            <a:off x="2975250" y="432325"/>
            <a:ext cx="31935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FF0000"/>
                </a:solidFill>
                <a:latin typeface="Ultra"/>
                <a:ea typeface="Ultra"/>
                <a:cs typeface="Ultra"/>
                <a:sym typeface="Ultra"/>
              </a:rPr>
              <a:t>References</a:t>
            </a:r>
            <a:r>
              <a:rPr lang="en"/>
              <a:t> </a:t>
            </a:r>
            <a:endParaRPr/>
          </a:p>
        </p:txBody>
      </p:sp>
      <p:sp>
        <p:nvSpPr>
          <p:cNvPr id="110" name="Google Shape;110;p2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 communication in relationships. tonyrobbins.com. (n.d.). Retrieved December 14, 2021</a:t>
            </a:r>
            <a:endParaRPr/>
          </a:p>
          <a:p>
            <a:pPr indent="0" lvl="0" marL="0" rtl="0" algn="l">
              <a:spcBef>
                <a:spcPts val="1200"/>
              </a:spcBef>
              <a:spcAft>
                <a:spcPts val="1200"/>
              </a:spcAft>
              <a:buNone/>
            </a:pPr>
            <a:r>
              <a:t/>
            </a:r>
            <a:endParaRPr/>
          </a:p>
        </p:txBody>
      </p:sp>
      <p:sp>
        <p:nvSpPr>
          <p:cNvPr id="111" name="Google Shape;111;p20"/>
          <p:cNvSpPr txBox="1"/>
          <p:nvPr/>
        </p:nvSpPr>
        <p:spPr>
          <a:xfrm>
            <a:off x="8489875" y="4660125"/>
            <a:ext cx="483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lt1"/>
                </a:solidFill>
              </a:rPr>
              <a:t>7</a:t>
            </a:r>
            <a:endParaRPr>
              <a:solidFill>
                <a:schemeClr val="lt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15" name="Shape 115"/>
        <p:cNvGrpSpPr/>
        <p:nvPr/>
      </p:nvGrpSpPr>
      <p:grpSpPr>
        <a:xfrm>
          <a:off x="0" y="0"/>
          <a:ext cx="0" cy="0"/>
          <a:chOff x="0" y="0"/>
          <a:chExt cx="0" cy="0"/>
        </a:xfrm>
      </p:grpSpPr>
      <p:sp>
        <p:nvSpPr>
          <p:cNvPr id="116" name="Google Shape;116;p21"/>
          <p:cNvSpPr txBox="1"/>
          <p:nvPr/>
        </p:nvSpPr>
        <p:spPr>
          <a:xfrm>
            <a:off x="1276575" y="1103050"/>
            <a:ext cx="6457200" cy="2031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6000">
                <a:solidFill>
                  <a:srgbClr val="FF0000"/>
                </a:solidFill>
                <a:latin typeface="Ultra"/>
                <a:ea typeface="Ultra"/>
                <a:cs typeface="Ultra"/>
                <a:sym typeface="Ultra"/>
              </a:rPr>
              <a:t>Thank you for listening</a:t>
            </a:r>
            <a:endParaRPr sz="6000">
              <a:solidFill>
                <a:srgbClr val="FF0000"/>
              </a:solidFill>
              <a:latin typeface="Ultra"/>
              <a:ea typeface="Ultra"/>
              <a:cs typeface="Ultra"/>
              <a:sym typeface="Ultra"/>
            </a:endParaRPr>
          </a:p>
        </p:txBody>
      </p:sp>
      <p:sp>
        <p:nvSpPr>
          <p:cNvPr id="117" name="Google Shape;117;p21"/>
          <p:cNvSpPr txBox="1"/>
          <p:nvPr/>
        </p:nvSpPr>
        <p:spPr>
          <a:xfrm>
            <a:off x="8465075" y="4511400"/>
            <a:ext cx="483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lt1"/>
                </a:solidFill>
              </a:rPr>
              <a:t>7</a:t>
            </a:r>
            <a:endParaRPr>
              <a:solidFill>
                <a:schemeClr val="lt1"/>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