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1"/>
  </p:notesMasterIdLst>
  <p:sldIdLst>
    <p:sldId id="256" r:id="rId2"/>
    <p:sldId id="258" r:id="rId3"/>
    <p:sldId id="259" r:id="rId4"/>
    <p:sldId id="260" r:id="rId5"/>
    <p:sldId id="283" r:id="rId6"/>
    <p:sldId id="264" r:id="rId7"/>
    <p:sldId id="310" r:id="rId8"/>
    <p:sldId id="311" r:id="rId9"/>
    <p:sldId id="312" r:id="rId10"/>
  </p:sldIdLst>
  <p:sldSz cx="9144000" cy="5143500" type="screen16x9"/>
  <p:notesSz cx="6858000" cy="9144000"/>
  <p:embeddedFontLst>
    <p:embeddedFont>
      <p:font typeface="Segoe UI" panose="020B0502040204020203" pitchFamily="34" charset="0"/>
      <p:regular r:id="rId12"/>
      <p:bold r:id="rId13"/>
      <p:italic r:id="rId14"/>
      <p:boldItalic r:id="rId15"/>
    </p:embeddedFont>
    <p:embeddedFont>
      <p:font typeface="Open Sans" panose="020B0604020202020204" charset="0"/>
      <p:regular r:id="rId16"/>
      <p:bold r:id="rId17"/>
      <p:italic r:id="rId18"/>
      <p:boldItalic r:id="rId19"/>
    </p:embeddedFont>
    <p:embeddedFont>
      <p:font typeface="Calibri" panose="020F0502020204030204" pitchFamily="34" charset="0"/>
      <p:regular r:id="rId20"/>
      <p:bold r:id="rId21"/>
      <p:italic r:id="rId22"/>
      <p:boldItalic r:id="rId23"/>
    </p:embeddedFont>
    <p:embeddedFont>
      <p:font typeface="Overpass Black" panose="020B0604020202020204" charset="0"/>
      <p:bold r:id="rId24"/>
      <p:italic r:id="rId25"/>
      <p:boldItalic r:id="rId26"/>
    </p:embeddedFont>
    <p:embeddedFont>
      <p:font typeface="Fira Sans Extra Condensed Medium"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209FB7-85AA-4144-954B-EECEE69577E4}">
  <a:tblStyle styleId="{84209FB7-85AA-4144-954B-EECEE69577E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0"/>
  </p:normalViewPr>
  <p:slideViewPr>
    <p:cSldViewPr snapToGrid="0" snapToObjects="1">
      <p:cViewPr varScale="1">
        <p:scale>
          <a:sx n="82" d="100"/>
          <a:sy n="82" d="100"/>
        </p:scale>
        <p:origin x="10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0"/>
        <p:cNvGrpSpPr/>
        <p:nvPr/>
      </p:nvGrpSpPr>
      <p:grpSpPr>
        <a:xfrm>
          <a:off x="0" y="0"/>
          <a:ext cx="0" cy="0"/>
          <a:chOff x="0" y="0"/>
          <a:chExt cx="0" cy="0"/>
        </a:xfrm>
      </p:grpSpPr>
      <p:sp>
        <p:nvSpPr>
          <p:cNvPr id="541" name="Google Shape;541;p9"/>
          <p:cNvSpPr txBox="1">
            <a:spLocks noGrp="1"/>
          </p:cNvSpPr>
          <p:nvPr>
            <p:ph type="subTitle" idx="1"/>
          </p:nvPr>
        </p:nvSpPr>
        <p:spPr>
          <a:xfrm flipH="1">
            <a:off x="5047900" y="2607067"/>
            <a:ext cx="3367800" cy="106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542" name="Google Shape;542;p9"/>
          <p:cNvSpPr txBox="1">
            <a:spLocks noGrp="1"/>
          </p:cNvSpPr>
          <p:nvPr>
            <p:ph type="ctrTitle"/>
          </p:nvPr>
        </p:nvSpPr>
        <p:spPr>
          <a:xfrm flipH="1">
            <a:off x="4571900" y="1697799"/>
            <a:ext cx="3860400" cy="93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543" name="Google Shape;543;p9"/>
          <p:cNvPicPr preferRelativeResize="0"/>
          <p:nvPr/>
        </p:nvPicPr>
        <p:blipFill>
          <a:blip r:embed="rId2">
            <a:alphaModFix amt="82000"/>
          </a:blip>
          <a:stretch>
            <a:fillRect/>
          </a:stretch>
        </p:blipFill>
        <p:spPr>
          <a:xfrm>
            <a:off x="6498000" y="3581373"/>
            <a:ext cx="3440400" cy="2840126"/>
          </a:xfrm>
          <a:prstGeom prst="rect">
            <a:avLst/>
          </a:prstGeom>
          <a:noFill/>
          <a:ln>
            <a:noFill/>
          </a:ln>
        </p:spPr>
      </p:pic>
      <p:sp>
        <p:nvSpPr>
          <p:cNvPr id="544" name="Google Shape;544;p9"/>
          <p:cNvSpPr/>
          <p:nvPr/>
        </p:nvSpPr>
        <p:spPr>
          <a:xfrm rot="-2569776">
            <a:off x="7774946" y="-1017900"/>
            <a:ext cx="2265043" cy="216579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9"/>
          <p:cNvGrpSpPr/>
          <p:nvPr/>
        </p:nvGrpSpPr>
        <p:grpSpPr>
          <a:xfrm rot="-6629356">
            <a:off x="7495291" y="3526103"/>
            <a:ext cx="1344346" cy="2469672"/>
            <a:chOff x="272875" y="1419395"/>
            <a:chExt cx="255950" cy="563168"/>
          </a:xfrm>
        </p:grpSpPr>
        <p:sp>
          <p:nvSpPr>
            <p:cNvPr id="546" name="Google Shape;546;p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1" name="Google Shape;581;p9"/>
          <p:cNvPicPr preferRelativeResize="0"/>
          <p:nvPr/>
        </p:nvPicPr>
        <p:blipFill>
          <a:blip r:embed="rId3">
            <a:alphaModFix amt="82000"/>
          </a:blip>
          <a:stretch>
            <a:fillRect/>
          </a:stretch>
        </p:blipFill>
        <p:spPr>
          <a:xfrm rot="-5400005">
            <a:off x="-1096437" y="-959501"/>
            <a:ext cx="3632875" cy="29990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966"/>
        <p:cNvGrpSpPr/>
        <p:nvPr/>
      </p:nvGrpSpPr>
      <p:grpSpPr>
        <a:xfrm>
          <a:off x="0" y="0"/>
          <a:ext cx="0" cy="0"/>
          <a:chOff x="0" y="0"/>
          <a:chExt cx="0" cy="0"/>
        </a:xfrm>
      </p:grpSpPr>
      <p:grpSp>
        <p:nvGrpSpPr>
          <p:cNvPr id="967" name="Google Shape;967;p18"/>
          <p:cNvGrpSpPr/>
          <p:nvPr/>
        </p:nvGrpSpPr>
        <p:grpSpPr>
          <a:xfrm>
            <a:off x="-1680776" y="-4224695"/>
            <a:ext cx="16179801" cy="13950337"/>
            <a:chOff x="-1680776" y="-4224695"/>
            <a:chExt cx="16179801" cy="13950337"/>
          </a:xfrm>
        </p:grpSpPr>
        <p:pic>
          <p:nvPicPr>
            <p:cNvPr id="968" name="Google Shape;968;p18"/>
            <p:cNvPicPr preferRelativeResize="0"/>
            <p:nvPr/>
          </p:nvPicPr>
          <p:blipFill>
            <a:blip r:embed="rId2">
              <a:alphaModFix/>
            </a:blip>
            <a:stretch>
              <a:fillRect/>
            </a:stretch>
          </p:blipFill>
          <p:spPr>
            <a:xfrm rot="-3224823">
              <a:off x="-140037" y="3490385"/>
              <a:ext cx="5882028" cy="4855725"/>
            </a:xfrm>
            <a:prstGeom prst="rect">
              <a:avLst/>
            </a:prstGeom>
            <a:noFill/>
            <a:ln>
              <a:noFill/>
            </a:ln>
          </p:spPr>
        </p:pic>
        <p:pic>
          <p:nvPicPr>
            <p:cNvPr id="969" name="Google Shape;969;p18"/>
            <p:cNvPicPr preferRelativeResize="0"/>
            <p:nvPr/>
          </p:nvPicPr>
          <p:blipFill>
            <a:blip r:embed="rId3">
              <a:alphaModFix amt="56000"/>
            </a:blip>
            <a:stretch>
              <a:fillRect/>
            </a:stretch>
          </p:blipFill>
          <p:spPr>
            <a:xfrm rot="10800000" flipH="1">
              <a:off x="7048980" y="-1210521"/>
              <a:ext cx="6114874" cy="5143500"/>
            </a:xfrm>
            <a:prstGeom prst="rect">
              <a:avLst/>
            </a:prstGeom>
            <a:noFill/>
            <a:ln>
              <a:noFill/>
            </a:ln>
          </p:spPr>
        </p:pic>
        <p:pic>
          <p:nvPicPr>
            <p:cNvPr id="970" name="Google Shape;970;p18"/>
            <p:cNvPicPr preferRelativeResize="0"/>
            <p:nvPr/>
          </p:nvPicPr>
          <p:blipFill>
            <a:blip r:embed="rId4">
              <a:alphaModFix amt="52000"/>
            </a:blip>
            <a:stretch>
              <a:fillRect/>
            </a:stretch>
          </p:blipFill>
          <p:spPr>
            <a:xfrm rot="5400000">
              <a:off x="5834261" y="-3262046"/>
              <a:ext cx="4474637" cy="5143502"/>
            </a:xfrm>
            <a:prstGeom prst="rect">
              <a:avLst/>
            </a:prstGeom>
            <a:noFill/>
            <a:ln>
              <a:noFill/>
            </a:ln>
          </p:spPr>
        </p:pic>
        <p:pic>
          <p:nvPicPr>
            <p:cNvPr id="971" name="Google Shape;971;p18"/>
            <p:cNvPicPr preferRelativeResize="0"/>
            <p:nvPr/>
          </p:nvPicPr>
          <p:blipFill>
            <a:blip r:embed="rId5">
              <a:alphaModFix amt="47000"/>
            </a:blip>
            <a:stretch>
              <a:fillRect/>
            </a:stretch>
          </p:blipFill>
          <p:spPr>
            <a:xfrm rot="-1342742">
              <a:off x="-977911" y="-3287812"/>
              <a:ext cx="5882021" cy="4855724"/>
            </a:xfrm>
            <a:prstGeom prst="rect">
              <a:avLst/>
            </a:prstGeom>
            <a:noFill/>
            <a:ln>
              <a:noFill/>
            </a:ln>
          </p:spPr>
        </p:pic>
        <p:pic>
          <p:nvPicPr>
            <p:cNvPr id="972" name="Google Shape;972;p18"/>
            <p:cNvPicPr preferRelativeResize="0"/>
            <p:nvPr/>
          </p:nvPicPr>
          <p:blipFill>
            <a:blip r:embed="rId6">
              <a:alphaModFix amt="58000"/>
            </a:blip>
            <a:stretch>
              <a:fillRect/>
            </a:stretch>
          </p:blipFill>
          <p:spPr>
            <a:xfrm rot="10599510">
              <a:off x="-546556" y="1325195"/>
              <a:ext cx="1787179" cy="4287368"/>
            </a:xfrm>
            <a:prstGeom prst="rect">
              <a:avLst/>
            </a:prstGeom>
            <a:noFill/>
            <a:ln>
              <a:noFill/>
            </a:ln>
          </p:spPr>
        </p:pic>
        <p:pic>
          <p:nvPicPr>
            <p:cNvPr id="973" name="Google Shape;973;p18"/>
            <p:cNvPicPr preferRelativeResize="0"/>
            <p:nvPr/>
          </p:nvPicPr>
          <p:blipFill>
            <a:blip r:embed="rId7">
              <a:alphaModFix amt="45000"/>
            </a:blip>
            <a:stretch>
              <a:fillRect/>
            </a:stretch>
          </p:blipFill>
          <p:spPr>
            <a:xfrm rot="380280">
              <a:off x="6197600" y="3797979"/>
              <a:ext cx="8158655" cy="3038274"/>
            </a:xfrm>
            <a:prstGeom prst="rect">
              <a:avLst/>
            </a:prstGeom>
            <a:noFill/>
            <a:ln>
              <a:noFill/>
            </a:ln>
          </p:spPr>
        </p:pic>
      </p:grpSp>
      <p:sp>
        <p:nvSpPr>
          <p:cNvPr id="974" name="Google Shape;974;p18"/>
          <p:cNvSpPr txBox="1">
            <a:spLocks noGrp="1"/>
          </p:cNvSpPr>
          <p:nvPr>
            <p:ph type="title"/>
          </p:nvPr>
        </p:nvSpPr>
        <p:spPr>
          <a:xfrm>
            <a:off x="2290050" y="3076083"/>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75" name="Google Shape;975;p18"/>
          <p:cNvSpPr txBox="1">
            <a:spLocks noGrp="1"/>
          </p:cNvSpPr>
          <p:nvPr>
            <p:ph type="subTitle" idx="1"/>
          </p:nvPr>
        </p:nvSpPr>
        <p:spPr>
          <a:xfrm>
            <a:off x="1605150" y="1547033"/>
            <a:ext cx="5933700" cy="180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76" name="Google Shape;976;p18"/>
          <p:cNvGrpSpPr/>
          <p:nvPr/>
        </p:nvGrpSpPr>
        <p:grpSpPr>
          <a:xfrm rot="5400065">
            <a:off x="8667137" y="-1129839"/>
            <a:ext cx="1344377" cy="1995312"/>
            <a:chOff x="272875" y="1527563"/>
            <a:chExt cx="255950" cy="455000"/>
          </a:xfrm>
        </p:grpSpPr>
        <p:sp>
          <p:nvSpPr>
            <p:cNvPr id="977" name="Google Shape;977;p1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2" name="Google Shape;1012;p18"/>
          <p:cNvSpPr/>
          <p:nvPr/>
        </p:nvSpPr>
        <p:spPr>
          <a:xfrm rot="-7373435">
            <a:off x="-1518218" y="3027895"/>
            <a:ext cx="2265005" cy="216576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1">
  <p:cSld name="CUSTOM_1">
    <p:spTree>
      <p:nvGrpSpPr>
        <p:cNvPr id="1" name="Shape 1493"/>
        <p:cNvGrpSpPr/>
        <p:nvPr/>
      </p:nvGrpSpPr>
      <p:grpSpPr>
        <a:xfrm>
          <a:off x="0" y="0"/>
          <a:ext cx="0" cy="0"/>
          <a:chOff x="0" y="0"/>
          <a:chExt cx="0" cy="0"/>
        </a:xfrm>
      </p:grpSpPr>
      <p:sp>
        <p:nvSpPr>
          <p:cNvPr id="1494" name="Google Shape;1494;p25"/>
          <p:cNvSpPr txBox="1">
            <a:spLocks noGrp="1"/>
          </p:cNvSpPr>
          <p:nvPr>
            <p:ph type="subTitle" idx="1"/>
          </p:nvPr>
        </p:nvSpPr>
        <p:spPr>
          <a:xfrm>
            <a:off x="671450" y="2555700"/>
            <a:ext cx="3566700" cy="116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95" name="Google Shape;1495;p25"/>
          <p:cNvSpPr txBox="1">
            <a:spLocks noGrp="1"/>
          </p:cNvSpPr>
          <p:nvPr>
            <p:ph type="ctrTitle"/>
          </p:nvPr>
        </p:nvSpPr>
        <p:spPr>
          <a:xfrm>
            <a:off x="671450" y="1875052"/>
            <a:ext cx="2604300" cy="573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1496" name="Google Shape;1496;p25"/>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1497" name="Google Shape;1497;p25"/>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1498" name="Google Shape;1498;p25"/>
          <p:cNvGrpSpPr/>
          <p:nvPr/>
        </p:nvGrpSpPr>
        <p:grpSpPr>
          <a:xfrm rot="-2700000">
            <a:off x="8026513" y="-183341"/>
            <a:ext cx="1344349" cy="1995327"/>
            <a:chOff x="272875" y="1527563"/>
            <a:chExt cx="255950" cy="455000"/>
          </a:xfrm>
        </p:grpSpPr>
        <p:sp>
          <p:nvSpPr>
            <p:cNvPr id="1499" name="Google Shape;1499;p2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25"/>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5" name="Google Shape;1535;p25"/>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1536" name="Google Shape;1536;p25"/>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5" r:id="rId3"/>
    <p:sldLayoutId id="2147483658" r:id="rId4"/>
    <p:sldLayoutId id="2147483659" r:id="rId5"/>
    <p:sldLayoutId id="2147483664" r:id="rId6"/>
    <p:sldLayoutId id="2147483671" r:id="rId7"/>
    <p:sldLayoutId id="2147483677" r:id="rId8"/>
    <p:sldLayoutId id="2147483678" r:id="rId9"/>
    <p:sldLayoutId id="2147483679" r:id="rId10"/>
    <p:sldLayoutId id="2147483680" r:id="rId11"/>
    <p:sldLayoutId id="2147483681"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6.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keydifferences.com/difference-between-social-media-marketing-and-digital-marketing.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5" name="Google Shape;2125;p38"/>
          <p:cNvPicPr preferRelativeResize="0"/>
          <p:nvPr/>
        </p:nvPicPr>
        <p:blipFill>
          <a:blip r:embed="rId3">
            <a:alphaModFix amt="74000"/>
          </a:blip>
          <a:stretch>
            <a:fillRect/>
          </a:stretch>
        </p:blipFill>
        <p:spPr>
          <a:xfrm rot="9461196">
            <a:off x="1917996" y="2388117"/>
            <a:ext cx="2894873" cy="2593323"/>
          </a:xfrm>
          <a:prstGeom prst="rect">
            <a:avLst/>
          </a:prstGeom>
          <a:noFill/>
          <a:ln>
            <a:noFill/>
          </a:ln>
        </p:spPr>
      </p:pic>
      <p:pic>
        <p:nvPicPr>
          <p:cNvPr id="2126" name="Google Shape;2126;p38"/>
          <p:cNvPicPr preferRelativeResize="0"/>
          <p:nvPr/>
        </p:nvPicPr>
        <p:blipFill>
          <a:blip r:embed="rId4">
            <a:alphaModFix amt="74000"/>
          </a:blip>
          <a:stretch>
            <a:fillRect/>
          </a:stretch>
        </p:blipFill>
        <p:spPr>
          <a:xfrm rot="1377427">
            <a:off x="4764679" y="752254"/>
            <a:ext cx="2894876" cy="2593327"/>
          </a:xfrm>
          <a:prstGeom prst="rect">
            <a:avLst/>
          </a:prstGeom>
          <a:noFill/>
          <a:ln>
            <a:noFill/>
          </a:ln>
        </p:spPr>
      </p:pic>
      <p:pic>
        <p:nvPicPr>
          <p:cNvPr id="2127" name="Google Shape;2127;p38"/>
          <p:cNvPicPr preferRelativeResize="0"/>
          <p:nvPr/>
        </p:nvPicPr>
        <p:blipFill>
          <a:blip r:embed="rId5">
            <a:alphaModFix amt="47000"/>
          </a:blip>
          <a:stretch>
            <a:fillRect/>
          </a:stretch>
        </p:blipFill>
        <p:spPr>
          <a:xfrm>
            <a:off x="1808452" y="227299"/>
            <a:ext cx="5527099" cy="4562724"/>
          </a:xfrm>
          <a:prstGeom prst="rect">
            <a:avLst/>
          </a:prstGeom>
          <a:noFill/>
          <a:ln>
            <a:noFill/>
          </a:ln>
        </p:spPr>
      </p:pic>
      <p:sp>
        <p:nvSpPr>
          <p:cNvPr id="2128" name="Google Shape;2128;p38"/>
          <p:cNvSpPr txBox="1">
            <a:spLocks noGrp="1"/>
          </p:cNvSpPr>
          <p:nvPr>
            <p:ph type="ctrTitle"/>
          </p:nvPr>
        </p:nvSpPr>
        <p:spPr>
          <a:xfrm>
            <a:off x="930553" y="1093083"/>
            <a:ext cx="7856985" cy="2052600"/>
          </a:xfrm>
          <a:prstGeom prst="rect">
            <a:avLst/>
          </a:prstGeom>
        </p:spPr>
        <p:txBody>
          <a:bodyPr spcFirstLastPara="1" wrap="square" lIns="91425" tIns="91425" rIns="91425" bIns="91425" anchor="b" anchorCtr="0">
            <a:noAutofit/>
          </a:bodyPr>
          <a:lstStyle/>
          <a:p>
            <a:pPr lvl="0"/>
            <a:r>
              <a:rPr lang="en-US" sz="3800" b="1">
                <a:solidFill>
                  <a:schemeClr val="tx1"/>
                </a:solidFill>
              </a:rPr>
              <a:t>Difference Between Marketing and Sales/Advertising</a:t>
            </a:r>
            <a:endParaRPr lang="en-US" sz="3800" b="1" dirty="0">
              <a:solidFill>
                <a:schemeClr val="tx1"/>
              </a:solidFill>
            </a:endParaRPr>
          </a:p>
        </p:txBody>
      </p:sp>
      <p:sp>
        <p:nvSpPr>
          <p:cNvPr id="2129" name="Google Shape;2129;p38"/>
          <p:cNvSpPr txBox="1">
            <a:spLocks noGrp="1"/>
          </p:cNvSpPr>
          <p:nvPr>
            <p:ph type="subTitle" idx="1"/>
          </p:nvPr>
        </p:nvSpPr>
        <p:spPr>
          <a:xfrm>
            <a:off x="818955" y="3411144"/>
            <a:ext cx="3471169" cy="792600"/>
          </a:xfrm>
          <a:prstGeom prst="rect">
            <a:avLst/>
          </a:prstGeom>
        </p:spPr>
        <p:txBody>
          <a:bodyPr spcFirstLastPara="1" wrap="square" lIns="91425" tIns="91425" rIns="91425" bIns="91425" anchor="t" anchorCtr="0">
            <a:noAutofit/>
          </a:bodyPr>
          <a:lstStyle/>
          <a:p>
            <a:r>
              <a:rPr lang="en-LY" dirty="0"/>
              <a:t>Done by: yousef Almarimi</a:t>
            </a:r>
          </a:p>
          <a:p>
            <a:r>
              <a:rPr lang="en-LY" dirty="0"/>
              <a:t>ID number: 3287</a:t>
            </a:r>
          </a:p>
          <a:p>
            <a:r>
              <a:rPr lang="en-LY" dirty="0"/>
              <a:t>Email: yousef_3287@limu.edu.ly</a:t>
            </a:r>
          </a:p>
          <a:p>
            <a:pPr marL="0" lvl="0" indent="0" algn="ctr" rtl="0">
              <a:spcBef>
                <a:spcPts val="0"/>
              </a:spcBef>
              <a:spcAft>
                <a:spcPts val="0"/>
              </a:spcAft>
              <a:buNone/>
            </a:pPr>
            <a:endParaRPr dirty="0"/>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BB0784DF-4E55-FC42-9A8B-81E6E1E17D9C}"/>
              </a:ext>
            </a:extLst>
          </p:cNvPr>
          <p:cNvPicPr>
            <a:picLocks noChangeAspect="1"/>
          </p:cNvPicPr>
          <p:nvPr/>
        </p:nvPicPr>
        <p:blipFill>
          <a:blip r:embed="rId6"/>
          <a:stretch>
            <a:fillRect/>
          </a:stretch>
        </p:blipFill>
        <p:spPr>
          <a:xfrm>
            <a:off x="7493000" y="-6310"/>
            <a:ext cx="1651000" cy="1231900"/>
          </a:xfrm>
          <a:prstGeom prst="rect">
            <a:avLst/>
          </a:prstGeom>
        </p:spPr>
      </p:pic>
      <p:pic>
        <p:nvPicPr>
          <p:cNvPr id="5" name="Picture 4">
            <a:extLst>
              <a:ext uri="{FF2B5EF4-FFF2-40B4-BE49-F238E27FC236}">
                <a16:creationId xmlns:a16="http://schemas.microsoft.com/office/drawing/2014/main" id="{EC721CC4-E8DF-E445-8BA9-C3C3DD0977C8}"/>
              </a:ext>
            </a:extLst>
          </p:cNvPr>
          <p:cNvPicPr>
            <a:picLocks noChangeAspect="1"/>
          </p:cNvPicPr>
          <p:nvPr/>
        </p:nvPicPr>
        <p:blipFill>
          <a:blip r:embed="rId7"/>
          <a:stretch>
            <a:fillRect/>
          </a:stretch>
        </p:blipFill>
        <p:spPr>
          <a:xfrm>
            <a:off x="-12276" y="-6310"/>
            <a:ext cx="1422400" cy="1422400"/>
          </a:xfrm>
          <a:prstGeom prst="rect">
            <a:avLst/>
          </a:prstGeom>
        </p:spPr>
      </p:pic>
      <p:sp>
        <p:nvSpPr>
          <p:cNvPr id="6" name="TextBox 5">
            <a:extLst>
              <a:ext uri="{FF2B5EF4-FFF2-40B4-BE49-F238E27FC236}">
                <a16:creationId xmlns:a16="http://schemas.microsoft.com/office/drawing/2014/main" id="{ABAA734A-ECA4-7341-9536-37CF37DC4117}"/>
              </a:ext>
            </a:extLst>
          </p:cNvPr>
          <p:cNvSpPr txBox="1"/>
          <p:nvPr/>
        </p:nvSpPr>
        <p:spPr>
          <a:xfrm>
            <a:off x="1792076" y="227299"/>
            <a:ext cx="5100214" cy="923330"/>
          </a:xfrm>
          <a:prstGeom prst="rect">
            <a:avLst/>
          </a:prstGeom>
          <a:noFill/>
        </p:spPr>
        <p:txBody>
          <a:bodyPr wrap="square" rtlCol="0">
            <a:spAutoFit/>
          </a:bodyPr>
          <a:lstStyle/>
          <a:p>
            <a:pPr algn="ctr"/>
            <a:r>
              <a:rPr lang="en-LY" sz="2000" b="1" dirty="0" smtClean="0"/>
              <a:t>Libyan</a:t>
            </a:r>
            <a:r>
              <a:rPr lang="en-US" sz="2000" b="1" dirty="0" smtClean="0"/>
              <a:t> Medical </a:t>
            </a:r>
            <a:r>
              <a:rPr lang="en-LY" sz="2000" b="1" dirty="0" smtClean="0"/>
              <a:t> </a:t>
            </a:r>
            <a:r>
              <a:rPr lang="en-LY" sz="2000" b="1" dirty="0"/>
              <a:t>International University</a:t>
            </a:r>
          </a:p>
          <a:p>
            <a:pPr algn="ctr"/>
            <a:r>
              <a:rPr lang="en-LY" sz="2000" b="1" dirty="0"/>
              <a:t>Faculty of Business Adminstration</a:t>
            </a:r>
          </a:p>
          <a:p>
            <a:pPr algn="ctr"/>
            <a:endParaRPr lang="en-LY"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2141" name="Google Shape;2141;p40"/>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pic>
        <p:nvPicPr>
          <p:cNvPr id="2142" name="Google Shape;2142;p40"/>
          <p:cNvPicPr preferRelativeResize="0"/>
          <p:nvPr/>
        </p:nvPicPr>
        <p:blipFill>
          <a:blip r:embed="rId3">
            <a:alphaModFix amt="64000"/>
          </a:blip>
          <a:stretch>
            <a:fillRect/>
          </a:stretch>
        </p:blipFill>
        <p:spPr>
          <a:xfrm>
            <a:off x="3294245" y="3365497"/>
            <a:ext cx="842174" cy="708408"/>
          </a:xfrm>
          <a:prstGeom prst="rect">
            <a:avLst/>
          </a:prstGeom>
          <a:noFill/>
          <a:ln>
            <a:noFill/>
          </a:ln>
        </p:spPr>
      </p:pic>
      <p:pic>
        <p:nvPicPr>
          <p:cNvPr id="2143" name="Google Shape;2143;p40"/>
          <p:cNvPicPr preferRelativeResize="0"/>
          <p:nvPr/>
        </p:nvPicPr>
        <p:blipFill>
          <a:blip r:embed="rId4">
            <a:alphaModFix amt="82000"/>
          </a:blip>
          <a:stretch>
            <a:fillRect/>
          </a:stretch>
        </p:blipFill>
        <p:spPr>
          <a:xfrm>
            <a:off x="759925" y="3365497"/>
            <a:ext cx="842174" cy="708408"/>
          </a:xfrm>
          <a:prstGeom prst="rect">
            <a:avLst/>
          </a:prstGeom>
          <a:noFill/>
          <a:ln>
            <a:noFill/>
          </a:ln>
        </p:spPr>
      </p:pic>
      <p:pic>
        <p:nvPicPr>
          <p:cNvPr id="2144" name="Google Shape;2144;p40"/>
          <p:cNvPicPr preferRelativeResize="0"/>
          <p:nvPr/>
        </p:nvPicPr>
        <p:blipFill>
          <a:blip r:embed="rId4">
            <a:alphaModFix amt="82000"/>
          </a:blip>
          <a:stretch>
            <a:fillRect/>
          </a:stretch>
        </p:blipFill>
        <p:spPr>
          <a:xfrm>
            <a:off x="5822947" y="3365497"/>
            <a:ext cx="842174" cy="708408"/>
          </a:xfrm>
          <a:prstGeom prst="rect">
            <a:avLst/>
          </a:prstGeom>
          <a:noFill/>
          <a:ln>
            <a:noFill/>
          </a:ln>
        </p:spPr>
      </p:pic>
      <p:pic>
        <p:nvPicPr>
          <p:cNvPr id="2145" name="Google Shape;2145;p40"/>
          <p:cNvPicPr preferRelativeResize="0"/>
          <p:nvPr/>
        </p:nvPicPr>
        <p:blipFill>
          <a:blip r:embed="rId3">
            <a:alphaModFix amt="64000"/>
          </a:blip>
          <a:stretch>
            <a:fillRect/>
          </a:stretch>
        </p:blipFill>
        <p:spPr>
          <a:xfrm>
            <a:off x="759925" y="1601697"/>
            <a:ext cx="842174" cy="708408"/>
          </a:xfrm>
          <a:prstGeom prst="rect">
            <a:avLst/>
          </a:prstGeom>
          <a:noFill/>
          <a:ln>
            <a:noFill/>
          </a:ln>
        </p:spPr>
      </p:pic>
      <p:pic>
        <p:nvPicPr>
          <p:cNvPr id="2146" name="Google Shape;2146;p40"/>
          <p:cNvPicPr preferRelativeResize="0"/>
          <p:nvPr/>
        </p:nvPicPr>
        <p:blipFill>
          <a:blip r:embed="rId3">
            <a:alphaModFix amt="64000"/>
          </a:blip>
          <a:stretch>
            <a:fillRect/>
          </a:stretch>
        </p:blipFill>
        <p:spPr>
          <a:xfrm>
            <a:off x="5822959" y="1601700"/>
            <a:ext cx="842174" cy="708400"/>
          </a:xfrm>
          <a:prstGeom prst="rect">
            <a:avLst/>
          </a:prstGeom>
          <a:noFill/>
          <a:ln>
            <a:noFill/>
          </a:ln>
        </p:spPr>
      </p:pic>
      <p:pic>
        <p:nvPicPr>
          <p:cNvPr id="2147" name="Google Shape;2147;p40"/>
          <p:cNvPicPr preferRelativeResize="0"/>
          <p:nvPr/>
        </p:nvPicPr>
        <p:blipFill>
          <a:blip r:embed="rId4">
            <a:alphaModFix amt="82000"/>
          </a:blip>
          <a:stretch>
            <a:fillRect/>
          </a:stretch>
        </p:blipFill>
        <p:spPr>
          <a:xfrm>
            <a:off x="3294234" y="1601697"/>
            <a:ext cx="842174" cy="708408"/>
          </a:xfrm>
          <a:prstGeom prst="rect">
            <a:avLst/>
          </a:prstGeom>
          <a:noFill/>
          <a:ln>
            <a:noFill/>
          </a:ln>
        </p:spPr>
      </p:pic>
      <p:sp>
        <p:nvSpPr>
          <p:cNvPr id="2148" name="Google Shape;2148;p40"/>
          <p:cNvSpPr txBox="1">
            <a:spLocks noGrp="1"/>
          </p:cNvSpPr>
          <p:nvPr>
            <p:ph type="title"/>
          </p:nvPr>
        </p:nvSpPr>
        <p:spPr>
          <a:xfrm>
            <a:off x="3170031"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149" name="Google Shape;2149;p40"/>
          <p:cNvSpPr txBox="1">
            <a:spLocks noGrp="1"/>
          </p:cNvSpPr>
          <p:nvPr>
            <p:ph type="title" idx="2"/>
          </p:nvPr>
        </p:nvSpPr>
        <p:spPr>
          <a:xfrm>
            <a:off x="5686543"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150" name="Google Shape;2150;p40"/>
          <p:cNvSpPr txBox="1">
            <a:spLocks noGrp="1"/>
          </p:cNvSpPr>
          <p:nvPr>
            <p:ph type="title" idx="3"/>
          </p:nvPr>
        </p:nvSpPr>
        <p:spPr>
          <a:xfrm>
            <a:off x="5697526"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51" name="Google Shape;2151;p40"/>
          <p:cNvSpPr txBox="1">
            <a:spLocks noGrp="1"/>
          </p:cNvSpPr>
          <p:nvPr>
            <p:ph type="title" idx="4"/>
          </p:nvPr>
        </p:nvSpPr>
        <p:spPr>
          <a:xfrm>
            <a:off x="637282" y="34442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152" name="Google Shape;2152;p40"/>
          <p:cNvSpPr txBox="1">
            <a:spLocks noGrp="1"/>
          </p:cNvSpPr>
          <p:nvPr>
            <p:ph type="title" idx="5"/>
          </p:nvPr>
        </p:nvSpPr>
        <p:spPr>
          <a:xfrm>
            <a:off x="637282"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53" name="Google Shape;2153;p40"/>
          <p:cNvSpPr txBox="1">
            <a:spLocks noGrp="1"/>
          </p:cNvSpPr>
          <p:nvPr>
            <p:ph type="title" idx="6"/>
          </p:nvPr>
        </p:nvSpPr>
        <p:spPr>
          <a:xfrm>
            <a:off x="3170031"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54" name="Google Shape;2154;p40"/>
          <p:cNvSpPr txBox="1">
            <a:spLocks noGrp="1"/>
          </p:cNvSpPr>
          <p:nvPr>
            <p:ph type="ctrTitle" idx="7"/>
          </p:nvPr>
        </p:nvSpPr>
        <p:spPr>
          <a:xfrm>
            <a:off x="4206831" y="3663257"/>
            <a:ext cx="1821000" cy="450000"/>
          </a:xfrm>
          <a:prstGeom prst="rect">
            <a:avLst/>
          </a:prstGeom>
        </p:spPr>
        <p:txBody>
          <a:bodyPr spcFirstLastPara="1" wrap="square" lIns="91425" tIns="91425" rIns="91425" bIns="91425" anchor="b" anchorCtr="0">
            <a:noAutofit/>
          </a:bodyPr>
          <a:lstStyle/>
          <a:p>
            <a:r>
              <a:rPr lang="en-US" dirty="0">
                <a:solidFill>
                  <a:schemeClr val="tx1"/>
                </a:solidFill>
              </a:rPr>
              <a:t>Conclusion</a:t>
            </a:r>
            <a:br>
              <a:rPr lang="en-US" dirty="0">
                <a:solidFill>
                  <a:schemeClr val="tx1"/>
                </a:solidFill>
              </a:rPr>
            </a:br>
            <a:endParaRPr dirty="0"/>
          </a:p>
        </p:txBody>
      </p:sp>
      <p:sp>
        <p:nvSpPr>
          <p:cNvPr id="2156" name="Google Shape;2156;p40"/>
          <p:cNvSpPr txBox="1">
            <a:spLocks noGrp="1"/>
          </p:cNvSpPr>
          <p:nvPr>
            <p:ph type="ctrTitle" idx="8"/>
          </p:nvPr>
        </p:nvSpPr>
        <p:spPr>
          <a:xfrm>
            <a:off x="6692587" y="3494701"/>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References</a:t>
            </a:r>
            <a:endParaRPr dirty="0"/>
          </a:p>
        </p:txBody>
      </p:sp>
      <p:sp>
        <p:nvSpPr>
          <p:cNvPr id="2158" name="Google Shape;2158;p40"/>
          <p:cNvSpPr txBox="1">
            <a:spLocks noGrp="1"/>
          </p:cNvSpPr>
          <p:nvPr>
            <p:ph type="ctrTitle" idx="13"/>
          </p:nvPr>
        </p:nvSpPr>
        <p:spPr>
          <a:xfrm>
            <a:off x="6767157" y="2144326"/>
            <a:ext cx="1821000" cy="450000"/>
          </a:xfrm>
          <a:prstGeom prst="rect">
            <a:avLst/>
          </a:prstGeom>
        </p:spPr>
        <p:txBody>
          <a:bodyPr spcFirstLastPara="1" wrap="square" lIns="91425" tIns="91425" rIns="91425" bIns="91425" anchor="b" anchorCtr="0">
            <a:noAutofit/>
          </a:bodyPr>
          <a:lstStyle/>
          <a:p>
            <a:r>
              <a:rPr lang="en-US" dirty="0">
                <a:solidFill>
                  <a:schemeClr val="tx1"/>
                </a:solidFill>
              </a:rPr>
              <a:t>Definition of advertising</a:t>
            </a:r>
            <a:br>
              <a:rPr lang="en-US" dirty="0">
                <a:solidFill>
                  <a:schemeClr val="tx1"/>
                </a:solidFill>
              </a:rPr>
            </a:br>
            <a:endParaRPr dirty="0"/>
          </a:p>
        </p:txBody>
      </p:sp>
      <p:sp>
        <p:nvSpPr>
          <p:cNvPr id="2161" name="Google Shape;2161;p40"/>
          <p:cNvSpPr txBox="1">
            <a:spLocks noGrp="1"/>
          </p:cNvSpPr>
          <p:nvPr>
            <p:ph type="subTitle" idx="16"/>
          </p:nvPr>
        </p:nvSpPr>
        <p:spPr>
          <a:xfrm>
            <a:off x="1522162" y="3324201"/>
            <a:ext cx="2176418" cy="817800"/>
          </a:xfrm>
          <a:prstGeom prst="rect">
            <a:avLst/>
          </a:prstGeom>
        </p:spPr>
        <p:txBody>
          <a:bodyPr spcFirstLastPara="1" wrap="square" lIns="91425" tIns="91425" rIns="91425" bIns="91425" anchor="t" anchorCtr="0">
            <a:noAutofit/>
          </a:bodyPr>
          <a:lstStyle/>
          <a:p>
            <a:pPr marL="0" indent="0"/>
            <a:r>
              <a:rPr lang="en-US" b="1" dirty="0">
                <a:solidFill>
                  <a:schemeClr val="tx1"/>
                </a:solidFill>
              </a:rPr>
              <a:t>Deference between marketing and advertising</a:t>
            </a:r>
          </a:p>
          <a:p>
            <a:pPr marL="0" lvl="0" indent="0" algn="l" rtl="0">
              <a:spcBef>
                <a:spcPts val="0"/>
              </a:spcBef>
              <a:spcAft>
                <a:spcPts val="0"/>
              </a:spcAft>
              <a:buNone/>
            </a:pPr>
            <a:endParaRPr dirty="0"/>
          </a:p>
        </p:txBody>
      </p:sp>
      <p:sp>
        <p:nvSpPr>
          <p:cNvPr id="2162" name="Google Shape;2162;p40"/>
          <p:cNvSpPr txBox="1">
            <a:spLocks noGrp="1"/>
          </p:cNvSpPr>
          <p:nvPr>
            <p:ph type="ctrTitle" idx="17"/>
          </p:nvPr>
        </p:nvSpPr>
        <p:spPr>
          <a:xfrm>
            <a:off x="1676327" y="1987993"/>
            <a:ext cx="1821000" cy="450000"/>
          </a:xfrm>
          <a:prstGeom prst="rect">
            <a:avLst/>
          </a:prstGeom>
        </p:spPr>
        <p:txBody>
          <a:bodyPr spcFirstLastPara="1" wrap="square" lIns="91425" tIns="91425" rIns="91425" bIns="91425" anchor="b" anchorCtr="0">
            <a:noAutofit/>
          </a:bodyPr>
          <a:lstStyle/>
          <a:p>
            <a:r>
              <a:rPr lang="en-US" dirty="0">
                <a:solidFill>
                  <a:schemeClr val="tx1"/>
                </a:solidFill>
              </a:rPr>
              <a:t>Introduction</a:t>
            </a:r>
            <a:br>
              <a:rPr lang="en-US" dirty="0">
                <a:solidFill>
                  <a:schemeClr val="tx1"/>
                </a:solidFill>
              </a:rPr>
            </a:br>
            <a:endParaRPr dirty="0"/>
          </a:p>
        </p:txBody>
      </p:sp>
      <p:sp>
        <p:nvSpPr>
          <p:cNvPr id="2164" name="Google Shape;2164;p40"/>
          <p:cNvSpPr txBox="1">
            <a:spLocks noGrp="1"/>
          </p:cNvSpPr>
          <p:nvPr>
            <p:ph type="ctrTitle" idx="19"/>
          </p:nvPr>
        </p:nvSpPr>
        <p:spPr>
          <a:xfrm>
            <a:off x="4182496" y="2144326"/>
            <a:ext cx="1821000" cy="450000"/>
          </a:xfrm>
          <a:prstGeom prst="rect">
            <a:avLst/>
          </a:prstGeom>
        </p:spPr>
        <p:txBody>
          <a:bodyPr spcFirstLastPara="1" wrap="square" lIns="91425" tIns="91425" rIns="91425" bIns="91425" anchor="b" anchorCtr="0">
            <a:noAutofit/>
          </a:bodyPr>
          <a:lstStyle/>
          <a:p>
            <a:r>
              <a:rPr lang="en-US" dirty="0">
                <a:solidFill>
                  <a:schemeClr val="tx1"/>
                </a:solidFill>
              </a:rPr>
              <a:t>Definition of marketing</a:t>
            </a:r>
            <a:br>
              <a:rPr lang="en-US" dirty="0">
                <a:solidFill>
                  <a:schemeClr val="tx1"/>
                </a:solidFill>
              </a:rPr>
            </a:br>
            <a:endParaRPr dirty="0"/>
          </a:p>
        </p:txBody>
      </p:sp>
      <p:sp>
        <p:nvSpPr>
          <p:cNvPr id="2" name="TextBox 1">
            <a:extLst>
              <a:ext uri="{FF2B5EF4-FFF2-40B4-BE49-F238E27FC236}">
                <a16:creationId xmlns:a16="http://schemas.microsoft.com/office/drawing/2014/main" id="{D36DED64-5F06-BE49-837D-59222A4D816B}"/>
              </a:ext>
            </a:extLst>
          </p:cNvPr>
          <p:cNvSpPr txBox="1"/>
          <p:nvPr/>
        </p:nvSpPr>
        <p:spPr>
          <a:xfrm>
            <a:off x="7918882" y="4421080"/>
            <a:ext cx="284052" cy="307777"/>
          </a:xfrm>
          <a:prstGeom prst="rect">
            <a:avLst/>
          </a:prstGeom>
          <a:noFill/>
        </p:spPr>
        <p:txBody>
          <a:bodyPr wrap="none" rtlCol="0">
            <a:spAutoFit/>
          </a:bodyPr>
          <a:lstStyle/>
          <a:p>
            <a:r>
              <a:rPr lang="en-LY"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41"/>
          <p:cNvSpPr txBox="1">
            <a:spLocks noGrp="1"/>
          </p:cNvSpPr>
          <p:nvPr>
            <p:ph type="subTitle" idx="1"/>
          </p:nvPr>
        </p:nvSpPr>
        <p:spPr>
          <a:xfrm>
            <a:off x="786860" y="1313895"/>
            <a:ext cx="3566700" cy="3295671"/>
          </a:xfrm>
          <a:prstGeom prst="rect">
            <a:avLst/>
          </a:prstGeom>
        </p:spPr>
        <p:txBody>
          <a:bodyPr spcFirstLastPara="1" wrap="square" lIns="91425" tIns="91425" rIns="91425" bIns="91425" anchor="ctr" anchorCtr="0">
            <a:noAutofit/>
          </a:bodyPr>
          <a:lstStyle/>
          <a:p>
            <a:pPr marL="285750" indent="-285750" algn="just">
              <a:buFont typeface="Arial" panose="020B0604020202020204" pitchFamily="34" charset="0"/>
              <a:buChar char="•"/>
            </a:pPr>
            <a:r>
              <a:rPr lang="en-US" dirty="0">
                <a:solidFill>
                  <a:schemeClr val="tx1"/>
                </a:solidFill>
              </a:rPr>
              <a:t> Nobody can disagree that a company's survival is largely dependent on its consumers. As a result, the company's marketing efforts should be designed to convert shoppers into buyers. Marketing, on the other hand, is the practice of promoting or selling products and services via the use of techniques such as market research and advertising.</a:t>
            </a:r>
          </a:p>
          <a:p>
            <a:pPr marL="0" lvl="0" indent="0" algn="l" rtl="0">
              <a:spcBef>
                <a:spcPts val="0"/>
              </a:spcBef>
              <a:spcAft>
                <a:spcPts val="0"/>
              </a:spcAft>
              <a:buNone/>
            </a:pPr>
            <a:endParaRPr dirty="0"/>
          </a:p>
        </p:txBody>
      </p:sp>
      <p:sp>
        <p:nvSpPr>
          <p:cNvPr id="2172" name="Google Shape;2172;p41"/>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1"/>
          <p:cNvSpPr txBox="1">
            <a:spLocks noGrp="1"/>
          </p:cNvSpPr>
          <p:nvPr>
            <p:ph type="ctrTitle"/>
          </p:nvPr>
        </p:nvSpPr>
        <p:spPr>
          <a:xfrm>
            <a:off x="496103" y="533934"/>
            <a:ext cx="2604300" cy="573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pic>
        <p:nvPicPr>
          <p:cNvPr id="5" name="Picture 4">
            <a:extLst>
              <a:ext uri="{FF2B5EF4-FFF2-40B4-BE49-F238E27FC236}">
                <a16:creationId xmlns:a16="http://schemas.microsoft.com/office/drawing/2014/main" id="{B3C8C9B8-3F26-784C-A6F1-4B71FE7F6FEE}"/>
              </a:ext>
            </a:extLst>
          </p:cNvPr>
          <p:cNvPicPr>
            <a:picLocks noChangeAspect="1"/>
          </p:cNvPicPr>
          <p:nvPr/>
        </p:nvPicPr>
        <p:blipFill rotWithShape="1">
          <a:blip r:embed="rId3"/>
          <a:srcRect t="-1" b="229"/>
          <a:stretch/>
        </p:blipFill>
        <p:spPr>
          <a:xfrm>
            <a:off x="4353560" y="1473200"/>
            <a:ext cx="3028765" cy="2197100"/>
          </a:xfrm>
          <a:prstGeom prst="rect">
            <a:avLst/>
          </a:prstGeom>
        </p:spPr>
      </p:pic>
      <p:sp>
        <p:nvSpPr>
          <p:cNvPr id="2" name="TextBox 1">
            <a:extLst>
              <a:ext uri="{FF2B5EF4-FFF2-40B4-BE49-F238E27FC236}">
                <a16:creationId xmlns:a16="http://schemas.microsoft.com/office/drawing/2014/main" id="{59C9D3F0-4F45-2744-A4DC-2030E82680E3}"/>
              </a:ext>
            </a:extLst>
          </p:cNvPr>
          <p:cNvSpPr txBox="1"/>
          <p:nvPr/>
        </p:nvSpPr>
        <p:spPr>
          <a:xfrm>
            <a:off x="7981025" y="4687410"/>
            <a:ext cx="284052" cy="307777"/>
          </a:xfrm>
          <a:prstGeom prst="rect">
            <a:avLst/>
          </a:prstGeom>
          <a:noFill/>
        </p:spPr>
        <p:txBody>
          <a:bodyPr wrap="none" rtlCol="0">
            <a:spAutoFit/>
          </a:bodyPr>
          <a:lstStyle/>
          <a:p>
            <a:r>
              <a:rPr lang="en-LY"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8" name="Google Shape;2178;p42"/>
          <p:cNvSpPr txBox="1">
            <a:spLocks noGrp="1"/>
          </p:cNvSpPr>
          <p:nvPr>
            <p:ph type="subTitle" idx="1"/>
          </p:nvPr>
        </p:nvSpPr>
        <p:spPr>
          <a:xfrm flipH="1">
            <a:off x="5047900" y="1699845"/>
            <a:ext cx="3367800" cy="2903656"/>
          </a:xfrm>
          <a:prstGeom prst="rect">
            <a:avLst/>
          </a:prstGeom>
        </p:spPr>
        <p:txBody>
          <a:bodyPr spcFirstLastPara="1" wrap="square" lIns="91425" tIns="91425" rIns="91425" bIns="91425" anchor="ctr" anchorCtr="0">
            <a:noAutofit/>
          </a:bodyPr>
          <a:lstStyle/>
          <a:p>
            <a:pPr marL="0" indent="0" algn="just"/>
            <a:r>
              <a:rPr lang="en-US" sz="2000" dirty="0">
                <a:latin typeface="Segoe UI" panose="020B0502040204020203" pitchFamily="34" charset="0"/>
              </a:rPr>
              <a:t>Marketing is a long-term business activity that begins with market research and culminates with customer satisfaction. Understanding market conditions, identifying customer needs, designing a product that meets those needs.</a:t>
            </a:r>
            <a:endParaRPr lang="en-US" sz="2000" dirty="0"/>
          </a:p>
          <a:p>
            <a:pPr marL="0" lvl="0" indent="0" algn="r" rtl="0">
              <a:spcBef>
                <a:spcPts val="0"/>
              </a:spcBef>
              <a:spcAft>
                <a:spcPts val="0"/>
              </a:spcAft>
              <a:buNone/>
            </a:pPr>
            <a:endParaRPr dirty="0"/>
          </a:p>
        </p:txBody>
      </p:sp>
      <p:sp>
        <p:nvSpPr>
          <p:cNvPr id="2179" name="Google Shape;2179;p42"/>
          <p:cNvSpPr txBox="1">
            <a:spLocks noGrp="1"/>
          </p:cNvSpPr>
          <p:nvPr>
            <p:ph type="ctrTitle"/>
          </p:nvPr>
        </p:nvSpPr>
        <p:spPr>
          <a:xfrm flipH="1">
            <a:off x="4572000" y="765644"/>
            <a:ext cx="3860400" cy="934200"/>
          </a:xfrm>
          <a:prstGeom prst="rect">
            <a:avLst/>
          </a:prstGeom>
        </p:spPr>
        <p:txBody>
          <a:bodyPr spcFirstLastPara="1" wrap="square" lIns="91425" tIns="91425" rIns="91425" bIns="91425" anchor="ctr" anchorCtr="0">
            <a:noAutofit/>
          </a:bodyPr>
          <a:lstStyle/>
          <a:p>
            <a:pPr lvl="0" algn="ctr"/>
            <a:r>
              <a:rPr lang="en-US" b="1" dirty="0"/>
              <a:t>Definition of marketing </a:t>
            </a:r>
            <a:endParaRPr dirty="0"/>
          </a:p>
        </p:txBody>
      </p:sp>
      <p:pic>
        <p:nvPicPr>
          <p:cNvPr id="5" name="Picture 4">
            <a:extLst>
              <a:ext uri="{FF2B5EF4-FFF2-40B4-BE49-F238E27FC236}">
                <a16:creationId xmlns:a16="http://schemas.microsoft.com/office/drawing/2014/main" id="{E876F7F0-89F4-A74C-BF2F-F0EADAA09091}"/>
              </a:ext>
            </a:extLst>
          </p:cNvPr>
          <p:cNvPicPr>
            <a:picLocks noChangeAspect="1"/>
          </p:cNvPicPr>
          <p:nvPr/>
        </p:nvPicPr>
        <p:blipFill>
          <a:blip r:embed="rId3"/>
          <a:stretch>
            <a:fillRect/>
          </a:stretch>
        </p:blipFill>
        <p:spPr>
          <a:xfrm>
            <a:off x="711600" y="971590"/>
            <a:ext cx="3860400" cy="3502755"/>
          </a:xfrm>
          <a:prstGeom prst="rect">
            <a:avLst/>
          </a:prstGeom>
        </p:spPr>
      </p:pic>
      <p:sp>
        <p:nvSpPr>
          <p:cNvPr id="3" name="TextBox 2">
            <a:extLst>
              <a:ext uri="{FF2B5EF4-FFF2-40B4-BE49-F238E27FC236}">
                <a16:creationId xmlns:a16="http://schemas.microsoft.com/office/drawing/2014/main" id="{AD199748-69F2-3B47-AEBF-8B0612BCB769}"/>
              </a:ext>
            </a:extLst>
          </p:cNvPr>
          <p:cNvSpPr txBox="1"/>
          <p:nvPr/>
        </p:nvSpPr>
        <p:spPr>
          <a:xfrm>
            <a:off x="7625918" y="4731798"/>
            <a:ext cx="284052" cy="307777"/>
          </a:xfrm>
          <a:prstGeom prst="rect">
            <a:avLst/>
          </a:prstGeom>
          <a:noFill/>
        </p:spPr>
        <p:txBody>
          <a:bodyPr wrap="none" rtlCol="0">
            <a:spAutoFit/>
          </a:bodyPr>
          <a:lstStyle/>
          <a:p>
            <a:r>
              <a:rPr lang="en-LY"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736646" y="1765846"/>
            <a:ext cx="5307938" cy="2657700"/>
          </a:xfrm>
          <a:prstGeom prst="rect">
            <a:avLst/>
          </a:prstGeom>
        </p:spPr>
        <p:txBody>
          <a:bodyPr spcFirstLastPara="1" wrap="square" lIns="91425" tIns="91425" rIns="91425" bIns="91425" anchor="ctr" anchorCtr="0">
            <a:noAutofit/>
          </a:bodyPr>
          <a:lstStyle/>
          <a:p>
            <a:pPr algn="just"/>
            <a:r>
              <a:rPr lang="en-US" sz="2000" dirty="0"/>
              <a:t>Advertising is the most expensive aspect of the marketing process. It is a conversational action used to persuade more people to buy or use a product or service. It is a method by which a single message can reach a big number of individuals in a matter of seconds. As a result, the corporation uses this method to promote its product or service in order to attract customers' attention.</a:t>
            </a:r>
          </a:p>
          <a:p>
            <a:pPr marL="139700" lvl="0" indent="0">
              <a:buNone/>
            </a:pPr>
            <a:endParaRPr b="1" dirty="0"/>
          </a:p>
        </p:txBody>
      </p:sp>
      <p:sp>
        <p:nvSpPr>
          <p:cNvPr id="2813" name="Google Shape;2813;p6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p>
            <a:pPr lvl="0"/>
            <a:r>
              <a:rPr lang="en-US" sz="3200" b="1" dirty="0"/>
              <a:t>Definition of advertising</a:t>
            </a:r>
            <a:endParaRPr dirty="0"/>
          </a:p>
        </p:txBody>
      </p:sp>
      <p:pic>
        <p:nvPicPr>
          <p:cNvPr id="3" name="Picture 2">
            <a:extLst>
              <a:ext uri="{FF2B5EF4-FFF2-40B4-BE49-F238E27FC236}">
                <a16:creationId xmlns:a16="http://schemas.microsoft.com/office/drawing/2014/main" id="{5A9E417B-3E02-F541-8225-2F237BFB789F}"/>
              </a:ext>
            </a:extLst>
          </p:cNvPr>
          <p:cNvPicPr>
            <a:picLocks noChangeAspect="1"/>
          </p:cNvPicPr>
          <p:nvPr/>
        </p:nvPicPr>
        <p:blipFill>
          <a:blip r:embed="rId3"/>
          <a:stretch>
            <a:fillRect/>
          </a:stretch>
        </p:blipFill>
        <p:spPr>
          <a:xfrm>
            <a:off x="6193654" y="1475699"/>
            <a:ext cx="2799426" cy="2590273"/>
          </a:xfrm>
          <a:prstGeom prst="rect">
            <a:avLst/>
          </a:prstGeom>
        </p:spPr>
      </p:pic>
      <p:sp>
        <p:nvSpPr>
          <p:cNvPr id="2" name="TextBox 1">
            <a:extLst>
              <a:ext uri="{FF2B5EF4-FFF2-40B4-BE49-F238E27FC236}">
                <a16:creationId xmlns:a16="http://schemas.microsoft.com/office/drawing/2014/main" id="{EDD63685-58F3-7744-8BCC-CC9CCB41E2B9}"/>
              </a:ext>
            </a:extLst>
          </p:cNvPr>
          <p:cNvSpPr txBox="1"/>
          <p:nvPr/>
        </p:nvSpPr>
        <p:spPr>
          <a:xfrm>
            <a:off x="7368466" y="4598633"/>
            <a:ext cx="284052" cy="307777"/>
          </a:xfrm>
          <a:prstGeom prst="rect">
            <a:avLst/>
          </a:prstGeom>
          <a:noFill/>
        </p:spPr>
        <p:txBody>
          <a:bodyPr wrap="none" rtlCol="0">
            <a:spAutoFit/>
          </a:bodyPr>
          <a:lstStyle/>
          <a:p>
            <a:r>
              <a:rPr lang="en-LY"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46"/>
          <p:cNvSpPr txBox="1">
            <a:spLocks noGrp="1"/>
          </p:cNvSpPr>
          <p:nvPr>
            <p:ph type="title"/>
          </p:nvPr>
        </p:nvSpPr>
        <p:spPr>
          <a:xfrm>
            <a:off x="1934944" y="899343"/>
            <a:ext cx="4563900" cy="531900"/>
          </a:xfrm>
          <a:prstGeom prst="rect">
            <a:avLst/>
          </a:prstGeom>
        </p:spPr>
        <p:txBody>
          <a:bodyPr spcFirstLastPara="1" wrap="square" lIns="91425" tIns="91425" rIns="91425" bIns="91425" anchor="ctr" anchorCtr="0">
            <a:noAutofit/>
          </a:bodyPr>
          <a:lstStyle/>
          <a:p>
            <a:pPr lvl="0"/>
            <a:r>
              <a:rPr lang="en-US" sz="3000" b="1" dirty="0">
                <a:solidFill>
                  <a:schemeClr val="bg2"/>
                </a:solidFill>
              </a:rPr>
              <a:t>Deference between marketing and advertising</a:t>
            </a:r>
            <a:br>
              <a:rPr lang="en-US" sz="3000" b="1" dirty="0">
                <a:solidFill>
                  <a:schemeClr val="bg2"/>
                </a:solidFill>
              </a:rPr>
            </a:br>
            <a:r>
              <a:rPr lang="en-US" sz="3000" b="1" dirty="0">
                <a:solidFill>
                  <a:schemeClr val="bg2"/>
                </a:solidFill>
              </a:rPr>
              <a:t> </a:t>
            </a:r>
            <a:endParaRPr sz="3000" dirty="0">
              <a:solidFill>
                <a:schemeClr val="bg2"/>
              </a:solidFill>
            </a:endParaRPr>
          </a:p>
        </p:txBody>
      </p:sp>
      <p:sp>
        <p:nvSpPr>
          <p:cNvPr id="2247" name="Google Shape;2247;p46"/>
          <p:cNvSpPr txBox="1">
            <a:spLocks noGrp="1"/>
          </p:cNvSpPr>
          <p:nvPr>
            <p:ph type="subTitle" idx="1"/>
          </p:nvPr>
        </p:nvSpPr>
        <p:spPr>
          <a:xfrm>
            <a:off x="1321065" y="2070816"/>
            <a:ext cx="5933700" cy="1809900"/>
          </a:xfrm>
          <a:prstGeom prst="rect">
            <a:avLst/>
          </a:prstGeom>
        </p:spPr>
        <p:txBody>
          <a:bodyPr spcFirstLastPara="1" wrap="square" lIns="91425" tIns="91425" rIns="91425" bIns="91425" anchor="ctr" anchorCtr="0">
            <a:noAutofit/>
          </a:bodyPr>
          <a:lstStyle/>
          <a:p>
            <a:pPr marL="285750" indent="-285750" algn="just">
              <a:buFont typeface="Arial" panose="020B0604020202020204" pitchFamily="34" charset="0"/>
              <a:buChar char="•"/>
            </a:pPr>
            <a:r>
              <a:rPr lang="en-US" sz="1400" dirty="0">
                <a:solidFill>
                  <a:schemeClr val="bg2"/>
                </a:solidFill>
              </a:rPr>
              <a:t>Advertising is marketing, but marketing is not advertising.</a:t>
            </a:r>
          </a:p>
          <a:p>
            <a:pPr marL="285750" indent="-285750" algn="just">
              <a:buFont typeface="Arial" panose="020B0604020202020204" pitchFamily="34" charset="0"/>
              <a:buChar char="•"/>
            </a:pPr>
            <a:r>
              <a:rPr lang="en-US" sz="1400" dirty="0">
                <a:solidFill>
                  <a:schemeClr val="bg2"/>
                </a:solidFill>
              </a:rPr>
              <a:t>The product, price, promotion, place, people, process are the six major aspects of marketing. promotion is the major aspect of advertising.</a:t>
            </a:r>
          </a:p>
          <a:p>
            <a:pPr marL="285750" indent="-285750" algn="just">
              <a:buFont typeface="Arial" panose="020B0604020202020204" pitchFamily="34" charset="0"/>
              <a:buChar char="•"/>
            </a:pPr>
            <a:r>
              <a:rPr lang="en-US" sz="1400" dirty="0">
                <a:solidFill>
                  <a:schemeClr val="bg2"/>
                </a:solidFill>
              </a:rPr>
              <a:t>Marketing is done with the intent of increasing sales while advertising is done with the objective of inducing customers.</a:t>
            </a:r>
          </a:p>
          <a:p>
            <a:pPr marL="285750" indent="-285750" algn="just">
              <a:buFont typeface="Arial" panose="020B0604020202020204" pitchFamily="34" charset="0"/>
              <a:buChar char="•"/>
            </a:pPr>
            <a:r>
              <a:rPr lang="en-US" sz="1400" dirty="0">
                <a:solidFill>
                  <a:schemeClr val="bg2"/>
                </a:solidFill>
              </a:rPr>
              <a:t>Marketing is a long-term process. On the other hand, advertising is a short term process.</a:t>
            </a:r>
          </a:p>
          <a:p>
            <a:pPr marL="285750" indent="-285750">
              <a:buFont typeface="Arial" panose="020B0604020202020204" pitchFamily="34" charset="0"/>
              <a:buChar char="•"/>
            </a:pPr>
            <a:endParaRPr lang="en-US" sz="1400" dirty="0">
              <a:solidFill>
                <a:schemeClr val="bg2"/>
              </a:solidFill>
            </a:endParaRPr>
          </a:p>
          <a:p>
            <a:pPr marL="0" lvl="0" indent="0" algn="ctr" rtl="0">
              <a:spcBef>
                <a:spcPts val="0"/>
              </a:spcBef>
              <a:spcAft>
                <a:spcPts val="0"/>
              </a:spcAft>
              <a:buNone/>
            </a:pPr>
            <a:endParaRPr dirty="0"/>
          </a:p>
        </p:txBody>
      </p:sp>
      <p:sp>
        <p:nvSpPr>
          <p:cNvPr id="2" name="TextBox 1">
            <a:extLst>
              <a:ext uri="{FF2B5EF4-FFF2-40B4-BE49-F238E27FC236}">
                <a16:creationId xmlns:a16="http://schemas.microsoft.com/office/drawing/2014/main" id="{EBCE7C1B-0FB7-6E41-AB84-4503EC8B8F77}"/>
              </a:ext>
            </a:extLst>
          </p:cNvPr>
          <p:cNvSpPr txBox="1"/>
          <p:nvPr/>
        </p:nvSpPr>
        <p:spPr>
          <a:xfrm>
            <a:off x="7421732" y="4492101"/>
            <a:ext cx="284052" cy="307777"/>
          </a:xfrm>
          <a:prstGeom prst="rect">
            <a:avLst/>
          </a:prstGeom>
          <a:noFill/>
        </p:spPr>
        <p:txBody>
          <a:bodyPr wrap="none" rtlCol="0">
            <a:spAutoFit/>
          </a:bodyPr>
          <a:lstStyle/>
          <a:p>
            <a:r>
              <a:rPr lang="en-LY" dirty="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989DF96-D4C8-A244-9CA3-C457F55D8DEE}"/>
              </a:ext>
            </a:extLst>
          </p:cNvPr>
          <p:cNvSpPr>
            <a:spLocks noGrp="1"/>
          </p:cNvSpPr>
          <p:nvPr>
            <p:ph type="subTitle" idx="1"/>
          </p:nvPr>
        </p:nvSpPr>
        <p:spPr/>
        <p:txBody>
          <a:bodyPr/>
          <a:lstStyle/>
          <a:p>
            <a:pPr algn="just"/>
            <a:r>
              <a:rPr lang="en-US" sz="2200" dirty="0"/>
              <a:t>In basic terms, marketing is the process of identifying customer needs and determining how best to meet those needs. In contrast, advertising is the exercise of promoting a company and its products or services through paid channels. In other words, advertising is a component of marketing.</a:t>
            </a:r>
            <a:endParaRPr lang="en-LY" sz="2200" dirty="0"/>
          </a:p>
          <a:p>
            <a:endParaRPr lang="en-LY" dirty="0"/>
          </a:p>
        </p:txBody>
      </p:sp>
      <p:sp>
        <p:nvSpPr>
          <p:cNvPr id="3" name="Title 2">
            <a:extLst>
              <a:ext uri="{FF2B5EF4-FFF2-40B4-BE49-F238E27FC236}">
                <a16:creationId xmlns:a16="http://schemas.microsoft.com/office/drawing/2014/main" id="{BC9676E8-D6A9-6E43-A91B-34B92DA80BAE}"/>
              </a:ext>
            </a:extLst>
          </p:cNvPr>
          <p:cNvSpPr>
            <a:spLocks noGrp="1"/>
          </p:cNvSpPr>
          <p:nvPr>
            <p:ph type="ctrTitle"/>
          </p:nvPr>
        </p:nvSpPr>
        <p:spPr/>
        <p:txBody>
          <a:bodyPr/>
          <a:lstStyle/>
          <a:p>
            <a:r>
              <a:rPr lang="en-LY" dirty="0"/>
              <a:t>Conclusion</a:t>
            </a:r>
          </a:p>
        </p:txBody>
      </p:sp>
      <p:sp>
        <p:nvSpPr>
          <p:cNvPr id="4" name="TextBox 3">
            <a:extLst>
              <a:ext uri="{FF2B5EF4-FFF2-40B4-BE49-F238E27FC236}">
                <a16:creationId xmlns:a16="http://schemas.microsoft.com/office/drawing/2014/main" id="{E3FA16CA-E0F0-9847-B656-6B2AA0D2952B}"/>
              </a:ext>
            </a:extLst>
          </p:cNvPr>
          <p:cNvSpPr txBox="1"/>
          <p:nvPr/>
        </p:nvSpPr>
        <p:spPr>
          <a:xfrm>
            <a:off x="7270812" y="4722920"/>
            <a:ext cx="284052" cy="307777"/>
          </a:xfrm>
          <a:prstGeom prst="rect">
            <a:avLst/>
          </a:prstGeom>
          <a:noFill/>
        </p:spPr>
        <p:txBody>
          <a:bodyPr wrap="none" rtlCol="0">
            <a:spAutoFit/>
          </a:bodyPr>
          <a:lstStyle/>
          <a:p>
            <a:r>
              <a:rPr lang="en-LY" dirty="0"/>
              <a:t>6</a:t>
            </a:r>
          </a:p>
        </p:txBody>
      </p:sp>
    </p:spTree>
    <p:extLst>
      <p:ext uri="{BB962C8B-B14F-4D97-AF65-F5344CB8AC3E}">
        <p14:creationId xmlns:p14="http://schemas.microsoft.com/office/powerpoint/2010/main" val="2415764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CDEF8457-61A9-2A47-9899-FADF6012CCEE}"/>
              </a:ext>
            </a:extLst>
          </p:cNvPr>
          <p:cNvSpPr>
            <a:spLocks noGrp="1"/>
          </p:cNvSpPr>
          <p:nvPr>
            <p:ph type="subTitle" idx="1"/>
          </p:nvPr>
        </p:nvSpPr>
        <p:spPr/>
        <p:txBody>
          <a:bodyPr/>
          <a:lstStyle/>
          <a:p>
            <a:r>
              <a:rPr lang="en-US" dirty="0"/>
              <a:t>Kotler, P., &amp; </a:t>
            </a:r>
            <a:r>
              <a:rPr lang="en-US" dirty="0" err="1"/>
              <a:t>Kemmer</a:t>
            </a:r>
            <a:r>
              <a:rPr lang="en-US" dirty="0"/>
              <a:t>, K. L. (2012). Marketing management 14th ed.‏</a:t>
            </a:r>
            <a:endParaRPr lang="en-US" b="1" dirty="0">
              <a:hlinkClick r:id="rId2"/>
            </a:endParaRPr>
          </a:p>
          <a:p>
            <a:r>
              <a:rPr lang="en-US" b="1" dirty="0">
                <a:hlinkClick r:id="rId2"/>
              </a:rPr>
              <a:t>https://keydifferences.com/difference-between-social-media-marketing-and-digital-marketing.html</a:t>
            </a:r>
            <a:endParaRPr lang="en-US" dirty="0"/>
          </a:p>
          <a:p>
            <a:pPr marL="139700" indent="0">
              <a:buNone/>
            </a:pPr>
            <a:endParaRPr lang="en-LY" dirty="0"/>
          </a:p>
        </p:txBody>
      </p:sp>
      <p:sp>
        <p:nvSpPr>
          <p:cNvPr id="3" name="Title 2">
            <a:extLst>
              <a:ext uri="{FF2B5EF4-FFF2-40B4-BE49-F238E27FC236}">
                <a16:creationId xmlns:a16="http://schemas.microsoft.com/office/drawing/2014/main" id="{6932D4E0-6226-D140-99B8-6287A34ECB6A}"/>
              </a:ext>
            </a:extLst>
          </p:cNvPr>
          <p:cNvSpPr>
            <a:spLocks noGrp="1"/>
          </p:cNvSpPr>
          <p:nvPr>
            <p:ph type="ctrTitle"/>
          </p:nvPr>
        </p:nvSpPr>
        <p:spPr/>
        <p:txBody>
          <a:bodyPr/>
          <a:lstStyle/>
          <a:p>
            <a:r>
              <a:rPr lang="en-US" dirty="0"/>
              <a:t>R</a:t>
            </a:r>
            <a:r>
              <a:rPr lang="en-LY" dirty="0"/>
              <a:t>eferences</a:t>
            </a:r>
          </a:p>
        </p:txBody>
      </p:sp>
      <p:sp>
        <p:nvSpPr>
          <p:cNvPr id="4" name="TextBox 3">
            <a:extLst>
              <a:ext uri="{FF2B5EF4-FFF2-40B4-BE49-F238E27FC236}">
                <a16:creationId xmlns:a16="http://schemas.microsoft.com/office/drawing/2014/main" id="{79C0FCF1-3609-6D4C-8AC0-EF3F0E614671}"/>
              </a:ext>
            </a:extLst>
          </p:cNvPr>
          <p:cNvSpPr txBox="1"/>
          <p:nvPr/>
        </p:nvSpPr>
        <p:spPr>
          <a:xfrm>
            <a:off x="7483876" y="4776186"/>
            <a:ext cx="284052" cy="307777"/>
          </a:xfrm>
          <a:prstGeom prst="rect">
            <a:avLst/>
          </a:prstGeom>
          <a:noFill/>
        </p:spPr>
        <p:txBody>
          <a:bodyPr wrap="none" rtlCol="0">
            <a:spAutoFit/>
          </a:bodyPr>
          <a:lstStyle/>
          <a:p>
            <a:r>
              <a:rPr lang="en-LY" dirty="0"/>
              <a:t>7</a:t>
            </a:r>
          </a:p>
        </p:txBody>
      </p:sp>
    </p:spTree>
    <p:extLst>
      <p:ext uri="{BB962C8B-B14F-4D97-AF65-F5344CB8AC3E}">
        <p14:creationId xmlns:p14="http://schemas.microsoft.com/office/powerpoint/2010/main" val="2134099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04133D-A405-4249-914C-81A9F0F134EE}"/>
              </a:ext>
            </a:extLst>
          </p:cNvPr>
          <p:cNvSpPr txBox="1"/>
          <p:nvPr/>
        </p:nvSpPr>
        <p:spPr>
          <a:xfrm>
            <a:off x="2971800" y="2198077"/>
            <a:ext cx="3882794" cy="923330"/>
          </a:xfrm>
          <a:prstGeom prst="rect">
            <a:avLst/>
          </a:prstGeom>
          <a:noFill/>
        </p:spPr>
        <p:txBody>
          <a:bodyPr wrap="none" rtlCol="0">
            <a:spAutoFit/>
          </a:bodyPr>
          <a:lstStyle/>
          <a:p>
            <a:r>
              <a:rPr lang="en-LY" sz="5400" b="1" dirty="0">
                <a:solidFill>
                  <a:schemeClr val="bg2">
                    <a:lumMod val="75000"/>
                  </a:schemeClr>
                </a:solidFill>
                <a:latin typeface="Calibri" panose="020F0502020204030204" pitchFamily="34" charset="0"/>
                <a:cs typeface="Calibri" panose="020F0502020204030204" pitchFamily="34" charset="0"/>
              </a:rPr>
              <a:t>THANK YOU!</a:t>
            </a:r>
          </a:p>
        </p:txBody>
      </p:sp>
    </p:spTree>
    <p:extLst>
      <p:ext uri="{BB962C8B-B14F-4D97-AF65-F5344CB8AC3E}">
        <p14:creationId xmlns:p14="http://schemas.microsoft.com/office/powerpoint/2010/main" val="1836626532"/>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6158</TotalTime>
  <Words>393</Words>
  <Application>Microsoft Office PowerPoint</Application>
  <PresentationFormat>On-screen Show (16:9)</PresentationFormat>
  <Paragraphs>43</Paragraphs>
  <Slides>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Segoe UI</vt:lpstr>
      <vt:lpstr>Open Sans</vt:lpstr>
      <vt:lpstr>Calibri</vt:lpstr>
      <vt:lpstr>Overpass Black</vt:lpstr>
      <vt:lpstr>Arial</vt:lpstr>
      <vt:lpstr>Fira Sans Extra Condensed Medium</vt:lpstr>
      <vt:lpstr>Aqua Marketing Plan by Slidego</vt:lpstr>
      <vt:lpstr>Difference Between Marketing and Sales/Advertising</vt:lpstr>
      <vt:lpstr>Table of Contents</vt:lpstr>
      <vt:lpstr>Introduction</vt:lpstr>
      <vt:lpstr>Definition of marketing </vt:lpstr>
      <vt:lpstr>Definition of advertising</vt:lpstr>
      <vt:lpstr>Deference between marketing and advertising  </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 between marketing and sales/advertising</dc:title>
  <cp:lastModifiedBy>Maher Fattouh</cp:lastModifiedBy>
  <cp:revision>5</cp:revision>
  <dcterms:modified xsi:type="dcterms:W3CDTF">2022-04-10T11:08:02Z</dcterms:modified>
</cp:coreProperties>
</file>