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20"/>
  </p:notesMasterIdLst>
  <p:sldIdLst>
    <p:sldId id="256" r:id="rId4"/>
    <p:sldId id="261" r:id="rId5"/>
    <p:sldId id="264" r:id="rId6"/>
    <p:sldId id="297" r:id="rId7"/>
    <p:sldId id="307" r:id="rId8"/>
    <p:sldId id="302" r:id="rId9"/>
    <p:sldId id="303" r:id="rId10"/>
    <p:sldId id="304" r:id="rId11"/>
    <p:sldId id="305" r:id="rId12"/>
    <p:sldId id="310" r:id="rId13"/>
    <p:sldId id="311" r:id="rId14"/>
    <p:sldId id="312" r:id="rId15"/>
    <p:sldId id="313" r:id="rId16"/>
    <p:sldId id="299" r:id="rId17"/>
    <p:sldId id="267" r:id="rId18"/>
    <p:sldId id="262" r:id="rId1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33" autoAdjust="0"/>
  </p:normalViewPr>
  <p:slideViewPr>
    <p:cSldViewPr>
      <p:cViewPr>
        <p:scale>
          <a:sx n="100" d="100"/>
          <a:sy n="100" d="100"/>
        </p:scale>
        <p:origin x="1104" y="4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99413-FE31-49B9-8646-FFA87310070D}" type="datetimeFigureOut">
              <a:rPr lang="ko-KR" altLang="en-US" smtClean="0"/>
              <a:t>2022-06-04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368B0-E4C3-489B-9EDD-862E350A98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2652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33796" y="1203597"/>
            <a:ext cx="3481636" cy="180858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FREE</a:t>
            </a:r>
          </a:p>
          <a:p>
            <a:pPr lvl="0"/>
            <a:r>
              <a:rPr lang="en-US" altLang="ko-KR" dirty="0"/>
              <a:t>PPT</a:t>
            </a:r>
          </a:p>
          <a:p>
            <a:pPr lvl="0"/>
            <a:r>
              <a:rPr lang="en-US" altLang="ko-KR" dirty="0"/>
              <a:t>TEMPLATES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33796" y="3012181"/>
            <a:ext cx="3481636" cy="8557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</a:t>
            </a:r>
          </a:p>
          <a:p>
            <a:pPr lvl="0"/>
            <a:r>
              <a:rPr lang="en-US" altLang="ko-KR" dirty="0"/>
              <a:t>THE TITLE OF YOUR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3363838"/>
            <a:ext cx="9144000" cy="18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5820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123728" y="123478"/>
            <a:ext cx="7020272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123728" y="699542"/>
            <a:ext cx="7020272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19157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4876006"/>
            <a:ext cx="9144000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2811" y="1243802"/>
            <a:ext cx="1714726" cy="166690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Frame 2"/>
          <p:cNvSpPr/>
          <p:nvPr userDrawn="1"/>
        </p:nvSpPr>
        <p:spPr>
          <a:xfrm>
            <a:off x="485315" y="1131590"/>
            <a:ext cx="1944216" cy="3384376"/>
          </a:xfrm>
          <a:prstGeom prst="frame">
            <a:avLst>
              <a:gd name="adj1" fmla="val 18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684518" y="1243802"/>
            <a:ext cx="1714726" cy="166690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Frame 14"/>
          <p:cNvSpPr/>
          <p:nvPr userDrawn="1"/>
        </p:nvSpPr>
        <p:spPr>
          <a:xfrm>
            <a:off x="2557022" y="1131590"/>
            <a:ext cx="1944216" cy="3384376"/>
          </a:xfrm>
          <a:prstGeom prst="frame">
            <a:avLst>
              <a:gd name="adj1" fmla="val 182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56225" y="1243802"/>
            <a:ext cx="1714726" cy="166690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Frame 16"/>
          <p:cNvSpPr/>
          <p:nvPr userDrawn="1"/>
        </p:nvSpPr>
        <p:spPr>
          <a:xfrm>
            <a:off x="4628729" y="1131590"/>
            <a:ext cx="1944216" cy="3384376"/>
          </a:xfrm>
          <a:prstGeom prst="frame">
            <a:avLst>
              <a:gd name="adj1" fmla="val 182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27932" y="1243802"/>
            <a:ext cx="1714726" cy="166690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Frame 18"/>
          <p:cNvSpPr/>
          <p:nvPr userDrawn="1"/>
        </p:nvSpPr>
        <p:spPr>
          <a:xfrm>
            <a:off x="6700436" y="1131590"/>
            <a:ext cx="1944216" cy="3384376"/>
          </a:xfrm>
          <a:prstGeom prst="frame">
            <a:avLst>
              <a:gd name="adj1" fmla="val 182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04248" y="307249"/>
            <a:ext cx="2016224" cy="453650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915816" y="307249"/>
            <a:ext cx="3744416" cy="453650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59144" y="1259703"/>
            <a:ext cx="1728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331352" y="3116468"/>
            <a:ext cx="1728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331160" y="1259511"/>
            <a:ext cx="1728192" cy="17281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59144" y="3116276"/>
            <a:ext cx="1728192" cy="17281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203560" y="1259511"/>
            <a:ext cx="4464496" cy="3584957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547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259632" y="483518"/>
            <a:ext cx="3463180" cy="417646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44108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285875"/>
            <a:ext cx="9144000" cy="2571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7" name="Picture 3" descr="D:\GoogleSlides\002-기본자료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750706"/>
            <a:ext cx="3744416" cy="373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4706" y="874686"/>
            <a:ext cx="3441499" cy="2345136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81632"/>
            <a:ext cx="867645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57696"/>
            <a:ext cx="867645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910396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318" y="896439"/>
            <a:ext cx="2808312" cy="340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347454" y="1034587"/>
            <a:ext cx="1080120" cy="25017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5697095" y="1181296"/>
            <a:ext cx="1619609" cy="25017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03128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915816" y="0"/>
            <a:ext cx="3312368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56570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796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 userDrawn="1"/>
        </p:nvSpPr>
        <p:spPr>
          <a:xfrm>
            <a:off x="2879812" y="874038"/>
            <a:ext cx="3384376" cy="3384376"/>
          </a:xfrm>
          <a:prstGeom prst="ellipse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79812" y="1995686"/>
            <a:ext cx="3384376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79664" y="2571750"/>
            <a:ext cx="3384376" cy="50824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 rot="2551977">
            <a:off x="8622803" y="-175729"/>
            <a:ext cx="216024" cy="828048"/>
          </a:xfrm>
          <a:custGeom>
            <a:avLst/>
            <a:gdLst/>
            <a:ahLst/>
            <a:cxnLst/>
            <a:rect l="l" t="t" r="r" b="b"/>
            <a:pathLst>
              <a:path w="216024" h="828048">
                <a:moveTo>
                  <a:pt x="0" y="198178"/>
                </a:moveTo>
                <a:lnTo>
                  <a:pt x="216024" y="0"/>
                </a:lnTo>
                <a:lnTo>
                  <a:pt x="216024" y="828048"/>
                </a:lnTo>
                <a:lnTo>
                  <a:pt x="0" y="828047"/>
                </a:lnTo>
                <a:close/>
              </a:path>
            </a:pathLst>
          </a:cu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8" name="Rectangle 7"/>
          <p:cNvSpPr/>
          <p:nvPr userDrawn="1"/>
        </p:nvSpPr>
        <p:spPr>
          <a:xfrm rot="2551977">
            <a:off x="8702909" y="-64441"/>
            <a:ext cx="216024" cy="1220895"/>
          </a:xfrm>
          <a:custGeom>
            <a:avLst/>
            <a:gdLst/>
            <a:ahLst/>
            <a:cxnLst/>
            <a:rect l="l" t="t" r="r" b="b"/>
            <a:pathLst>
              <a:path w="216024" h="1220895">
                <a:moveTo>
                  <a:pt x="0" y="0"/>
                </a:moveTo>
                <a:lnTo>
                  <a:pt x="216024" y="235477"/>
                </a:lnTo>
                <a:lnTo>
                  <a:pt x="216024" y="1220895"/>
                </a:lnTo>
                <a:lnTo>
                  <a:pt x="0" y="1220895"/>
                </a:lnTo>
                <a:close/>
              </a:path>
            </a:pathLst>
          </a:cu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9" name="Rectangle 8"/>
          <p:cNvSpPr/>
          <p:nvPr userDrawn="1"/>
        </p:nvSpPr>
        <p:spPr>
          <a:xfrm rot="2359288">
            <a:off x="201572" y="3936189"/>
            <a:ext cx="216024" cy="1240840"/>
          </a:xfrm>
          <a:custGeom>
            <a:avLst/>
            <a:gdLst/>
            <a:ahLst/>
            <a:cxnLst/>
            <a:rect l="l" t="t" r="r" b="b"/>
            <a:pathLst>
              <a:path w="216024" h="1240840">
                <a:moveTo>
                  <a:pt x="0" y="0"/>
                </a:moveTo>
                <a:lnTo>
                  <a:pt x="216024" y="0"/>
                </a:lnTo>
                <a:lnTo>
                  <a:pt x="216024" y="1240840"/>
                </a:lnTo>
                <a:lnTo>
                  <a:pt x="0" y="977112"/>
                </a:lnTo>
                <a:close/>
              </a:path>
            </a:pathLst>
          </a:cu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2" name="Rectangle 11"/>
          <p:cNvSpPr/>
          <p:nvPr userDrawn="1"/>
        </p:nvSpPr>
        <p:spPr>
          <a:xfrm rot="2359288">
            <a:off x="272370" y="4409776"/>
            <a:ext cx="216024" cy="904565"/>
          </a:xfrm>
          <a:custGeom>
            <a:avLst/>
            <a:gdLst/>
            <a:ahLst/>
            <a:cxnLst/>
            <a:rect l="l" t="t" r="r" b="b"/>
            <a:pathLst>
              <a:path w="216024" h="904565">
                <a:moveTo>
                  <a:pt x="0" y="0"/>
                </a:moveTo>
                <a:lnTo>
                  <a:pt x="216024" y="0"/>
                </a:lnTo>
                <a:lnTo>
                  <a:pt x="216024" y="727616"/>
                </a:lnTo>
                <a:lnTo>
                  <a:pt x="0" y="904565"/>
                </a:lnTo>
                <a:close/>
              </a:path>
            </a:pathLst>
          </a:cu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35740" y="468065"/>
            <a:ext cx="4032448" cy="201622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576312" y="468065"/>
            <a:ext cx="2016000" cy="201622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76312" y="2628305"/>
            <a:ext cx="2016000" cy="201622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700660" y="2628305"/>
            <a:ext cx="2016000" cy="201622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700436" y="468065"/>
            <a:ext cx="2016224" cy="20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20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19716" y="195485"/>
            <a:ext cx="2945595" cy="2320657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19716" y="2643758"/>
            <a:ext cx="2945595" cy="2320657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980356" y="195485"/>
            <a:ext cx="2945595" cy="2320657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80356" y="2643758"/>
            <a:ext cx="2945595" cy="2320657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275856" y="195485"/>
            <a:ext cx="2593954" cy="4774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59809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37090034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507854"/>
            <a:ext cx="9144000" cy="46424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79602"/>
            <a:ext cx="9144000" cy="28235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0"/>
            <a:ext cx="9144000" cy="257175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4659982"/>
            <a:ext cx="9144000" cy="48351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E:\002-KIMS BUSINESS\007-02-Googleslidesppt\02-GSppt-Contents-Kim\20170215\02-abs\businessman-with-city-vew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35" y="339502"/>
            <a:ext cx="2105436" cy="437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566870" y="267494"/>
            <a:ext cx="6577129" cy="64807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Us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E:\002-KIMS BUSINESS\007-02-Googleslidesppt\02-GSppt-Contents-Kim\20170215\02-abs\businessman-with-city-vew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37" y="708009"/>
            <a:ext cx="1793463" cy="372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892500" y="483518"/>
            <a:ext cx="72515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888934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94743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75261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55576" y="123478"/>
            <a:ext cx="8388424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699542"/>
            <a:ext cx="838842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6" name="Picture 2" descr="E:\002-KIMS BUSINESS\007-02-Googleslidesppt\02-GSppt-Contents-Kim\20170215\02-abs\businessman-with-city-vew-p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44408" y="3435846"/>
            <a:ext cx="757546" cy="157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972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4876006"/>
            <a:ext cx="9144000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0470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2" r:id="rId3"/>
    <p:sldLayoutId id="2147483662" r:id="rId4"/>
    <p:sldLayoutId id="2147483664" r:id="rId5"/>
    <p:sldLayoutId id="2147483665" r:id="rId6"/>
    <p:sldLayoutId id="2147483663" r:id="rId7"/>
    <p:sldLayoutId id="2147483667" r:id="rId8"/>
    <p:sldLayoutId id="2147483661" r:id="rId9"/>
    <p:sldLayoutId id="2147483666" r:id="rId10"/>
    <p:sldLayoutId id="2147483655" r:id="rId11"/>
    <p:sldLayoutId id="2147483668" r:id="rId12"/>
    <p:sldLayoutId id="2147483669" r:id="rId13"/>
    <p:sldLayoutId id="2147483673" r:id="rId14"/>
    <p:sldLayoutId id="2147483674" r:id="rId15"/>
    <p:sldLayoutId id="2147483675" r:id="rId16"/>
    <p:sldLayoutId id="2147483670" r:id="rId17"/>
    <p:sldLayoutId id="2147483671" r:id="rId18"/>
    <p:sldLayoutId id="2147483672" r:id="rId19"/>
    <p:sldLayoutId id="2147483676" r:id="rId20"/>
    <p:sldLayoutId id="2147483656" r:id="rId2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pubmed.ncbi.nlm.nih.gov/28957457/" TargetMode="Externa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775312" y="2972794"/>
            <a:ext cx="3481636" cy="855712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ar-LY" altLang="ko-KR" sz="1700" i="1" dirty="0">
                <a:latin typeface="+mj-lt"/>
              </a:rPr>
              <a:t>معين محمد مفتاح منسية</a:t>
            </a:r>
            <a:br>
              <a:rPr lang="ar-LY" altLang="ko-KR" sz="1700" i="1" dirty="0">
                <a:latin typeface="+mj-lt"/>
              </a:rPr>
            </a:br>
            <a:r>
              <a:rPr lang="ar-LY" altLang="ko-KR" sz="1700" i="1" dirty="0">
                <a:latin typeface="+mj-lt"/>
              </a:rPr>
              <a:t>3411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sz="1700" i="1" dirty="0">
                <a:latin typeface="+mj-lt"/>
              </a:rPr>
              <a:t>Year 1 – AMS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sz="1700" i="1" dirty="0">
                <a:latin typeface="+mj-lt"/>
              </a:rPr>
              <a:t>04/06/2022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833796" y="828318"/>
            <a:ext cx="3481636" cy="3481636"/>
            <a:chOff x="2267744" y="1052736"/>
            <a:chExt cx="4122204" cy="4122204"/>
          </a:xfrm>
        </p:grpSpPr>
        <p:sp>
          <p:nvSpPr>
            <p:cNvPr id="7" name="Oval 6"/>
            <p:cNvSpPr/>
            <p:nvPr/>
          </p:nvSpPr>
          <p:spPr>
            <a:xfrm>
              <a:off x="2267744" y="1052736"/>
              <a:ext cx="4122204" cy="412220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343944" y="1128936"/>
              <a:ext cx="3969804" cy="396980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DED4A6C-32D5-42E8-8F64-D34F9EAE8132}"/>
              </a:ext>
            </a:extLst>
          </p:cNvPr>
          <p:cNvSpPr/>
          <p:nvPr/>
        </p:nvSpPr>
        <p:spPr>
          <a:xfrm>
            <a:off x="3059832" y="1175817"/>
            <a:ext cx="3024336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2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ea typeface="맑은 고딕" pitchFamily="50" charset="-127"/>
              </a:rPr>
              <a:t>CLIMATE CHANGE AND VECTOR-BORNE DISEASES</a:t>
            </a:r>
            <a:endParaRPr lang="en-US" sz="2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21C8E8C-3FCB-4251-9F54-CD3995F72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955793" cy="13944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5DD6407-BDAD-4AE8-85AB-037CDB0C1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4822" y="-519799"/>
            <a:ext cx="2587493" cy="258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43FDC8-2DD8-4158-B160-4148B282602A}"/>
              </a:ext>
            </a:extLst>
          </p:cNvPr>
          <p:cNvSpPr/>
          <p:nvPr/>
        </p:nvSpPr>
        <p:spPr>
          <a:xfrm>
            <a:off x="8566162" y="-9505"/>
            <a:ext cx="56938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BF7D24-37B4-4B61-BE70-477AEEA162D3}"/>
              </a:ext>
            </a:extLst>
          </p:cNvPr>
          <p:cNvSpPr txBox="1"/>
          <p:nvPr/>
        </p:nvSpPr>
        <p:spPr>
          <a:xfrm>
            <a:off x="107504" y="90251"/>
            <a:ext cx="34708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</a:rPr>
              <a:t>2</a:t>
            </a:r>
            <a:r>
              <a:rPr lang="en-US" sz="2200" baseline="30000" dirty="0">
                <a:solidFill>
                  <a:srgbClr val="C00000"/>
                </a:solidFill>
              </a:rPr>
              <a:t>nd</a:t>
            </a:r>
            <a:r>
              <a:rPr lang="en-US" sz="2200" dirty="0">
                <a:solidFill>
                  <a:srgbClr val="C00000"/>
                </a:solidFill>
              </a:rPr>
              <a:t> – Where are the risks?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4BB6EE-2AB4-45CD-9D09-6E2E2AC7FB76}"/>
              </a:ext>
            </a:extLst>
          </p:cNvPr>
          <p:cNvSpPr txBox="1"/>
          <p:nvPr/>
        </p:nvSpPr>
        <p:spPr>
          <a:xfrm>
            <a:off x="57977" y="544493"/>
            <a:ext cx="902804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b="1" dirty="0"/>
              <a:t>Rural regions/countries </a:t>
            </a:r>
            <a:r>
              <a:rPr lang="en-US" dirty="0"/>
              <a:t>with a lot of commonly known insects as vectors                        (e.g. </a:t>
            </a:r>
            <a:r>
              <a:rPr lang="en-US" dirty="0">
                <a:solidFill>
                  <a:srgbClr val="C00000"/>
                </a:solidFill>
              </a:rPr>
              <a:t>mosquitos</a:t>
            </a:r>
            <a:r>
              <a:rPr lang="en-US" dirty="0"/>
              <a:t>) pose the </a:t>
            </a:r>
            <a:r>
              <a:rPr lang="en-US" b="1" dirty="0"/>
              <a:t>highest risk </a:t>
            </a:r>
            <a:r>
              <a:rPr lang="en-US" dirty="0"/>
              <a:t>for an individual to contract the disease carried   by said vectors.</a:t>
            </a:r>
          </a:p>
          <a:p>
            <a:pPr algn="justLow"/>
            <a:endParaRPr lang="en-US" dirty="0"/>
          </a:p>
          <a:p>
            <a:pPr algn="justLow"/>
            <a:r>
              <a:rPr lang="en-US" dirty="0"/>
              <a:t>-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Some of these regions are as following</a:t>
            </a:r>
            <a:r>
              <a:rPr lang="en-US" dirty="0"/>
              <a:t>:</a:t>
            </a:r>
          </a:p>
          <a:p>
            <a:pPr algn="justLow"/>
            <a:endParaRPr lang="en-US" dirty="0"/>
          </a:p>
          <a:p>
            <a:pPr marL="285750" indent="-285750" algn="justLow">
              <a:buFont typeface="Wingdings" panose="05000000000000000000" pitchFamily="2" charset="2"/>
              <a:buChar char="§"/>
            </a:pPr>
            <a:r>
              <a:rPr lang="en-US" sz="1600" dirty="0"/>
              <a:t>Large areas of Africa (</a:t>
            </a:r>
            <a:r>
              <a:rPr lang="en-US" sz="1600" dirty="0">
                <a:solidFill>
                  <a:schemeClr val="tx2"/>
                </a:solidFill>
              </a:rPr>
              <a:t>Nigeria, Congo, Uganda</a:t>
            </a:r>
            <a:r>
              <a:rPr lang="en-US" sz="1600" dirty="0"/>
              <a:t>) </a:t>
            </a:r>
          </a:p>
          <a:p>
            <a:pPr marL="285750" indent="-285750" algn="justLow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 algn="justLow">
              <a:buFont typeface="Wingdings" panose="05000000000000000000" pitchFamily="2" charset="2"/>
              <a:buChar char="§"/>
            </a:pPr>
            <a:r>
              <a:rPr lang="en-US" sz="1600" dirty="0"/>
              <a:t>Large areas of Asia </a:t>
            </a:r>
            <a:r>
              <a:rPr lang="en-US" sz="1600" dirty="0">
                <a:solidFill>
                  <a:schemeClr val="tx2"/>
                </a:solidFill>
              </a:rPr>
              <a:t>(Bangladesh, Bhutan, India)</a:t>
            </a:r>
          </a:p>
          <a:p>
            <a:pPr marL="285750" indent="-285750" algn="justLow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 algn="justLow">
              <a:buFont typeface="Wingdings" panose="05000000000000000000" pitchFamily="2" charset="2"/>
              <a:buChar char="§"/>
            </a:pPr>
            <a:r>
              <a:rPr lang="en-US" sz="1600" dirty="0"/>
              <a:t>Central and South America</a:t>
            </a:r>
          </a:p>
          <a:p>
            <a:pPr marL="285750" indent="-285750" algn="justLow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 algn="justLow">
              <a:buFont typeface="Wingdings" panose="05000000000000000000" pitchFamily="2" charset="2"/>
              <a:buChar char="§"/>
            </a:pPr>
            <a:r>
              <a:rPr lang="en-US" sz="1600" dirty="0"/>
              <a:t>Parts of the middle-east </a:t>
            </a:r>
            <a:r>
              <a:rPr lang="en-US" sz="1600" dirty="0">
                <a:solidFill>
                  <a:schemeClr val="tx2"/>
                </a:solidFill>
              </a:rPr>
              <a:t>(Yemen and Saudi Arabia)</a:t>
            </a:r>
          </a:p>
          <a:p>
            <a:pPr marL="285750" indent="-285750" algn="justLow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 algn="justLow">
              <a:buFont typeface="Wingdings" panose="05000000000000000000" pitchFamily="2" charset="2"/>
              <a:buChar char="§"/>
            </a:pPr>
            <a:r>
              <a:rPr lang="en-US" sz="1600" dirty="0"/>
              <a:t>Some Pacific islands </a:t>
            </a:r>
            <a:r>
              <a:rPr lang="en-US" sz="1600" dirty="0">
                <a:solidFill>
                  <a:schemeClr val="tx2"/>
                </a:solidFill>
              </a:rPr>
              <a:t>(Vanuatu and Solomon Islands)</a:t>
            </a:r>
          </a:p>
        </p:txBody>
      </p:sp>
    </p:spTree>
    <p:extLst>
      <p:ext uri="{BB962C8B-B14F-4D97-AF65-F5344CB8AC3E}">
        <p14:creationId xmlns:p14="http://schemas.microsoft.com/office/powerpoint/2010/main" val="1632601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43FDC8-2DD8-4158-B160-4148B282602A}"/>
              </a:ext>
            </a:extLst>
          </p:cNvPr>
          <p:cNvSpPr/>
          <p:nvPr/>
        </p:nvSpPr>
        <p:spPr>
          <a:xfrm>
            <a:off x="8460432" y="-9505"/>
            <a:ext cx="67511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837F66-EDF7-4EC1-BEF1-6459B5F0EEB0}"/>
              </a:ext>
            </a:extLst>
          </p:cNvPr>
          <p:cNvSpPr txBox="1"/>
          <p:nvPr/>
        </p:nvSpPr>
        <p:spPr>
          <a:xfrm>
            <a:off x="107504" y="90251"/>
            <a:ext cx="6594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</a:rPr>
              <a:t>3</a:t>
            </a:r>
            <a:r>
              <a:rPr lang="en-US" sz="2200" baseline="30000" dirty="0">
                <a:solidFill>
                  <a:srgbClr val="C00000"/>
                </a:solidFill>
              </a:rPr>
              <a:t>rd</a:t>
            </a:r>
            <a:r>
              <a:rPr lang="en-US" sz="2200" dirty="0">
                <a:solidFill>
                  <a:srgbClr val="C00000"/>
                </a:solidFill>
              </a:rPr>
              <a:t> – How are the risks affected by climate change?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A4739E-ACC9-448A-8367-B899B198DE27}"/>
              </a:ext>
            </a:extLst>
          </p:cNvPr>
          <p:cNvSpPr/>
          <p:nvPr/>
        </p:nvSpPr>
        <p:spPr>
          <a:xfrm>
            <a:off x="120078" y="521138"/>
            <a:ext cx="88444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Risk from vector-borne diseases is </a:t>
            </a:r>
            <a:r>
              <a:rPr lang="en-US" dirty="0">
                <a:solidFill>
                  <a:srgbClr val="C00000"/>
                </a:solidFill>
              </a:rPr>
              <a:t>intrinsically sensitive </a:t>
            </a:r>
            <a:r>
              <a:rPr lang="en-US" dirty="0"/>
              <a:t>to changes in weather and   climate.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That means the “Where, When and How!” many </a:t>
            </a:r>
            <a:r>
              <a:rPr lang="en-US" b="1" dirty="0"/>
              <a:t>arthropod</a:t>
            </a:r>
            <a:r>
              <a:rPr lang="en-US" dirty="0"/>
              <a:t> vectors are found directly depend on multiple impacts of weather and climate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1312E1-2909-4ED9-8B5B-E27D657EDC61}"/>
              </a:ext>
            </a:extLst>
          </p:cNvPr>
          <p:cNvSpPr txBox="1"/>
          <p:nvPr/>
        </p:nvSpPr>
        <p:spPr>
          <a:xfrm>
            <a:off x="467544" y="2210553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92D050"/>
                </a:solidFill>
              </a:rPr>
              <a:t>Direct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A572E3-D64C-446D-8F85-E3602BB09525}"/>
              </a:ext>
            </a:extLst>
          </p:cNvPr>
          <p:cNvSpPr txBox="1"/>
          <p:nvPr/>
        </p:nvSpPr>
        <p:spPr>
          <a:xfrm>
            <a:off x="5220072" y="2210552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92D050"/>
                </a:solidFill>
              </a:rPr>
              <a:t>Indirect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ED5C5D-ADB9-43A4-AFF9-9492F0E7DECE}"/>
              </a:ext>
            </a:extLst>
          </p:cNvPr>
          <p:cNvSpPr txBox="1"/>
          <p:nvPr/>
        </p:nvSpPr>
        <p:spPr>
          <a:xfrm>
            <a:off x="179512" y="2591038"/>
            <a:ext cx="424847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Low and high temperatures</a:t>
            </a:r>
            <a:br>
              <a:rPr lang="en-US" sz="1500" dirty="0"/>
            </a:br>
            <a:endParaRPr lang="en-US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Temperature on rates of vector development from one life stage to   the next</a:t>
            </a:r>
            <a:br>
              <a:rPr lang="en-US" sz="1500" dirty="0"/>
            </a:br>
            <a:endParaRPr lang="en-US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Temperature humidity on activity and host    finding of vectors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Rainfall on availability of breeding habitat for insect vectors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7BE0A1-A633-44F1-9CE5-A4F467D9F8E2}"/>
              </a:ext>
            </a:extLst>
          </p:cNvPr>
          <p:cNvSpPr txBox="1"/>
          <p:nvPr/>
        </p:nvSpPr>
        <p:spPr>
          <a:xfrm>
            <a:off x="4898878" y="2672218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Determining qualities of habitat and                availability of animal hosts for vector blood meals</a:t>
            </a:r>
          </a:p>
        </p:txBody>
      </p:sp>
    </p:spTree>
    <p:extLst>
      <p:ext uri="{BB962C8B-B14F-4D97-AF65-F5344CB8AC3E}">
        <p14:creationId xmlns:p14="http://schemas.microsoft.com/office/powerpoint/2010/main" val="106233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43FDC8-2DD8-4158-B160-4148B282602A}"/>
              </a:ext>
            </a:extLst>
          </p:cNvPr>
          <p:cNvSpPr/>
          <p:nvPr/>
        </p:nvSpPr>
        <p:spPr>
          <a:xfrm>
            <a:off x="8542176" y="-9505"/>
            <a:ext cx="593373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C445F5-ADA5-4EF4-A040-702369165C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24" y="0"/>
            <a:ext cx="7992888" cy="484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56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43FDC8-2DD8-4158-B160-4148B282602A}"/>
              </a:ext>
            </a:extLst>
          </p:cNvPr>
          <p:cNvSpPr/>
          <p:nvPr/>
        </p:nvSpPr>
        <p:spPr>
          <a:xfrm>
            <a:off x="8460432" y="-9505"/>
            <a:ext cx="67511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3059E5-93C4-4C2C-B733-D17B3B96AC07}"/>
              </a:ext>
            </a:extLst>
          </p:cNvPr>
          <p:cNvSpPr txBox="1"/>
          <p:nvPr/>
        </p:nvSpPr>
        <p:spPr>
          <a:xfrm>
            <a:off x="2051720" y="82828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46C0A"/>
                </a:solidFill>
              </a:rPr>
              <a:t>Methods to combat climate change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7AC1BF-BB78-4849-A3DB-AD31DA3F4699}"/>
              </a:ext>
            </a:extLst>
          </p:cNvPr>
          <p:cNvSpPr/>
          <p:nvPr/>
        </p:nvSpPr>
        <p:spPr>
          <a:xfrm>
            <a:off x="0" y="544493"/>
            <a:ext cx="913554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Reducing energy consumption</a:t>
            </a:r>
            <a:b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</a:rPr>
              <a:t>Since much of our energy comes from burning fossil fuels, lowering the energy we     use lowers the amount of fuel we need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Walking, cycling, or taking public transport</a:t>
            </a:r>
            <a:b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</a:rPr>
              <a:t>Another large chunk of fossil fuel usage are gas-vehicles (cars, airplanes).</a:t>
            </a:r>
            <a:br>
              <a:rPr lang="en-US" dirty="0">
                <a:latin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</a:rPr>
              <a:t>So, lowering the amount of gas-vehicles lowers the amount of fuel burnt.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Eating more vegetables and less meat</a:t>
            </a:r>
            <a:b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en-US" dirty="0"/>
              <a:t>Producing plant-based foods generally results in fewer greenhouse gas emissions,</a:t>
            </a:r>
            <a:br>
              <a:rPr lang="en-US" dirty="0"/>
            </a:br>
            <a:r>
              <a:rPr lang="en-US" dirty="0"/>
              <a:t>and requires less energy, land and water.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583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412134-B055-4DDE-87B0-D9FC6B5C2CFB}"/>
              </a:ext>
            </a:extLst>
          </p:cNvPr>
          <p:cNvSpPr txBox="1"/>
          <p:nvPr/>
        </p:nvSpPr>
        <p:spPr>
          <a:xfrm>
            <a:off x="3311860" y="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E46C0A"/>
                </a:solidFill>
              </a:rPr>
              <a:t>Conclusion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A8EBD9-FFB0-4A31-B4AC-F2F2EFD8A39C}"/>
              </a:ext>
            </a:extLst>
          </p:cNvPr>
          <p:cNvSpPr txBox="1"/>
          <p:nvPr/>
        </p:nvSpPr>
        <p:spPr>
          <a:xfrm>
            <a:off x="1259632" y="647351"/>
            <a:ext cx="7884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Climate change, whether you believe in it or not, Is something very real.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163F7E-0C84-4FD9-8443-EB6A9A457F51}"/>
              </a:ext>
            </a:extLst>
          </p:cNvPr>
          <p:cNvSpPr txBox="1"/>
          <p:nvPr/>
        </p:nvSpPr>
        <p:spPr>
          <a:xfrm>
            <a:off x="1403648" y="1016683"/>
            <a:ext cx="7250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 opposes a threat to everything living on this Earth like nothing other.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A9B55B-E4C0-4495-9DE6-716F21D8DFA4}"/>
              </a:ext>
            </a:extLst>
          </p:cNvPr>
          <p:cNvSpPr txBox="1"/>
          <p:nvPr/>
        </p:nvSpPr>
        <p:spPr>
          <a:xfrm>
            <a:off x="1655168" y="1386015"/>
            <a:ext cx="7488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And today, we have talked about one of many of </a:t>
            </a:r>
            <a:r>
              <a:rPr lang="en-US" dirty="0">
                <a:solidFill>
                  <a:srgbClr val="FF0000"/>
                </a:solidFill>
              </a:rPr>
              <a:t>climate change</a:t>
            </a:r>
            <a:r>
              <a:rPr lang="en-US" dirty="0"/>
              <a:t>’s scary dangers on human health and well-being; </a:t>
            </a:r>
            <a:r>
              <a:rPr lang="en-US" dirty="0">
                <a:solidFill>
                  <a:srgbClr val="FF0000"/>
                </a:solidFill>
              </a:rPr>
              <a:t>vector-borne diseases</a:t>
            </a:r>
            <a:r>
              <a:rPr lang="en-US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2D8D27-ECAE-4160-8312-9225D9DC35A2}"/>
              </a:ext>
            </a:extLst>
          </p:cNvPr>
          <p:cNvSpPr txBox="1"/>
          <p:nvPr/>
        </p:nvSpPr>
        <p:spPr>
          <a:xfrm>
            <a:off x="2051720" y="2785134"/>
            <a:ext cx="543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Hopefully you’ve learned something new today!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BF9347-9BA4-4688-B8E3-609FA3C56B3D}"/>
              </a:ext>
            </a:extLst>
          </p:cNvPr>
          <p:cNvSpPr txBox="1"/>
          <p:nvPr/>
        </p:nvSpPr>
        <p:spPr>
          <a:xfrm>
            <a:off x="3283247" y="3154466"/>
            <a:ext cx="2974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Until next time! Stay safe.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94AFE5-D757-4CA3-B054-1EF86DD10E43}"/>
              </a:ext>
            </a:extLst>
          </p:cNvPr>
          <p:cNvSpPr/>
          <p:nvPr/>
        </p:nvSpPr>
        <p:spPr>
          <a:xfrm>
            <a:off x="8460432" y="-9505"/>
            <a:ext cx="67511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672823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Box 157">
            <a:extLst>
              <a:ext uri="{FF2B5EF4-FFF2-40B4-BE49-F238E27FC236}">
                <a16:creationId xmlns:a16="http://schemas.microsoft.com/office/drawing/2014/main" id="{A0E3A93A-8E58-46D3-936C-B253BD675343}"/>
              </a:ext>
            </a:extLst>
          </p:cNvPr>
          <p:cNvSpPr txBox="1"/>
          <p:nvPr/>
        </p:nvSpPr>
        <p:spPr>
          <a:xfrm>
            <a:off x="683568" y="1635646"/>
            <a:ext cx="234812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REFERENCES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518699-E602-4795-9EEE-4908B41C7104}"/>
              </a:ext>
            </a:extLst>
          </p:cNvPr>
          <p:cNvSpPr/>
          <p:nvPr/>
        </p:nvSpPr>
        <p:spPr>
          <a:xfrm>
            <a:off x="3491880" y="1094422"/>
            <a:ext cx="55446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en-US" dirty="0">
                <a:solidFill>
                  <a:srgbClr val="000000"/>
                </a:solidFill>
                <a:latin typeface="Open Sans"/>
              </a:rPr>
              <a:t>PubMed. 2017. </a:t>
            </a:r>
            <a:r>
              <a:rPr lang="en-US" i="1" dirty="0">
                <a:solidFill>
                  <a:srgbClr val="000000"/>
                </a:solidFill>
                <a:latin typeface="Open Sans"/>
              </a:rPr>
              <a:t>Climate change and vector-borne      diseases of public health significance</a:t>
            </a:r>
            <a:r>
              <a:rPr lang="en-US" dirty="0">
                <a:solidFill>
                  <a:srgbClr val="000000"/>
                </a:solidFill>
                <a:latin typeface="Open Sans"/>
              </a:rPr>
              <a:t>. [online] </a:t>
            </a:r>
            <a:br>
              <a:rPr lang="en-US" dirty="0">
                <a:solidFill>
                  <a:srgbClr val="000000"/>
                </a:solidFill>
                <a:latin typeface="Open Sans"/>
              </a:rPr>
            </a:br>
            <a:r>
              <a:rPr lang="en-US" dirty="0">
                <a:solidFill>
                  <a:srgbClr val="000000"/>
                </a:solidFill>
                <a:latin typeface="Open Sans"/>
              </a:rPr>
              <a:t>Available at: </a:t>
            </a:r>
          </a:p>
          <a:p>
            <a:pPr algn="justLow"/>
            <a:r>
              <a:rPr lang="en-US" dirty="0">
                <a:solidFill>
                  <a:srgbClr val="000000"/>
                </a:solidFill>
                <a:latin typeface="Open Sans"/>
              </a:rPr>
              <a:t>&lt;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Open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https://pubmed.ncbi.nlm.nih.gov/28957457/</a:t>
            </a:r>
            <a:r>
              <a:rPr lang="en-US" dirty="0">
                <a:latin typeface="Open Sans"/>
              </a:rPr>
              <a:t>&gt;</a:t>
            </a:r>
          </a:p>
          <a:p>
            <a:pPr algn="justLow"/>
            <a:r>
              <a:rPr lang="en-US" dirty="0">
                <a:latin typeface="Open Sans"/>
              </a:rPr>
              <a:t>[</a:t>
            </a:r>
            <a:r>
              <a:rPr lang="en-US" dirty="0">
                <a:solidFill>
                  <a:srgbClr val="000000"/>
                </a:solidFill>
                <a:latin typeface="Open Sans"/>
              </a:rPr>
              <a:t>Accessed 28 May 2022].</a:t>
            </a:r>
          </a:p>
          <a:p>
            <a:pPr algn="justLow"/>
            <a:endParaRPr lang="en-US" dirty="0">
              <a:solidFill>
                <a:srgbClr val="000000"/>
              </a:solidFill>
              <a:latin typeface="Open Sans"/>
            </a:endParaRPr>
          </a:p>
          <a:p>
            <a:pPr algn="justLow"/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65F93CB-5082-45D4-B58A-A5F786313157}"/>
              </a:ext>
            </a:extLst>
          </p:cNvPr>
          <p:cNvSpPr/>
          <p:nvPr/>
        </p:nvSpPr>
        <p:spPr>
          <a:xfrm>
            <a:off x="8460432" y="-9505"/>
            <a:ext cx="67511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28173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79812" y="2281104"/>
            <a:ext cx="3384376" cy="576063"/>
          </a:xfrm>
        </p:spPr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4" name="Oval 3"/>
          <p:cNvSpPr/>
          <p:nvPr/>
        </p:nvSpPr>
        <p:spPr>
          <a:xfrm>
            <a:off x="2824628" y="819150"/>
            <a:ext cx="3499972" cy="3499972"/>
          </a:xfrm>
          <a:prstGeom prst="ellipse">
            <a:avLst/>
          </a:prstGeom>
          <a:noFill/>
          <a:ln w="12700">
            <a:solidFill>
              <a:schemeClr val="tx1">
                <a:alpha val="4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B698BA-BD3E-48B9-9301-2F872B07669E}"/>
              </a:ext>
            </a:extLst>
          </p:cNvPr>
          <p:cNvSpPr/>
          <p:nvPr/>
        </p:nvSpPr>
        <p:spPr>
          <a:xfrm>
            <a:off x="8468883" y="-17042"/>
            <a:ext cx="67511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12635" y="1105645"/>
            <a:ext cx="581569" cy="5726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90363" y="1105645"/>
            <a:ext cx="5584492" cy="601968"/>
            <a:chOff x="1795588" y="1688594"/>
            <a:chExt cx="6408712" cy="707911"/>
          </a:xfrm>
          <a:solidFill>
            <a:schemeClr val="bg1"/>
          </a:solidFill>
        </p:grpSpPr>
        <p:sp>
          <p:nvSpPr>
            <p:cNvPr id="6" name="Rounded Rectangle 5"/>
            <p:cNvSpPr/>
            <p:nvPr/>
          </p:nvSpPr>
          <p:spPr>
            <a:xfrm>
              <a:off x="1795588" y="1688594"/>
              <a:ext cx="6408712" cy="707911"/>
            </a:xfrm>
            <a:prstGeom prst="roundRect">
              <a:avLst>
                <a:gd name="adj" fmla="val 10715"/>
              </a:avLst>
            </a:prstGeom>
            <a:grpFill/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Rounded Rectangle 16"/>
            <p:cNvSpPr/>
            <p:nvPr/>
          </p:nvSpPr>
          <p:spPr>
            <a:xfrm>
              <a:off x="7719981" y="1688594"/>
              <a:ext cx="484317" cy="600916"/>
            </a:xfrm>
            <a:custGeom>
              <a:avLst/>
              <a:gdLst/>
              <a:ahLst/>
              <a:cxnLst/>
              <a:rect l="l" t="t" r="r" b="b"/>
              <a:pathLst>
                <a:path w="484317" h="697391">
                  <a:moveTo>
                    <a:pt x="0" y="0"/>
                  </a:moveTo>
                  <a:lnTo>
                    <a:pt x="396286" y="0"/>
                  </a:lnTo>
                  <a:cubicBezTo>
                    <a:pt x="444904" y="0"/>
                    <a:pt x="484317" y="39413"/>
                    <a:pt x="484317" y="88031"/>
                  </a:cubicBezTo>
                  <a:lnTo>
                    <a:pt x="484317" y="697391"/>
                  </a:lnTo>
                  <a:close/>
                </a:path>
              </a:pathLst>
            </a:custGeom>
            <a:solidFill>
              <a:schemeClr val="accent2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706362" y="1161147"/>
            <a:ext cx="59411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 bwMode="auto">
          <a:xfrm>
            <a:off x="3467262" y="1229658"/>
            <a:ext cx="5425218" cy="353943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700" b="1" dirty="0"/>
              <a:t>Define climate change &amp; outline its causes</a:t>
            </a:r>
            <a:endParaRPr lang="en-US" altLang="ko-KR" sz="17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solidFill>
                  <a:srgbClr val="E46C0A"/>
                </a:solidFill>
                <a:latin typeface="Arial" pitchFamily="34" charset="0"/>
                <a:cs typeface="Arial" pitchFamily="34" charset="0"/>
              </a:rPr>
              <a:t>Objectives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712635" y="1878848"/>
            <a:ext cx="581569" cy="57266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490363" y="1878848"/>
            <a:ext cx="5584494" cy="601968"/>
            <a:chOff x="1795588" y="1688594"/>
            <a:chExt cx="6408712" cy="707911"/>
          </a:xfrm>
          <a:solidFill>
            <a:schemeClr val="bg1"/>
          </a:solidFill>
        </p:grpSpPr>
        <p:sp>
          <p:nvSpPr>
            <p:cNvPr id="22" name="Rounded Rectangle 21"/>
            <p:cNvSpPr/>
            <p:nvPr/>
          </p:nvSpPr>
          <p:spPr>
            <a:xfrm>
              <a:off x="1795588" y="1688594"/>
              <a:ext cx="6408712" cy="707911"/>
            </a:xfrm>
            <a:prstGeom prst="roundRect">
              <a:avLst>
                <a:gd name="adj" fmla="val 10715"/>
              </a:avLst>
            </a:prstGeom>
            <a:grpFill/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700" dirty="0"/>
            </a:p>
          </p:txBody>
        </p:sp>
        <p:sp>
          <p:nvSpPr>
            <p:cNvPr id="23" name="Rounded Rectangle 16"/>
            <p:cNvSpPr/>
            <p:nvPr/>
          </p:nvSpPr>
          <p:spPr>
            <a:xfrm>
              <a:off x="7719981" y="1688594"/>
              <a:ext cx="484317" cy="600916"/>
            </a:xfrm>
            <a:custGeom>
              <a:avLst/>
              <a:gdLst/>
              <a:ahLst/>
              <a:cxnLst/>
              <a:rect l="l" t="t" r="r" b="b"/>
              <a:pathLst>
                <a:path w="484317" h="697391">
                  <a:moveTo>
                    <a:pt x="0" y="0"/>
                  </a:moveTo>
                  <a:lnTo>
                    <a:pt x="396286" y="0"/>
                  </a:lnTo>
                  <a:cubicBezTo>
                    <a:pt x="444904" y="0"/>
                    <a:pt x="484317" y="39413"/>
                    <a:pt x="484317" y="88031"/>
                  </a:cubicBezTo>
                  <a:lnTo>
                    <a:pt x="484317" y="697391"/>
                  </a:lnTo>
                  <a:close/>
                </a:path>
              </a:pathLst>
            </a:custGeom>
            <a:solidFill>
              <a:schemeClr val="accent3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7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706362" y="1934350"/>
            <a:ext cx="59411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712635" y="2652051"/>
            <a:ext cx="581569" cy="572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490363" y="2652051"/>
            <a:ext cx="5554250" cy="601968"/>
            <a:chOff x="1795588" y="1688594"/>
            <a:chExt cx="6408712" cy="707911"/>
          </a:xfrm>
          <a:solidFill>
            <a:schemeClr val="bg1"/>
          </a:solidFill>
        </p:grpSpPr>
        <p:sp>
          <p:nvSpPr>
            <p:cNvPr id="30" name="Rounded Rectangle 29"/>
            <p:cNvSpPr/>
            <p:nvPr/>
          </p:nvSpPr>
          <p:spPr>
            <a:xfrm>
              <a:off x="1795588" y="1688594"/>
              <a:ext cx="6408712" cy="707911"/>
            </a:xfrm>
            <a:prstGeom prst="roundRect">
              <a:avLst>
                <a:gd name="adj" fmla="val 10715"/>
              </a:avLst>
            </a:prstGeom>
            <a:solidFill>
              <a:schemeClr val="accent4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1" name="Rounded Rectangle 16"/>
            <p:cNvSpPr/>
            <p:nvPr/>
          </p:nvSpPr>
          <p:spPr>
            <a:xfrm>
              <a:off x="7719981" y="1688594"/>
              <a:ext cx="484317" cy="600916"/>
            </a:xfrm>
            <a:custGeom>
              <a:avLst/>
              <a:gdLst/>
              <a:ahLst/>
              <a:cxnLst/>
              <a:rect l="l" t="t" r="r" b="b"/>
              <a:pathLst>
                <a:path w="484317" h="697391">
                  <a:moveTo>
                    <a:pt x="0" y="0"/>
                  </a:moveTo>
                  <a:lnTo>
                    <a:pt x="396286" y="0"/>
                  </a:lnTo>
                  <a:cubicBezTo>
                    <a:pt x="444904" y="0"/>
                    <a:pt x="484317" y="39413"/>
                    <a:pt x="484317" y="88031"/>
                  </a:cubicBezTo>
                  <a:lnTo>
                    <a:pt x="484317" y="697391"/>
                  </a:lnTo>
                  <a:close/>
                </a:path>
              </a:pathLst>
            </a:custGeom>
            <a:solidFill>
              <a:schemeClr val="bg1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706362" y="2707553"/>
            <a:ext cx="59411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712635" y="3425254"/>
            <a:ext cx="581569" cy="572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3490363" y="3425254"/>
            <a:ext cx="5539861" cy="601968"/>
            <a:chOff x="1795588" y="1688594"/>
            <a:chExt cx="6408712" cy="707911"/>
          </a:xfrm>
          <a:solidFill>
            <a:schemeClr val="bg1"/>
          </a:solidFill>
        </p:grpSpPr>
        <p:sp>
          <p:nvSpPr>
            <p:cNvPr id="38" name="Rounded Rectangle 37"/>
            <p:cNvSpPr/>
            <p:nvPr/>
          </p:nvSpPr>
          <p:spPr>
            <a:xfrm>
              <a:off x="1795588" y="1688594"/>
              <a:ext cx="6408712" cy="707911"/>
            </a:xfrm>
            <a:prstGeom prst="roundRect">
              <a:avLst>
                <a:gd name="adj" fmla="val 10715"/>
              </a:avLst>
            </a:prstGeom>
            <a:solidFill>
              <a:schemeClr val="accent5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9" name="Rounded Rectangle 16"/>
            <p:cNvSpPr/>
            <p:nvPr/>
          </p:nvSpPr>
          <p:spPr>
            <a:xfrm>
              <a:off x="7719981" y="1688594"/>
              <a:ext cx="484317" cy="600916"/>
            </a:xfrm>
            <a:custGeom>
              <a:avLst/>
              <a:gdLst/>
              <a:ahLst/>
              <a:cxnLst/>
              <a:rect l="l" t="t" r="r" b="b"/>
              <a:pathLst>
                <a:path w="484317" h="697391">
                  <a:moveTo>
                    <a:pt x="0" y="0"/>
                  </a:moveTo>
                  <a:lnTo>
                    <a:pt x="396286" y="0"/>
                  </a:lnTo>
                  <a:cubicBezTo>
                    <a:pt x="444904" y="0"/>
                    <a:pt x="484317" y="39413"/>
                    <a:pt x="484317" y="88031"/>
                  </a:cubicBezTo>
                  <a:lnTo>
                    <a:pt x="484317" y="697391"/>
                  </a:lnTo>
                  <a:close/>
                </a:path>
              </a:pathLst>
            </a:custGeom>
            <a:solidFill>
              <a:schemeClr val="bg1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706362" y="3480756"/>
            <a:ext cx="59411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5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712635" y="4198458"/>
            <a:ext cx="581569" cy="572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3490364" y="4198458"/>
            <a:ext cx="5551086" cy="601968"/>
            <a:chOff x="1795588" y="1688594"/>
            <a:chExt cx="6408712" cy="707911"/>
          </a:xfrm>
          <a:solidFill>
            <a:schemeClr val="bg1"/>
          </a:solidFill>
        </p:grpSpPr>
        <p:sp>
          <p:nvSpPr>
            <p:cNvPr id="46" name="Rounded Rectangle 45"/>
            <p:cNvSpPr/>
            <p:nvPr/>
          </p:nvSpPr>
          <p:spPr>
            <a:xfrm>
              <a:off x="1795588" y="1688594"/>
              <a:ext cx="6408712" cy="707911"/>
            </a:xfrm>
            <a:prstGeom prst="roundRect">
              <a:avLst>
                <a:gd name="adj" fmla="val 10715"/>
              </a:avLst>
            </a:prstGeom>
            <a:solidFill>
              <a:schemeClr val="accent6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Rounded Rectangle 16"/>
            <p:cNvSpPr/>
            <p:nvPr/>
          </p:nvSpPr>
          <p:spPr>
            <a:xfrm>
              <a:off x="7719981" y="1688594"/>
              <a:ext cx="484317" cy="600916"/>
            </a:xfrm>
            <a:custGeom>
              <a:avLst/>
              <a:gdLst/>
              <a:ahLst/>
              <a:cxnLst/>
              <a:rect l="l" t="t" r="r" b="b"/>
              <a:pathLst>
                <a:path w="484317" h="697391">
                  <a:moveTo>
                    <a:pt x="0" y="0"/>
                  </a:moveTo>
                  <a:lnTo>
                    <a:pt x="396286" y="0"/>
                  </a:lnTo>
                  <a:cubicBezTo>
                    <a:pt x="444904" y="0"/>
                    <a:pt x="484317" y="39413"/>
                    <a:pt x="484317" y="88031"/>
                  </a:cubicBezTo>
                  <a:lnTo>
                    <a:pt x="484317" y="697391"/>
                  </a:lnTo>
                  <a:close/>
                </a:path>
              </a:pathLst>
            </a:custGeom>
            <a:solidFill>
              <a:schemeClr val="bg1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706362" y="4253960"/>
            <a:ext cx="59411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6"/>
                </a:solidFill>
                <a:cs typeface="Arial" pitchFamily="34" charset="0"/>
              </a:rPr>
              <a:t>05</a:t>
            </a:r>
            <a:endParaRPr lang="ko-KR" altLang="en-US" sz="2400" b="1" dirty="0">
              <a:solidFill>
                <a:schemeClr val="accent6"/>
              </a:solidFill>
              <a:cs typeface="Arial" pitchFamily="34" charset="0"/>
            </a:endParaRPr>
          </a:p>
        </p:txBody>
      </p:sp>
      <p:sp>
        <p:nvSpPr>
          <p:cNvPr id="52" name="TextBox 10">
            <a:extLst>
              <a:ext uri="{FF2B5EF4-FFF2-40B4-BE49-F238E27FC236}">
                <a16:creationId xmlns:a16="http://schemas.microsoft.com/office/drawing/2014/main" id="{AEA67F4F-84D4-4AC1-9E80-B3D26034536B}"/>
              </a:ext>
            </a:extLst>
          </p:cNvPr>
          <p:cNvSpPr txBox="1"/>
          <p:nvPr/>
        </p:nvSpPr>
        <p:spPr bwMode="auto">
          <a:xfrm>
            <a:off x="3484091" y="1990006"/>
            <a:ext cx="5659909" cy="353943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700" b="1" dirty="0"/>
              <a:t>Describe how climate change effects are predicted</a:t>
            </a:r>
            <a:endParaRPr lang="en-US" altLang="ko-KR" sz="17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3" name="TextBox 10">
            <a:extLst>
              <a:ext uri="{FF2B5EF4-FFF2-40B4-BE49-F238E27FC236}">
                <a16:creationId xmlns:a16="http://schemas.microsoft.com/office/drawing/2014/main" id="{553A82A9-2BF3-4E20-A9E3-510930912AF9}"/>
              </a:ext>
            </a:extLst>
          </p:cNvPr>
          <p:cNvSpPr txBox="1"/>
          <p:nvPr/>
        </p:nvSpPr>
        <p:spPr bwMode="auto">
          <a:xfrm>
            <a:off x="3467262" y="2776063"/>
            <a:ext cx="5554250" cy="353943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700" b="1" dirty="0">
                <a:solidFill>
                  <a:schemeClr val="bg1"/>
                </a:solidFill>
              </a:rPr>
              <a:t>Define vector-borne diseases &amp; examples of them</a:t>
            </a:r>
            <a:endParaRPr lang="en-US" altLang="ko-KR" sz="17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4" name="TextBox 10">
            <a:extLst>
              <a:ext uri="{FF2B5EF4-FFF2-40B4-BE49-F238E27FC236}">
                <a16:creationId xmlns:a16="http://schemas.microsoft.com/office/drawing/2014/main" id="{58CD2088-9400-4A66-86A3-A62B736737E2}"/>
              </a:ext>
            </a:extLst>
          </p:cNvPr>
          <p:cNvSpPr txBox="1"/>
          <p:nvPr/>
        </p:nvSpPr>
        <p:spPr bwMode="auto">
          <a:xfrm>
            <a:off x="3496636" y="3420315"/>
            <a:ext cx="5114930" cy="615553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700" b="1" dirty="0">
                <a:solidFill>
                  <a:schemeClr val="bg1"/>
                </a:solidFill>
              </a:rPr>
              <a:t>Discuss how climate change effects the risk of vector-borne diseases</a:t>
            </a:r>
            <a:endParaRPr lang="en-US" altLang="ko-KR" sz="17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5" name="TextBox 10">
            <a:extLst>
              <a:ext uri="{FF2B5EF4-FFF2-40B4-BE49-F238E27FC236}">
                <a16:creationId xmlns:a16="http://schemas.microsoft.com/office/drawing/2014/main" id="{0E01C911-D249-41B8-9142-4F666EDAE218}"/>
              </a:ext>
            </a:extLst>
          </p:cNvPr>
          <p:cNvSpPr txBox="1"/>
          <p:nvPr/>
        </p:nvSpPr>
        <p:spPr bwMode="auto">
          <a:xfrm>
            <a:off x="3504752" y="4295167"/>
            <a:ext cx="5502371" cy="353943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700" b="1" dirty="0">
                <a:solidFill>
                  <a:schemeClr val="bg1"/>
                </a:solidFill>
              </a:rPr>
              <a:t>illustrate ways to control climate change</a:t>
            </a:r>
            <a:endParaRPr lang="en-US" altLang="ko-KR" sz="17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C36183-087D-4F2A-9F43-C6C37B400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606979" cy="5143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DD95CB0-0F0C-44E2-89FF-8C540A9B1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42" y="3429848"/>
            <a:ext cx="2390462" cy="1620180"/>
          </a:xfrm>
          <a:prstGeom prst="rect">
            <a:avLst/>
          </a:prstGeom>
        </p:spPr>
      </p:pic>
      <p:pic>
        <p:nvPicPr>
          <p:cNvPr id="41" name="Picture 4" descr="Anopheles - Wikipedia">
            <a:extLst>
              <a:ext uri="{FF2B5EF4-FFF2-40B4-BE49-F238E27FC236}">
                <a16:creationId xmlns:a16="http://schemas.microsoft.com/office/drawing/2014/main" id="{0E8972F3-D64A-4A26-A3D8-393F05B78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9" y="161576"/>
            <a:ext cx="2415761" cy="159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زاعجة - ويكيبيديا">
            <a:extLst>
              <a:ext uri="{FF2B5EF4-FFF2-40B4-BE49-F238E27FC236}">
                <a16:creationId xmlns:a16="http://schemas.microsoft.com/office/drawing/2014/main" id="{651AD663-29F4-4253-919C-AFC7A7CBC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5" y="1827539"/>
            <a:ext cx="2426272" cy="164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BC0D7EE-F26B-492B-B8BD-003E3F87F8DB}"/>
              </a:ext>
            </a:extLst>
          </p:cNvPr>
          <p:cNvSpPr/>
          <p:nvPr/>
        </p:nvSpPr>
        <p:spPr>
          <a:xfrm>
            <a:off x="8566162" y="-9505"/>
            <a:ext cx="56938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96" b="25096"/>
          <a:stretch>
            <a:fillRect/>
          </a:stretch>
        </p:blipFill>
        <p:spPr>
          <a:xfrm>
            <a:off x="1" y="0"/>
            <a:ext cx="9144000" cy="2571750"/>
          </a:xfr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  <p:sp>
        <p:nvSpPr>
          <p:cNvPr id="6" name="Teardrop 5"/>
          <p:cNvSpPr/>
          <p:nvPr/>
        </p:nvSpPr>
        <p:spPr>
          <a:xfrm rot="8100000">
            <a:off x="4033749" y="2033093"/>
            <a:ext cx="1076501" cy="1076501"/>
          </a:xfrm>
          <a:prstGeom prst="teardrop">
            <a:avLst/>
          </a:prstGeom>
          <a:solidFill>
            <a:schemeClr val="accent2">
              <a:lumMod val="7500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Isosceles Triangle 51">
            <a:extLst>
              <a:ext uri="{FF2B5EF4-FFF2-40B4-BE49-F238E27FC236}">
                <a16:creationId xmlns:a16="http://schemas.microsoft.com/office/drawing/2014/main" id="{80395485-CFB8-4A07-B86E-FB089000266B}"/>
              </a:ext>
            </a:extLst>
          </p:cNvPr>
          <p:cNvSpPr/>
          <p:nvPr/>
        </p:nvSpPr>
        <p:spPr>
          <a:xfrm>
            <a:off x="4230654" y="2324222"/>
            <a:ext cx="682690" cy="418617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81EC97-DC3B-40FE-A029-B2034E9F1109}"/>
              </a:ext>
            </a:extLst>
          </p:cNvPr>
          <p:cNvSpPr/>
          <p:nvPr/>
        </p:nvSpPr>
        <p:spPr>
          <a:xfrm>
            <a:off x="8676456" y="0"/>
            <a:ext cx="39786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1F72E12A-3E56-4A13-B781-3AA0F2D4957C}"/>
              </a:ext>
            </a:extLst>
          </p:cNvPr>
          <p:cNvSpPr txBox="1"/>
          <p:nvPr/>
        </p:nvSpPr>
        <p:spPr>
          <a:xfrm>
            <a:off x="0" y="0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E46C0A"/>
                </a:solidFill>
                <a:latin typeface="+mj-lt"/>
              </a:rPr>
              <a:t>Climate change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F694DD-30B1-45DA-B2F8-3613BF4112DC}"/>
              </a:ext>
            </a:extLst>
          </p:cNvPr>
          <p:cNvSpPr txBox="1"/>
          <p:nvPr/>
        </p:nvSpPr>
        <p:spPr>
          <a:xfrm>
            <a:off x="0" y="646331"/>
            <a:ext cx="8388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Climate change is a </a:t>
            </a:r>
            <a:r>
              <a:rPr lang="en-US" sz="2200" b="1" dirty="0">
                <a:solidFill>
                  <a:srgbClr val="C00000"/>
                </a:solidFill>
              </a:rPr>
              <a:t>long-term change </a:t>
            </a:r>
            <a:r>
              <a:rPr lang="en-US" sz="2200" b="1" dirty="0"/>
              <a:t>in the average weather patterns that have come to define Earth’s local, regional and global climates.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C26294-6878-4D38-A649-B90D573F2EBF}"/>
              </a:ext>
            </a:extLst>
          </p:cNvPr>
          <p:cNvSpPr txBox="1"/>
          <p:nvPr/>
        </p:nvSpPr>
        <p:spPr>
          <a:xfrm>
            <a:off x="0" y="1846660"/>
            <a:ext cx="3476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E46C0A"/>
                </a:solidFill>
                <a:latin typeface="+mj-lt"/>
              </a:rPr>
              <a:t>Global warming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FED111-F8C1-47F5-91B1-D8DB84E6A907}"/>
              </a:ext>
            </a:extLst>
          </p:cNvPr>
          <p:cNvSpPr/>
          <p:nvPr/>
        </p:nvSpPr>
        <p:spPr>
          <a:xfrm>
            <a:off x="14420" y="2492991"/>
            <a:ext cx="912957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2B2B2B"/>
                </a:solidFill>
                <a:latin typeface="Helvetica" panose="020B0604020202020204" pitchFamily="34" charset="0"/>
              </a:rPr>
              <a:t>Global warming is the </a:t>
            </a:r>
            <a:r>
              <a:rPr lang="en-US" sz="2200" b="1" dirty="0">
                <a:solidFill>
                  <a:srgbClr val="C00000"/>
                </a:solidFill>
                <a:latin typeface="Helvetica" panose="020B0604020202020204" pitchFamily="34" charset="0"/>
              </a:rPr>
              <a:t>long-term heating </a:t>
            </a:r>
            <a:r>
              <a:rPr lang="en-US" sz="2200" b="1" dirty="0">
                <a:solidFill>
                  <a:srgbClr val="2B2B2B"/>
                </a:solidFill>
                <a:latin typeface="Helvetica" panose="020B0604020202020204" pitchFamily="34" charset="0"/>
              </a:rPr>
              <a:t>of Earth’s climate system observed since the pre-industrial period (between 1850 and 1900) due to human activities</a:t>
            </a:r>
            <a:endParaRPr lang="en-US" sz="2200" b="1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28C69D5-D988-44B0-8E4C-9E70BF1F3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3289415"/>
            <a:ext cx="1967426" cy="158659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9C2D2EB-DE2D-4BB0-8775-244DE0531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746" y="3289415"/>
            <a:ext cx="2759144" cy="1586591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1E64D231-0E31-47B6-B323-23CBF809AA88}"/>
              </a:ext>
            </a:extLst>
          </p:cNvPr>
          <p:cNvSpPr/>
          <p:nvPr/>
        </p:nvSpPr>
        <p:spPr>
          <a:xfrm>
            <a:off x="8566162" y="-9505"/>
            <a:ext cx="56938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43981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483768" y="1672930"/>
            <a:ext cx="5976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2483768" y="4515966"/>
            <a:ext cx="5976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83768" y="1185192"/>
            <a:ext cx="2296823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ea typeface="+mj-ea"/>
                <a:cs typeface="Arial" pitchFamily="34" charset="0"/>
              </a:rPr>
              <a:t>Natural</a:t>
            </a:r>
            <a:endParaRPr lang="ko-KR" altLang="en-US" sz="2400" b="1" dirty="0">
              <a:solidFill>
                <a:schemeClr val="bg1"/>
              </a:solidFill>
              <a:ea typeface="+mj-ea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68091" y="1185191"/>
            <a:ext cx="2296823" cy="461665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ea typeface="+mj-ea"/>
                <a:cs typeface="Arial" pitchFamily="34" charset="0"/>
              </a:rPr>
              <a:t>Artificial</a:t>
            </a:r>
            <a:endParaRPr lang="ko-KR" altLang="en-US" sz="2400" b="1" dirty="0">
              <a:solidFill>
                <a:schemeClr val="bg1"/>
              </a:solidFill>
              <a:ea typeface="+mj-ea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2A9D47-29D3-4E2E-850D-FDAEF2A122E7}"/>
              </a:ext>
            </a:extLst>
          </p:cNvPr>
          <p:cNvSpPr txBox="1"/>
          <p:nvPr/>
        </p:nvSpPr>
        <p:spPr>
          <a:xfrm>
            <a:off x="2724862" y="33116"/>
            <a:ext cx="5493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E46C0A"/>
                </a:solidFill>
                <a:latin typeface="+mj-lt"/>
              </a:rPr>
              <a:t>Causes of climate change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DF6EB44-9422-4706-A8A4-F1AD0EC8CF9A}"/>
              </a:ext>
            </a:extLst>
          </p:cNvPr>
          <p:cNvSpPr/>
          <p:nvPr/>
        </p:nvSpPr>
        <p:spPr>
          <a:xfrm rot="16200000">
            <a:off x="4068250" y="3094608"/>
            <a:ext cx="2807036" cy="1076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E26EC6-B3FC-4C7E-8C1B-8B00C83C84DA}"/>
              </a:ext>
            </a:extLst>
          </p:cNvPr>
          <p:cNvSpPr txBox="1"/>
          <p:nvPr/>
        </p:nvSpPr>
        <p:spPr>
          <a:xfrm>
            <a:off x="5500740" y="1782986"/>
            <a:ext cx="30453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dirty="0"/>
              <a:t>Generating power</a:t>
            </a:r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342900" indent="-342900">
              <a:buFont typeface="+mj-lt"/>
              <a:buAutoNum type="arabicParenR"/>
            </a:pPr>
            <a:r>
              <a:rPr lang="en-US" dirty="0"/>
              <a:t>Manufacturing goods</a:t>
            </a:r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342900" indent="-342900">
              <a:buFont typeface="+mj-lt"/>
              <a:buAutoNum type="arabicParenR"/>
            </a:pPr>
            <a:r>
              <a:rPr lang="en-US" dirty="0"/>
              <a:t>Cutting down forests</a:t>
            </a:r>
          </a:p>
        </p:txBody>
      </p:sp>
      <p:sp>
        <p:nvSpPr>
          <p:cNvPr id="20" name="Block Arc 11">
            <a:extLst>
              <a:ext uri="{FF2B5EF4-FFF2-40B4-BE49-F238E27FC236}">
                <a16:creationId xmlns:a16="http://schemas.microsoft.com/office/drawing/2014/main" id="{F98031E8-4007-4BAE-86EA-B454391B7C52}"/>
              </a:ext>
            </a:extLst>
          </p:cNvPr>
          <p:cNvSpPr/>
          <p:nvPr/>
        </p:nvSpPr>
        <p:spPr>
          <a:xfrm rot="10800000">
            <a:off x="8248497" y="2621692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id="{7830C940-25F8-4026-973F-A94BB572CB80}"/>
              </a:ext>
            </a:extLst>
          </p:cNvPr>
          <p:cNvSpPr/>
          <p:nvPr/>
        </p:nvSpPr>
        <p:spPr>
          <a:xfrm>
            <a:off x="7921460" y="1869652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Freeform 20">
            <a:extLst>
              <a:ext uri="{FF2B5EF4-FFF2-40B4-BE49-F238E27FC236}">
                <a16:creationId xmlns:a16="http://schemas.microsoft.com/office/drawing/2014/main" id="{760A4535-E590-4D3B-B136-3D142B633EAF}"/>
              </a:ext>
            </a:extLst>
          </p:cNvPr>
          <p:cNvSpPr/>
          <p:nvPr/>
        </p:nvSpPr>
        <p:spPr>
          <a:xfrm>
            <a:off x="8165952" y="3384094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061AC1-B279-4646-9411-076A8FBB00CF}"/>
              </a:ext>
            </a:extLst>
          </p:cNvPr>
          <p:cNvSpPr/>
          <p:nvPr/>
        </p:nvSpPr>
        <p:spPr>
          <a:xfrm>
            <a:off x="2469227" y="1782986"/>
            <a:ext cx="292003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dirty="0">
                <a:solidFill>
                  <a:srgbClr val="1B1B1B"/>
                </a:solidFill>
              </a:rPr>
              <a:t>Changes in the Earth’s Orbit and Rotation</a:t>
            </a:r>
          </a:p>
          <a:p>
            <a:pPr marL="342900" indent="-342900">
              <a:buFont typeface="+mj-lt"/>
              <a:buAutoNum type="arabicParenR"/>
            </a:pPr>
            <a:endParaRPr lang="en-US" i="0" dirty="0">
              <a:solidFill>
                <a:srgbClr val="1B1B1B"/>
              </a:solidFill>
              <a:effectLst/>
            </a:endParaRPr>
          </a:p>
          <a:p>
            <a:pPr marL="342900" indent="-342900">
              <a:buFont typeface="+mj-lt"/>
              <a:buAutoNum type="arabicParenR"/>
            </a:pPr>
            <a:r>
              <a:rPr lang="en-US" dirty="0"/>
              <a:t>Variations in Solar       Activity</a:t>
            </a:r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342900" indent="-342900">
              <a:buFont typeface="+mj-lt"/>
              <a:buAutoNum type="arabicParenR"/>
            </a:pPr>
            <a:r>
              <a:rPr lang="en-US" dirty="0"/>
              <a:t>Volcanic Activity</a:t>
            </a:r>
          </a:p>
          <a:p>
            <a:pPr marL="342900" indent="-342900">
              <a:buFont typeface="+mj-lt"/>
              <a:buAutoNum type="arabicParenR"/>
            </a:pPr>
            <a:endParaRPr lang="en-US" b="1" dirty="0"/>
          </a:p>
          <a:p>
            <a:pPr marL="342900" indent="-342900">
              <a:buFont typeface="+mj-lt"/>
              <a:buAutoNum type="arabicParenR"/>
            </a:pPr>
            <a:endParaRPr lang="en-US" i="0" dirty="0">
              <a:solidFill>
                <a:srgbClr val="1B1B1B"/>
              </a:solidFill>
              <a:effectLst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78043E-1109-4BE3-B9CD-8AA39149518C}"/>
              </a:ext>
            </a:extLst>
          </p:cNvPr>
          <p:cNvSpPr/>
          <p:nvPr/>
        </p:nvSpPr>
        <p:spPr>
          <a:xfrm>
            <a:off x="8566162" y="-9505"/>
            <a:ext cx="56938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180728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D4B9295-E558-42B7-B492-907A52F91AA9}"/>
              </a:ext>
            </a:extLst>
          </p:cNvPr>
          <p:cNvSpPr txBox="1"/>
          <p:nvPr/>
        </p:nvSpPr>
        <p:spPr>
          <a:xfrm>
            <a:off x="248507" y="85650"/>
            <a:ext cx="7692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E46C0A"/>
                </a:solidFill>
                <a:latin typeface="+mj-lt"/>
              </a:rPr>
              <a:t>How climate change effects are predicted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7B80C6-5287-45DE-9B70-01735A954133}"/>
              </a:ext>
            </a:extLst>
          </p:cNvPr>
          <p:cNvSpPr txBox="1"/>
          <p:nvPr/>
        </p:nvSpPr>
        <p:spPr>
          <a:xfrm>
            <a:off x="251907" y="679301"/>
            <a:ext cx="86401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Climate change effects are predicted by </a:t>
            </a:r>
            <a:r>
              <a:rPr lang="en-US" sz="2200" b="1" dirty="0"/>
              <a:t>cross-referencing</a:t>
            </a:r>
            <a:r>
              <a:rPr lang="en-US" sz="2200" dirty="0"/>
              <a:t> regional         climate history and future projections with the topic of interest for    which they’re studying it for.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56D856-ADB6-4BBA-B74D-FDD366C0656B}"/>
              </a:ext>
            </a:extLst>
          </p:cNvPr>
          <p:cNvSpPr txBox="1"/>
          <p:nvPr/>
        </p:nvSpPr>
        <p:spPr>
          <a:xfrm>
            <a:off x="0" y="2217807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For today’s topic’s, that topic of interest is </a:t>
            </a:r>
            <a:r>
              <a:rPr lang="en-US" sz="2000" b="1" dirty="0"/>
              <a:t>vector-borne diseases </a:t>
            </a:r>
            <a:r>
              <a:rPr lang="en-US" sz="2000" dirty="0"/>
              <a:t>of medical       importance affected by climate change: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7E3695-AECD-4158-8285-C80F9D841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2" y="2943445"/>
            <a:ext cx="4104456" cy="1926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56C4FB-697B-4F86-9B1A-3B52A75B2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943445"/>
            <a:ext cx="3618208" cy="192674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F1115E2-9E94-44FE-8E77-CD5DF93BD50B}"/>
              </a:ext>
            </a:extLst>
          </p:cNvPr>
          <p:cNvSpPr/>
          <p:nvPr/>
        </p:nvSpPr>
        <p:spPr>
          <a:xfrm>
            <a:off x="8566162" y="-9505"/>
            <a:ext cx="56938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46832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3F3A28-C735-440E-BC52-9A920895DF54}"/>
              </a:ext>
            </a:extLst>
          </p:cNvPr>
          <p:cNvSpPr/>
          <p:nvPr/>
        </p:nvSpPr>
        <p:spPr>
          <a:xfrm>
            <a:off x="179512" y="646272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C4245"/>
                </a:solidFill>
                <a:latin typeface="Arial" panose="020B0604020202020204" pitchFamily="34" charset="0"/>
              </a:rPr>
              <a:t>Vector-borne diseases are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</a:rPr>
              <a:t>human illnesses </a:t>
            </a:r>
            <a:r>
              <a:rPr lang="en-US" dirty="0">
                <a:solidFill>
                  <a:srgbClr val="3C4245"/>
                </a:solidFill>
                <a:latin typeface="Arial" panose="020B0604020202020204" pitchFamily="34" charset="0"/>
              </a:rPr>
              <a:t>caused by parasites, viruses and bacteria that are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</a:rPr>
              <a:t>transmitted by vectors</a:t>
            </a:r>
            <a:r>
              <a:rPr lang="en-US" dirty="0">
                <a:solidFill>
                  <a:srgbClr val="3C4245"/>
                </a:solidFill>
                <a:latin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5B5096-17F6-4543-A6F8-1950A8F3392A}"/>
              </a:ext>
            </a:extLst>
          </p:cNvPr>
          <p:cNvSpPr txBox="1"/>
          <p:nvPr/>
        </p:nvSpPr>
        <p:spPr>
          <a:xfrm>
            <a:off x="2184070" y="-59"/>
            <a:ext cx="4775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E46C0A"/>
                </a:solidFill>
                <a:latin typeface="+mj-lt"/>
              </a:rPr>
              <a:t>Vector-borne diseases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B4AC96-8E6B-4CD4-ADB3-63A0FE5E85A2}"/>
              </a:ext>
            </a:extLst>
          </p:cNvPr>
          <p:cNvSpPr/>
          <p:nvPr/>
        </p:nvSpPr>
        <p:spPr>
          <a:xfrm>
            <a:off x="215516" y="1419622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</a:rPr>
              <a:t>Vectors</a:t>
            </a:r>
            <a:r>
              <a:rPr lang="en-US" dirty="0">
                <a:solidFill>
                  <a:srgbClr val="3C4245"/>
                </a:solidFill>
                <a:latin typeface="Arial" panose="020B0604020202020204" pitchFamily="34" charset="0"/>
              </a:rPr>
              <a:t> are living organisms that can transmit infectious pathogens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</a:rPr>
              <a:t>between humans</a:t>
            </a:r>
            <a:r>
              <a:rPr lang="en-US" dirty="0">
                <a:solidFill>
                  <a:srgbClr val="3C4245"/>
                </a:solidFill>
                <a:latin typeface="Arial" panose="020B0604020202020204" pitchFamily="34" charset="0"/>
              </a:rPr>
              <a:t>, or from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</a:rPr>
              <a:t>animals to humans. </a:t>
            </a:r>
            <a:r>
              <a:rPr lang="en-US" dirty="0">
                <a:latin typeface="Arial" panose="020B0604020202020204" pitchFamily="34" charset="0"/>
              </a:rPr>
              <a:t>Such as [Mosquitos, </a:t>
            </a:r>
            <a:r>
              <a:rPr lang="en-US" dirty="0"/>
              <a:t>Fleas, and Aquatic snails]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E43E7E-9764-4E1E-BCA4-657976BA9742}"/>
              </a:ext>
            </a:extLst>
          </p:cNvPr>
          <p:cNvSpPr txBox="1"/>
          <p:nvPr/>
        </p:nvSpPr>
        <p:spPr>
          <a:xfrm>
            <a:off x="215516" y="2209944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E46C0A"/>
                </a:solidFill>
                <a:latin typeface="+mj-lt"/>
              </a:rPr>
              <a:t>Examples: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0FBA62-CDC9-4748-911A-3193F77AF70A}"/>
              </a:ext>
            </a:extLst>
          </p:cNvPr>
          <p:cNvSpPr txBox="1"/>
          <p:nvPr/>
        </p:nvSpPr>
        <p:spPr>
          <a:xfrm>
            <a:off x="230986" y="2708216"/>
            <a:ext cx="735970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</a:rPr>
              <a:t>Malaria</a:t>
            </a:r>
            <a:r>
              <a:rPr lang="en-US" dirty="0"/>
              <a:t> -  parasitic infection transmitted by </a:t>
            </a:r>
            <a:r>
              <a:rPr lang="en-US" b="1" dirty="0"/>
              <a:t>Anopheline</a:t>
            </a:r>
            <a:r>
              <a:rPr lang="en-US" dirty="0"/>
              <a:t> mosquitoes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</a:rPr>
              <a:t>Dengue</a:t>
            </a:r>
            <a:r>
              <a:rPr lang="en-US" dirty="0"/>
              <a:t> – viral infection transmitted by </a:t>
            </a:r>
            <a:r>
              <a:rPr lang="en-US" b="1" dirty="0"/>
              <a:t>Aedes</a:t>
            </a:r>
            <a:r>
              <a:rPr lang="en-US" dirty="0"/>
              <a:t> mosquitoes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</a:rPr>
              <a:t>Zika</a:t>
            </a:r>
            <a:r>
              <a:rPr lang="en-US" dirty="0"/>
              <a:t> – another viral infection transmitted by </a:t>
            </a:r>
            <a:r>
              <a:rPr lang="en-US" b="1" dirty="0"/>
              <a:t>Aedes</a:t>
            </a:r>
            <a:r>
              <a:rPr lang="en-US" dirty="0"/>
              <a:t> mosquitoes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DADC46-60A7-412B-A954-60B00C3C8084}"/>
              </a:ext>
            </a:extLst>
          </p:cNvPr>
          <p:cNvSpPr/>
          <p:nvPr/>
        </p:nvSpPr>
        <p:spPr>
          <a:xfrm>
            <a:off x="8566162" y="-9505"/>
            <a:ext cx="56938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26582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زاعجة - ويكيبيديا">
            <a:extLst>
              <a:ext uri="{FF2B5EF4-FFF2-40B4-BE49-F238E27FC236}">
                <a16:creationId xmlns:a16="http://schemas.microsoft.com/office/drawing/2014/main" id="{095EE3BE-9289-45AC-8ABC-5D0B3737A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33" y="544493"/>
            <a:ext cx="4283969" cy="291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nopheles - Wikipedia">
            <a:extLst>
              <a:ext uri="{FF2B5EF4-FFF2-40B4-BE49-F238E27FC236}">
                <a16:creationId xmlns:a16="http://schemas.microsoft.com/office/drawing/2014/main" id="{9CFA7CF9-9E4D-4965-AAC9-E150F3680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10" y="544493"/>
            <a:ext cx="4396174" cy="291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8A2FA97-5ABA-4912-8CB0-F99A3561D2EB}"/>
              </a:ext>
            </a:extLst>
          </p:cNvPr>
          <p:cNvSpPr/>
          <p:nvPr/>
        </p:nvSpPr>
        <p:spPr>
          <a:xfrm>
            <a:off x="5004770" y="3456105"/>
            <a:ext cx="359425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/>
              <a:t>Anopheline mosquito</a:t>
            </a:r>
            <a:endParaRPr lang="en-US" sz="2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A0FF50-0650-47CF-A09F-8B9EDFEA6976}"/>
              </a:ext>
            </a:extLst>
          </p:cNvPr>
          <p:cNvSpPr/>
          <p:nvPr/>
        </p:nvSpPr>
        <p:spPr>
          <a:xfrm>
            <a:off x="5544790" y="3948548"/>
            <a:ext cx="251421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Malaria’s vector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8FF767-4A77-4483-B3D0-D0B60365D7AC}"/>
              </a:ext>
            </a:extLst>
          </p:cNvPr>
          <p:cNvSpPr/>
          <p:nvPr/>
        </p:nvSpPr>
        <p:spPr>
          <a:xfrm>
            <a:off x="911053" y="3456106"/>
            <a:ext cx="277992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/>
              <a:t>Aedes mosquito</a:t>
            </a:r>
            <a:endParaRPr lang="en-US" sz="2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D7E480-AE4A-4947-8E4F-DC7368A022B1}"/>
              </a:ext>
            </a:extLst>
          </p:cNvPr>
          <p:cNvSpPr/>
          <p:nvPr/>
        </p:nvSpPr>
        <p:spPr>
          <a:xfrm>
            <a:off x="318551" y="3941574"/>
            <a:ext cx="396493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Dengue and Zika’s vector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5C61AE-DD53-484C-83C2-C6A0B08D8023}"/>
              </a:ext>
            </a:extLst>
          </p:cNvPr>
          <p:cNvSpPr/>
          <p:nvPr/>
        </p:nvSpPr>
        <p:spPr>
          <a:xfrm>
            <a:off x="8566162" y="-9505"/>
            <a:ext cx="56938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315947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43FDC8-2DD8-4158-B160-4148B282602A}"/>
              </a:ext>
            </a:extLst>
          </p:cNvPr>
          <p:cNvSpPr/>
          <p:nvPr/>
        </p:nvSpPr>
        <p:spPr>
          <a:xfrm>
            <a:off x="8566162" y="-9505"/>
            <a:ext cx="56938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1C263F-194B-496F-9646-FA5308B5E58D}"/>
              </a:ext>
            </a:extLst>
          </p:cNvPr>
          <p:cNvSpPr txBox="1"/>
          <p:nvPr/>
        </p:nvSpPr>
        <p:spPr>
          <a:xfrm>
            <a:off x="0" y="-34947"/>
            <a:ext cx="88023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46C0A"/>
                </a:solidFill>
              </a:rPr>
              <a:t>Climate change effects on the risk of contracting a vector-borne disease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CC198D-9B85-4075-9178-4DB79E924675}"/>
              </a:ext>
            </a:extLst>
          </p:cNvPr>
          <p:cNvSpPr txBox="1"/>
          <p:nvPr/>
        </p:nvSpPr>
        <p:spPr>
          <a:xfrm>
            <a:off x="-4612" y="1276767"/>
            <a:ext cx="32367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</a:rPr>
              <a:t>1</a:t>
            </a:r>
            <a:r>
              <a:rPr lang="en-US" sz="2200" baseline="30000" dirty="0">
                <a:solidFill>
                  <a:srgbClr val="C00000"/>
                </a:solidFill>
              </a:rPr>
              <a:t>st</a:t>
            </a:r>
            <a:r>
              <a:rPr lang="en-US" sz="2200" dirty="0">
                <a:solidFill>
                  <a:srgbClr val="C00000"/>
                </a:solidFill>
              </a:rPr>
              <a:t> – What are the risks?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338084-239A-4560-B214-C4CA678B19D9}"/>
              </a:ext>
            </a:extLst>
          </p:cNvPr>
          <p:cNvSpPr txBox="1"/>
          <p:nvPr/>
        </p:nvSpPr>
        <p:spPr>
          <a:xfrm>
            <a:off x="112091" y="1707654"/>
            <a:ext cx="8568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risks of a human contracting a vector-borne disease is determined mainly by 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 factors</a:t>
            </a:r>
            <a:r>
              <a:rPr lang="en-US" dirty="0"/>
              <a:t>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782856-87DE-4731-B0C1-73B9F657DF58}"/>
              </a:ext>
            </a:extLst>
          </p:cNvPr>
          <p:cNvSpPr txBox="1"/>
          <p:nvPr/>
        </p:nvSpPr>
        <p:spPr>
          <a:xfrm>
            <a:off x="112091" y="2392221"/>
            <a:ext cx="32624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Region of activity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Time spent outdoors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Protective measures taken</a:t>
            </a:r>
          </a:p>
        </p:txBody>
      </p:sp>
    </p:spTree>
    <p:extLst>
      <p:ext uri="{BB962C8B-B14F-4D97-AF65-F5344CB8AC3E}">
        <p14:creationId xmlns:p14="http://schemas.microsoft.com/office/powerpoint/2010/main" val="217182338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46C0A"/>
      </a:accent1>
      <a:accent2>
        <a:srgbClr val="E46C0A"/>
      </a:accent2>
      <a:accent3>
        <a:srgbClr val="E46C0A"/>
      </a:accent3>
      <a:accent4>
        <a:srgbClr val="E46C0A"/>
      </a:accent4>
      <a:accent5>
        <a:srgbClr val="E46C0A"/>
      </a:accent5>
      <a:accent6>
        <a:srgbClr val="E46C0A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46C0A"/>
      </a:accent1>
      <a:accent2>
        <a:srgbClr val="E46C0A"/>
      </a:accent2>
      <a:accent3>
        <a:srgbClr val="E46C0A"/>
      </a:accent3>
      <a:accent4>
        <a:srgbClr val="E46C0A"/>
      </a:accent4>
      <a:accent5>
        <a:srgbClr val="E46C0A"/>
      </a:accent5>
      <a:accent6>
        <a:srgbClr val="E46C0A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46C0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46C0A"/>
      </a:accent1>
      <a:accent2>
        <a:srgbClr val="E46C0A"/>
      </a:accent2>
      <a:accent3>
        <a:srgbClr val="E46C0A"/>
      </a:accent3>
      <a:accent4>
        <a:srgbClr val="E46C0A"/>
      </a:accent4>
      <a:accent5>
        <a:srgbClr val="E46C0A"/>
      </a:accent5>
      <a:accent6>
        <a:srgbClr val="E46C0A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744</Words>
  <Application>Microsoft Office PowerPoint</Application>
  <PresentationFormat>On-screen Show (16:9)</PresentationFormat>
  <Paragraphs>120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맑은 고딕</vt:lpstr>
      <vt:lpstr>Arial</vt:lpstr>
      <vt:lpstr>Arial</vt:lpstr>
      <vt:lpstr>Arial Unicode MS</vt:lpstr>
      <vt:lpstr>Helvetica</vt:lpstr>
      <vt:lpstr>Open Sans</vt:lpstr>
      <vt:lpstr>Wingdings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Zoyo</cp:lastModifiedBy>
  <cp:revision>116</cp:revision>
  <dcterms:created xsi:type="dcterms:W3CDTF">2016-12-05T23:26:54Z</dcterms:created>
  <dcterms:modified xsi:type="dcterms:W3CDTF">2022-06-04T08:46:31Z</dcterms:modified>
</cp:coreProperties>
</file>