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3" r:id="rId1"/>
  </p:sldMasterIdLst>
  <p:notesMasterIdLst>
    <p:notesMasterId r:id="rId13"/>
  </p:notesMasterIdLst>
  <p:handoutMasterIdLst>
    <p:handoutMasterId r:id="rId14"/>
  </p:handoutMasterIdLst>
  <p:sldIdLst>
    <p:sldId id="256" r:id="rId2"/>
    <p:sldId id="257" r:id="rId3"/>
    <p:sldId id="258" r:id="rId4"/>
    <p:sldId id="259" r:id="rId5"/>
    <p:sldId id="260" r:id="rId6"/>
    <p:sldId id="262" r:id="rId7"/>
    <p:sldId id="263" r:id="rId8"/>
    <p:sldId id="264" r:id="rId9"/>
    <p:sldId id="265" r:id="rId10"/>
    <p:sldId id="267"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C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83" autoAdjust="0"/>
  </p:normalViewPr>
  <p:slideViewPr>
    <p:cSldViewPr snapToGrid="0">
      <p:cViewPr varScale="1">
        <p:scale>
          <a:sx n="78" d="100"/>
          <a:sy n="78" d="100"/>
        </p:scale>
        <p:origin x="456" y="84"/>
      </p:cViewPr>
      <p:guideLst/>
    </p:cSldViewPr>
  </p:slideViewPr>
  <p:notesTextViewPr>
    <p:cViewPr>
      <p:scale>
        <a:sx n="1" d="1"/>
        <a:sy n="1" d="1"/>
      </p:scale>
      <p:origin x="0" y="0"/>
    </p:cViewPr>
  </p:notesTextViewPr>
  <p:notesViewPr>
    <p:cSldViewPr snapToGrid="0">
      <p:cViewPr varScale="1">
        <p:scale>
          <a:sx n="123" d="100"/>
          <a:sy n="123" d="100"/>
        </p:scale>
        <p:origin x="497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iagrams/_rels/data3.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7.png"/></Relationships>
</file>

<file path=ppt/diagrams/_rels/data5.xml.rels><?xml version="1.0" encoding="UTF-8" standalone="yes"?>
<Relationships xmlns="http://schemas.openxmlformats.org/package/2006/relationships"><Relationship Id="rId1" Type="http://schemas.openxmlformats.org/officeDocument/2006/relationships/image" Target="../media/image14.jpg"/></Relationships>
</file>

<file path=ppt/diagrams/_rels/drawing3.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7.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4.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699776-B3F2-470D-A687-FF05C9722C50}" type="doc">
      <dgm:prSet loTypeId="urn:microsoft.com/office/officeart/2005/8/layout/hierarchy5" loCatId="hierarchy" qsTypeId="urn:microsoft.com/office/officeart/2005/8/quickstyle/simple3" qsCatId="simple" csTypeId="urn:microsoft.com/office/officeart/2005/8/colors/accent1_2" csCatId="accent1" phldr="1"/>
      <dgm:spPr/>
      <dgm:t>
        <a:bodyPr/>
        <a:lstStyle/>
        <a:p>
          <a:pPr rtl="1"/>
          <a:endParaRPr lang="ar-SA"/>
        </a:p>
      </dgm:t>
    </dgm:pt>
    <dgm:pt modelId="{09F3C0A5-4B3E-4B40-9F84-F340BB8462AB}">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l" rtl="1">
            <a:lnSpc>
              <a:spcPct val="100000"/>
            </a:lnSpc>
          </a:pPr>
          <a:r>
            <a:rPr lang="en-AU" dirty="0"/>
            <a:t>1.Define Diabetes Type II.</a:t>
          </a:r>
          <a:br>
            <a:rPr lang="ar-LY" dirty="0"/>
          </a:br>
          <a:r>
            <a:rPr lang="en-AU" dirty="0"/>
            <a:t>2.List</a:t>
          </a:r>
          <a:r>
            <a:rPr lang="en-US" dirty="0"/>
            <a:t> Causes of diabetes.</a:t>
          </a:r>
          <a:br>
            <a:rPr lang="en-AU" dirty="0"/>
          </a:br>
          <a:r>
            <a:rPr lang="en-AU" dirty="0"/>
            <a:t>3</a:t>
          </a:r>
          <a:r>
            <a:rPr lang="en-US" dirty="0"/>
            <a:t>.S</a:t>
          </a:r>
          <a:r>
            <a:rPr lang="en-AU" dirty="0" err="1"/>
            <a:t>ymptoms</a:t>
          </a:r>
          <a:r>
            <a:rPr lang="en-AU" dirty="0"/>
            <a:t> of Diabetes. </a:t>
          </a:r>
          <a:br>
            <a:rPr lang="en-AU" dirty="0"/>
          </a:br>
          <a:r>
            <a:rPr lang="en-AU" dirty="0"/>
            <a:t>4.Complications of diabetes  .  </a:t>
          </a:r>
          <a:br>
            <a:rPr lang="en-US" dirty="0"/>
          </a:br>
          <a:r>
            <a:rPr lang="en-US" dirty="0"/>
            <a:t>5.Management of Diabetes Type II</a:t>
          </a:r>
          <a:br>
            <a:rPr lang="en-US" dirty="0"/>
          </a:br>
          <a:r>
            <a:rPr lang="en-US" dirty="0"/>
            <a:t> </a:t>
          </a:r>
          <a:endParaRPr lang="ar-SA" dirty="0"/>
        </a:p>
      </dgm:t>
    </dgm:pt>
    <dgm:pt modelId="{DE1C5DEE-58DF-4989-AE2E-63E9C612AB4A}" type="parTrans" cxnId="{4757A0FE-BFB5-40B9-83BB-F1EBDE27268B}">
      <dgm:prSet/>
      <dgm:spPr/>
      <dgm:t>
        <a:bodyPr/>
        <a:lstStyle/>
        <a:p>
          <a:pPr rtl="1"/>
          <a:endParaRPr lang="ar-SA"/>
        </a:p>
      </dgm:t>
    </dgm:pt>
    <dgm:pt modelId="{460D5F86-076C-43B7-89C4-986803B5F54D}" type="sibTrans" cxnId="{4757A0FE-BFB5-40B9-83BB-F1EBDE27268B}">
      <dgm:prSet/>
      <dgm:spPr/>
      <dgm:t>
        <a:bodyPr/>
        <a:lstStyle/>
        <a:p>
          <a:pPr rtl="1"/>
          <a:endParaRPr lang="ar-SA"/>
        </a:p>
      </dgm:t>
    </dgm:pt>
    <dgm:pt modelId="{7B456492-97A8-4452-8B03-62953923757C}" type="pres">
      <dgm:prSet presAssocID="{80699776-B3F2-470D-A687-FF05C9722C50}" presName="mainComposite" presStyleCnt="0">
        <dgm:presLayoutVars>
          <dgm:chPref val="1"/>
          <dgm:dir/>
          <dgm:animOne val="branch"/>
          <dgm:animLvl val="lvl"/>
          <dgm:resizeHandles val="exact"/>
        </dgm:presLayoutVars>
      </dgm:prSet>
      <dgm:spPr/>
    </dgm:pt>
    <dgm:pt modelId="{6E4D7880-CC17-49E6-BDE5-A674DBD5C71C}" type="pres">
      <dgm:prSet presAssocID="{80699776-B3F2-470D-A687-FF05C9722C50}" presName="hierFlow" presStyleCnt="0"/>
      <dgm:spPr/>
    </dgm:pt>
    <dgm:pt modelId="{C093398C-8EF2-4B3B-8D32-1D494C0D12A8}" type="pres">
      <dgm:prSet presAssocID="{80699776-B3F2-470D-A687-FF05C9722C50}" presName="hierChild1" presStyleCnt="0">
        <dgm:presLayoutVars>
          <dgm:chPref val="1"/>
          <dgm:animOne val="branch"/>
          <dgm:animLvl val="lvl"/>
        </dgm:presLayoutVars>
      </dgm:prSet>
      <dgm:spPr/>
    </dgm:pt>
    <dgm:pt modelId="{CB6ED786-E461-4380-A025-F985AC40D82A}" type="pres">
      <dgm:prSet presAssocID="{09F3C0A5-4B3E-4B40-9F84-F340BB8462AB}" presName="Name17" presStyleCnt="0"/>
      <dgm:spPr/>
    </dgm:pt>
    <dgm:pt modelId="{121D1366-F978-4FB0-B92A-ED791BDB299C}" type="pres">
      <dgm:prSet presAssocID="{09F3C0A5-4B3E-4B40-9F84-F340BB8462AB}" presName="level1Shape" presStyleLbl="node0" presStyleIdx="0" presStyleCnt="1" custScaleX="178473">
        <dgm:presLayoutVars>
          <dgm:chPref val="3"/>
        </dgm:presLayoutVars>
      </dgm:prSet>
      <dgm:spPr/>
    </dgm:pt>
    <dgm:pt modelId="{14C28A4B-79F4-4A38-94F0-893A06E05854}" type="pres">
      <dgm:prSet presAssocID="{09F3C0A5-4B3E-4B40-9F84-F340BB8462AB}" presName="hierChild2" presStyleCnt="0"/>
      <dgm:spPr/>
    </dgm:pt>
    <dgm:pt modelId="{B8A4CD8F-3D72-4A1C-A742-01144BE383E1}" type="pres">
      <dgm:prSet presAssocID="{80699776-B3F2-470D-A687-FF05C9722C50}" presName="bgShapesFlow" presStyleCnt="0"/>
      <dgm:spPr/>
    </dgm:pt>
  </dgm:ptLst>
  <dgm:cxnLst>
    <dgm:cxn modelId="{A0516034-8F76-45C7-A2D7-2891F514123A}" type="presOf" srcId="{80699776-B3F2-470D-A687-FF05C9722C50}" destId="{7B456492-97A8-4452-8B03-62953923757C}" srcOrd="0" destOrd="0" presId="urn:microsoft.com/office/officeart/2005/8/layout/hierarchy5"/>
    <dgm:cxn modelId="{971A17CD-24A2-42FF-9280-3DC4D754CF81}" type="presOf" srcId="{09F3C0A5-4B3E-4B40-9F84-F340BB8462AB}" destId="{121D1366-F978-4FB0-B92A-ED791BDB299C}" srcOrd="0" destOrd="0" presId="urn:microsoft.com/office/officeart/2005/8/layout/hierarchy5"/>
    <dgm:cxn modelId="{4757A0FE-BFB5-40B9-83BB-F1EBDE27268B}" srcId="{80699776-B3F2-470D-A687-FF05C9722C50}" destId="{09F3C0A5-4B3E-4B40-9F84-F340BB8462AB}" srcOrd="0" destOrd="0" parTransId="{DE1C5DEE-58DF-4989-AE2E-63E9C612AB4A}" sibTransId="{460D5F86-076C-43B7-89C4-986803B5F54D}"/>
    <dgm:cxn modelId="{B7B98919-82A9-4C6F-B554-F277D56B4676}" type="presParOf" srcId="{7B456492-97A8-4452-8B03-62953923757C}" destId="{6E4D7880-CC17-49E6-BDE5-A674DBD5C71C}" srcOrd="0" destOrd="0" presId="urn:microsoft.com/office/officeart/2005/8/layout/hierarchy5"/>
    <dgm:cxn modelId="{05D69CD0-B6BF-4641-AECB-5F241A2D62B1}" type="presParOf" srcId="{6E4D7880-CC17-49E6-BDE5-A674DBD5C71C}" destId="{C093398C-8EF2-4B3B-8D32-1D494C0D12A8}" srcOrd="0" destOrd="0" presId="urn:microsoft.com/office/officeart/2005/8/layout/hierarchy5"/>
    <dgm:cxn modelId="{9E0A1EAE-66D3-4B11-A04A-554A8EF1FB0F}" type="presParOf" srcId="{C093398C-8EF2-4B3B-8D32-1D494C0D12A8}" destId="{CB6ED786-E461-4380-A025-F985AC40D82A}" srcOrd="0" destOrd="0" presId="urn:microsoft.com/office/officeart/2005/8/layout/hierarchy5"/>
    <dgm:cxn modelId="{09CD8269-B8AB-4F11-B591-7A4DEF5F8757}" type="presParOf" srcId="{CB6ED786-E461-4380-A025-F985AC40D82A}" destId="{121D1366-F978-4FB0-B92A-ED791BDB299C}" srcOrd="0" destOrd="0" presId="urn:microsoft.com/office/officeart/2005/8/layout/hierarchy5"/>
    <dgm:cxn modelId="{AE2C1539-CF82-468D-97B6-3B2707FDF532}" type="presParOf" srcId="{CB6ED786-E461-4380-A025-F985AC40D82A}" destId="{14C28A4B-79F4-4A38-94F0-893A06E05854}" srcOrd="1" destOrd="0" presId="urn:microsoft.com/office/officeart/2005/8/layout/hierarchy5"/>
    <dgm:cxn modelId="{F809D465-6AB6-4990-A105-51DD1F410600}" type="presParOf" srcId="{7B456492-97A8-4452-8B03-62953923757C}" destId="{B8A4CD8F-3D72-4A1C-A742-01144BE383E1}" srcOrd="1" destOrd="0" presId="urn:microsoft.com/office/officeart/2005/8/layout/hierarchy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2A5347-6A17-4981-8A1B-2AAD7CC04F49}" type="doc">
      <dgm:prSet loTypeId="urn:microsoft.com/office/officeart/2008/layout/AlternatingPictureCircles" loCatId="picture" qsTypeId="urn:microsoft.com/office/officeart/2005/8/quickstyle/simple1" qsCatId="simple" csTypeId="urn:microsoft.com/office/officeart/2005/8/colors/accent1_2" csCatId="accent1" phldr="1"/>
      <dgm:spPr/>
    </dgm:pt>
    <dgm:pt modelId="{78638E81-3835-430E-ACAF-F02E33E8DF05}" type="pres">
      <dgm:prSet presAssocID="{432A5347-6A17-4981-8A1B-2AAD7CC04F49}" presName="Name0" presStyleCnt="0">
        <dgm:presLayoutVars>
          <dgm:chMax/>
          <dgm:chPref/>
          <dgm:dir/>
        </dgm:presLayoutVars>
      </dgm:prSet>
      <dgm:spPr/>
    </dgm:pt>
  </dgm:ptLst>
  <dgm:cxnLst>
    <dgm:cxn modelId="{8A5D8B19-9935-4248-8ED5-46CDBDE6A150}" type="presOf" srcId="{432A5347-6A17-4981-8A1B-2AAD7CC04F49}" destId="{78638E81-3835-430E-ACAF-F02E33E8DF05}" srcOrd="0" destOrd="0" presId="urn:microsoft.com/office/officeart/2008/layout/AlternatingPictureCircl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BA6D149-875F-4B9B-B966-FEB1A0E4DCBD}" type="doc">
      <dgm:prSet loTypeId="urn:microsoft.com/office/officeart/2005/8/layout/vList3" loCatId="list" qsTypeId="urn:microsoft.com/office/officeart/2005/8/quickstyle/3d4" qsCatId="3D" csTypeId="urn:microsoft.com/office/officeart/2005/8/colors/accent1_2" csCatId="accent1" phldr="1"/>
      <dgm:spPr/>
    </dgm:pt>
    <dgm:pt modelId="{6DDF9785-140A-4674-91FC-BF80A6F01B34}">
      <dgm:prSet phldrT="[نص]"/>
      <dgm:spPr>
        <a:solidFill>
          <a:schemeClr val="accent1">
            <a:lumMod val="60000"/>
            <a:lumOff val="40000"/>
          </a:schemeClr>
        </a:solidFill>
      </dgm:spPr>
      <dgm:t>
        <a:bodyPr/>
        <a:lstStyle/>
        <a:p>
          <a:pPr rtl="1"/>
          <a:r>
            <a:rPr lang="en-AU" b="1" dirty="0">
              <a:solidFill>
                <a:schemeClr val="tx1">
                  <a:lumMod val="85000"/>
                  <a:lumOff val="15000"/>
                </a:schemeClr>
              </a:solidFill>
            </a:rPr>
            <a:t>INTRODUCTION OF DIABETES </a:t>
          </a:r>
          <a:endParaRPr lang="ar-SA" b="1" dirty="0">
            <a:solidFill>
              <a:schemeClr val="tx1">
                <a:lumMod val="85000"/>
                <a:lumOff val="15000"/>
              </a:schemeClr>
            </a:solidFill>
          </a:endParaRPr>
        </a:p>
      </dgm:t>
    </dgm:pt>
    <dgm:pt modelId="{95646918-18F7-4F12-9F30-B9FB08FD7160}" type="parTrans" cxnId="{6895067A-7EC2-41F7-98D8-45758D1002B8}">
      <dgm:prSet/>
      <dgm:spPr/>
      <dgm:t>
        <a:bodyPr/>
        <a:lstStyle/>
        <a:p>
          <a:pPr rtl="1"/>
          <a:endParaRPr lang="ar-SA"/>
        </a:p>
      </dgm:t>
    </dgm:pt>
    <dgm:pt modelId="{91219ABE-1CAE-4537-AA14-06E451B6B483}" type="sibTrans" cxnId="{6895067A-7EC2-41F7-98D8-45758D1002B8}">
      <dgm:prSet/>
      <dgm:spPr/>
      <dgm:t>
        <a:bodyPr/>
        <a:lstStyle/>
        <a:p>
          <a:pPr rtl="1"/>
          <a:endParaRPr lang="ar-SA"/>
        </a:p>
      </dgm:t>
    </dgm:pt>
    <dgm:pt modelId="{67355C40-C309-4C89-9813-9D1F3C2BF13E}" type="pres">
      <dgm:prSet presAssocID="{1BA6D149-875F-4B9B-B966-FEB1A0E4DCBD}" presName="linearFlow" presStyleCnt="0">
        <dgm:presLayoutVars>
          <dgm:dir/>
          <dgm:resizeHandles val="exact"/>
        </dgm:presLayoutVars>
      </dgm:prSet>
      <dgm:spPr/>
    </dgm:pt>
    <dgm:pt modelId="{8E8C1DBE-F211-4F0F-AA22-2EBC14B3A0E7}" type="pres">
      <dgm:prSet presAssocID="{6DDF9785-140A-4674-91FC-BF80A6F01B34}" presName="composite" presStyleCnt="0"/>
      <dgm:spPr/>
    </dgm:pt>
    <dgm:pt modelId="{20601D63-E91A-448F-8817-BF151D32AFCE}" type="pres">
      <dgm:prSet presAssocID="{6DDF9785-140A-4674-91FC-BF80A6F01B34}" presName="imgShp" presStyleLbl="fgImgPlace1" presStyleIdx="0" presStyleCnt="1"/>
      <dgm:spPr>
        <a:blipFill>
          <a:blip xmlns:r="http://schemas.openxmlformats.org/officeDocument/2006/relationships" r:embed="rId1">
            <a:extLst>
              <a:ext uri="{BEBA8EAE-BF5A-486C-A8C5-ECC9F3942E4B}">
                <a14:imgProps xmlns:a14="http://schemas.microsoft.com/office/drawing/2010/main">
                  <a14:imgLayer r:embed="rId2">
                    <a14:imgEffect>
                      <a14:colorTemperature colorTemp="7200"/>
                    </a14:imgEffect>
                    <a14:imgEffect>
                      <a14:saturation sat="300000"/>
                    </a14:imgEffect>
                  </a14:imgLayer>
                </a14:imgProps>
              </a:ex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12700">
          <a:bevelT w="190500" h="38100"/>
        </a:sp3d>
      </dgm:spPr>
    </dgm:pt>
    <dgm:pt modelId="{76093290-6807-418C-80B0-9D9A67C6EC89}" type="pres">
      <dgm:prSet presAssocID="{6DDF9785-140A-4674-91FC-BF80A6F01B34}" presName="txShp" presStyleLbl="node1" presStyleIdx="0" presStyleCnt="1" custScaleX="90543">
        <dgm:presLayoutVars>
          <dgm:bulletEnabled val="1"/>
        </dgm:presLayoutVars>
      </dgm:prSet>
      <dgm:spPr/>
    </dgm:pt>
  </dgm:ptLst>
  <dgm:cxnLst>
    <dgm:cxn modelId="{41F59230-2D7C-450A-9BD4-1A6EFE074765}" type="presOf" srcId="{1BA6D149-875F-4B9B-B966-FEB1A0E4DCBD}" destId="{67355C40-C309-4C89-9813-9D1F3C2BF13E}" srcOrd="0" destOrd="0" presId="urn:microsoft.com/office/officeart/2005/8/layout/vList3"/>
    <dgm:cxn modelId="{6895067A-7EC2-41F7-98D8-45758D1002B8}" srcId="{1BA6D149-875F-4B9B-B966-FEB1A0E4DCBD}" destId="{6DDF9785-140A-4674-91FC-BF80A6F01B34}" srcOrd="0" destOrd="0" parTransId="{95646918-18F7-4F12-9F30-B9FB08FD7160}" sibTransId="{91219ABE-1CAE-4537-AA14-06E451B6B483}"/>
    <dgm:cxn modelId="{85A813AB-5C14-4038-8D5C-8A2488A77DD9}" type="presOf" srcId="{6DDF9785-140A-4674-91FC-BF80A6F01B34}" destId="{76093290-6807-418C-80B0-9D9A67C6EC89}" srcOrd="0" destOrd="0" presId="urn:microsoft.com/office/officeart/2005/8/layout/vList3"/>
    <dgm:cxn modelId="{D3D23632-B8AD-4A09-AE5D-7AC2E7AD6C4B}" type="presParOf" srcId="{67355C40-C309-4C89-9813-9D1F3C2BF13E}" destId="{8E8C1DBE-F211-4F0F-AA22-2EBC14B3A0E7}" srcOrd="0" destOrd="0" presId="urn:microsoft.com/office/officeart/2005/8/layout/vList3"/>
    <dgm:cxn modelId="{F9628C96-B487-4218-B54A-1861D1DF4EFF}" type="presParOf" srcId="{8E8C1DBE-F211-4F0F-AA22-2EBC14B3A0E7}" destId="{20601D63-E91A-448F-8817-BF151D32AFCE}" srcOrd="0" destOrd="0" presId="urn:microsoft.com/office/officeart/2005/8/layout/vList3"/>
    <dgm:cxn modelId="{FC339F66-730D-4BAC-A388-C2AD89FEB57E}" type="presParOf" srcId="{8E8C1DBE-F211-4F0F-AA22-2EBC14B3A0E7}" destId="{76093290-6807-418C-80B0-9D9A67C6EC89}"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A9BDAC-A0AF-4A8D-AB3A-529884DD362D}" type="doc">
      <dgm:prSet loTypeId="urn:microsoft.com/office/officeart/2005/8/layout/vList3" loCatId="picture" qsTypeId="urn:microsoft.com/office/officeart/2005/8/quickstyle/3d2" qsCatId="3D" csTypeId="urn:microsoft.com/office/officeart/2005/8/colors/accent1_1" csCatId="accent1" phldr="1"/>
      <dgm:spPr/>
      <dgm:t>
        <a:bodyPr/>
        <a:lstStyle/>
        <a:p>
          <a:pPr rtl="1"/>
          <a:endParaRPr lang="ar-SA"/>
        </a:p>
      </dgm:t>
    </dgm:pt>
    <dgm:pt modelId="{29CD8F04-2E4F-42CA-859E-855913061906}" type="pres">
      <dgm:prSet presAssocID="{40A9BDAC-A0AF-4A8D-AB3A-529884DD362D}" presName="linearFlow" presStyleCnt="0">
        <dgm:presLayoutVars>
          <dgm:dir/>
          <dgm:resizeHandles val="exact"/>
        </dgm:presLayoutVars>
      </dgm:prSet>
      <dgm:spPr/>
    </dgm:pt>
  </dgm:ptLst>
  <dgm:cxnLst>
    <dgm:cxn modelId="{A47EFE53-0DEF-4F94-A92D-F432B0892D41}" type="presOf" srcId="{40A9BDAC-A0AF-4A8D-AB3A-529884DD362D}" destId="{29CD8F04-2E4F-42CA-859E-855913061906}" srcOrd="0"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13EBAF-4EC2-4291-9BAB-73FC51BE7C59}" type="doc">
      <dgm:prSet loTypeId="urn:microsoft.com/office/officeart/2005/8/layout/vList3" loCatId="picture" qsTypeId="urn:microsoft.com/office/officeart/2005/8/quickstyle/simple1" qsCatId="simple" csTypeId="urn:microsoft.com/office/officeart/2005/8/colors/accent1_2" csCatId="accent1" phldr="1"/>
      <dgm:spPr/>
      <dgm:t>
        <a:bodyPr/>
        <a:lstStyle/>
        <a:p>
          <a:pPr rtl="1"/>
          <a:endParaRPr lang="ar-SA"/>
        </a:p>
      </dgm:t>
    </dgm:pt>
    <dgm:pt modelId="{E6897C35-72D3-405E-8F8B-321D4993A098}">
      <dgm:prSet phldrT="[نص]"/>
      <dgm:spPr>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pPr rtl="1"/>
          <a:r>
            <a:rPr lang="en-AU" b="1" dirty="0">
              <a:solidFill>
                <a:schemeClr val="tx1">
                  <a:lumMod val="85000"/>
                  <a:lumOff val="15000"/>
                </a:schemeClr>
              </a:solidFill>
              <a:latin typeface="Algerian" panose="04020705040A02060702" pitchFamily="82" charset="0"/>
            </a:rPr>
            <a:t>REFERENCE</a:t>
          </a:r>
          <a:endParaRPr lang="ar-SA" b="1" dirty="0">
            <a:solidFill>
              <a:schemeClr val="tx1">
                <a:lumMod val="85000"/>
                <a:lumOff val="15000"/>
              </a:schemeClr>
            </a:solidFill>
            <a:latin typeface="Algerian" panose="04020705040A02060702" pitchFamily="82" charset="0"/>
          </a:endParaRPr>
        </a:p>
      </dgm:t>
    </dgm:pt>
    <dgm:pt modelId="{8BC81CB1-7E8F-4248-9983-880B7F24B6A9}" type="parTrans" cxnId="{3410C8FD-581C-4752-B402-96B036C1178D}">
      <dgm:prSet/>
      <dgm:spPr/>
      <dgm:t>
        <a:bodyPr/>
        <a:lstStyle/>
        <a:p>
          <a:pPr rtl="1"/>
          <a:endParaRPr lang="ar-SA"/>
        </a:p>
      </dgm:t>
    </dgm:pt>
    <dgm:pt modelId="{6AFCE5A0-1DF8-4BC9-93CB-CF9AD50A6FB0}" type="sibTrans" cxnId="{3410C8FD-581C-4752-B402-96B036C1178D}">
      <dgm:prSet/>
      <dgm:spPr/>
      <dgm:t>
        <a:bodyPr/>
        <a:lstStyle/>
        <a:p>
          <a:pPr rtl="1"/>
          <a:endParaRPr lang="ar-SA"/>
        </a:p>
      </dgm:t>
    </dgm:pt>
    <dgm:pt modelId="{2AF70FE9-F3B8-41E1-B54E-36D211401084}" type="pres">
      <dgm:prSet presAssocID="{8913EBAF-4EC2-4291-9BAB-73FC51BE7C59}" presName="linearFlow" presStyleCnt="0">
        <dgm:presLayoutVars>
          <dgm:dir/>
          <dgm:resizeHandles val="exact"/>
        </dgm:presLayoutVars>
      </dgm:prSet>
      <dgm:spPr/>
    </dgm:pt>
    <dgm:pt modelId="{DCABD260-6339-4B0B-A114-5BD53264C918}" type="pres">
      <dgm:prSet presAssocID="{E6897C35-72D3-405E-8F8B-321D4993A098}" presName="composite" presStyleCnt="0"/>
      <dgm:spPr/>
    </dgm:pt>
    <dgm:pt modelId="{17022F19-A57D-4769-A7F0-A90C1ACBAFF9}" type="pres">
      <dgm:prSet presAssocID="{E6897C35-72D3-405E-8F8B-321D4993A098}" presName="imgShp" presStyleLbl="fgImgPlace1" presStyleIdx="0" presStyleCnt="1" custScaleY="82446" custLinFactNeighborX="-20450" custLinFactNeighborY="-59961"/>
      <dgm:spPr>
        <a:blipFill>
          <a:blip xmlns:r="http://schemas.openxmlformats.org/officeDocument/2006/relationships" r:embed="rId1">
            <a:extLst>
              <a:ext uri="{28A0092B-C50C-407E-A947-70E740481C1C}">
                <a14:useLocalDpi xmlns:a14="http://schemas.microsoft.com/office/drawing/2010/main" val="0"/>
              </a:ext>
            </a:extLst>
          </a:blip>
          <a:srcRect/>
          <a:stretch>
            <a:fillRect t="-17000" b="-17000"/>
          </a:stretch>
        </a:blipFill>
        <a:ln>
          <a:noFill/>
        </a:ln>
        <a:effectLst/>
        <a:scene3d>
          <a:camera prst="orthographicFront">
            <a:rot lat="0" lon="0" rev="0"/>
          </a:camera>
          <a:lightRig rig="contrasting" dir="t">
            <a:rot lat="0" lon="0" rev="7800000"/>
          </a:lightRig>
        </a:scene3d>
        <a:sp3d>
          <a:bevelT w="139700" h="139700"/>
        </a:sp3d>
      </dgm:spPr>
    </dgm:pt>
    <dgm:pt modelId="{84B9F50B-1498-45EF-81ED-12D4A627EC69}" type="pres">
      <dgm:prSet presAssocID="{E6897C35-72D3-405E-8F8B-321D4993A098}" presName="txShp" presStyleLbl="node1" presStyleIdx="0" presStyleCnt="1" custScaleX="114218" custScaleY="60145" custLinFactNeighborX="-1768" custLinFactNeighborY="-7191">
        <dgm:presLayoutVars>
          <dgm:bulletEnabled val="1"/>
        </dgm:presLayoutVars>
      </dgm:prSet>
      <dgm:spPr/>
    </dgm:pt>
  </dgm:ptLst>
  <dgm:cxnLst>
    <dgm:cxn modelId="{5AA31419-C710-4B1E-A317-B75BFD5E2EEC}" type="presOf" srcId="{E6897C35-72D3-405E-8F8B-321D4993A098}" destId="{84B9F50B-1498-45EF-81ED-12D4A627EC69}" srcOrd="0" destOrd="0" presId="urn:microsoft.com/office/officeart/2005/8/layout/vList3"/>
    <dgm:cxn modelId="{FA27A11B-C714-4E2A-8932-1C30E55640C3}" type="presOf" srcId="{8913EBAF-4EC2-4291-9BAB-73FC51BE7C59}" destId="{2AF70FE9-F3B8-41E1-B54E-36D211401084}" srcOrd="0" destOrd="0" presId="urn:microsoft.com/office/officeart/2005/8/layout/vList3"/>
    <dgm:cxn modelId="{3410C8FD-581C-4752-B402-96B036C1178D}" srcId="{8913EBAF-4EC2-4291-9BAB-73FC51BE7C59}" destId="{E6897C35-72D3-405E-8F8B-321D4993A098}" srcOrd="0" destOrd="0" parTransId="{8BC81CB1-7E8F-4248-9983-880B7F24B6A9}" sibTransId="{6AFCE5A0-1DF8-4BC9-93CB-CF9AD50A6FB0}"/>
    <dgm:cxn modelId="{190A00FA-7553-4139-88BB-F9107D728AC1}" type="presParOf" srcId="{2AF70FE9-F3B8-41E1-B54E-36D211401084}" destId="{DCABD260-6339-4B0B-A114-5BD53264C918}" srcOrd="0" destOrd="0" presId="urn:microsoft.com/office/officeart/2005/8/layout/vList3"/>
    <dgm:cxn modelId="{CB69D8F1-DF1C-461C-A305-F6383755E775}" type="presParOf" srcId="{DCABD260-6339-4B0B-A114-5BD53264C918}" destId="{17022F19-A57D-4769-A7F0-A90C1ACBAFF9}" srcOrd="0" destOrd="0" presId="urn:microsoft.com/office/officeart/2005/8/layout/vList3"/>
    <dgm:cxn modelId="{A484182D-86AE-4998-A006-7345A0738885}" type="presParOf" srcId="{DCABD260-6339-4B0B-A114-5BD53264C918}" destId="{84B9F50B-1498-45EF-81ED-12D4A627EC6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D1366-F978-4FB0-B92A-ED791BDB299C}">
      <dsp:nvSpPr>
        <dsp:cNvPr id="0" name=""/>
        <dsp:cNvSpPr/>
      </dsp:nvSpPr>
      <dsp:spPr>
        <a:xfrm>
          <a:off x="5268" y="1476"/>
          <a:ext cx="10781180" cy="3020395"/>
        </a:xfrm>
        <a:prstGeom prst="roundRect">
          <a:avLst>
            <a:gd name="adj" fmla="val 10000"/>
          </a:avLst>
        </a:prstGeom>
        <a:gradFill rotWithShape="0">
          <a:gsLst>
            <a:gs pos="0">
              <a:schemeClr val="accent1">
                <a:hueOff val="0"/>
                <a:satOff val="0"/>
                <a:lumOff val="0"/>
                <a:alphaOff val="0"/>
                <a:tint val="67000"/>
                <a:satMod val="105000"/>
                <a:lumMod val="110000"/>
              </a:schemeClr>
            </a:gs>
            <a:gs pos="50000">
              <a:schemeClr val="accent1">
                <a:hueOff val="0"/>
                <a:satOff val="0"/>
                <a:lumOff val="0"/>
                <a:alphaOff val="0"/>
                <a:tint val="73000"/>
                <a:satMod val="103000"/>
                <a:lumMod val="105000"/>
              </a:schemeClr>
            </a:gs>
            <a:gs pos="100000">
              <a:schemeClr val="accent1">
                <a:hueOff val="0"/>
                <a:satOff val="0"/>
                <a:lumOff val="0"/>
                <a:alphaOff val="0"/>
                <a:tint val="81000"/>
                <a:satMod val="109000"/>
                <a:lumMod val="105000"/>
              </a:schemeClr>
            </a:gs>
          </a:gsLst>
          <a:lin ang="5400000" scaled="0"/>
        </a:gra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19050" tIns="19050" rIns="19050" bIns="19050" numCol="1" spcCol="1270" anchor="ctr" anchorCtr="0">
          <a:noAutofit/>
        </a:bodyPr>
        <a:lstStyle/>
        <a:p>
          <a:pPr marL="0" lvl="0" indent="0" algn="l" defTabSz="1333500" rtl="1">
            <a:lnSpc>
              <a:spcPct val="100000"/>
            </a:lnSpc>
            <a:spcBef>
              <a:spcPct val="0"/>
            </a:spcBef>
            <a:spcAft>
              <a:spcPct val="35000"/>
            </a:spcAft>
            <a:buNone/>
          </a:pPr>
          <a:r>
            <a:rPr lang="en-AU" sz="3000" kern="1200" dirty="0"/>
            <a:t>1.Define Diabetes Type II.</a:t>
          </a:r>
          <a:br>
            <a:rPr lang="ar-LY" sz="3000" kern="1200" dirty="0"/>
          </a:br>
          <a:r>
            <a:rPr lang="en-AU" sz="3000" kern="1200" dirty="0"/>
            <a:t>2.List</a:t>
          </a:r>
          <a:r>
            <a:rPr lang="en-US" sz="3000" kern="1200" dirty="0"/>
            <a:t> Causes of diabetes.</a:t>
          </a:r>
          <a:br>
            <a:rPr lang="en-AU" sz="3000" kern="1200" dirty="0"/>
          </a:br>
          <a:r>
            <a:rPr lang="en-AU" sz="3000" kern="1200" dirty="0"/>
            <a:t>3</a:t>
          </a:r>
          <a:r>
            <a:rPr lang="en-US" sz="3000" kern="1200" dirty="0"/>
            <a:t>.S</a:t>
          </a:r>
          <a:r>
            <a:rPr lang="en-AU" sz="3000" kern="1200" dirty="0" err="1"/>
            <a:t>ymptoms</a:t>
          </a:r>
          <a:r>
            <a:rPr lang="en-AU" sz="3000" kern="1200" dirty="0"/>
            <a:t> of Diabetes. </a:t>
          </a:r>
          <a:br>
            <a:rPr lang="en-AU" sz="3000" kern="1200" dirty="0"/>
          </a:br>
          <a:r>
            <a:rPr lang="en-AU" sz="3000" kern="1200" dirty="0"/>
            <a:t>4.Complications of diabetes  .  </a:t>
          </a:r>
          <a:br>
            <a:rPr lang="en-US" sz="3000" kern="1200" dirty="0"/>
          </a:br>
          <a:r>
            <a:rPr lang="en-US" sz="3000" kern="1200" dirty="0"/>
            <a:t>5.Management of Diabetes Type II</a:t>
          </a:r>
          <a:br>
            <a:rPr lang="en-US" sz="3000" kern="1200" dirty="0"/>
          </a:br>
          <a:r>
            <a:rPr lang="en-US" sz="3000" kern="1200" dirty="0"/>
            <a:t> </a:t>
          </a:r>
          <a:endParaRPr lang="ar-SA" sz="3000" kern="1200" dirty="0"/>
        </a:p>
      </dsp:txBody>
      <dsp:txXfrm>
        <a:off x="93732" y="89940"/>
        <a:ext cx="10604252" cy="28434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093290-6807-418C-80B0-9D9A67C6EC89}">
      <dsp:nvSpPr>
        <dsp:cNvPr id="0" name=""/>
        <dsp:cNvSpPr/>
      </dsp:nvSpPr>
      <dsp:spPr>
        <a:xfrm rot="10800000">
          <a:off x="3058270" y="0"/>
          <a:ext cx="7075238" cy="2143125"/>
        </a:xfrm>
        <a:prstGeom prst="homePlate">
          <a:avLst/>
        </a:prstGeom>
        <a:solidFill>
          <a:schemeClr val="accent1">
            <a:lumMod val="60000"/>
            <a:lum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45059" tIns="228600" rIns="426720" bIns="228600" numCol="1" spcCol="1270" anchor="ctr" anchorCtr="0">
          <a:noAutofit/>
        </a:bodyPr>
        <a:lstStyle/>
        <a:p>
          <a:pPr marL="0" lvl="0" indent="0" algn="ctr" defTabSz="2667000" rtl="1">
            <a:lnSpc>
              <a:spcPct val="90000"/>
            </a:lnSpc>
            <a:spcBef>
              <a:spcPct val="0"/>
            </a:spcBef>
            <a:spcAft>
              <a:spcPct val="35000"/>
            </a:spcAft>
            <a:buNone/>
          </a:pPr>
          <a:r>
            <a:rPr lang="en-AU" sz="6000" b="1" kern="1200" dirty="0">
              <a:solidFill>
                <a:schemeClr val="tx1">
                  <a:lumMod val="85000"/>
                  <a:lumOff val="15000"/>
                </a:schemeClr>
              </a:solidFill>
            </a:rPr>
            <a:t>INTRODUCTION OF DIABETES </a:t>
          </a:r>
          <a:endParaRPr lang="ar-SA" sz="6000" b="1" kern="1200" dirty="0">
            <a:solidFill>
              <a:schemeClr val="tx1">
                <a:lumMod val="85000"/>
                <a:lumOff val="15000"/>
              </a:schemeClr>
            </a:solidFill>
          </a:endParaRPr>
        </a:p>
      </dsp:txBody>
      <dsp:txXfrm rot="10800000">
        <a:off x="3594051" y="0"/>
        <a:ext cx="6539457" cy="2143125"/>
      </dsp:txXfrm>
    </dsp:sp>
    <dsp:sp modelId="{20601D63-E91A-448F-8817-BF151D32AFCE}">
      <dsp:nvSpPr>
        <dsp:cNvPr id="0" name=""/>
        <dsp:cNvSpPr/>
      </dsp:nvSpPr>
      <dsp:spPr>
        <a:xfrm>
          <a:off x="1617212" y="0"/>
          <a:ext cx="2143125" cy="2143125"/>
        </a:xfrm>
        <a:prstGeom prst="ellipse">
          <a:avLst/>
        </a:prstGeom>
        <a:blipFill>
          <a:blip xmlns:r="http://schemas.openxmlformats.org/officeDocument/2006/relationships" r:embed="rId1">
            <a:extLst>
              <a:ext uri="{BEBA8EAE-BF5A-486C-A8C5-ECC9F3942E4B}">
                <a14:imgProps xmlns:a14="http://schemas.microsoft.com/office/drawing/2010/main">
                  <a14:imgLayer r:embed="rId2">
                    <a14:imgEffect>
                      <a14:colorTemperature colorTemp="7200"/>
                    </a14:imgEffect>
                    <a14:imgEffect>
                      <a14:saturation sat="300000"/>
                    </a14:imgEffect>
                  </a14:imgLayer>
                </a14:imgProps>
              </a:ext>
              <a:ext uri="{28A0092B-C50C-407E-A947-70E740481C1C}">
                <a14:useLocalDpi xmlns:a14="http://schemas.microsoft.com/office/drawing/2010/main" val="0"/>
              </a:ext>
            </a:extLst>
          </a:blip>
          <a:srcRect/>
          <a:stretch>
            <a:fillRect/>
          </a:stretch>
        </a:blip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12700">
          <a:bevelT w="190500" h="381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B9F50B-1498-45EF-81ED-12D4A627EC69}">
      <dsp:nvSpPr>
        <dsp:cNvPr id="0" name=""/>
        <dsp:cNvSpPr/>
      </dsp:nvSpPr>
      <dsp:spPr>
        <a:xfrm rot="10800000">
          <a:off x="1293416" y="307669"/>
          <a:ext cx="6173619" cy="1452895"/>
        </a:xfrm>
        <a:prstGeom prst="homePlate">
          <a:avLst/>
        </a:prstGeom>
        <a:solidFill>
          <a:schemeClr val="accent1">
            <a:lumMod val="40000"/>
            <a:lumOff val="60000"/>
          </a:schemeClr>
        </a:solidFill>
        <a:ln w="12700" cap="flat" cmpd="sng" algn="ctr">
          <a:noFill/>
          <a:prstDash val="solid"/>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2">
          <a:scrgbClr r="0" g="0" b="0"/>
        </a:lnRef>
        <a:fillRef idx="1">
          <a:scrgbClr r="0" g="0" b="0"/>
        </a:fillRef>
        <a:effectRef idx="0">
          <a:scrgbClr r="0" g="0" b="0"/>
        </a:effectRef>
        <a:fontRef idx="minor">
          <a:schemeClr val="lt1"/>
        </a:fontRef>
      </dsp:style>
      <dsp:txBody>
        <a:bodyPr spcFirstLastPara="0" vert="horz" wrap="square" lIns="1065236" tIns="232410" rIns="433832" bIns="232410" numCol="1" spcCol="1270" anchor="ctr" anchorCtr="0">
          <a:noAutofit/>
        </a:bodyPr>
        <a:lstStyle/>
        <a:p>
          <a:pPr marL="0" lvl="0" indent="0" algn="ctr" defTabSz="2711450" rtl="1">
            <a:lnSpc>
              <a:spcPct val="90000"/>
            </a:lnSpc>
            <a:spcBef>
              <a:spcPct val="0"/>
            </a:spcBef>
            <a:spcAft>
              <a:spcPct val="35000"/>
            </a:spcAft>
            <a:buNone/>
          </a:pPr>
          <a:r>
            <a:rPr lang="en-AU" sz="6100" b="1" kern="1200" dirty="0">
              <a:solidFill>
                <a:schemeClr val="tx1">
                  <a:lumMod val="85000"/>
                  <a:lumOff val="15000"/>
                </a:schemeClr>
              </a:solidFill>
              <a:latin typeface="Algerian" panose="04020705040A02060702" pitchFamily="82" charset="0"/>
            </a:rPr>
            <a:t>REFERENCE</a:t>
          </a:r>
          <a:endParaRPr lang="ar-SA" sz="6100" b="1" kern="1200" dirty="0">
            <a:solidFill>
              <a:schemeClr val="tx1">
                <a:lumMod val="85000"/>
                <a:lumOff val="15000"/>
              </a:schemeClr>
            </a:solidFill>
            <a:latin typeface="Algerian" panose="04020705040A02060702" pitchFamily="82" charset="0"/>
          </a:endParaRPr>
        </a:p>
      </dsp:txBody>
      <dsp:txXfrm rot="10800000">
        <a:off x="1656640" y="307669"/>
        <a:ext cx="5810395" cy="1452895"/>
      </dsp:txXfrm>
    </dsp:sp>
    <dsp:sp modelId="{17022F19-A57D-4769-A7F0-A90C1ACBAFF9}">
      <dsp:nvSpPr>
        <dsp:cNvPr id="0" name=""/>
        <dsp:cNvSpPr/>
      </dsp:nvSpPr>
      <dsp:spPr>
        <a:xfrm>
          <a:off x="71400" y="0"/>
          <a:ext cx="2415654" cy="199161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7000" b="-17000"/>
          </a:stretch>
        </a:blipFill>
        <a:ln w="12700" cap="flat" cmpd="sng" algn="ctr">
          <a:noFill/>
          <a:prstDash val="solid"/>
        </a:ln>
        <a:effectLst/>
        <a:scene3d>
          <a:camera prst="orthographicFront">
            <a:rot lat="0" lon="0" rev="0"/>
          </a:camera>
          <a:lightRig rig="contrasting" dir="t">
            <a:rot lat="0" lon="0" rev="7800000"/>
          </a:lightRig>
        </a:scene3d>
        <a:sp3d>
          <a:bevelT w="139700" h="139700"/>
        </a:sp3d>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flipH="1">
            <a:off x="3886200" y="0"/>
            <a:ext cx="2971800" cy="458788"/>
          </a:xfrm>
          <a:prstGeom prst="rect">
            <a:avLst/>
          </a:prstGeom>
        </p:spPr>
        <p:txBody>
          <a:bodyPr vert="horz" lIns="91440" tIns="45720" rIns="91440" bIns="45720" rtlCol="1"/>
          <a:lstStyle>
            <a:lvl1pPr algn="r" rtl="1">
              <a:defRPr sz="1200"/>
            </a:lvl1pPr>
          </a:lstStyle>
          <a:p>
            <a:pPr algn="r" rtl="1"/>
            <a:endParaRPr lang="en-US"/>
          </a:p>
        </p:txBody>
      </p:sp>
      <p:sp>
        <p:nvSpPr>
          <p:cNvPr id="3" name="عنصر نائب للتاريخ 2"/>
          <p:cNvSpPr>
            <a:spLocks noGrp="1"/>
          </p:cNvSpPr>
          <p:nvPr>
            <p:ph type="dt" sz="quarter" idx="1"/>
          </p:nvPr>
        </p:nvSpPr>
        <p:spPr>
          <a:xfrm flipH="1">
            <a:off x="1587" y="0"/>
            <a:ext cx="2971800" cy="458788"/>
          </a:xfrm>
          <a:prstGeom prst="rect">
            <a:avLst/>
          </a:prstGeom>
        </p:spPr>
        <p:txBody>
          <a:bodyPr vert="horz" lIns="91440" tIns="45720" rIns="91440" bIns="45720" rtlCol="1"/>
          <a:lstStyle>
            <a:lvl1pPr algn="r" rtl="1">
              <a:defRPr sz="1200"/>
            </a:lvl1pPr>
          </a:lstStyle>
          <a:p>
            <a:pPr algn="l" rtl="1"/>
            <a:fld id="{76D8BDAC-4D29-4ED9-9056-96253BA701B2}" type="datetime1">
              <a:rPr lang="ar-SA" smtClean="0"/>
              <a:t>17/10/1443</a:t>
            </a:fld>
            <a:endParaRPr lang="en-US" dirty="0"/>
          </a:p>
        </p:txBody>
      </p:sp>
      <p:sp>
        <p:nvSpPr>
          <p:cNvPr id="4" name="عنصر نائب لتذييل الصفحة 3"/>
          <p:cNvSpPr>
            <a:spLocks noGrp="1"/>
          </p:cNvSpPr>
          <p:nvPr>
            <p:ph type="ftr" sz="quarter" idx="2"/>
          </p:nvPr>
        </p:nvSpPr>
        <p:spPr>
          <a:xfrm flipH="1">
            <a:off x="3886200" y="8685213"/>
            <a:ext cx="2971800" cy="458787"/>
          </a:xfrm>
          <a:prstGeom prst="rect">
            <a:avLst/>
          </a:prstGeom>
        </p:spPr>
        <p:txBody>
          <a:bodyPr vert="horz" lIns="91440" tIns="45720" rIns="91440" bIns="45720" rtlCol="1" anchor="b"/>
          <a:lstStyle>
            <a:lvl1pPr algn="r" rtl="1">
              <a:defRPr sz="1200"/>
            </a:lvl1pPr>
          </a:lstStyle>
          <a:p>
            <a:pPr algn="r" rtl="1"/>
            <a:endParaRPr lang="en-US"/>
          </a:p>
        </p:txBody>
      </p:sp>
      <p:sp>
        <p:nvSpPr>
          <p:cNvPr id="5" name="عنصر نائب لرقم الشريحة 4"/>
          <p:cNvSpPr>
            <a:spLocks noGrp="1"/>
          </p:cNvSpPr>
          <p:nvPr>
            <p:ph type="sldNum" sz="quarter" idx="3"/>
          </p:nvPr>
        </p:nvSpPr>
        <p:spPr>
          <a:xfrm flipH="1">
            <a:off x="1587" y="8685213"/>
            <a:ext cx="2971800" cy="458787"/>
          </a:xfrm>
          <a:prstGeom prst="rect">
            <a:avLst/>
          </a:prstGeom>
        </p:spPr>
        <p:txBody>
          <a:bodyPr vert="horz" lIns="91440" tIns="45720" rIns="91440" bIns="45720" rtlCol="1" anchor="b"/>
          <a:lstStyle>
            <a:lvl1pPr algn="r" rtl="1">
              <a:defRPr sz="1200"/>
            </a:lvl1pPr>
          </a:lstStyle>
          <a:p>
            <a:pPr algn="l" rtl="1"/>
            <a:fld id="{A975D426-A9DD-4244-A2CE-1FB6623742C7}" type="slidenum">
              <a:rPr lang="en-US" smtClean="0"/>
              <a:pPr algn="l" rtl="1"/>
              <a:t>‹#›</a:t>
            </a:fld>
            <a:endParaRPr lang="en-US"/>
          </a:p>
        </p:txBody>
      </p:sp>
    </p:spTree>
    <p:extLst>
      <p:ext uri="{BB962C8B-B14F-4D97-AF65-F5344CB8AC3E}">
        <p14:creationId xmlns:p14="http://schemas.microsoft.com/office/powerpoint/2010/main" val="8824844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flipH="1">
            <a:off x="3886200" y="0"/>
            <a:ext cx="2971800" cy="458788"/>
          </a:xfrm>
          <a:prstGeom prst="rect">
            <a:avLst/>
          </a:prstGeom>
        </p:spPr>
        <p:txBody>
          <a:bodyPr vert="horz" lIns="91440" tIns="45720" rIns="91440" bIns="45720" rtlCol="1"/>
          <a:lstStyle>
            <a:lvl1pPr algn="r" rtl="1">
              <a:defRPr sz="1200"/>
            </a:lvl1pPr>
          </a:lstStyle>
          <a:p>
            <a:pPr rtl="1"/>
            <a:endParaRPr lang="en-US"/>
          </a:p>
        </p:txBody>
      </p:sp>
      <p:sp>
        <p:nvSpPr>
          <p:cNvPr id="3" name="عنصر نائب للتاريخ 2"/>
          <p:cNvSpPr>
            <a:spLocks noGrp="1"/>
          </p:cNvSpPr>
          <p:nvPr>
            <p:ph type="dt" idx="1"/>
          </p:nvPr>
        </p:nvSpPr>
        <p:spPr>
          <a:xfrm flipH="1">
            <a:off x="1587" y="0"/>
            <a:ext cx="2971800" cy="458788"/>
          </a:xfrm>
          <a:prstGeom prst="rect">
            <a:avLst/>
          </a:prstGeom>
        </p:spPr>
        <p:txBody>
          <a:bodyPr vert="horz" lIns="91440" tIns="45720" rIns="91440" bIns="45720" rtlCol="1"/>
          <a:lstStyle>
            <a:lvl1pPr algn="r" rtl="1">
              <a:defRPr sz="1200"/>
            </a:lvl1pPr>
          </a:lstStyle>
          <a:p>
            <a:pPr rtl="1"/>
            <a:fld id="{C1C06317-A3AC-4BC8-BC69-C9A56DB576E0}" type="datetime1">
              <a:rPr lang="ar-SA" smtClean="0"/>
              <a:t>17/10/1443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pPr rtl="1"/>
            <a:endParaRPr lang="en-US"/>
          </a:p>
        </p:txBody>
      </p:sp>
      <p:sp>
        <p:nvSpPr>
          <p:cNvPr id="5" name="عنصر نائب للملاحظات 4"/>
          <p:cNvSpPr>
            <a:spLocks noGrp="1"/>
          </p:cNvSpPr>
          <p:nvPr>
            <p:ph type="body" sz="quarter" idx="3"/>
          </p:nvPr>
        </p:nvSpPr>
        <p:spPr>
          <a:xfrm flipH="1">
            <a:off x="685800" y="4400550"/>
            <a:ext cx="5486400" cy="3600450"/>
          </a:xfrm>
          <a:prstGeom prst="rect">
            <a:avLst/>
          </a:prstGeom>
        </p:spPr>
        <p:txBody>
          <a:bodyPr vert="horz" lIns="91440" tIns="45720" rIns="91440" bIns="45720" rtlCol="1"/>
          <a:lstStyle/>
          <a:p>
            <a:pPr lvl="0" rtl="1"/>
            <a:r>
              <a:rPr lang="ar"/>
              <a:t>انقر لتحرير أنماط النص الرئيسي</a:t>
            </a:r>
          </a:p>
          <a:p>
            <a:pPr lvl="1" rtl="1"/>
            <a:r>
              <a:rPr lang="ar"/>
              <a:t>المستوى الثاني</a:t>
            </a:r>
          </a:p>
          <a:p>
            <a:pPr lvl="2" rtl="1"/>
            <a:r>
              <a:rPr lang="ar"/>
              <a:t>المستوى الثالث</a:t>
            </a:r>
          </a:p>
          <a:p>
            <a:pPr lvl="3" rtl="1"/>
            <a:r>
              <a:rPr lang="ar"/>
              <a:t>المستوى الرابع</a:t>
            </a:r>
          </a:p>
          <a:p>
            <a:pPr lvl="4" rtl="1"/>
            <a:r>
              <a:rPr lang="ar"/>
              <a:t>المستوى الخامس</a:t>
            </a:r>
          </a:p>
        </p:txBody>
      </p:sp>
      <p:sp>
        <p:nvSpPr>
          <p:cNvPr id="6" name="عنصر نائب للتذييل 5"/>
          <p:cNvSpPr>
            <a:spLocks noGrp="1"/>
          </p:cNvSpPr>
          <p:nvPr>
            <p:ph type="ftr" sz="quarter" idx="4"/>
          </p:nvPr>
        </p:nvSpPr>
        <p:spPr>
          <a:xfrm flipH="1">
            <a:off x="3886200" y="8685213"/>
            <a:ext cx="2971800" cy="458787"/>
          </a:xfrm>
          <a:prstGeom prst="rect">
            <a:avLst/>
          </a:prstGeom>
        </p:spPr>
        <p:txBody>
          <a:bodyPr vert="horz" lIns="91440" tIns="45720" rIns="91440" bIns="45720" rtlCol="1" anchor="b"/>
          <a:lstStyle>
            <a:lvl1pPr algn="r" rtl="1">
              <a:defRPr sz="1200"/>
            </a:lvl1pPr>
          </a:lstStyle>
          <a:p>
            <a:pPr rtl="1"/>
            <a:endParaRPr lang="en-US"/>
          </a:p>
        </p:txBody>
      </p:sp>
      <p:sp>
        <p:nvSpPr>
          <p:cNvPr id="7" name="عنصر نائب لرقم الشريحة 6"/>
          <p:cNvSpPr>
            <a:spLocks noGrp="1"/>
          </p:cNvSpPr>
          <p:nvPr>
            <p:ph type="sldNum" sz="quarter" idx="5"/>
          </p:nvPr>
        </p:nvSpPr>
        <p:spPr>
          <a:xfrm flipH="1">
            <a:off x="1587" y="8685213"/>
            <a:ext cx="2971800" cy="458787"/>
          </a:xfrm>
          <a:prstGeom prst="rect">
            <a:avLst/>
          </a:prstGeom>
        </p:spPr>
        <p:txBody>
          <a:bodyPr vert="horz" lIns="91440" tIns="45720" rIns="91440" bIns="45720" rtlCol="1" anchor="b"/>
          <a:lstStyle>
            <a:lvl1pPr algn="r" rtl="1">
              <a:defRPr sz="1200"/>
            </a:lvl1pPr>
          </a:lstStyle>
          <a:p>
            <a:pPr rtl="1"/>
            <a:fld id="{01B41D33-19C8-4450-B3C5-BE83E9C8F0BC}" type="slidenum">
              <a:rPr lang="en-US" smtClean="0"/>
              <a:pPr/>
              <a:t>‹#›</a:t>
            </a:fld>
            <a:endParaRPr lang="en-US"/>
          </a:p>
        </p:txBody>
      </p:sp>
    </p:spTree>
    <p:extLst>
      <p:ext uri="{BB962C8B-B14F-4D97-AF65-F5344CB8AC3E}">
        <p14:creationId xmlns:p14="http://schemas.microsoft.com/office/powerpoint/2010/main" val="3571455252"/>
      </p:ext>
    </p:extLst>
  </p:cSld>
  <p:clrMap bg1="lt1" tx1="dk1" bg2="lt2" tx2="dk2" accent1="accent1" accent2="accent2" accent3="accent3" accent4="accent4" accent5="accent5" accent6="accent6" hlink="hlink" folHlink="folHlink"/>
  <p:hf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p:txBody>
          <a:bodyPr/>
          <a:lstStyle/>
          <a:p>
            <a:fld id="{C6F22FDE-D209-46A1-80A1-D210DD2672BE}" type="datetime1">
              <a:rPr lang="ar-SA" smtClean="0"/>
              <a:t>17/10/1443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348951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F2431304-7B73-4DA6-85CA-CB8795650719}" type="datetime1">
              <a:rPr lang="ar-SA" smtClean="0"/>
              <a:t>17/10/1443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960222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F13C77AA-57F7-475C-A77D-22696C2FAF4B}" type="datetime1">
              <a:rPr lang="ar-SA" smtClean="0"/>
              <a:t>17/10/1443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033561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9CB27FF7-7ED8-42D4-909F-2AADCABD8928}" type="datetime1">
              <a:rPr lang="ar-SA" smtClean="0"/>
              <a:t>17/10/1443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160829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مقارنة">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45127" y="2507550"/>
            <a:ext cx="5156200" cy="3680525"/>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7550"/>
            <a:ext cx="5181601" cy="3680525"/>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D0E5ADE3-7B16-4F19-A6FB-BCD3BF188C81}" type="datetime1">
              <a:rPr lang="ar-SA" smtClean="0"/>
              <a:t>17/10/1443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pPr/>
              <a:t>‹#›</a:t>
            </a:fld>
            <a:endParaRPr lang="en-US" dirty="0"/>
          </a:p>
        </p:txBody>
      </p:sp>
      <p:sp>
        <p:nvSpPr>
          <p:cNvPr id="10" name="Title 9"/>
          <p:cNvSpPr>
            <a:spLocks noGrp="1"/>
          </p:cNvSpPr>
          <p:nvPr>
            <p:ph type="title"/>
          </p:nvPr>
        </p:nvSpPr>
        <p:spPr/>
        <p:txBody>
          <a:bodyPr/>
          <a:lstStyle/>
          <a:p>
            <a:r>
              <a:rPr lang="ar-SA"/>
              <a:t>انقر لتحرير نمط عنوان الشكل الرئيسي</a:t>
            </a:r>
            <a:endParaRPr lang="en-US" dirty="0"/>
          </a:p>
        </p:txBody>
      </p:sp>
    </p:spTree>
    <p:extLst>
      <p:ext uri="{BB962C8B-B14F-4D97-AF65-F5344CB8AC3E}">
        <p14:creationId xmlns:p14="http://schemas.microsoft.com/office/powerpoint/2010/main" val="601738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عنوان فقط">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D34D8F8-11E1-4C85-9716-5D526BE9FDC4}" type="datetime1">
              <a:rPr lang="ar-SA" smtClean="0"/>
              <a:t>17/10/1443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pPr/>
              <a:t>‹#›</a:t>
            </a:fld>
            <a:endParaRPr lang="en-US" dirty="0"/>
          </a:p>
        </p:txBody>
      </p:sp>
      <p:sp>
        <p:nvSpPr>
          <p:cNvPr id="6" name="Title 5"/>
          <p:cNvSpPr>
            <a:spLocks noGrp="1"/>
          </p:cNvSpPr>
          <p:nvPr>
            <p:ph type="title"/>
          </p:nvPr>
        </p:nvSpPr>
        <p:spPr/>
        <p:txBody>
          <a:bodyPr/>
          <a:lstStyle/>
          <a:p>
            <a:r>
              <a:rPr lang="ar-SA"/>
              <a:t>انقر لتحرير نمط عنوان الشكل الرئيسي</a:t>
            </a:r>
            <a:endParaRPr lang="en-US"/>
          </a:p>
        </p:txBody>
      </p:sp>
    </p:spTree>
    <p:extLst>
      <p:ext uri="{BB962C8B-B14F-4D97-AF65-F5344CB8AC3E}">
        <p14:creationId xmlns:p14="http://schemas.microsoft.com/office/powerpoint/2010/main" val="282820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1"/>
            <a:fld id="{489EB879-1E64-4934-8156-03264560D063}" type="datetime1">
              <a:rPr lang="ar-SA" smtClean="0"/>
              <a:t>17/10/1443</a:t>
            </a:fld>
            <a:endParaRPr lang="en-US" dirty="0"/>
          </a:p>
        </p:txBody>
      </p:sp>
      <p:sp>
        <p:nvSpPr>
          <p:cNvPr id="3" name="Footer Placeholder 2"/>
          <p:cNvSpPr>
            <a:spLocks noGrp="1"/>
          </p:cNvSpPr>
          <p:nvPr>
            <p:ph type="ftr" sz="quarter" idx="11"/>
          </p:nvPr>
        </p:nvSpPr>
        <p:spPr/>
        <p:txBody>
          <a:bodyPr/>
          <a:lstStyle/>
          <a:p>
            <a:pPr rtl="1"/>
            <a:endParaRPr lang="en-US" dirty="0"/>
          </a:p>
        </p:txBody>
      </p:sp>
      <p:sp>
        <p:nvSpPr>
          <p:cNvPr id="4" name="Slide Number Placeholder 3"/>
          <p:cNvSpPr>
            <a:spLocks noGrp="1"/>
          </p:cNvSpPr>
          <p:nvPr>
            <p:ph type="sldNum" sz="quarter" idx="12"/>
          </p:nvPr>
        </p:nvSpPr>
        <p:spPr/>
        <p:txBody>
          <a:bodyPr/>
          <a:lstStyle/>
          <a:p>
            <a:pPr rtl="1"/>
            <a:fld id="{3A98EE3D-8CD1-4C3F-BD1C-C98C9596463C}" type="slidenum">
              <a:rPr lang="en-US" smtClean="0"/>
              <a:pPr/>
              <a:t>‹#›</a:t>
            </a:fld>
            <a:endParaRPr lang="en-US" dirty="0"/>
          </a:p>
        </p:txBody>
      </p:sp>
    </p:spTree>
    <p:extLst>
      <p:ext uri="{BB962C8B-B14F-4D97-AF65-F5344CB8AC3E}">
        <p14:creationId xmlns:p14="http://schemas.microsoft.com/office/powerpoint/2010/main" val="1867118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AE61C892-58D4-4A9C-BE35-B7408B99A1A8}" type="datetime1">
              <a:rPr lang="ar-SA" smtClean="0"/>
              <a:t>17/10/1443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810187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ar-SA"/>
              <a:t>انقر لتحرير نمط عنوان الشكل الرئيسي</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pPr rtl="1"/>
            <a:fld id="{543904BF-83FB-4F6E-868C-8964A73273AC}" type="datetime1">
              <a:rPr lang="ar-SA" smtClean="0"/>
              <a:t>17/10/1443</a:t>
            </a:fld>
            <a:endParaRPr lang="en-US" dirty="0"/>
          </a:p>
        </p:txBody>
      </p:sp>
      <p:sp>
        <p:nvSpPr>
          <p:cNvPr id="6" name="Footer Placeholder 5"/>
          <p:cNvSpPr>
            <a:spLocks noGrp="1"/>
          </p:cNvSpPr>
          <p:nvPr>
            <p:ph type="ftr" sz="quarter" idx="11"/>
          </p:nvPr>
        </p:nvSpPr>
        <p:spPr/>
        <p:txBody>
          <a:bodyPr/>
          <a:lstStyle/>
          <a:p>
            <a:pPr rtl="1"/>
            <a:endParaRPr lang="en-US" dirty="0"/>
          </a:p>
        </p:txBody>
      </p:sp>
      <p:sp>
        <p:nvSpPr>
          <p:cNvPr id="7" name="Slide Number Placeholder 6"/>
          <p:cNvSpPr>
            <a:spLocks noGrp="1"/>
          </p:cNvSpPr>
          <p:nvPr>
            <p:ph type="sldNum" sz="quarter" idx="12"/>
          </p:nvPr>
        </p:nvSpPr>
        <p:spPr/>
        <p:txBody>
          <a:bodyPr/>
          <a:lstStyle/>
          <a:p>
            <a:pPr rtl="1"/>
            <a:fld id="{3A98EE3D-8CD1-4C3F-BD1C-C98C9596463C}" type="slidenum">
              <a:rPr lang="en-US" smtClean="0"/>
              <a:pPr/>
              <a:t>‹#›</a:t>
            </a:fld>
            <a:endParaRPr lang="en-US" dirty="0"/>
          </a:p>
        </p:txBody>
      </p:sp>
    </p:spTree>
    <p:extLst>
      <p:ext uri="{BB962C8B-B14F-4D97-AF65-F5344CB8AC3E}">
        <p14:creationId xmlns:p14="http://schemas.microsoft.com/office/powerpoint/2010/main" val="4150724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2CE1DF83-4DFC-47B9-8200-D371B7B056B5}" type="datetime1">
              <a:rPr lang="ar-SA" smtClean="0"/>
              <a:t>17/10/1443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80125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E65B6349-581B-469D-9F5F-E651D300DB41}" type="datetime1">
              <a:rPr lang="ar-SA" smtClean="0"/>
              <a:t>17/10/1443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886413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70ADE703-15BF-488C-956F-18A637A9048D}" type="datetime1">
              <a:rPr lang="ar-SA" smtClean="0"/>
              <a:t>17/10/1443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187912386"/>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hf hd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r" defTabSz="914400" rtl="1"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r" defTabSz="914400" rtl="1"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r" defTabSz="914400" rtl="1"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r" defTabSz="914400" rtl="1"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6.svg"/><Relationship Id="rId4" Type="http://schemas.openxmlformats.org/officeDocument/2006/relationships/diagramQuickStyle" Target="../diagrams/quickStyle1.xm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s://familydoctor.org/condition/obesity/"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6.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cdc.gov/diabetes/managing/diabetes-kidney-disease.html"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www.cdc.gov/diabetes/managing/diabetes-vision-loss.html" TargetMode="External"/><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3.jp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hyperlink" Target="https://www.cdc.gov/diabetes/basics/symptoms.html" TargetMode="External"/><Relationship Id="rId3" Type="http://schemas.openxmlformats.org/officeDocument/2006/relationships/diagramLayout" Target="../diagrams/layout5.xml"/><Relationship Id="rId7" Type="http://schemas.openxmlformats.org/officeDocument/2006/relationships/image" Target="../media/image3.png"/><Relationship Id="rId12" Type="http://schemas.openxmlformats.org/officeDocument/2006/relationships/hyperlink" Target="https://www.cdc.gov/diabetes/basics/diabetes.html" TargetMode="Externa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11" Type="http://schemas.openxmlformats.org/officeDocument/2006/relationships/hyperlink" Target="https://familydoctor.org/condition/diabetes/" TargetMode="External"/><Relationship Id="rId5" Type="http://schemas.openxmlformats.org/officeDocument/2006/relationships/diagramColors" Target="../diagrams/colors5.xml"/><Relationship Id="rId10" Type="http://schemas.openxmlformats.org/officeDocument/2006/relationships/image" Target="../media/image6.svg"/><Relationship Id="rId4" Type="http://schemas.openxmlformats.org/officeDocument/2006/relationships/diagramQuickStyle" Target="../diagrams/quickStyle5.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6" name="سهم: خماسي 15">
            <a:extLst>
              <a:ext uri="{FF2B5EF4-FFF2-40B4-BE49-F238E27FC236}">
                <a16:creationId xmlns:a16="http://schemas.microsoft.com/office/drawing/2014/main" id="{E552D1D2-A89E-6743-F7AF-7B9A4B5195E8}"/>
              </a:ext>
            </a:extLst>
          </p:cNvPr>
          <p:cNvSpPr/>
          <p:nvPr/>
        </p:nvSpPr>
        <p:spPr>
          <a:xfrm>
            <a:off x="0" y="3530019"/>
            <a:ext cx="8554065" cy="2477730"/>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8800" b="1" dirty="0">
                <a:solidFill>
                  <a:schemeClr val="tx1">
                    <a:lumMod val="85000"/>
                    <a:lumOff val="15000"/>
                  </a:schemeClr>
                </a:solidFill>
                <a:latin typeface="Arial" panose="020B0604020202020204" pitchFamily="34" charset="0"/>
              </a:rPr>
              <a:t>Diabetes </a:t>
            </a:r>
            <a:r>
              <a:rPr lang="en-AU" sz="2800" b="1" dirty="0">
                <a:solidFill>
                  <a:schemeClr val="tx1">
                    <a:lumMod val="85000"/>
                    <a:lumOff val="15000"/>
                  </a:schemeClr>
                </a:solidFill>
                <a:latin typeface="Arial" panose="020B0604020202020204" pitchFamily="34" charset="0"/>
              </a:rPr>
              <a:t>Type II</a:t>
            </a:r>
            <a:endParaRPr lang="en-AU" sz="8800" b="1" dirty="0">
              <a:solidFill>
                <a:schemeClr val="tx1">
                  <a:lumMod val="85000"/>
                  <a:lumOff val="15000"/>
                </a:schemeClr>
              </a:solidFill>
              <a:latin typeface="Arial" panose="020B0604020202020204" pitchFamily="34" charset="0"/>
            </a:endParaRPr>
          </a:p>
        </p:txBody>
      </p:sp>
      <p:pic>
        <p:nvPicPr>
          <p:cNvPr id="3" name="صورة 2">
            <a:extLst>
              <a:ext uri="{FF2B5EF4-FFF2-40B4-BE49-F238E27FC236}">
                <a16:creationId xmlns:a16="http://schemas.microsoft.com/office/drawing/2014/main" id="{DDEFAE67-0BB4-A078-D70D-C4C3CDF475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63650" cy="1300766"/>
          </a:xfrm>
          <a:prstGeom prst="rect">
            <a:avLst/>
          </a:prstGeom>
        </p:spPr>
      </p:pic>
      <p:pic>
        <p:nvPicPr>
          <p:cNvPr id="5" name="صورة 4">
            <a:extLst>
              <a:ext uri="{FF2B5EF4-FFF2-40B4-BE49-F238E27FC236}">
                <a16:creationId xmlns:a16="http://schemas.microsoft.com/office/drawing/2014/main" id="{630CF0A1-55B4-20E3-83AF-A6612BB9EE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8350" y="0"/>
            <a:ext cx="2163650" cy="1300767"/>
          </a:xfrm>
          <a:prstGeom prst="rect">
            <a:avLst/>
          </a:prstGeom>
        </p:spPr>
      </p:pic>
      <p:sp>
        <p:nvSpPr>
          <p:cNvPr id="2" name="مربع نص 1">
            <a:extLst>
              <a:ext uri="{FF2B5EF4-FFF2-40B4-BE49-F238E27FC236}">
                <a16:creationId xmlns:a16="http://schemas.microsoft.com/office/drawing/2014/main" id="{4EF8D246-7B8B-3B54-D3F3-2FBAF5EE04CD}"/>
              </a:ext>
            </a:extLst>
          </p:cNvPr>
          <p:cNvSpPr txBox="1"/>
          <p:nvPr/>
        </p:nvSpPr>
        <p:spPr>
          <a:xfrm>
            <a:off x="412124" y="1692117"/>
            <a:ext cx="11487955" cy="1446550"/>
          </a:xfrm>
          <a:prstGeom prst="rect">
            <a:avLst/>
          </a:prstGeom>
          <a:noFill/>
        </p:spPr>
        <p:txBody>
          <a:bodyPr wrap="square" rtlCol="1">
            <a:spAutoFit/>
          </a:bodyPr>
          <a:lstStyle/>
          <a:p>
            <a:pPr algn="ctr"/>
            <a:r>
              <a:rPr lang="en-AU" sz="4400" b="1" dirty="0"/>
              <a:t>Libyan international medical university</a:t>
            </a:r>
          </a:p>
          <a:p>
            <a:pPr algn="ctr"/>
            <a:r>
              <a:rPr lang="en-AU" sz="4400" b="1" dirty="0"/>
              <a:t>First Year AMS </a:t>
            </a:r>
            <a:endParaRPr lang="ar-SA" sz="4400" b="1" dirty="0"/>
          </a:p>
        </p:txBody>
      </p:sp>
      <p:sp>
        <p:nvSpPr>
          <p:cNvPr id="4" name="عنصر نائب لرقم الشريحة 3">
            <a:extLst>
              <a:ext uri="{FF2B5EF4-FFF2-40B4-BE49-F238E27FC236}">
                <a16:creationId xmlns:a16="http://schemas.microsoft.com/office/drawing/2014/main" id="{2CD69356-08F3-09F9-6496-10B9A6B29EEA}"/>
              </a:ext>
            </a:extLst>
          </p:cNvPr>
          <p:cNvSpPr>
            <a:spLocks noGrp="1"/>
          </p:cNvSpPr>
          <p:nvPr>
            <p:ph type="sldNum" sz="quarter" idx="12"/>
          </p:nvPr>
        </p:nvSpPr>
        <p:spPr/>
        <p:txBody>
          <a:bodyPr/>
          <a:lstStyle/>
          <a:p>
            <a:fld id="{3A98EE3D-8CD1-4C3F-BD1C-C98C9596463C}" type="slidenum">
              <a:rPr lang="en-US" smtClean="0"/>
              <a:pPr/>
              <a:t>1</a:t>
            </a:fld>
            <a:endParaRPr lang="en-US" dirty="0"/>
          </a:p>
        </p:txBody>
      </p:sp>
      <p:sp>
        <p:nvSpPr>
          <p:cNvPr id="8" name="عنوان 7">
            <a:extLst>
              <a:ext uri="{FF2B5EF4-FFF2-40B4-BE49-F238E27FC236}">
                <a16:creationId xmlns:a16="http://schemas.microsoft.com/office/drawing/2014/main" id="{6BDE4EA3-E99D-C123-B822-9320F8E28866}"/>
              </a:ext>
            </a:extLst>
          </p:cNvPr>
          <p:cNvSpPr>
            <a:spLocks noGrp="1"/>
          </p:cNvSpPr>
          <p:nvPr>
            <p:ph type="title"/>
          </p:nvPr>
        </p:nvSpPr>
        <p:spPr>
          <a:xfrm>
            <a:off x="0" y="6058694"/>
            <a:ext cx="10515600" cy="799306"/>
          </a:xfrm>
        </p:spPr>
        <p:txBody>
          <a:bodyPr>
            <a:normAutofit/>
          </a:bodyPr>
          <a:lstStyle/>
          <a:p>
            <a:r>
              <a:rPr lang="en-AU" sz="3200" b="1" dirty="0" err="1"/>
              <a:t>Maimouna</a:t>
            </a:r>
            <a:r>
              <a:rPr lang="en-AU" sz="3200" b="1" dirty="0"/>
              <a:t> Eltijani3523</a:t>
            </a:r>
            <a:endParaRPr lang="ar-SA" sz="3200" b="1" dirty="0"/>
          </a:p>
        </p:txBody>
      </p:sp>
    </p:spTree>
    <p:extLst>
      <p:ext uri="{BB962C8B-B14F-4D97-AF65-F5344CB8AC3E}">
        <p14:creationId xmlns:p14="http://schemas.microsoft.com/office/powerpoint/2010/main" val="3926857217"/>
      </p:ext>
    </p:extLst>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سهم: خماسي 3">
            <a:extLst>
              <a:ext uri="{FF2B5EF4-FFF2-40B4-BE49-F238E27FC236}">
                <a16:creationId xmlns:a16="http://schemas.microsoft.com/office/drawing/2014/main" id="{08FC2337-CC21-E30A-352C-98F19DC80255}"/>
              </a:ext>
            </a:extLst>
          </p:cNvPr>
          <p:cNvSpPr/>
          <p:nvPr/>
        </p:nvSpPr>
        <p:spPr>
          <a:xfrm>
            <a:off x="0" y="289775"/>
            <a:ext cx="9581882" cy="1822360"/>
          </a:xfrm>
          <a:prstGeom prst="homePlate">
            <a:avLst>
              <a:gd name="adj" fmla="val 50000"/>
            </a:avLst>
          </a:prstGeom>
          <a:solidFill>
            <a:schemeClr val="accent1">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lumMod val="85000"/>
                    <a:lumOff val="15000"/>
                  </a:schemeClr>
                </a:solidFill>
                <a:latin typeface="Arial Rounded MT Bold" panose="020F0704030504030204" pitchFamily="34" charset="0"/>
              </a:rPr>
              <a:t>OBJECTIVE</a:t>
            </a:r>
            <a:r>
              <a:rPr lang="en-AU" dirty="0"/>
              <a:t> </a:t>
            </a:r>
            <a:endParaRPr lang="ar-SA" dirty="0"/>
          </a:p>
        </p:txBody>
      </p:sp>
      <p:graphicFrame>
        <p:nvGraphicFramePr>
          <p:cNvPr id="15" name="رسم تخطيطي 14">
            <a:extLst>
              <a:ext uri="{FF2B5EF4-FFF2-40B4-BE49-F238E27FC236}">
                <a16:creationId xmlns:a16="http://schemas.microsoft.com/office/drawing/2014/main" id="{D17FD320-55F8-836D-0108-806E2BC893FA}"/>
              </a:ext>
            </a:extLst>
          </p:cNvPr>
          <p:cNvGraphicFramePr/>
          <p:nvPr>
            <p:extLst>
              <p:ext uri="{D42A27DB-BD31-4B8C-83A1-F6EECF244321}">
                <p14:modId xmlns:p14="http://schemas.microsoft.com/office/powerpoint/2010/main" val="854677753"/>
              </p:ext>
            </p:extLst>
          </p:nvPr>
        </p:nvGraphicFramePr>
        <p:xfrm>
          <a:off x="0" y="2524836"/>
          <a:ext cx="10791717" cy="30233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4" name="مجموعة 13">
            <a:extLst>
              <a:ext uri="{FF2B5EF4-FFF2-40B4-BE49-F238E27FC236}">
                <a16:creationId xmlns:a16="http://schemas.microsoft.com/office/drawing/2014/main" id="{060AF00C-2850-F46A-D330-F4FD8D2329C7}"/>
              </a:ext>
            </a:extLst>
          </p:cNvPr>
          <p:cNvGrpSpPr/>
          <p:nvPr/>
        </p:nvGrpSpPr>
        <p:grpSpPr>
          <a:xfrm>
            <a:off x="10341341" y="5548184"/>
            <a:ext cx="1595613" cy="914400"/>
            <a:chOff x="9593982" y="5100034"/>
            <a:chExt cx="1595613" cy="914400"/>
          </a:xfrm>
        </p:grpSpPr>
        <p:pic>
          <p:nvPicPr>
            <p:cNvPr id="11" name="رسم 10" descr="أدوية">
              <a:extLst>
                <a:ext uri="{FF2B5EF4-FFF2-40B4-BE49-F238E27FC236}">
                  <a16:creationId xmlns:a16="http://schemas.microsoft.com/office/drawing/2014/main" id="{AECA6374-7920-C99B-B155-977110E0A12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275195" y="5100034"/>
              <a:ext cx="914400" cy="914400"/>
            </a:xfrm>
            <a:prstGeom prst="rect">
              <a:avLst/>
            </a:prstGeom>
          </p:spPr>
        </p:pic>
        <p:pic>
          <p:nvPicPr>
            <p:cNvPr id="13" name="رسم 12" descr="إبرة">
              <a:extLst>
                <a:ext uri="{FF2B5EF4-FFF2-40B4-BE49-F238E27FC236}">
                  <a16:creationId xmlns:a16="http://schemas.microsoft.com/office/drawing/2014/main" id="{41F86B5D-2A68-C7CD-1CF2-AE29BDC1780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593982" y="5100034"/>
              <a:ext cx="914400" cy="914400"/>
            </a:xfrm>
            <a:prstGeom prst="rect">
              <a:avLst/>
            </a:prstGeom>
          </p:spPr>
        </p:pic>
      </p:grpSp>
      <p:sp>
        <p:nvSpPr>
          <p:cNvPr id="2" name="عنصر نائب لرقم الشريحة 1">
            <a:extLst>
              <a:ext uri="{FF2B5EF4-FFF2-40B4-BE49-F238E27FC236}">
                <a16:creationId xmlns:a16="http://schemas.microsoft.com/office/drawing/2014/main" id="{AADFBF9A-3DBF-E9B7-9DD1-25BA1CCDD59F}"/>
              </a:ext>
            </a:extLst>
          </p:cNvPr>
          <p:cNvSpPr>
            <a:spLocks noGrp="1"/>
          </p:cNvSpPr>
          <p:nvPr>
            <p:ph type="sldNum" sz="quarter" idx="12"/>
          </p:nvPr>
        </p:nvSpPr>
        <p:spPr/>
        <p:txBody>
          <a:bodyPr/>
          <a:lstStyle/>
          <a:p>
            <a:fld id="{3A98EE3D-8CD1-4C3F-BD1C-C98C9596463C}" type="slidenum">
              <a:rPr lang="en-US" smtClean="0"/>
              <a:pPr/>
              <a:t>2</a:t>
            </a:fld>
            <a:endParaRPr lang="en-US" dirty="0"/>
          </a:p>
        </p:txBody>
      </p:sp>
    </p:spTree>
    <p:extLst>
      <p:ext uri="{BB962C8B-B14F-4D97-AF65-F5344CB8AC3E}">
        <p14:creationId xmlns:p14="http://schemas.microsoft.com/office/powerpoint/2010/main" val="257124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25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1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aphicFrame>
        <p:nvGraphicFramePr>
          <p:cNvPr id="15" name="رسم تخطيطي 14">
            <a:extLst>
              <a:ext uri="{FF2B5EF4-FFF2-40B4-BE49-F238E27FC236}">
                <a16:creationId xmlns:a16="http://schemas.microsoft.com/office/drawing/2014/main" id="{E981FBDD-B91A-302F-45DB-6909E60A8CC2}"/>
              </a:ext>
            </a:extLst>
          </p:cNvPr>
          <p:cNvGraphicFramePr/>
          <p:nvPr>
            <p:extLst>
              <p:ext uri="{D42A27DB-BD31-4B8C-83A1-F6EECF244321}">
                <p14:modId xmlns:p14="http://schemas.microsoft.com/office/powerpoint/2010/main" val="308879933"/>
              </p:ext>
            </p:extLst>
          </p:nvPr>
        </p:nvGraphicFramePr>
        <p:xfrm>
          <a:off x="1253613" y="3050611"/>
          <a:ext cx="9424219" cy="2143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رسم تخطيطي 17">
            <a:extLst>
              <a:ext uri="{FF2B5EF4-FFF2-40B4-BE49-F238E27FC236}">
                <a16:creationId xmlns:a16="http://schemas.microsoft.com/office/drawing/2014/main" id="{3B8C3EBE-09BB-3196-523E-A627D94B8F18}"/>
              </a:ext>
            </a:extLst>
          </p:cNvPr>
          <p:cNvGraphicFramePr/>
          <p:nvPr>
            <p:extLst>
              <p:ext uri="{D42A27DB-BD31-4B8C-83A1-F6EECF244321}">
                <p14:modId xmlns:p14="http://schemas.microsoft.com/office/powerpoint/2010/main" val="2022519858"/>
              </p:ext>
            </p:extLst>
          </p:nvPr>
        </p:nvGraphicFramePr>
        <p:xfrm>
          <a:off x="286604" y="2110017"/>
          <a:ext cx="11750722" cy="21431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عنصر نائب لرقم الشريحة 1">
            <a:extLst>
              <a:ext uri="{FF2B5EF4-FFF2-40B4-BE49-F238E27FC236}">
                <a16:creationId xmlns:a16="http://schemas.microsoft.com/office/drawing/2014/main" id="{7664CA5A-2774-F7FF-70FF-C1D4004D33EC}"/>
              </a:ext>
            </a:extLst>
          </p:cNvPr>
          <p:cNvSpPr>
            <a:spLocks noGrp="1"/>
          </p:cNvSpPr>
          <p:nvPr>
            <p:ph type="sldNum" sz="quarter" idx="12"/>
          </p:nvPr>
        </p:nvSpPr>
        <p:spPr/>
        <p:txBody>
          <a:bodyPr/>
          <a:lstStyle/>
          <a:p>
            <a:fld id="{3A98EE3D-8CD1-4C3F-BD1C-C98C9596463C}" type="slidenum">
              <a:rPr lang="en-US" smtClean="0"/>
              <a:pPr/>
              <a:t>3</a:t>
            </a:fld>
            <a:endParaRPr lang="en-US" dirty="0"/>
          </a:p>
        </p:txBody>
      </p:sp>
    </p:spTree>
    <p:extLst>
      <p:ext uri="{BB962C8B-B14F-4D97-AF65-F5344CB8AC3E}">
        <p14:creationId xmlns:p14="http://schemas.microsoft.com/office/powerpoint/2010/main" val="1218900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18"/>
                                        </p:tgtEl>
                                        <p:attrNameLst>
                                          <p:attrName>ppt_w</p:attrName>
                                        </p:attrNameLst>
                                      </p:cBhvr>
                                      <p:tavLst>
                                        <p:tav tm="0">
                                          <p:val>
                                            <p:strVal val="ppt_w"/>
                                          </p:val>
                                        </p:tav>
                                        <p:tav tm="100000">
                                          <p:val>
                                            <p:fltVal val="0"/>
                                          </p:val>
                                        </p:tav>
                                      </p:tavLst>
                                    </p:anim>
                                    <p:anim calcmode="lin" valueType="num">
                                      <p:cBhvr>
                                        <p:cTn id="7" dur="500"/>
                                        <p:tgtEl>
                                          <p:spTgt spid="18"/>
                                        </p:tgtEl>
                                        <p:attrNameLst>
                                          <p:attrName>ppt_h</p:attrName>
                                        </p:attrNameLst>
                                      </p:cBhvr>
                                      <p:tavLst>
                                        <p:tav tm="0">
                                          <p:val>
                                            <p:strVal val="ppt_h"/>
                                          </p:val>
                                        </p:tav>
                                        <p:tav tm="100000">
                                          <p:val>
                                            <p:fltVal val="0"/>
                                          </p:val>
                                        </p:tav>
                                      </p:tavLst>
                                    </p:anim>
                                    <p:animEffect transition="out" filter="fade">
                                      <p:cBhvr>
                                        <p:cTn id="8" dur="500"/>
                                        <p:tgtEl>
                                          <p:spTgt spid="18"/>
                                        </p:tgtEl>
                                      </p:cBhvr>
                                    </p:animEffect>
                                    <p:set>
                                      <p:cBhvr>
                                        <p:cTn id="9"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سهم: خماسي 3">
            <a:extLst>
              <a:ext uri="{FF2B5EF4-FFF2-40B4-BE49-F238E27FC236}">
                <a16:creationId xmlns:a16="http://schemas.microsoft.com/office/drawing/2014/main" id="{D660BB3E-E56B-0DA6-B9B2-DD2673BF27D5}"/>
              </a:ext>
            </a:extLst>
          </p:cNvPr>
          <p:cNvSpPr/>
          <p:nvPr/>
        </p:nvSpPr>
        <p:spPr>
          <a:xfrm>
            <a:off x="0" y="103831"/>
            <a:ext cx="8093122" cy="1460311"/>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lumMod val="85000"/>
                    <a:lumOff val="15000"/>
                  </a:schemeClr>
                </a:solidFill>
              </a:rPr>
              <a:t>Define Diabetes Type II </a:t>
            </a:r>
            <a:endParaRPr lang="ar-SA" sz="4400" b="1" dirty="0">
              <a:solidFill>
                <a:schemeClr val="tx1">
                  <a:lumMod val="85000"/>
                  <a:lumOff val="15000"/>
                </a:schemeClr>
              </a:solidFill>
            </a:endParaRPr>
          </a:p>
        </p:txBody>
      </p:sp>
      <p:sp>
        <p:nvSpPr>
          <p:cNvPr id="18" name="عنوان 17">
            <a:extLst>
              <a:ext uri="{FF2B5EF4-FFF2-40B4-BE49-F238E27FC236}">
                <a16:creationId xmlns:a16="http://schemas.microsoft.com/office/drawing/2014/main" id="{DD13AEED-09FF-A6DD-2A28-501B56BF9E7F}"/>
              </a:ext>
            </a:extLst>
          </p:cNvPr>
          <p:cNvSpPr>
            <a:spLocks noGrp="1"/>
          </p:cNvSpPr>
          <p:nvPr>
            <p:ph type="title"/>
          </p:nvPr>
        </p:nvSpPr>
        <p:spPr>
          <a:xfrm>
            <a:off x="0" y="2174790"/>
            <a:ext cx="10618401" cy="2866768"/>
          </a:xfrm>
        </p:spPr>
        <p:txBody>
          <a:bodyPr>
            <a:normAutofit/>
          </a:bodyPr>
          <a:lstStyle/>
          <a:p>
            <a:r>
              <a:rPr lang="en-US" sz="3600" b="1" dirty="0"/>
              <a:t>With Type</a:t>
            </a:r>
            <a:r>
              <a:rPr lang="en-US" sz="3600" b="1" dirty="0">
                <a:solidFill>
                  <a:schemeClr val="accent2">
                    <a:lumMod val="50000"/>
                  </a:schemeClr>
                </a:solidFill>
              </a:rPr>
              <a:t> II of </a:t>
            </a:r>
            <a:r>
              <a:rPr lang="en-US" sz="3600" b="1" dirty="0"/>
              <a:t>diabetes, your body doesn’t use insulin well and can’t keep blood sugar at normal levels. About </a:t>
            </a:r>
            <a:r>
              <a:rPr lang="en-US" sz="3600" b="1" dirty="0">
                <a:solidFill>
                  <a:schemeClr val="accent2">
                    <a:lumMod val="50000"/>
                  </a:schemeClr>
                </a:solidFill>
              </a:rPr>
              <a:t>90-95%</a:t>
            </a:r>
            <a:r>
              <a:rPr lang="en-US" sz="3600" b="1" dirty="0"/>
              <a:t> of people with diabetes have type 2. It develops over many years and is usually diagnosed in adults </a:t>
            </a:r>
            <a:r>
              <a:rPr lang="en-US" sz="3600" b="1" dirty="0">
                <a:solidFill>
                  <a:schemeClr val="accent2">
                    <a:lumMod val="50000"/>
                  </a:schemeClr>
                </a:solidFill>
              </a:rPr>
              <a:t>(but more and more in children, teens, and young adults)</a:t>
            </a:r>
            <a:r>
              <a:rPr lang="en-US" sz="3600" b="1" dirty="0"/>
              <a:t>. </a:t>
            </a:r>
            <a:endParaRPr lang="ar-SA" sz="3600" b="1" dirty="0"/>
          </a:p>
        </p:txBody>
      </p:sp>
      <p:sp>
        <p:nvSpPr>
          <p:cNvPr id="2" name="عنصر نائب لرقم الشريحة 1">
            <a:extLst>
              <a:ext uri="{FF2B5EF4-FFF2-40B4-BE49-F238E27FC236}">
                <a16:creationId xmlns:a16="http://schemas.microsoft.com/office/drawing/2014/main" id="{DA8F6044-3F87-0499-00E0-AEF506792C8B}"/>
              </a:ext>
            </a:extLst>
          </p:cNvPr>
          <p:cNvSpPr>
            <a:spLocks noGrp="1"/>
          </p:cNvSpPr>
          <p:nvPr>
            <p:ph type="sldNum" sz="quarter" idx="12"/>
          </p:nvPr>
        </p:nvSpPr>
        <p:spPr/>
        <p:txBody>
          <a:bodyPr/>
          <a:lstStyle/>
          <a:p>
            <a:fld id="{3A98EE3D-8CD1-4C3F-BD1C-C98C9596463C}" type="slidenum">
              <a:rPr lang="en-US" smtClean="0"/>
              <a:pPr/>
              <a:t>4</a:t>
            </a:fld>
            <a:endParaRPr lang="en-US" dirty="0"/>
          </a:p>
        </p:txBody>
      </p:sp>
    </p:spTree>
    <p:extLst>
      <p:ext uri="{BB962C8B-B14F-4D97-AF65-F5344CB8AC3E}">
        <p14:creationId xmlns:p14="http://schemas.microsoft.com/office/powerpoint/2010/main" val="177061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6" name="سهم: خماسي 5">
            <a:extLst>
              <a:ext uri="{FF2B5EF4-FFF2-40B4-BE49-F238E27FC236}">
                <a16:creationId xmlns:a16="http://schemas.microsoft.com/office/drawing/2014/main" id="{9924426D-06FE-51E9-08E2-D34AB51B6652}"/>
              </a:ext>
            </a:extLst>
          </p:cNvPr>
          <p:cNvSpPr/>
          <p:nvPr/>
        </p:nvSpPr>
        <p:spPr>
          <a:xfrm>
            <a:off x="0" y="37069"/>
            <a:ext cx="9075761" cy="1856095"/>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lumMod val="85000"/>
                    <a:lumOff val="15000"/>
                  </a:schemeClr>
                </a:solidFill>
              </a:rPr>
              <a:t>List Causes of Diabetes </a:t>
            </a:r>
            <a:endParaRPr lang="ar-SA" sz="4400" b="1" dirty="0">
              <a:solidFill>
                <a:schemeClr val="tx1">
                  <a:lumMod val="85000"/>
                  <a:lumOff val="15000"/>
                </a:schemeClr>
              </a:solidFill>
            </a:endParaRPr>
          </a:p>
        </p:txBody>
      </p:sp>
      <p:sp>
        <p:nvSpPr>
          <p:cNvPr id="4" name="عنوان 3">
            <a:extLst>
              <a:ext uri="{FF2B5EF4-FFF2-40B4-BE49-F238E27FC236}">
                <a16:creationId xmlns:a16="http://schemas.microsoft.com/office/drawing/2014/main" id="{65B1ED6C-3F3A-D122-F4D6-81C0EB4581BD}"/>
              </a:ext>
            </a:extLst>
          </p:cNvPr>
          <p:cNvSpPr>
            <a:spLocks noGrp="1"/>
          </p:cNvSpPr>
          <p:nvPr>
            <p:ph type="title"/>
          </p:nvPr>
        </p:nvSpPr>
        <p:spPr>
          <a:xfrm>
            <a:off x="0" y="1738648"/>
            <a:ext cx="10238530" cy="4348186"/>
          </a:xfrm>
        </p:spPr>
        <p:txBody>
          <a:bodyPr>
            <a:noAutofit/>
          </a:bodyPr>
          <a:lstStyle/>
          <a:p>
            <a:r>
              <a:rPr lang="en-US" sz="3200" b="1" i="0" dirty="0">
                <a:solidFill>
                  <a:srgbClr val="212121"/>
                </a:solidFill>
                <a:effectLst/>
                <a:latin typeface="museo-sans-rounded"/>
              </a:rPr>
              <a:t> </a:t>
            </a:r>
            <a:br>
              <a:rPr lang="en-US" sz="3200" b="1" i="0" dirty="0">
                <a:solidFill>
                  <a:srgbClr val="212121"/>
                </a:solidFill>
                <a:effectLst/>
                <a:latin typeface="museo-sans-rounded"/>
              </a:rPr>
            </a:br>
            <a:br>
              <a:rPr lang="en-US" sz="3200" b="1" dirty="0">
                <a:solidFill>
                  <a:srgbClr val="212121"/>
                </a:solidFill>
                <a:latin typeface="museo-sans-rounded"/>
              </a:rPr>
            </a:br>
            <a:r>
              <a:rPr lang="en-AU" sz="3200" b="1" dirty="0">
                <a:solidFill>
                  <a:srgbClr val="212121"/>
                </a:solidFill>
                <a:latin typeface="museo-sans-rounded"/>
              </a:rPr>
              <a:t>Family history:</a:t>
            </a:r>
            <a:r>
              <a:rPr lang="en-US" sz="3200" dirty="0">
                <a:solidFill>
                  <a:srgbClr val="212121"/>
                </a:solidFill>
                <a:latin typeface="museo-sans-rounded"/>
              </a:rPr>
              <a:t>Your risk for diabetes is higher if your mother, father.</a:t>
            </a:r>
            <a:br>
              <a:rPr lang="ar-LY" sz="3200" b="0" i="0" dirty="0">
                <a:solidFill>
                  <a:srgbClr val="212121"/>
                </a:solidFill>
                <a:effectLst/>
                <a:latin typeface="museo-sans-rounded"/>
              </a:rPr>
            </a:br>
            <a:r>
              <a:rPr lang="en-US" sz="3200" b="1" i="0" dirty="0">
                <a:solidFill>
                  <a:srgbClr val="212121"/>
                </a:solidFill>
                <a:effectLst/>
                <a:latin typeface="museo-sans-rounded"/>
              </a:rPr>
              <a:t>Age.</a:t>
            </a:r>
            <a:r>
              <a:rPr lang="en-US" sz="3200" b="0" i="0" dirty="0">
                <a:solidFill>
                  <a:srgbClr val="212121"/>
                </a:solidFill>
                <a:effectLst/>
                <a:latin typeface="museo-sans-rounded"/>
              </a:rPr>
              <a:t> The risk for type 2 diabetes increases with age, especially after  45 years.</a:t>
            </a:r>
            <a:br>
              <a:rPr lang="en-US" sz="3200" b="0" i="0" dirty="0">
                <a:solidFill>
                  <a:srgbClr val="212121"/>
                </a:solidFill>
                <a:effectLst/>
                <a:latin typeface="museo-sans-rounded"/>
              </a:rPr>
            </a:br>
            <a:r>
              <a:rPr lang="en-US" sz="3200" b="1" dirty="0">
                <a:solidFill>
                  <a:srgbClr val="212121"/>
                </a:solidFill>
                <a:latin typeface="museo-sans-rounded"/>
              </a:rPr>
              <a:t>Weight. </a:t>
            </a:r>
            <a:r>
              <a:rPr lang="en-US" sz="3200" b="1" dirty="0">
                <a:solidFill>
                  <a:schemeClr val="accent2">
                    <a:lumMod val="50000"/>
                  </a:schemeClr>
                </a:solidFill>
                <a:latin typeface="museo-sans-rounded"/>
                <a:hlinkClick r:id="rId2">
                  <a:extLst>
                    <a:ext uri="{A12FA001-AC4F-418D-AE19-62706E023703}">
                      <ahyp:hlinkClr xmlns:ahyp="http://schemas.microsoft.com/office/drawing/2018/hyperlinkcolor" val="tx"/>
                    </a:ext>
                  </a:extLst>
                </a:hlinkClick>
              </a:rPr>
              <a:t>Obesity</a:t>
            </a:r>
            <a:r>
              <a:rPr lang="en-US" sz="3200" dirty="0">
                <a:solidFill>
                  <a:srgbClr val="212121"/>
                </a:solidFill>
                <a:latin typeface="museo-sans-rounded"/>
              </a:rPr>
              <a:t> is the single most important risk factor for type 2 diabetes, the more resistant your body is to insulin.</a:t>
            </a:r>
            <a:br>
              <a:rPr lang="en-US" sz="3200" b="0" i="0" dirty="0">
                <a:solidFill>
                  <a:srgbClr val="212121"/>
                </a:solidFill>
                <a:effectLst/>
                <a:latin typeface="museo-sans-rounded"/>
              </a:rPr>
            </a:br>
            <a:r>
              <a:rPr lang="en-US" sz="3600" b="1" i="0" dirty="0">
                <a:solidFill>
                  <a:srgbClr val="212121"/>
                </a:solidFill>
                <a:effectLst/>
                <a:latin typeface="museo-sans-rounded"/>
              </a:rPr>
              <a:t>Smoking and alcohol</a:t>
            </a:r>
            <a:r>
              <a:rPr lang="en-US" sz="3200" b="0" i="0" dirty="0">
                <a:solidFill>
                  <a:srgbClr val="212121"/>
                </a:solidFill>
                <a:effectLst/>
                <a:latin typeface="museo-sans-rounded"/>
              </a:rPr>
              <a:t>. Alcohol and tobacco use may increase your risk of type 2 diabetes.</a:t>
            </a:r>
            <a:endParaRPr lang="ar-SA" sz="3200" dirty="0"/>
          </a:p>
        </p:txBody>
      </p:sp>
      <p:sp>
        <p:nvSpPr>
          <p:cNvPr id="2" name="عنصر نائب لرقم الشريحة 1">
            <a:extLst>
              <a:ext uri="{FF2B5EF4-FFF2-40B4-BE49-F238E27FC236}">
                <a16:creationId xmlns:a16="http://schemas.microsoft.com/office/drawing/2014/main" id="{BB4F4064-AB04-082E-8D86-74BE28F69D84}"/>
              </a:ext>
            </a:extLst>
          </p:cNvPr>
          <p:cNvSpPr>
            <a:spLocks noGrp="1"/>
          </p:cNvSpPr>
          <p:nvPr>
            <p:ph type="sldNum" sz="quarter" idx="12"/>
          </p:nvPr>
        </p:nvSpPr>
        <p:spPr/>
        <p:txBody>
          <a:bodyPr/>
          <a:lstStyle/>
          <a:p>
            <a:fld id="{3A98EE3D-8CD1-4C3F-BD1C-C98C9596463C}" type="slidenum">
              <a:rPr lang="en-US" smtClean="0"/>
              <a:pPr/>
              <a:t>5</a:t>
            </a:fld>
            <a:endParaRPr lang="en-US" dirty="0"/>
          </a:p>
        </p:txBody>
      </p:sp>
    </p:spTree>
    <p:extLst>
      <p:ext uri="{BB962C8B-B14F-4D97-AF65-F5344CB8AC3E}">
        <p14:creationId xmlns:p14="http://schemas.microsoft.com/office/powerpoint/2010/main" val="37064092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سهم: خماسي 3">
            <a:extLst>
              <a:ext uri="{FF2B5EF4-FFF2-40B4-BE49-F238E27FC236}">
                <a16:creationId xmlns:a16="http://schemas.microsoft.com/office/drawing/2014/main" id="{5655DD9A-7B4E-0E47-EC87-0444771CB56C}"/>
              </a:ext>
            </a:extLst>
          </p:cNvPr>
          <p:cNvSpPr/>
          <p:nvPr/>
        </p:nvSpPr>
        <p:spPr>
          <a:xfrm>
            <a:off x="0" y="87374"/>
            <a:ext cx="9908276" cy="1842448"/>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lumMod val="85000"/>
                    <a:lumOff val="15000"/>
                  </a:schemeClr>
                </a:solidFill>
              </a:rPr>
              <a:t>Symptoms of Diabetes   </a:t>
            </a:r>
            <a:endParaRPr lang="ar-SA" sz="4400" b="1" dirty="0">
              <a:solidFill>
                <a:schemeClr val="tx1">
                  <a:lumMod val="85000"/>
                  <a:lumOff val="15000"/>
                </a:schemeClr>
              </a:solidFill>
            </a:endParaRPr>
          </a:p>
        </p:txBody>
      </p:sp>
      <p:sp>
        <p:nvSpPr>
          <p:cNvPr id="2" name="عنوان 1">
            <a:extLst>
              <a:ext uri="{FF2B5EF4-FFF2-40B4-BE49-F238E27FC236}">
                <a16:creationId xmlns:a16="http://schemas.microsoft.com/office/drawing/2014/main" id="{3226CBD6-2559-9499-2180-2BA8AC7258DA}"/>
              </a:ext>
            </a:extLst>
          </p:cNvPr>
          <p:cNvSpPr>
            <a:spLocks noGrp="1"/>
          </p:cNvSpPr>
          <p:nvPr>
            <p:ph type="title"/>
          </p:nvPr>
        </p:nvSpPr>
        <p:spPr>
          <a:xfrm>
            <a:off x="96818" y="1791730"/>
            <a:ext cx="10515600" cy="5463855"/>
          </a:xfrm>
        </p:spPr>
        <p:txBody>
          <a:bodyPr>
            <a:normAutofit fontScale="90000"/>
          </a:bodyPr>
          <a:lstStyle/>
          <a:p>
            <a:r>
              <a:rPr lang="en-US" sz="3600" i="0" dirty="0">
                <a:solidFill>
                  <a:srgbClr val="000000"/>
                </a:solidFill>
                <a:effectLst/>
                <a:latin typeface="Open Sans" panose="020B0606030504020204" pitchFamily="34" charset="0"/>
              </a:rPr>
              <a:t>1.Frequent Urination </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2.Are very thirsty  </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3.Lose weight without trying    </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4.Are very hungry</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5.Have blurry vision</a:t>
            </a:r>
            <a:br>
              <a:rPr lang="en-US" sz="3600" dirty="0">
                <a:solidFill>
                  <a:srgbClr val="000000"/>
                </a:solidFill>
                <a:latin typeface="Open Sans" panose="020B0606030504020204" pitchFamily="34" charset="0"/>
              </a:rPr>
            </a:br>
            <a:r>
              <a:rPr lang="en-US" sz="3600" i="0" dirty="0">
                <a:solidFill>
                  <a:srgbClr val="000000"/>
                </a:solidFill>
                <a:effectLst/>
                <a:latin typeface="Open Sans" panose="020B0606030504020204" pitchFamily="34" charset="0"/>
              </a:rPr>
              <a:t>6.Have numb or tingling hands or feet  </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7.Feel very tired    </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8.Have very dry skin</a:t>
            </a:r>
            <a:br>
              <a:rPr lang="en-US" sz="3600" i="0" dirty="0">
                <a:solidFill>
                  <a:srgbClr val="000000"/>
                </a:solidFill>
                <a:effectLst/>
                <a:latin typeface="Open Sans" panose="020B0606030504020204" pitchFamily="34" charset="0"/>
              </a:rPr>
            </a:br>
            <a:r>
              <a:rPr lang="en-US" sz="3600" i="0" dirty="0">
                <a:solidFill>
                  <a:srgbClr val="000000"/>
                </a:solidFill>
                <a:effectLst/>
                <a:latin typeface="Open Sans" panose="020B0606030504020204" pitchFamily="34" charset="0"/>
              </a:rPr>
              <a:t>9.Have sores that heal slowly</a:t>
            </a:r>
            <a:r>
              <a:rPr lang="en-US" sz="3600" dirty="0">
                <a:solidFill>
                  <a:srgbClr val="000000"/>
                </a:solidFill>
                <a:latin typeface="Open Sans" panose="020B0606030504020204" pitchFamily="34" charset="0"/>
              </a:rPr>
              <a:t> </a:t>
            </a:r>
            <a:br>
              <a:rPr lang="en-US" sz="3600" dirty="0">
                <a:solidFill>
                  <a:srgbClr val="000000"/>
                </a:solidFill>
                <a:latin typeface="Open Sans" panose="020B0606030504020204" pitchFamily="34" charset="0"/>
              </a:rPr>
            </a:br>
            <a:r>
              <a:rPr lang="en-US" sz="3600" dirty="0">
                <a:solidFill>
                  <a:srgbClr val="000000"/>
                </a:solidFill>
                <a:latin typeface="Open Sans" panose="020B0606030504020204" pitchFamily="34" charset="0"/>
              </a:rPr>
              <a:t>10</a:t>
            </a:r>
            <a:r>
              <a:rPr lang="en-US" sz="3600" i="0" dirty="0">
                <a:solidFill>
                  <a:srgbClr val="000000"/>
                </a:solidFill>
                <a:effectLst/>
                <a:latin typeface="Open Sans" panose="020B0606030504020204" pitchFamily="34" charset="0"/>
              </a:rPr>
              <a:t>.Have more infections than usua</a:t>
            </a:r>
            <a:r>
              <a:rPr lang="en-US" sz="3100" i="0" dirty="0">
                <a:solidFill>
                  <a:srgbClr val="000000"/>
                </a:solidFill>
                <a:effectLst/>
                <a:latin typeface="Open Sans" panose="020B0606030504020204" pitchFamily="34" charset="0"/>
              </a:rPr>
              <a:t>l  </a:t>
            </a:r>
            <a:r>
              <a:rPr lang="ar-LY" sz="3100" i="0" dirty="0">
                <a:solidFill>
                  <a:srgbClr val="000000"/>
                </a:solidFill>
                <a:effectLst/>
                <a:latin typeface="Open Sans" panose="020B0606030504020204" pitchFamily="34" charset="0"/>
              </a:rPr>
              <a:t> </a:t>
            </a:r>
            <a:br>
              <a:rPr lang="en-US" b="0" i="0" dirty="0">
                <a:solidFill>
                  <a:srgbClr val="000000"/>
                </a:solidFill>
                <a:effectLst/>
                <a:latin typeface="Open Sans" panose="020B0606030504020204" pitchFamily="34" charset="0"/>
              </a:rPr>
            </a:br>
            <a:endParaRPr lang="ar-SA" dirty="0"/>
          </a:p>
        </p:txBody>
      </p:sp>
      <p:pic>
        <p:nvPicPr>
          <p:cNvPr id="8" name="صورة 7">
            <a:extLst>
              <a:ext uri="{FF2B5EF4-FFF2-40B4-BE49-F238E27FC236}">
                <a16:creationId xmlns:a16="http://schemas.microsoft.com/office/drawing/2014/main" id="{FCAF8203-93BE-177E-5C47-BF0852DD4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4086" y="1949547"/>
            <a:ext cx="1828800" cy="1987378"/>
          </a:xfrm>
          <a:prstGeom prst="rect">
            <a:avLst/>
          </a:prstGeom>
        </p:spPr>
      </p:pic>
      <p:pic>
        <p:nvPicPr>
          <p:cNvPr id="10" name="صورة 9">
            <a:extLst>
              <a:ext uri="{FF2B5EF4-FFF2-40B4-BE49-F238E27FC236}">
                <a16:creationId xmlns:a16="http://schemas.microsoft.com/office/drawing/2014/main" id="{785C74B8-FCE5-C83B-4DB0-91C147FEF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4836" y="4094741"/>
            <a:ext cx="1828800" cy="1666875"/>
          </a:xfrm>
          <a:prstGeom prst="rect">
            <a:avLst/>
          </a:prstGeom>
        </p:spPr>
      </p:pic>
      <p:pic>
        <p:nvPicPr>
          <p:cNvPr id="12" name="صورة 11">
            <a:extLst>
              <a:ext uri="{FF2B5EF4-FFF2-40B4-BE49-F238E27FC236}">
                <a16:creationId xmlns:a16="http://schemas.microsoft.com/office/drawing/2014/main" id="{05C6A394-B8F0-B2FE-8492-D384C19886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3723" y="3117100"/>
            <a:ext cx="2000250" cy="1600200"/>
          </a:xfrm>
          <a:prstGeom prst="rect">
            <a:avLst/>
          </a:prstGeom>
        </p:spPr>
      </p:pic>
      <p:sp>
        <p:nvSpPr>
          <p:cNvPr id="3" name="عنصر نائب لرقم الشريحة 2">
            <a:extLst>
              <a:ext uri="{FF2B5EF4-FFF2-40B4-BE49-F238E27FC236}">
                <a16:creationId xmlns:a16="http://schemas.microsoft.com/office/drawing/2014/main" id="{FFE428DE-09DB-DD6B-7296-90987CD17AC6}"/>
              </a:ext>
            </a:extLst>
          </p:cNvPr>
          <p:cNvSpPr>
            <a:spLocks noGrp="1"/>
          </p:cNvSpPr>
          <p:nvPr>
            <p:ph type="sldNum" sz="quarter" idx="12"/>
          </p:nvPr>
        </p:nvSpPr>
        <p:spPr/>
        <p:txBody>
          <a:bodyPr/>
          <a:lstStyle/>
          <a:p>
            <a:fld id="{3A98EE3D-8CD1-4C3F-BD1C-C98C9596463C}" type="slidenum">
              <a:rPr lang="en-US" smtClean="0"/>
              <a:pPr/>
              <a:t>6</a:t>
            </a:fld>
            <a:endParaRPr lang="en-US" dirty="0"/>
          </a:p>
        </p:txBody>
      </p:sp>
    </p:spTree>
    <p:extLst>
      <p:ext uri="{BB962C8B-B14F-4D97-AF65-F5344CB8AC3E}">
        <p14:creationId xmlns:p14="http://schemas.microsoft.com/office/powerpoint/2010/main" val="12308393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سهم: خماسي 3">
            <a:extLst>
              <a:ext uri="{FF2B5EF4-FFF2-40B4-BE49-F238E27FC236}">
                <a16:creationId xmlns:a16="http://schemas.microsoft.com/office/drawing/2014/main" id="{5EF19CDA-50CC-624B-D99B-C0632F6E9DE7}"/>
              </a:ext>
            </a:extLst>
          </p:cNvPr>
          <p:cNvSpPr/>
          <p:nvPr/>
        </p:nvSpPr>
        <p:spPr>
          <a:xfrm>
            <a:off x="0" y="55699"/>
            <a:ext cx="6905767" cy="1651379"/>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lumMod val="85000"/>
                    <a:lumOff val="15000"/>
                  </a:schemeClr>
                </a:solidFill>
              </a:rPr>
              <a:t>Complications </a:t>
            </a:r>
            <a:endParaRPr lang="ar-SA" sz="4400" b="1" dirty="0">
              <a:solidFill>
                <a:schemeClr val="tx1">
                  <a:lumMod val="85000"/>
                  <a:lumOff val="15000"/>
                </a:schemeClr>
              </a:solidFill>
            </a:endParaRPr>
          </a:p>
        </p:txBody>
      </p:sp>
      <p:grpSp>
        <p:nvGrpSpPr>
          <p:cNvPr id="5" name="مجموعة 4">
            <a:extLst>
              <a:ext uri="{FF2B5EF4-FFF2-40B4-BE49-F238E27FC236}">
                <a16:creationId xmlns:a16="http://schemas.microsoft.com/office/drawing/2014/main" id="{9D801465-0ACB-42B6-3D1E-C52AD1A37D76}"/>
              </a:ext>
            </a:extLst>
          </p:cNvPr>
          <p:cNvGrpSpPr/>
          <p:nvPr/>
        </p:nvGrpSpPr>
        <p:grpSpPr>
          <a:xfrm>
            <a:off x="10341341" y="5548184"/>
            <a:ext cx="1595613" cy="914400"/>
            <a:chOff x="9593982" y="5100034"/>
            <a:chExt cx="1595613" cy="914400"/>
          </a:xfrm>
        </p:grpSpPr>
        <p:pic>
          <p:nvPicPr>
            <p:cNvPr id="6" name="رسم 5" descr="أدوية">
              <a:extLst>
                <a:ext uri="{FF2B5EF4-FFF2-40B4-BE49-F238E27FC236}">
                  <a16:creationId xmlns:a16="http://schemas.microsoft.com/office/drawing/2014/main" id="{D15DC1FD-8199-D73E-B45C-E107C98666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75195" y="5100034"/>
              <a:ext cx="914400" cy="914400"/>
            </a:xfrm>
            <a:prstGeom prst="rect">
              <a:avLst/>
            </a:prstGeom>
          </p:spPr>
        </p:pic>
        <p:pic>
          <p:nvPicPr>
            <p:cNvPr id="7" name="رسم 6" descr="إبرة">
              <a:extLst>
                <a:ext uri="{FF2B5EF4-FFF2-40B4-BE49-F238E27FC236}">
                  <a16:creationId xmlns:a16="http://schemas.microsoft.com/office/drawing/2014/main" id="{E921A3A4-56E7-E7E7-58AC-01390F8087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93982" y="5100034"/>
              <a:ext cx="914400" cy="914400"/>
            </a:xfrm>
            <a:prstGeom prst="rect">
              <a:avLst/>
            </a:prstGeom>
          </p:spPr>
        </p:pic>
      </p:grpSp>
      <p:sp>
        <p:nvSpPr>
          <p:cNvPr id="2" name="عنوان 1">
            <a:extLst>
              <a:ext uri="{FF2B5EF4-FFF2-40B4-BE49-F238E27FC236}">
                <a16:creationId xmlns:a16="http://schemas.microsoft.com/office/drawing/2014/main" id="{26F16D75-4D3C-2FCA-23BE-526B968CCCAD}"/>
              </a:ext>
            </a:extLst>
          </p:cNvPr>
          <p:cNvSpPr>
            <a:spLocks noGrp="1"/>
          </p:cNvSpPr>
          <p:nvPr>
            <p:ph type="title"/>
          </p:nvPr>
        </p:nvSpPr>
        <p:spPr>
          <a:xfrm>
            <a:off x="0" y="2669058"/>
            <a:ext cx="10798541" cy="3657600"/>
          </a:xfrm>
        </p:spPr>
        <p:txBody>
          <a:bodyPr>
            <a:normAutofit fontScale="90000"/>
          </a:bodyPr>
          <a:lstStyle/>
          <a:p>
            <a:r>
              <a:rPr lang="en-US" sz="2200" b="1" dirty="0">
                <a:solidFill>
                  <a:srgbClr val="000000"/>
                </a:solidFill>
                <a:latin typeface="Open Sans" panose="020B0606030504020204" pitchFamily="34" charset="0"/>
              </a:rPr>
              <a:t>-</a:t>
            </a:r>
            <a:r>
              <a:rPr lang="en-US" sz="3100" i="0" dirty="0">
                <a:solidFill>
                  <a:srgbClr val="000000"/>
                </a:solidFill>
                <a:effectLst/>
                <a:latin typeface="Segoe UI Variable Small Semibol" pitchFamily="2" charset="0"/>
              </a:rPr>
              <a:t>Heart disease and stroke</a:t>
            </a:r>
            <a:r>
              <a:rPr lang="en-US" sz="2200" i="0" dirty="0">
                <a:solidFill>
                  <a:srgbClr val="000000"/>
                </a:solidFill>
                <a:effectLst/>
                <a:latin typeface="Segoe UI Variable Small Semibol" pitchFamily="2" charset="0"/>
              </a:rPr>
              <a:t>: </a:t>
            </a:r>
            <a:r>
              <a:rPr lang="en-US" sz="2700" i="0" dirty="0">
                <a:solidFill>
                  <a:srgbClr val="000000"/>
                </a:solidFill>
                <a:effectLst/>
                <a:latin typeface="Segoe UI Variable Small Semibol" pitchFamily="2" charset="0"/>
              </a:rPr>
              <a:t>People with diabetes are two times more likely to have heart disease or a stroke as people without diabetes</a:t>
            </a:r>
            <a:r>
              <a:rPr lang="en-US" sz="2200" i="0" dirty="0">
                <a:solidFill>
                  <a:srgbClr val="000000"/>
                </a:solidFill>
                <a:effectLst/>
                <a:latin typeface="Segoe UI Variable Small Semibol" pitchFamily="2" charset="0"/>
              </a:rPr>
              <a:t>.</a:t>
            </a:r>
            <a:br>
              <a:rPr lang="en-US" sz="2200" i="0" dirty="0">
                <a:solidFill>
                  <a:srgbClr val="000000"/>
                </a:solidFill>
                <a:effectLst/>
                <a:latin typeface="Segoe UI Variable Small Semibol" pitchFamily="2" charset="0"/>
              </a:rPr>
            </a:br>
            <a:br>
              <a:rPr lang="en-US" sz="2200" i="0" dirty="0">
                <a:solidFill>
                  <a:srgbClr val="000000"/>
                </a:solidFill>
                <a:effectLst/>
                <a:latin typeface="Segoe UI Variable Small Semibol" pitchFamily="2" charset="0"/>
              </a:rPr>
            </a:br>
            <a:r>
              <a:rPr lang="en-US" sz="2200" dirty="0">
                <a:solidFill>
                  <a:srgbClr val="000000"/>
                </a:solidFill>
                <a:latin typeface="Segoe UI Variable Small Semibol" pitchFamily="2" charset="0"/>
              </a:rPr>
              <a:t>-</a:t>
            </a:r>
            <a:r>
              <a:rPr lang="en-US" sz="3100" b="1" i="0" dirty="0">
                <a:solidFill>
                  <a:srgbClr val="000000"/>
                </a:solidFill>
                <a:effectLst/>
                <a:latin typeface="Segoe UI Variable Small Semibol" pitchFamily="2" charset="0"/>
              </a:rPr>
              <a:t>Blindness and other eye problems</a:t>
            </a:r>
            <a:r>
              <a:rPr lang="en-US" sz="2800" b="1" i="0" dirty="0">
                <a:solidFill>
                  <a:srgbClr val="000000"/>
                </a:solidFill>
                <a:effectLst/>
                <a:latin typeface="Segoe UI Variable Small Semibol" pitchFamily="2" charset="0"/>
              </a:rPr>
              <a:t>:</a:t>
            </a:r>
            <a:br>
              <a:rPr lang="en-US" sz="2200" i="0" dirty="0">
                <a:solidFill>
                  <a:srgbClr val="000000"/>
                </a:solidFill>
                <a:effectLst/>
                <a:latin typeface="Segoe UI Variable Small Semibol" pitchFamily="2" charset="0"/>
              </a:rPr>
            </a:br>
            <a:r>
              <a:rPr lang="en-US" sz="2200" i="0" dirty="0">
                <a:solidFill>
                  <a:srgbClr val="000000"/>
                </a:solidFill>
                <a:effectLst/>
                <a:latin typeface="Segoe UI Variable Small Semibol" pitchFamily="2" charset="0"/>
              </a:rPr>
              <a:t>*</a:t>
            </a:r>
            <a:r>
              <a:rPr lang="en-US" sz="2700" i="0" dirty="0">
                <a:solidFill>
                  <a:srgbClr val="000000"/>
                </a:solidFill>
                <a:effectLst/>
                <a:latin typeface="Segoe UI Variable Small Semibol" pitchFamily="2" charset="0"/>
              </a:rPr>
              <a:t>Damage to blood vessels in the retina (</a:t>
            </a:r>
            <a:r>
              <a:rPr lang="en-US" sz="2700" b="1" i="0" u="sng" dirty="0">
                <a:solidFill>
                  <a:schemeClr val="accent2">
                    <a:lumMod val="50000"/>
                  </a:schemeClr>
                </a:solidFill>
                <a:effectLst/>
                <a:latin typeface="Segoe UI Variable Small Semibol" pitchFamily="2" charset="0"/>
                <a:hlinkClick r:id="rId6">
                  <a:extLst>
                    <a:ext uri="{A12FA001-AC4F-418D-AE19-62706E023703}">
                      <ahyp:hlinkClr xmlns:ahyp="http://schemas.microsoft.com/office/drawing/2018/hyperlinkcolor" val="tx"/>
                    </a:ext>
                  </a:extLst>
                </a:hlinkClick>
              </a:rPr>
              <a:t>diabetic retinopathy</a:t>
            </a:r>
            <a:r>
              <a:rPr lang="en-US" sz="2700" i="0" dirty="0">
                <a:solidFill>
                  <a:srgbClr val="000000"/>
                </a:solidFill>
                <a:effectLst/>
                <a:latin typeface="Segoe UI Variable Small Semibol" pitchFamily="2" charset="0"/>
              </a:rPr>
              <a:t>)</a:t>
            </a:r>
            <a:br>
              <a:rPr lang="en-US" sz="2700" i="0" dirty="0">
                <a:solidFill>
                  <a:srgbClr val="000000"/>
                </a:solidFill>
                <a:effectLst/>
                <a:latin typeface="Segoe UI Variable Small Semibol" pitchFamily="2" charset="0"/>
              </a:rPr>
            </a:br>
            <a:r>
              <a:rPr lang="en-US" sz="2700" i="0" dirty="0">
                <a:solidFill>
                  <a:srgbClr val="000000"/>
                </a:solidFill>
                <a:effectLst/>
                <a:latin typeface="Segoe UI Variable Small Semibol" pitchFamily="2" charset="0"/>
              </a:rPr>
              <a:t>*Clouding of the lens (cataract)</a:t>
            </a:r>
            <a:br>
              <a:rPr lang="en-US" sz="2700" i="0" dirty="0">
                <a:solidFill>
                  <a:srgbClr val="000000"/>
                </a:solidFill>
                <a:effectLst/>
                <a:latin typeface="Segoe UI Variable Small Semibol" pitchFamily="2" charset="0"/>
              </a:rPr>
            </a:br>
            <a:br>
              <a:rPr lang="en-US" sz="2200" i="0" dirty="0">
                <a:solidFill>
                  <a:srgbClr val="000000"/>
                </a:solidFill>
                <a:effectLst/>
                <a:latin typeface="Open Sans" panose="020B0606030504020204" pitchFamily="34" charset="0"/>
              </a:rPr>
            </a:br>
            <a:r>
              <a:rPr lang="en-US" sz="2200" i="0" dirty="0">
                <a:solidFill>
                  <a:srgbClr val="000000"/>
                </a:solidFill>
                <a:effectLst/>
                <a:latin typeface="Open Sans" panose="020B0606030504020204" pitchFamily="34" charset="0"/>
              </a:rPr>
              <a:t>-</a:t>
            </a:r>
            <a:r>
              <a:rPr lang="en-US" sz="2700" b="1" i="0" dirty="0">
                <a:solidFill>
                  <a:srgbClr val="000000"/>
                </a:solidFill>
                <a:effectLst/>
                <a:latin typeface="Open Sans" panose="020B0606030504020204" pitchFamily="34" charset="0"/>
              </a:rPr>
              <a:t>Kidney disease</a:t>
            </a:r>
            <a:r>
              <a:rPr lang="en-US" sz="3100" b="1" i="0" dirty="0">
                <a:solidFill>
                  <a:srgbClr val="000000"/>
                </a:solidFill>
                <a:effectLst/>
                <a:latin typeface="Open Sans" panose="020B0606030504020204" pitchFamily="34" charset="0"/>
              </a:rPr>
              <a:t>: </a:t>
            </a:r>
            <a:r>
              <a:rPr lang="en-US" sz="3100" b="0" i="0" dirty="0">
                <a:solidFill>
                  <a:srgbClr val="000000"/>
                </a:solidFill>
                <a:effectLst/>
                <a:latin typeface="Open Sans" panose="020B0606030504020204" pitchFamily="34" charset="0"/>
              </a:rPr>
              <a:t>High blood sugar levels can damage the kidneys and cause </a:t>
            </a:r>
            <a:r>
              <a:rPr lang="en-US" sz="3100" b="1" i="0" u="sng" dirty="0">
                <a:solidFill>
                  <a:schemeClr val="accent2">
                    <a:lumMod val="50000"/>
                  </a:schemeClr>
                </a:solidFill>
                <a:effectLst/>
                <a:latin typeface="Open Sans" panose="020B0606030504020204" pitchFamily="34" charset="0"/>
                <a:hlinkClick r:id="rId7">
                  <a:extLst>
                    <a:ext uri="{A12FA001-AC4F-418D-AE19-62706E023703}">
                      <ahyp:hlinkClr xmlns:ahyp="http://schemas.microsoft.com/office/drawing/2018/hyperlinkcolor" val="tx"/>
                    </a:ext>
                  </a:extLst>
                </a:hlinkClick>
              </a:rPr>
              <a:t>chronic kidney disease (CKD</a:t>
            </a:r>
            <a:r>
              <a:rPr lang="en-US" sz="3100" b="0" i="0" u="sng" dirty="0">
                <a:solidFill>
                  <a:schemeClr val="accent2">
                    <a:lumMod val="50000"/>
                  </a:schemeClr>
                </a:solidFill>
                <a:effectLst/>
                <a:latin typeface="Open Sans" panose="020B0606030504020204" pitchFamily="34" charset="0"/>
                <a:hlinkClick r:id="rId7">
                  <a:extLst>
                    <a:ext uri="{A12FA001-AC4F-418D-AE19-62706E023703}">
                      <ahyp:hlinkClr xmlns:ahyp="http://schemas.microsoft.com/office/drawing/2018/hyperlinkcolor" val="tx"/>
                    </a:ext>
                  </a:extLst>
                </a:hlinkClick>
              </a:rPr>
              <a:t>)</a:t>
            </a:r>
            <a:r>
              <a:rPr lang="en-US" sz="3100" b="0" i="0" dirty="0">
                <a:solidFill>
                  <a:schemeClr val="accent2">
                    <a:lumMod val="50000"/>
                  </a:schemeClr>
                </a:solidFill>
                <a:effectLst/>
                <a:latin typeface="Open Sans" panose="020B0606030504020204" pitchFamily="34" charset="0"/>
              </a:rPr>
              <a:t>.</a:t>
            </a:r>
            <a:br>
              <a:rPr lang="en-US" sz="3100" b="0" i="0" dirty="0">
                <a:solidFill>
                  <a:schemeClr val="accent2">
                    <a:lumMod val="50000"/>
                  </a:schemeClr>
                </a:solidFill>
                <a:effectLst/>
                <a:latin typeface="Open Sans" panose="020B0606030504020204" pitchFamily="34" charset="0"/>
              </a:rPr>
            </a:br>
            <a:br>
              <a:rPr lang="en-US" sz="3100" b="0" i="0" dirty="0">
                <a:solidFill>
                  <a:schemeClr val="accent2">
                    <a:lumMod val="50000"/>
                  </a:schemeClr>
                </a:solidFill>
                <a:effectLst/>
                <a:latin typeface="Open Sans" panose="020B0606030504020204" pitchFamily="34" charset="0"/>
              </a:rPr>
            </a:br>
            <a:r>
              <a:rPr lang="en-US" sz="3100" b="0" i="0" dirty="0">
                <a:solidFill>
                  <a:schemeClr val="accent2">
                    <a:lumMod val="50000"/>
                  </a:schemeClr>
                </a:solidFill>
                <a:effectLst/>
                <a:latin typeface="Open Sans" panose="020B0606030504020204" pitchFamily="34" charset="0"/>
              </a:rPr>
              <a:t>-</a:t>
            </a:r>
            <a:r>
              <a:rPr lang="en-US" sz="3100" b="1" i="0" dirty="0">
                <a:solidFill>
                  <a:srgbClr val="000000"/>
                </a:solidFill>
                <a:effectLst/>
                <a:latin typeface="Open Sans" panose="020B0606030504020204" pitchFamily="34" charset="0"/>
              </a:rPr>
              <a:t>Nerve damage </a:t>
            </a:r>
            <a:r>
              <a:rPr lang="en-US" sz="3100" b="0" i="0" dirty="0">
                <a:solidFill>
                  <a:srgbClr val="000000"/>
                </a:solidFill>
                <a:effectLst/>
                <a:latin typeface="Open Sans" panose="020B0606030504020204" pitchFamily="34" charset="0"/>
              </a:rPr>
              <a:t>(neuropathy): One of the most common diabetes complications, nerve damage can cause numbness and pain.</a:t>
            </a:r>
            <a:br>
              <a:rPr lang="en-US" b="0" i="0" dirty="0">
                <a:solidFill>
                  <a:schemeClr val="accent2">
                    <a:lumMod val="50000"/>
                  </a:schemeClr>
                </a:solidFill>
                <a:effectLst/>
                <a:latin typeface="Open Sans" panose="020B0606030504020204" pitchFamily="34" charset="0"/>
              </a:rPr>
            </a:br>
            <a:endParaRPr lang="ar-SA" dirty="0">
              <a:solidFill>
                <a:schemeClr val="accent2">
                  <a:lumMod val="50000"/>
                </a:schemeClr>
              </a:solidFill>
            </a:endParaRPr>
          </a:p>
        </p:txBody>
      </p:sp>
      <p:sp>
        <p:nvSpPr>
          <p:cNvPr id="3" name="عنصر نائب لرقم الشريحة 2">
            <a:extLst>
              <a:ext uri="{FF2B5EF4-FFF2-40B4-BE49-F238E27FC236}">
                <a16:creationId xmlns:a16="http://schemas.microsoft.com/office/drawing/2014/main" id="{C16C0191-229A-98AD-4721-88095D81A47E}"/>
              </a:ext>
            </a:extLst>
          </p:cNvPr>
          <p:cNvSpPr>
            <a:spLocks noGrp="1"/>
          </p:cNvSpPr>
          <p:nvPr>
            <p:ph type="sldNum" sz="quarter" idx="12"/>
          </p:nvPr>
        </p:nvSpPr>
        <p:spPr/>
        <p:txBody>
          <a:bodyPr/>
          <a:lstStyle/>
          <a:p>
            <a:fld id="{3A98EE3D-8CD1-4C3F-BD1C-C98C9596463C}" type="slidenum">
              <a:rPr lang="en-US" smtClean="0"/>
              <a:pPr/>
              <a:t>7</a:t>
            </a:fld>
            <a:endParaRPr lang="en-US" dirty="0"/>
          </a:p>
        </p:txBody>
      </p:sp>
    </p:spTree>
    <p:extLst>
      <p:ext uri="{BB962C8B-B14F-4D97-AF65-F5344CB8AC3E}">
        <p14:creationId xmlns:p14="http://schemas.microsoft.com/office/powerpoint/2010/main" val="2062775425"/>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سهم: خماسي 3">
            <a:extLst>
              <a:ext uri="{FF2B5EF4-FFF2-40B4-BE49-F238E27FC236}">
                <a16:creationId xmlns:a16="http://schemas.microsoft.com/office/drawing/2014/main" id="{DD4BAAF0-257D-58B9-830B-FF781B39423C}"/>
              </a:ext>
            </a:extLst>
          </p:cNvPr>
          <p:cNvSpPr/>
          <p:nvPr/>
        </p:nvSpPr>
        <p:spPr>
          <a:xfrm>
            <a:off x="0" y="319616"/>
            <a:ext cx="7055893" cy="1678675"/>
          </a:xfrm>
          <a:prstGeom prst="homePlat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3200" b="1" dirty="0">
                <a:solidFill>
                  <a:schemeClr val="tx1"/>
                </a:solidFill>
              </a:rPr>
              <a:t>Management of diabetes  </a:t>
            </a:r>
            <a:endParaRPr lang="ar-SA" sz="3200" b="1" dirty="0">
              <a:solidFill>
                <a:schemeClr val="tx1"/>
              </a:solidFill>
            </a:endParaRPr>
          </a:p>
        </p:txBody>
      </p:sp>
      <p:sp>
        <p:nvSpPr>
          <p:cNvPr id="2" name="عنوان 1">
            <a:extLst>
              <a:ext uri="{FF2B5EF4-FFF2-40B4-BE49-F238E27FC236}">
                <a16:creationId xmlns:a16="http://schemas.microsoft.com/office/drawing/2014/main" id="{89B7ECB1-CCEC-21DA-52B5-BFD0EFA9D871}"/>
              </a:ext>
            </a:extLst>
          </p:cNvPr>
          <p:cNvSpPr>
            <a:spLocks noGrp="1"/>
          </p:cNvSpPr>
          <p:nvPr>
            <p:ph type="title"/>
          </p:nvPr>
        </p:nvSpPr>
        <p:spPr>
          <a:xfrm>
            <a:off x="0" y="1998291"/>
            <a:ext cx="8452022" cy="3991233"/>
          </a:xfrm>
        </p:spPr>
        <p:txBody>
          <a:bodyPr>
            <a:normAutofit fontScale="90000"/>
          </a:bodyPr>
          <a:lstStyle/>
          <a:p>
            <a:r>
              <a:rPr lang="en-US" b="1" i="0" dirty="0">
                <a:solidFill>
                  <a:srgbClr val="212121"/>
                </a:solidFill>
                <a:effectLst/>
                <a:latin typeface="museo-sans-rounded"/>
              </a:rPr>
              <a:t>-Exercise and weight control.</a:t>
            </a:r>
            <a:r>
              <a:rPr lang="en-US" b="0" i="0" dirty="0">
                <a:solidFill>
                  <a:srgbClr val="212121"/>
                </a:solidFill>
                <a:effectLst/>
                <a:latin typeface="museo-sans-rounded"/>
              </a:rPr>
              <a:t> Exercising and maintaining a healthy weight can reduce your risk of diabetes.</a:t>
            </a:r>
            <a:br>
              <a:rPr lang="en-US" b="0" i="0" dirty="0">
                <a:solidFill>
                  <a:srgbClr val="212121"/>
                </a:solidFill>
                <a:effectLst/>
                <a:latin typeface="museo-sans-rounded"/>
              </a:rPr>
            </a:br>
            <a:r>
              <a:rPr lang="en-US" dirty="0">
                <a:solidFill>
                  <a:srgbClr val="212121"/>
                </a:solidFill>
                <a:latin typeface="museo-sans-rounded"/>
              </a:rPr>
              <a:t>-</a:t>
            </a:r>
            <a:r>
              <a:rPr lang="en-US" b="1" dirty="0">
                <a:solidFill>
                  <a:srgbClr val="212121"/>
                </a:solidFill>
                <a:latin typeface="museo-sans-rounded"/>
              </a:rPr>
              <a:t>A Good </a:t>
            </a:r>
            <a:r>
              <a:rPr lang="en-US" b="1" i="0" dirty="0">
                <a:solidFill>
                  <a:srgbClr val="212121"/>
                </a:solidFill>
                <a:effectLst/>
                <a:latin typeface="museo-sans-rounded"/>
              </a:rPr>
              <a:t>Diet</a:t>
            </a:r>
            <a:r>
              <a:rPr lang="en-US" b="0" i="0" dirty="0">
                <a:solidFill>
                  <a:srgbClr val="212121"/>
                </a:solidFill>
                <a:effectLst/>
                <a:latin typeface="museo-sans-rounded"/>
              </a:rPr>
              <a:t>: healthy diet is high in fiber and low in fat, cholesterol, salt, and sugar.</a:t>
            </a:r>
            <a:endParaRPr lang="ar-SA" dirty="0"/>
          </a:p>
        </p:txBody>
      </p:sp>
      <p:pic>
        <p:nvPicPr>
          <p:cNvPr id="8" name="صورة 7">
            <a:extLst>
              <a:ext uri="{FF2B5EF4-FFF2-40B4-BE49-F238E27FC236}">
                <a16:creationId xmlns:a16="http://schemas.microsoft.com/office/drawing/2014/main" id="{B7340BB7-57B5-0F51-E455-457A89C39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9062" y="1754301"/>
            <a:ext cx="2524125" cy="1847850"/>
          </a:xfrm>
          <a:prstGeom prst="rect">
            <a:avLst/>
          </a:prstGeom>
        </p:spPr>
      </p:pic>
      <p:pic>
        <p:nvPicPr>
          <p:cNvPr id="10" name="صورة 9">
            <a:extLst>
              <a:ext uri="{FF2B5EF4-FFF2-40B4-BE49-F238E27FC236}">
                <a16:creationId xmlns:a16="http://schemas.microsoft.com/office/drawing/2014/main" id="{DCE0B597-E2E2-EE02-030A-6CFF67646B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9062" y="4179774"/>
            <a:ext cx="2524125" cy="1809750"/>
          </a:xfrm>
          <a:prstGeom prst="rect">
            <a:avLst/>
          </a:prstGeom>
        </p:spPr>
      </p:pic>
      <p:sp>
        <p:nvSpPr>
          <p:cNvPr id="3" name="عنصر نائب لرقم الشريحة 2">
            <a:extLst>
              <a:ext uri="{FF2B5EF4-FFF2-40B4-BE49-F238E27FC236}">
                <a16:creationId xmlns:a16="http://schemas.microsoft.com/office/drawing/2014/main" id="{FB5FD0C9-A01F-F387-B99C-7161BFE7B42B}"/>
              </a:ext>
            </a:extLst>
          </p:cNvPr>
          <p:cNvSpPr>
            <a:spLocks noGrp="1"/>
          </p:cNvSpPr>
          <p:nvPr>
            <p:ph type="sldNum" sz="quarter" idx="12"/>
          </p:nvPr>
        </p:nvSpPr>
        <p:spPr/>
        <p:txBody>
          <a:bodyPr/>
          <a:lstStyle/>
          <a:p>
            <a:fld id="{3A98EE3D-8CD1-4C3F-BD1C-C98C9596463C}" type="slidenum">
              <a:rPr lang="en-US" smtClean="0"/>
              <a:pPr/>
              <a:t>8</a:t>
            </a:fld>
            <a:endParaRPr lang="en-US" dirty="0"/>
          </a:p>
        </p:txBody>
      </p:sp>
    </p:spTree>
    <p:extLst>
      <p:ext uri="{BB962C8B-B14F-4D97-AF65-F5344CB8AC3E}">
        <p14:creationId xmlns:p14="http://schemas.microsoft.com/office/powerpoint/2010/main" val="10621972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3" name="سهم: خماسي 2">
            <a:extLst>
              <a:ext uri="{FF2B5EF4-FFF2-40B4-BE49-F238E27FC236}">
                <a16:creationId xmlns:a16="http://schemas.microsoft.com/office/drawing/2014/main" id="{FEC0E106-2ED8-0E49-1E79-B697B9F249A4}"/>
              </a:ext>
            </a:extLst>
          </p:cNvPr>
          <p:cNvSpPr/>
          <p:nvPr/>
        </p:nvSpPr>
        <p:spPr>
          <a:xfrm>
            <a:off x="0" y="98351"/>
            <a:ext cx="5165125" cy="1396313"/>
          </a:xfrm>
          <a:prstGeom prst="homePlate">
            <a:avLst/>
          </a:prstGeom>
          <a:solidFill>
            <a:schemeClr val="accent1">
              <a:lumMod val="40000"/>
              <a:lumOff val="60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AU" sz="4400" b="1" dirty="0">
                <a:solidFill>
                  <a:schemeClr val="tx1"/>
                </a:solidFill>
              </a:rPr>
              <a:t>Summary</a:t>
            </a:r>
            <a:r>
              <a:rPr lang="en-AU" dirty="0"/>
              <a:t> </a:t>
            </a:r>
            <a:endParaRPr lang="ar-SA" dirty="0"/>
          </a:p>
        </p:txBody>
      </p:sp>
      <p:graphicFrame>
        <p:nvGraphicFramePr>
          <p:cNvPr id="4" name="رسم تخطيطي 3">
            <a:extLst>
              <a:ext uri="{FF2B5EF4-FFF2-40B4-BE49-F238E27FC236}">
                <a16:creationId xmlns:a16="http://schemas.microsoft.com/office/drawing/2014/main" id="{AA6AE5B4-562C-A1E9-E462-ECF65B6AACC1}"/>
              </a:ext>
            </a:extLst>
          </p:cNvPr>
          <p:cNvGraphicFramePr/>
          <p:nvPr>
            <p:extLst>
              <p:ext uri="{D42A27DB-BD31-4B8C-83A1-F6EECF244321}">
                <p14:modId xmlns:p14="http://schemas.microsoft.com/office/powerpoint/2010/main" val="1407351753"/>
              </p:ext>
            </p:extLst>
          </p:nvPr>
        </p:nvGraphicFramePr>
        <p:xfrm>
          <a:off x="86497" y="2650860"/>
          <a:ext cx="10401868" cy="38982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مربع نص 1">
            <a:extLst>
              <a:ext uri="{FF2B5EF4-FFF2-40B4-BE49-F238E27FC236}">
                <a16:creationId xmlns:a16="http://schemas.microsoft.com/office/drawing/2014/main" id="{5C028E27-3AC5-CD26-D6AF-E282866D36E9}"/>
              </a:ext>
            </a:extLst>
          </p:cNvPr>
          <p:cNvSpPr txBox="1"/>
          <p:nvPr/>
        </p:nvSpPr>
        <p:spPr>
          <a:xfrm>
            <a:off x="0" y="1490008"/>
            <a:ext cx="10401868" cy="1938992"/>
          </a:xfrm>
          <a:prstGeom prst="rect">
            <a:avLst/>
          </a:prstGeom>
          <a:noFill/>
        </p:spPr>
        <p:txBody>
          <a:bodyPr wrap="square" rtlCol="1">
            <a:spAutoFit/>
          </a:bodyPr>
          <a:lstStyle/>
          <a:p>
            <a:r>
              <a:rPr lang="en-AU" sz="3200" dirty="0"/>
              <a:t>.</a:t>
            </a:r>
            <a:r>
              <a:rPr lang="en-AU" sz="4000" b="1" dirty="0"/>
              <a:t>Diabetes is One of The Most Dangerous Disease That Accompany The </a:t>
            </a:r>
            <a:r>
              <a:rPr lang="en-AU" sz="4000" b="1" dirty="0">
                <a:solidFill>
                  <a:schemeClr val="accent2">
                    <a:lumMod val="50000"/>
                  </a:schemeClr>
                </a:solidFill>
              </a:rPr>
              <a:t>Patient .TAKE CARE OF YOURSELF WELL</a:t>
            </a:r>
            <a:r>
              <a:rPr lang="en-AU" sz="4000" b="1" dirty="0"/>
              <a:t>, Your Health is Most important.</a:t>
            </a:r>
            <a:endParaRPr lang="ar-SA" sz="4000" b="1" dirty="0"/>
          </a:p>
        </p:txBody>
      </p:sp>
      <p:pic>
        <p:nvPicPr>
          <p:cNvPr id="6" name="صورة 5">
            <a:extLst>
              <a:ext uri="{FF2B5EF4-FFF2-40B4-BE49-F238E27FC236}">
                <a16:creationId xmlns:a16="http://schemas.microsoft.com/office/drawing/2014/main" id="{467DD492-C3BF-53BD-311D-2E9A25FE70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97" y="3528662"/>
            <a:ext cx="10912061" cy="3106616"/>
          </a:xfrm>
          <a:prstGeom prst="rect">
            <a:avLst/>
          </a:prstGeom>
        </p:spPr>
      </p:pic>
      <p:sp>
        <p:nvSpPr>
          <p:cNvPr id="8" name="عنصر نائب لرقم الشريحة 7">
            <a:extLst>
              <a:ext uri="{FF2B5EF4-FFF2-40B4-BE49-F238E27FC236}">
                <a16:creationId xmlns:a16="http://schemas.microsoft.com/office/drawing/2014/main" id="{0B1DF52C-74FD-BF4C-A636-2CD482A4CAF5}"/>
              </a:ext>
            </a:extLst>
          </p:cNvPr>
          <p:cNvSpPr>
            <a:spLocks noGrp="1"/>
          </p:cNvSpPr>
          <p:nvPr>
            <p:ph type="sldNum" sz="quarter" idx="12"/>
          </p:nvPr>
        </p:nvSpPr>
        <p:spPr/>
        <p:txBody>
          <a:bodyPr/>
          <a:lstStyle/>
          <a:p>
            <a:fld id="{3A98EE3D-8CD1-4C3F-BD1C-C98C9596463C}" type="slidenum">
              <a:rPr lang="en-US" smtClean="0"/>
              <a:pPr/>
              <a:t>9</a:t>
            </a:fld>
            <a:endParaRPr lang="en-US" dirty="0"/>
          </a:p>
        </p:txBody>
      </p:sp>
    </p:spTree>
    <p:extLst>
      <p:ext uri="{BB962C8B-B14F-4D97-AF65-F5344CB8AC3E}">
        <p14:creationId xmlns:p14="http://schemas.microsoft.com/office/powerpoint/2010/main" val="3075276683"/>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AsOne/>
      </p:bldGraphic>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aphicFrame>
        <p:nvGraphicFramePr>
          <p:cNvPr id="17" name="رسم تخطيطي 16">
            <a:extLst>
              <a:ext uri="{FF2B5EF4-FFF2-40B4-BE49-F238E27FC236}">
                <a16:creationId xmlns:a16="http://schemas.microsoft.com/office/drawing/2014/main" id="{7400503A-D277-495D-9D1E-A93036D06699}"/>
              </a:ext>
            </a:extLst>
          </p:cNvPr>
          <p:cNvGraphicFramePr/>
          <p:nvPr>
            <p:extLst>
              <p:ext uri="{D42A27DB-BD31-4B8C-83A1-F6EECF244321}">
                <p14:modId xmlns:p14="http://schemas.microsoft.com/office/powerpoint/2010/main" val="1913922538"/>
              </p:ext>
            </p:extLst>
          </p:nvPr>
        </p:nvGraphicFramePr>
        <p:xfrm>
          <a:off x="0" y="136477"/>
          <a:ext cx="8128000" cy="2415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8" name="مجموعة 17">
            <a:extLst>
              <a:ext uri="{FF2B5EF4-FFF2-40B4-BE49-F238E27FC236}">
                <a16:creationId xmlns:a16="http://schemas.microsoft.com/office/drawing/2014/main" id="{DF23E26A-7271-1E15-6620-19BFDB60D72F}"/>
              </a:ext>
            </a:extLst>
          </p:cNvPr>
          <p:cNvGrpSpPr/>
          <p:nvPr/>
        </p:nvGrpSpPr>
        <p:grpSpPr>
          <a:xfrm>
            <a:off x="10341341" y="5548184"/>
            <a:ext cx="1595613" cy="914400"/>
            <a:chOff x="9593982" y="5100034"/>
            <a:chExt cx="1595613" cy="914400"/>
          </a:xfrm>
        </p:grpSpPr>
        <p:pic>
          <p:nvPicPr>
            <p:cNvPr id="19" name="رسم 18" descr="أدوية">
              <a:extLst>
                <a:ext uri="{FF2B5EF4-FFF2-40B4-BE49-F238E27FC236}">
                  <a16:creationId xmlns:a16="http://schemas.microsoft.com/office/drawing/2014/main" id="{8B1D2462-6077-056A-5995-65D0546B54E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275195" y="5100034"/>
              <a:ext cx="914400" cy="914400"/>
            </a:xfrm>
            <a:prstGeom prst="rect">
              <a:avLst/>
            </a:prstGeom>
          </p:spPr>
        </p:pic>
        <p:pic>
          <p:nvPicPr>
            <p:cNvPr id="20" name="رسم 19" descr="إبرة">
              <a:extLst>
                <a:ext uri="{FF2B5EF4-FFF2-40B4-BE49-F238E27FC236}">
                  <a16:creationId xmlns:a16="http://schemas.microsoft.com/office/drawing/2014/main" id="{02F63061-8C31-5886-5EA4-C652C0EB3AB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593982" y="5100034"/>
              <a:ext cx="914400" cy="914400"/>
            </a:xfrm>
            <a:prstGeom prst="rect">
              <a:avLst/>
            </a:prstGeom>
          </p:spPr>
        </p:pic>
      </p:grpSp>
      <p:sp>
        <p:nvSpPr>
          <p:cNvPr id="10" name="مربع نص 9">
            <a:extLst>
              <a:ext uri="{FF2B5EF4-FFF2-40B4-BE49-F238E27FC236}">
                <a16:creationId xmlns:a16="http://schemas.microsoft.com/office/drawing/2014/main" id="{72355573-B62C-8CC1-0D7B-6E09744F6D96}"/>
              </a:ext>
            </a:extLst>
          </p:cNvPr>
          <p:cNvSpPr txBox="1"/>
          <p:nvPr/>
        </p:nvSpPr>
        <p:spPr>
          <a:xfrm>
            <a:off x="220703" y="2385764"/>
            <a:ext cx="10767507" cy="3354765"/>
          </a:xfrm>
          <a:prstGeom prst="rect">
            <a:avLst/>
          </a:prstGeom>
          <a:noFill/>
        </p:spPr>
        <p:txBody>
          <a:bodyPr wrap="square">
            <a:spAutoFit/>
          </a:bodyPr>
          <a:lstStyle/>
          <a:p>
            <a:pPr marL="457200" indent="-457200">
              <a:buAutoNum type="arabicPeriod"/>
            </a:pPr>
            <a:r>
              <a:rPr lang="en-AU" sz="2400" b="1" i="0" dirty="0">
                <a:solidFill>
                  <a:srgbClr val="000000"/>
                </a:solidFill>
                <a:effectLst/>
                <a:latin typeface="Open Sans" panose="020B0606030504020204" pitchFamily="34" charset="0"/>
              </a:rPr>
              <a:t>staff f. Diabetes: Symptoms, Diagnosis, Treatment | Familydoctor.org [Internet]. familydoctor.org. 2022 [cited 18 May 2022]. Available from: </a:t>
            </a:r>
            <a:r>
              <a:rPr lang="en-AU" sz="2400" b="1" i="0" dirty="0">
                <a:solidFill>
                  <a:srgbClr val="000000"/>
                </a:solidFill>
                <a:effectLst/>
                <a:latin typeface="Open Sans" panose="020B0606030504020204" pitchFamily="34" charset="0"/>
                <a:hlinkClick r:id="rId11"/>
              </a:rPr>
              <a:t>https://familydoctor.org/condition/diabetes/</a:t>
            </a:r>
            <a:endParaRPr lang="en-AU" sz="2400" b="1" i="0" dirty="0">
              <a:solidFill>
                <a:srgbClr val="000000"/>
              </a:solidFill>
              <a:effectLst/>
              <a:latin typeface="Open Sans" panose="020B0606030504020204" pitchFamily="34" charset="0"/>
            </a:endParaRPr>
          </a:p>
          <a:p>
            <a:pPr marL="457200" indent="-457200">
              <a:buAutoNum type="arabicPeriod"/>
            </a:pPr>
            <a:r>
              <a:rPr lang="en-AU" sz="2400" b="1" i="0" dirty="0">
                <a:solidFill>
                  <a:srgbClr val="000000"/>
                </a:solidFill>
                <a:effectLst/>
                <a:latin typeface="Open Sans" panose="020B0606030504020204" pitchFamily="34" charset="0"/>
                <a:hlinkClick r:id="rId12"/>
              </a:rPr>
              <a:t>https://www.cdc.gov/diabetes/basics/diabetes.html</a:t>
            </a:r>
            <a:endParaRPr lang="en-AU" sz="2400" b="1" dirty="0">
              <a:solidFill>
                <a:srgbClr val="000000"/>
              </a:solidFill>
              <a:latin typeface="Open Sans" panose="020B0606030504020204" pitchFamily="34" charset="0"/>
            </a:endParaRPr>
          </a:p>
          <a:p>
            <a:pPr marL="457200" indent="-457200">
              <a:buAutoNum type="arabicPeriod"/>
            </a:pPr>
            <a:r>
              <a:rPr lang="en-AU" sz="2400" b="1" i="0" dirty="0">
                <a:solidFill>
                  <a:srgbClr val="000000"/>
                </a:solidFill>
                <a:effectLst/>
                <a:latin typeface="Open Sans" panose="020B0606030504020204" pitchFamily="34" charset="0"/>
                <a:hlinkClick r:id="rId13"/>
              </a:rPr>
              <a:t>https://www.cdc.gov/diabetes/basics/symptoms.html</a:t>
            </a:r>
            <a:endParaRPr lang="en-AU" sz="2400" b="1" i="0" dirty="0">
              <a:solidFill>
                <a:srgbClr val="000000"/>
              </a:solidFill>
              <a:effectLst/>
              <a:latin typeface="Open Sans" panose="020B0606030504020204" pitchFamily="34" charset="0"/>
            </a:endParaRPr>
          </a:p>
          <a:p>
            <a:pPr marL="457200" indent="-457200">
              <a:buAutoNum type="arabicPeriod"/>
            </a:pPr>
            <a:r>
              <a:rPr lang="en-AU" sz="2400" b="1" i="0" dirty="0">
                <a:solidFill>
                  <a:srgbClr val="000000"/>
                </a:solidFill>
                <a:effectLst/>
                <a:latin typeface="Open Sans" panose="020B0606030504020204" pitchFamily="34" charset="0"/>
              </a:rPr>
              <a:t>https://www.cdc.gov/diabetes/library/features/prevent-complications.html</a:t>
            </a:r>
          </a:p>
          <a:p>
            <a:endParaRPr lang="en-AU" sz="2000" b="1" i="0" dirty="0"/>
          </a:p>
        </p:txBody>
      </p:sp>
      <p:sp>
        <p:nvSpPr>
          <p:cNvPr id="2" name="عنصر نائب لرقم الشريحة 1">
            <a:extLst>
              <a:ext uri="{FF2B5EF4-FFF2-40B4-BE49-F238E27FC236}">
                <a16:creationId xmlns:a16="http://schemas.microsoft.com/office/drawing/2014/main" id="{E7DDE678-E957-8009-94C8-3A48015DA6F1}"/>
              </a:ext>
            </a:extLst>
          </p:cNvPr>
          <p:cNvSpPr>
            <a:spLocks noGrp="1"/>
          </p:cNvSpPr>
          <p:nvPr>
            <p:ph type="sldNum" sz="quarter" idx="12"/>
          </p:nvPr>
        </p:nvSpPr>
        <p:spPr/>
        <p:txBody>
          <a:bodyPr/>
          <a:lstStyle/>
          <a:p>
            <a:fld id="{3A98EE3D-8CD1-4C3F-BD1C-C98C9596463C}" type="slidenum">
              <a:rPr lang="en-US" smtClean="0"/>
              <a:pPr/>
              <a:t>10</a:t>
            </a:fld>
            <a:endParaRPr lang="en-US" dirty="0"/>
          </a:p>
        </p:txBody>
      </p:sp>
      <p:sp>
        <p:nvSpPr>
          <p:cNvPr id="3" name="عنصر نائب للتذييل 2">
            <a:extLst>
              <a:ext uri="{FF2B5EF4-FFF2-40B4-BE49-F238E27FC236}">
                <a16:creationId xmlns:a16="http://schemas.microsoft.com/office/drawing/2014/main" id="{0C58A087-D80A-9194-F2B8-60E0AAB2E6B5}"/>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972225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7"/>
                                        </p:tgtEl>
                                        <p:attrNameLst>
                                          <p:attrName>ppt_x</p:attrName>
                                        </p:attrNameLst>
                                      </p:cBhvr>
                                      <p:tavLst>
                                        <p:tav tm="0">
                                          <p:val>
                                            <p:strVal val="ppt_x"/>
                                          </p:val>
                                        </p:tav>
                                        <p:tav tm="100000">
                                          <p:val>
                                            <p:strVal val="ppt_x"/>
                                          </p:val>
                                        </p:tav>
                                      </p:tavLst>
                                    </p:anim>
                                    <p:anim calcmode="lin" valueType="num">
                                      <p:cBhvr additive="base">
                                        <p:cTn id="7" dur="500"/>
                                        <p:tgtEl>
                                          <p:spTgt spid="17"/>
                                        </p:tgtEl>
                                        <p:attrNameLst>
                                          <p:attrName>ppt_y</p:attrName>
                                        </p:attrNameLst>
                                      </p:cBhvr>
                                      <p:tavLst>
                                        <p:tav tm="0">
                                          <p:val>
                                            <p:strVal val="ppt_y"/>
                                          </p:val>
                                        </p:tav>
                                        <p:tav tm="100000">
                                          <p:val>
                                            <p:strVal val="1+ppt_h/2"/>
                                          </p:val>
                                        </p:tav>
                                      </p:tavLst>
                                    </p:anim>
                                    <p:set>
                                      <p:cBhvr>
                                        <p:cTn id="8"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مربع نص 3">
            <a:extLst>
              <a:ext uri="{FF2B5EF4-FFF2-40B4-BE49-F238E27FC236}">
                <a16:creationId xmlns:a16="http://schemas.microsoft.com/office/drawing/2014/main" id="{6B8E0352-B5F8-70A8-237C-FD764CACD0D7}"/>
              </a:ext>
            </a:extLst>
          </p:cNvPr>
          <p:cNvSpPr txBox="1"/>
          <p:nvPr/>
        </p:nvSpPr>
        <p:spPr>
          <a:xfrm>
            <a:off x="2197291" y="1801505"/>
            <a:ext cx="7861108" cy="2308324"/>
          </a:xfrm>
          <a:prstGeom prst="rect">
            <a:avLst/>
          </a:prstGeom>
          <a:noFill/>
        </p:spPr>
        <p:txBody>
          <a:bodyPr wrap="square" rtlCol="1">
            <a:spAutoFit/>
          </a:bodyPr>
          <a:lstStyle/>
          <a:p>
            <a:r>
              <a:rPr lang="en-AU" b="1" dirty="0">
                <a:solidFill>
                  <a:schemeClr val="tx1">
                    <a:lumMod val="85000"/>
                    <a:lumOff val="15000"/>
                  </a:schemeClr>
                </a:solidFill>
                <a:latin typeface="Algerian" panose="04020705040A02060702" pitchFamily="82" charset="0"/>
                <a:cs typeface="MV Boli" panose="02000500030200090000" pitchFamily="2" charset="0"/>
              </a:rPr>
              <a:t>                   </a:t>
            </a:r>
            <a:r>
              <a:rPr lang="en-AU" sz="7200" b="1" dirty="0">
                <a:solidFill>
                  <a:schemeClr val="tx1">
                    <a:lumMod val="85000"/>
                    <a:lumOff val="15000"/>
                  </a:schemeClr>
                </a:solidFill>
                <a:latin typeface="Algerian" panose="04020705040A02060702" pitchFamily="82" charset="0"/>
                <a:cs typeface="MV Boli" panose="02000500030200090000" pitchFamily="2" charset="0"/>
              </a:rPr>
              <a:t>THANKS FOR     YOUR ATTENTION </a:t>
            </a:r>
            <a:endParaRPr lang="ar-SA" sz="7200" b="1" dirty="0">
              <a:solidFill>
                <a:schemeClr val="tx1">
                  <a:lumMod val="85000"/>
                  <a:lumOff val="15000"/>
                </a:schemeClr>
              </a:solidFill>
              <a:latin typeface="Algerian" panose="04020705040A02060702" pitchFamily="82" charset="0"/>
            </a:endParaRPr>
          </a:p>
        </p:txBody>
      </p:sp>
      <p:grpSp>
        <p:nvGrpSpPr>
          <p:cNvPr id="5" name="مجموعة 4">
            <a:extLst>
              <a:ext uri="{FF2B5EF4-FFF2-40B4-BE49-F238E27FC236}">
                <a16:creationId xmlns:a16="http://schemas.microsoft.com/office/drawing/2014/main" id="{B412E041-4049-EE43-39A3-1BD29B7D3A13}"/>
              </a:ext>
            </a:extLst>
          </p:cNvPr>
          <p:cNvGrpSpPr/>
          <p:nvPr/>
        </p:nvGrpSpPr>
        <p:grpSpPr>
          <a:xfrm>
            <a:off x="10341341" y="5548184"/>
            <a:ext cx="1595613" cy="914400"/>
            <a:chOff x="9593982" y="5100034"/>
            <a:chExt cx="1595613" cy="914400"/>
          </a:xfrm>
        </p:grpSpPr>
        <p:pic>
          <p:nvPicPr>
            <p:cNvPr id="6" name="رسم 5" descr="أدوية">
              <a:extLst>
                <a:ext uri="{FF2B5EF4-FFF2-40B4-BE49-F238E27FC236}">
                  <a16:creationId xmlns:a16="http://schemas.microsoft.com/office/drawing/2014/main" id="{B6D125ED-1E32-02DE-8CB7-6396A5F594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75195" y="5100034"/>
              <a:ext cx="914400" cy="914400"/>
            </a:xfrm>
            <a:prstGeom prst="rect">
              <a:avLst/>
            </a:prstGeom>
          </p:spPr>
        </p:pic>
        <p:pic>
          <p:nvPicPr>
            <p:cNvPr id="7" name="رسم 6" descr="إبرة">
              <a:extLst>
                <a:ext uri="{FF2B5EF4-FFF2-40B4-BE49-F238E27FC236}">
                  <a16:creationId xmlns:a16="http://schemas.microsoft.com/office/drawing/2014/main" id="{6514102D-3F51-67CC-64D9-9D7F86D6AD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93982" y="5100034"/>
              <a:ext cx="914400" cy="914400"/>
            </a:xfrm>
            <a:prstGeom prst="rect">
              <a:avLst/>
            </a:prstGeom>
          </p:spPr>
        </p:pic>
      </p:grpSp>
      <p:sp>
        <p:nvSpPr>
          <p:cNvPr id="2" name="عنصر نائب لرقم الشريحة 1">
            <a:extLst>
              <a:ext uri="{FF2B5EF4-FFF2-40B4-BE49-F238E27FC236}">
                <a16:creationId xmlns:a16="http://schemas.microsoft.com/office/drawing/2014/main" id="{7A40935D-1A8F-B8B4-D427-46C8F8470A97}"/>
              </a:ext>
            </a:extLst>
          </p:cNvPr>
          <p:cNvSpPr>
            <a:spLocks noGrp="1"/>
          </p:cNvSpPr>
          <p:nvPr>
            <p:ph type="sldNum" sz="quarter" idx="12"/>
          </p:nvPr>
        </p:nvSpPr>
        <p:spPr/>
        <p:txBody>
          <a:bodyPr/>
          <a:lstStyle/>
          <a:p>
            <a:fld id="{3A98EE3D-8CD1-4C3F-BD1C-C98C9596463C}" type="slidenum">
              <a:rPr lang="en-US" smtClean="0"/>
              <a:pPr/>
              <a:t>11</a:t>
            </a:fld>
            <a:endParaRPr lang="en-US" dirty="0"/>
          </a:p>
        </p:txBody>
      </p:sp>
      <p:sp>
        <p:nvSpPr>
          <p:cNvPr id="3" name="عنصر نائب للتذييل 2">
            <a:extLst>
              <a:ext uri="{FF2B5EF4-FFF2-40B4-BE49-F238E27FC236}">
                <a16:creationId xmlns:a16="http://schemas.microsoft.com/office/drawing/2014/main" id="{95BB5E04-7ABC-5968-BF30-950320954644}"/>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2034818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75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4"/>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TM02900720[[fn=متكامل]]</Template>
  <TotalTime>5574</TotalTime>
  <Words>555</Words>
  <Application>Microsoft Office PowerPoint</Application>
  <PresentationFormat>شاشة عريضة</PresentationFormat>
  <Paragraphs>36</Paragraphs>
  <Slides>11</Slides>
  <Notes>0</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11</vt:i4>
      </vt:variant>
    </vt:vector>
  </HeadingPairs>
  <TitlesOfParts>
    <vt:vector size="21" baseType="lpstr">
      <vt:lpstr>Algerian</vt:lpstr>
      <vt:lpstr>Arial</vt:lpstr>
      <vt:lpstr>Arial Rounded MT Bold</vt:lpstr>
      <vt:lpstr>Calibri</vt:lpstr>
      <vt:lpstr>Calibri Light</vt:lpstr>
      <vt:lpstr>museo-sans-rounded</vt:lpstr>
      <vt:lpstr>Open Sans</vt:lpstr>
      <vt:lpstr>Segoe UI Variable Small Semibol</vt:lpstr>
      <vt:lpstr>Wingdings 2</vt:lpstr>
      <vt:lpstr>HDOfficeLightV0</vt:lpstr>
      <vt:lpstr>Maimouna Eltijani3523</vt:lpstr>
      <vt:lpstr>عرض تقديمي في PowerPoint</vt:lpstr>
      <vt:lpstr>عرض تقديمي في PowerPoint</vt:lpstr>
      <vt:lpstr>With Type II of diabetes, your body doesn’t use insulin well and can’t keep blood sugar at normal levels. About 90-95% of people with diabetes have type 2. It develops over many years and is usually diagnosed in adults (but more and more in children, teens, and young adults). </vt:lpstr>
      <vt:lpstr>   Family history:Your risk for diabetes is higher if your mother, father. Age. The risk for type 2 diabetes increases with age, especially after  45 years. Weight. Obesity is the single most important risk factor for type 2 diabetes, the more resistant your body is to insulin. Smoking and alcohol. Alcohol and tobacco use may increase your risk of type 2 diabetes.</vt:lpstr>
      <vt:lpstr>1.Frequent Urination  2.Are very thirsty   3.Lose weight without trying     4.Are very hungry 5.Have blurry vision 6.Have numb or tingling hands or feet   7.Feel very tired     8.Have very dry skin 9.Have sores that heal slowly  10.Have more infections than usual    </vt:lpstr>
      <vt:lpstr>-Heart disease and stroke: People with diabetes are two times more likely to have heart disease or a stroke as people without diabetes.  -Blindness and other eye problems: *Damage to blood vessels in the retina (diabetic retinopathy) *Clouding of the lens (cataract)  -Kidney disease: High blood sugar levels can damage the kidneys and cause chronic kidney disease (CKD).  -Nerve damage (neuropathy): One of the most common diabetes complications, nerve damage can cause numbness and pain. </vt:lpstr>
      <vt:lpstr>-Exercise and weight control. Exercising and maintaining a healthy weight can reduce your risk of diabetes. -A Good Diet: healthy diet is high in fiber and low in fat, cholesterol, salt, and sugar.</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Maimouna  Eltijani 3523    LIMU\AMS</dc:title>
  <dc:creator>mimouna eltijani</dc:creator>
  <cp:lastModifiedBy>mimouna eltijani</cp:lastModifiedBy>
  <cp:revision>31</cp:revision>
  <dcterms:created xsi:type="dcterms:W3CDTF">2022-05-10T09:40:23Z</dcterms:created>
  <dcterms:modified xsi:type="dcterms:W3CDTF">2022-05-18T02:40:30Z</dcterms:modified>
</cp:coreProperties>
</file>